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wdp" ContentType="image/vnd.ms-photo"/>
  <Default Extension="gif" ContentType="image/gi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6" r:id="rId13"/>
    <p:sldId id="268" r:id="rId14"/>
    <p:sldId id="267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8" d="100"/>
          <a:sy n="158" d="100"/>
        </p:scale>
        <p:origin x="-96" y="-8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E38856-8A1C-9D4B-9BC9-783DE6FC5073}" type="doc">
      <dgm:prSet loTypeId="urn:microsoft.com/office/officeart/2005/8/layout/matrix1" loCatId="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BE1B04A-90ED-8B45-B7A2-934E1E9E0C5C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US" b="1" dirty="0" smtClean="0"/>
            <a:t>Competences</a:t>
          </a:r>
          <a:endParaRPr lang="en-US" b="1" dirty="0"/>
        </a:p>
      </dgm:t>
    </dgm:pt>
    <dgm:pt modelId="{BF1A6D11-B5CA-874C-9CC6-2C6ECA492593}" type="parTrans" cxnId="{79E44B19-9104-B747-8BC6-E7A9C92EAF5C}">
      <dgm:prSet/>
      <dgm:spPr/>
      <dgm:t>
        <a:bodyPr/>
        <a:lstStyle/>
        <a:p>
          <a:endParaRPr lang="en-US"/>
        </a:p>
      </dgm:t>
    </dgm:pt>
    <dgm:pt modelId="{C7FEFD7A-4580-DB48-88F5-6E92CB4AE6E2}" type="sibTrans" cxnId="{79E44B19-9104-B747-8BC6-E7A9C92EAF5C}">
      <dgm:prSet/>
      <dgm:spPr/>
      <dgm:t>
        <a:bodyPr/>
        <a:lstStyle/>
        <a:p>
          <a:endParaRPr lang="en-US"/>
        </a:p>
      </dgm:t>
    </dgm:pt>
    <dgm:pt modelId="{0838372F-49AC-C544-8047-BCAD75CA43C6}">
      <dgm:prSet/>
      <dgm:spPr>
        <a:solidFill>
          <a:schemeClr val="accent4"/>
        </a:solidFill>
      </dgm:spPr>
      <dgm:t>
        <a:bodyPr/>
        <a:lstStyle/>
        <a:p>
          <a:r>
            <a:rPr lang="en-US" b="1" dirty="0" smtClean="0"/>
            <a:t>Conscious </a:t>
          </a:r>
          <a:r>
            <a:rPr lang="en-US" b="1" dirty="0" err="1" smtClean="0"/>
            <a:t>uncompetence</a:t>
          </a:r>
          <a:endParaRPr lang="en-US" b="1" dirty="0" smtClean="0"/>
        </a:p>
        <a:p>
          <a:r>
            <a:rPr lang="en-US" dirty="0" smtClean="0"/>
            <a:t>(what they </a:t>
          </a:r>
          <a:r>
            <a:rPr lang="en-US" b="1" dirty="0" smtClean="0"/>
            <a:t>know</a:t>
          </a:r>
          <a:r>
            <a:rPr lang="en-US" dirty="0" smtClean="0"/>
            <a:t> they cannot do)</a:t>
          </a:r>
        </a:p>
      </dgm:t>
    </dgm:pt>
    <dgm:pt modelId="{18E1B43D-A2AA-CB4F-876E-ED363C508F6A}" type="parTrans" cxnId="{7B0E2202-C54A-BE44-85FA-D9F3E2E93BBE}">
      <dgm:prSet/>
      <dgm:spPr/>
      <dgm:t>
        <a:bodyPr/>
        <a:lstStyle/>
        <a:p>
          <a:endParaRPr lang="en-US"/>
        </a:p>
      </dgm:t>
    </dgm:pt>
    <dgm:pt modelId="{F1873D33-541A-4C4B-BCFE-66EDC5515669}" type="sibTrans" cxnId="{7B0E2202-C54A-BE44-85FA-D9F3E2E93BBE}">
      <dgm:prSet/>
      <dgm:spPr/>
      <dgm:t>
        <a:bodyPr/>
        <a:lstStyle/>
        <a:p>
          <a:endParaRPr lang="en-US"/>
        </a:p>
      </dgm:t>
    </dgm:pt>
    <dgm:pt modelId="{403CCC62-780C-9841-BED1-E0E25382A3F1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/>
            <a:t>Unconscious </a:t>
          </a:r>
          <a:r>
            <a:rPr lang="en-US" b="1" dirty="0" err="1" smtClean="0"/>
            <a:t>uncompetence</a:t>
          </a:r>
          <a:endParaRPr lang="en-US" b="1" dirty="0" smtClean="0"/>
        </a:p>
        <a:p>
          <a:r>
            <a:rPr lang="en-US" dirty="0" smtClean="0"/>
            <a:t>(what they </a:t>
          </a:r>
          <a:r>
            <a:rPr lang="en-US" b="1" dirty="0" smtClean="0"/>
            <a:t>don’t know</a:t>
          </a:r>
          <a:r>
            <a:rPr lang="en-US" dirty="0" smtClean="0"/>
            <a:t> yet they cannot do)</a:t>
          </a:r>
          <a:endParaRPr lang="en-US" dirty="0"/>
        </a:p>
      </dgm:t>
    </dgm:pt>
    <dgm:pt modelId="{723ECECB-1899-DC4F-ACB6-84168E56975C}" type="parTrans" cxnId="{020BF732-6585-4940-8492-12495F597CDE}">
      <dgm:prSet/>
      <dgm:spPr/>
      <dgm:t>
        <a:bodyPr/>
        <a:lstStyle/>
        <a:p>
          <a:endParaRPr lang="en-US"/>
        </a:p>
      </dgm:t>
    </dgm:pt>
    <dgm:pt modelId="{17F66D95-329B-F340-9771-38819253515A}" type="sibTrans" cxnId="{020BF732-6585-4940-8492-12495F597CDE}">
      <dgm:prSet/>
      <dgm:spPr/>
      <dgm:t>
        <a:bodyPr/>
        <a:lstStyle/>
        <a:p>
          <a:endParaRPr lang="en-US"/>
        </a:p>
      </dgm:t>
    </dgm:pt>
    <dgm:pt modelId="{FECF05BE-EA95-BE43-A550-BC3FE9B95209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/>
            <a:t>Conscious competence</a:t>
          </a:r>
        </a:p>
        <a:p>
          <a:r>
            <a:rPr lang="en-US" dirty="0" smtClean="0"/>
            <a:t>(awareness of how well they completed the task)</a:t>
          </a:r>
          <a:endParaRPr lang="en-US" dirty="0"/>
        </a:p>
      </dgm:t>
    </dgm:pt>
    <dgm:pt modelId="{78F130D7-782D-A345-957A-87FF07BC5861}" type="parTrans" cxnId="{F364B555-41FA-E249-82A4-13D6A9969B73}">
      <dgm:prSet/>
      <dgm:spPr/>
      <dgm:t>
        <a:bodyPr/>
        <a:lstStyle/>
        <a:p>
          <a:endParaRPr lang="en-US"/>
        </a:p>
      </dgm:t>
    </dgm:pt>
    <dgm:pt modelId="{3184B656-7786-6445-9DC6-4DBC36AC968B}" type="sibTrans" cxnId="{F364B555-41FA-E249-82A4-13D6A9969B73}">
      <dgm:prSet/>
      <dgm:spPr/>
      <dgm:t>
        <a:bodyPr/>
        <a:lstStyle/>
        <a:p>
          <a:endParaRPr lang="en-US"/>
        </a:p>
      </dgm:t>
    </dgm:pt>
    <dgm:pt modelId="{3C47633A-8713-B146-AA20-8059C59946FC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b="1" dirty="0" smtClean="0"/>
            <a:t>Unconscious competence</a:t>
          </a:r>
        </a:p>
        <a:p>
          <a:r>
            <a:rPr lang="en-US" dirty="0" smtClean="0"/>
            <a:t>(success in areas they didn’t know they could do well)</a:t>
          </a:r>
          <a:endParaRPr lang="en-US" dirty="0"/>
        </a:p>
      </dgm:t>
    </dgm:pt>
    <dgm:pt modelId="{5ABA77DF-DD69-C342-B466-695049DA570D}" type="parTrans" cxnId="{8490859E-5741-0448-93F6-FE1623354191}">
      <dgm:prSet/>
      <dgm:spPr/>
      <dgm:t>
        <a:bodyPr/>
        <a:lstStyle/>
        <a:p>
          <a:endParaRPr lang="en-US"/>
        </a:p>
      </dgm:t>
    </dgm:pt>
    <dgm:pt modelId="{0FF94C83-2E7A-254E-94CE-B1050A006870}" type="sibTrans" cxnId="{8490859E-5741-0448-93F6-FE1623354191}">
      <dgm:prSet/>
      <dgm:spPr/>
      <dgm:t>
        <a:bodyPr/>
        <a:lstStyle/>
        <a:p>
          <a:endParaRPr lang="en-US"/>
        </a:p>
      </dgm:t>
    </dgm:pt>
    <dgm:pt modelId="{8B3E360A-16D5-B74A-A758-B0FC53C065AB}" type="pres">
      <dgm:prSet presAssocID="{A2E38856-8A1C-9D4B-9BC9-783DE6FC507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476BD0-81A3-D147-9E3B-81C6FD82F6D0}" type="pres">
      <dgm:prSet presAssocID="{A2E38856-8A1C-9D4B-9BC9-783DE6FC5073}" presName="matrix" presStyleCnt="0"/>
      <dgm:spPr/>
    </dgm:pt>
    <dgm:pt modelId="{62E18CA7-0239-AE4A-8814-63B7EBBFB817}" type="pres">
      <dgm:prSet presAssocID="{A2E38856-8A1C-9D4B-9BC9-783DE6FC5073}" presName="tile1" presStyleLbl="node1" presStyleIdx="0" presStyleCnt="4" custLinFactNeighborX="0"/>
      <dgm:spPr/>
      <dgm:t>
        <a:bodyPr/>
        <a:lstStyle/>
        <a:p>
          <a:endParaRPr lang="en-US"/>
        </a:p>
      </dgm:t>
    </dgm:pt>
    <dgm:pt modelId="{FAD40435-FE96-7848-B383-C940360AF457}" type="pres">
      <dgm:prSet presAssocID="{A2E38856-8A1C-9D4B-9BC9-783DE6FC507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92565-7925-B64F-AF62-7F31BD5BE794}" type="pres">
      <dgm:prSet presAssocID="{A2E38856-8A1C-9D4B-9BC9-783DE6FC5073}" presName="tile2" presStyleLbl="node1" presStyleIdx="1" presStyleCnt="4" custLinFactNeighborX="2273"/>
      <dgm:spPr/>
      <dgm:t>
        <a:bodyPr/>
        <a:lstStyle/>
        <a:p>
          <a:endParaRPr lang="en-US"/>
        </a:p>
      </dgm:t>
    </dgm:pt>
    <dgm:pt modelId="{06422CD3-CFBD-2040-9EBF-E353B8912E0F}" type="pres">
      <dgm:prSet presAssocID="{A2E38856-8A1C-9D4B-9BC9-783DE6FC507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70C02-67EF-0445-8ECD-A04B5586F0E6}" type="pres">
      <dgm:prSet presAssocID="{A2E38856-8A1C-9D4B-9BC9-783DE6FC5073}" presName="tile3" presStyleLbl="node1" presStyleIdx="2" presStyleCnt="4"/>
      <dgm:spPr/>
      <dgm:t>
        <a:bodyPr/>
        <a:lstStyle/>
        <a:p>
          <a:endParaRPr lang="en-US"/>
        </a:p>
      </dgm:t>
    </dgm:pt>
    <dgm:pt modelId="{B2DEF1FA-71B0-9F41-B0D9-C94A80418653}" type="pres">
      <dgm:prSet presAssocID="{A2E38856-8A1C-9D4B-9BC9-783DE6FC507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CADE8B-1E40-DD4D-A2F2-F74C0E3DBAC1}" type="pres">
      <dgm:prSet presAssocID="{A2E38856-8A1C-9D4B-9BC9-783DE6FC5073}" presName="tile4" presStyleLbl="node1" presStyleIdx="3" presStyleCnt="4" custLinFactNeighborX="68076" custLinFactNeighborY="50000"/>
      <dgm:spPr/>
      <dgm:t>
        <a:bodyPr/>
        <a:lstStyle/>
        <a:p>
          <a:endParaRPr lang="en-US"/>
        </a:p>
      </dgm:t>
    </dgm:pt>
    <dgm:pt modelId="{AD22FCCE-F90B-0346-ADDC-3D2B88EB551A}" type="pres">
      <dgm:prSet presAssocID="{A2E38856-8A1C-9D4B-9BC9-783DE6FC507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226854-A912-3A41-A01C-3D08FB17A7F2}" type="pres">
      <dgm:prSet presAssocID="{A2E38856-8A1C-9D4B-9BC9-783DE6FC5073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7E77D83E-63B7-A64A-A27B-ACBDF5D96BB7}" type="presOf" srcId="{FECF05BE-EA95-BE43-A550-BC3FE9B95209}" destId="{F8970C02-67EF-0445-8ECD-A04B5586F0E6}" srcOrd="0" destOrd="0" presId="urn:microsoft.com/office/officeart/2005/8/layout/matrix1"/>
    <dgm:cxn modelId="{24ABDA2B-5B64-3143-A112-7B1FD87BEB69}" type="presOf" srcId="{403CCC62-780C-9841-BED1-E0E25382A3F1}" destId="{06422CD3-CFBD-2040-9EBF-E353B8912E0F}" srcOrd="1" destOrd="0" presId="urn:microsoft.com/office/officeart/2005/8/layout/matrix1"/>
    <dgm:cxn modelId="{A3EE6A0A-DE13-1043-A5AE-0D5C05EC9FE4}" type="presOf" srcId="{3C47633A-8713-B146-AA20-8059C59946FC}" destId="{AD22FCCE-F90B-0346-ADDC-3D2B88EB551A}" srcOrd="1" destOrd="0" presId="urn:microsoft.com/office/officeart/2005/8/layout/matrix1"/>
    <dgm:cxn modelId="{C0F1C2F1-083F-D64B-9525-4C1CAE6D4BA3}" type="presOf" srcId="{A2E38856-8A1C-9D4B-9BC9-783DE6FC5073}" destId="{8B3E360A-16D5-B74A-A758-B0FC53C065AB}" srcOrd="0" destOrd="0" presId="urn:microsoft.com/office/officeart/2005/8/layout/matrix1"/>
    <dgm:cxn modelId="{020BF732-6585-4940-8492-12495F597CDE}" srcId="{2BE1B04A-90ED-8B45-B7A2-934E1E9E0C5C}" destId="{403CCC62-780C-9841-BED1-E0E25382A3F1}" srcOrd="1" destOrd="0" parTransId="{723ECECB-1899-DC4F-ACB6-84168E56975C}" sibTransId="{17F66D95-329B-F340-9771-38819253515A}"/>
    <dgm:cxn modelId="{8490859E-5741-0448-93F6-FE1623354191}" srcId="{2BE1B04A-90ED-8B45-B7A2-934E1E9E0C5C}" destId="{3C47633A-8713-B146-AA20-8059C59946FC}" srcOrd="3" destOrd="0" parTransId="{5ABA77DF-DD69-C342-B466-695049DA570D}" sibTransId="{0FF94C83-2E7A-254E-94CE-B1050A006870}"/>
    <dgm:cxn modelId="{2C8DF87F-9C49-9D42-9AB6-E438FEEAAC01}" type="presOf" srcId="{403CCC62-780C-9841-BED1-E0E25382A3F1}" destId="{D3F92565-7925-B64F-AF62-7F31BD5BE794}" srcOrd="0" destOrd="0" presId="urn:microsoft.com/office/officeart/2005/8/layout/matrix1"/>
    <dgm:cxn modelId="{F18D0CA4-EF89-6348-9AEC-6CAAEE745F9D}" type="presOf" srcId="{2BE1B04A-90ED-8B45-B7A2-934E1E9E0C5C}" destId="{0E226854-A912-3A41-A01C-3D08FB17A7F2}" srcOrd="0" destOrd="0" presId="urn:microsoft.com/office/officeart/2005/8/layout/matrix1"/>
    <dgm:cxn modelId="{F364B555-41FA-E249-82A4-13D6A9969B73}" srcId="{2BE1B04A-90ED-8B45-B7A2-934E1E9E0C5C}" destId="{FECF05BE-EA95-BE43-A550-BC3FE9B95209}" srcOrd="2" destOrd="0" parTransId="{78F130D7-782D-A345-957A-87FF07BC5861}" sibTransId="{3184B656-7786-6445-9DC6-4DBC36AC968B}"/>
    <dgm:cxn modelId="{79E44B19-9104-B747-8BC6-E7A9C92EAF5C}" srcId="{A2E38856-8A1C-9D4B-9BC9-783DE6FC5073}" destId="{2BE1B04A-90ED-8B45-B7A2-934E1E9E0C5C}" srcOrd="0" destOrd="0" parTransId="{BF1A6D11-B5CA-874C-9CC6-2C6ECA492593}" sibTransId="{C7FEFD7A-4580-DB48-88F5-6E92CB4AE6E2}"/>
    <dgm:cxn modelId="{8491BBF0-D632-1E4F-9C60-DE50415371FF}" type="presOf" srcId="{3C47633A-8713-B146-AA20-8059C59946FC}" destId="{3ECADE8B-1E40-DD4D-A2F2-F74C0E3DBAC1}" srcOrd="0" destOrd="0" presId="urn:microsoft.com/office/officeart/2005/8/layout/matrix1"/>
    <dgm:cxn modelId="{99D5DE4D-E6B4-514F-B8B4-5EACECF93E91}" type="presOf" srcId="{FECF05BE-EA95-BE43-A550-BC3FE9B95209}" destId="{B2DEF1FA-71B0-9F41-B0D9-C94A80418653}" srcOrd="1" destOrd="0" presId="urn:microsoft.com/office/officeart/2005/8/layout/matrix1"/>
    <dgm:cxn modelId="{BCC2B0D5-02A1-844F-BE7F-2DCEA53E4B9F}" type="presOf" srcId="{0838372F-49AC-C544-8047-BCAD75CA43C6}" destId="{FAD40435-FE96-7848-B383-C940360AF457}" srcOrd="1" destOrd="0" presId="urn:microsoft.com/office/officeart/2005/8/layout/matrix1"/>
    <dgm:cxn modelId="{7B0E2202-C54A-BE44-85FA-D9F3E2E93BBE}" srcId="{2BE1B04A-90ED-8B45-B7A2-934E1E9E0C5C}" destId="{0838372F-49AC-C544-8047-BCAD75CA43C6}" srcOrd="0" destOrd="0" parTransId="{18E1B43D-A2AA-CB4F-876E-ED363C508F6A}" sibTransId="{F1873D33-541A-4C4B-BCFE-66EDC5515669}"/>
    <dgm:cxn modelId="{8509D624-C734-AA48-8AF5-602CC650D217}" type="presOf" srcId="{0838372F-49AC-C544-8047-BCAD75CA43C6}" destId="{62E18CA7-0239-AE4A-8814-63B7EBBFB817}" srcOrd="0" destOrd="0" presId="urn:microsoft.com/office/officeart/2005/8/layout/matrix1"/>
    <dgm:cxn modelId="{20284D08-292F-CE45-9683-5EFB67BF183E}" type="presParOf" srcId="{8B3E360A-16D5-B74A-A758-B0FC53C065AB}" destId="{BB476BD0-81A3-D147-9E3B-81C6FD82F6D0}" srcOrd="0" destOrd="0" presId="urn:microsoft.com/office/officeart/2005/8/layout/matrix1"/>
    <dgm:cxn modelId="{952BAC90-7571-6343-A471-AB16ECFDAF47}" type="presParOf" srcId="{BB476BD0-81A3-D147-9E3B-81C6FD82F6D0}" destId="{62E18CA7-0239-AE4A-8814-63B7EBBFB817}" srcOrd="0" destOrd="0" presId="urn:microsoft.com/office/officeart/2005/8/layout/matrix1"/>
    <dgm:cxn modelId="{F10E331E-15C6-004C-873E-B7B3CC1143BD}" type="presParOf" srcId="{BB476BD0-81A3-D147-9E3B-81C6FD82F6D0}" destId="{FAD40435-FE96-7848-B383-C940360AF457}" srcOrd="1" destOrd="0" presId="urn:microsoft.com/office/officeart/2005/8/layout/matrix1"/>
    <dgm:cxn modelId="{FEAA566D-D823-B147-8413-935586108A0F}" type="presParOf" srcId="{BB476BD0-81A3-D147-9E3B-81C6FD82F6D0}" destId="{D3F92565-7925-B64F-AF62-7F31BD5BE794}" srcOrd="2" destOrd="0" presId="urn:microsoft.com/office/officeart/2005/8/layout/matrix1"/>
    <dgm:cxn modelId="{8CB1BF74-FCC4-B749-82A2-A0152F66F050}" type="presParOf" srcId="{BB476BD0-81A3-D147-9E3B-81C6FD82F6D0}" destId="{06422CD3-CFBD-2040-9EBF-E353B8912E0F}" srcOrd="3" destOrd="0" presId="urn:microsoft.com/office/officeart/2005/8/layout/matrix1"/>
    <dgm:cxn modelId="{7315B6DE-2279-E14A-A4BE-298A3855D675}" type="presParOf" srcId="{BB476BD0-81A3-D147-9E3B-81C6FD82F6D0}" destId="{F8970C02-67EF-0445-8ECD-A04B5586F0E6}" srcOrd="4" destOrd="0" presId="urn:microsoft.com/office/officeart/2005/8/layout/matrix1"/>
    <dgm:cxn modelId="{04C6CDE3-0DCD-6341-955F-01A6E4EAE34C}" type="presParOf" srcId="{BB476BD0-81A3-D147-9E3B-81C6FD82F6D0}" destId="{B2DEF1FA-71B0-9F41-B0D9-C94A80418653}" srcOrd="5" destOrd="0" presId="urn:microsoft.com/office/officeart/2005/8/layout/matrix1"/>
    <dgm:cxn modelId="{5D15E284-67EC-0943-A2E4-DEA3066CC537}" type="presParOf" srcId="{BB476BD0-81A3-D147-9E3B-81C6FD82F6D0}" destId="{3ECADE8B-1E40-DD4D-A2F2-F74C0E3DBAC1}" srcOrd="6" destOrd="0" presId="urn:microsoft.com/office/officeart/2005/8/layout/matrix1"/>
    <dgm:cxn modelId="{6D70B3F6-637C-3549-8183-0E03DA2BFD1E}" type="presParOf" srcId="{BB476BD0-81A3-D147-9E3B-81C6FD82F6D0}" destId="{AD22FCCE-F90B-0346-ADDC-3D2B88EB551A}" srcOrd="7" destOrd="0" presId="urn:microsoft.com/office/officeart/2005/8/layout/matrix1"/>
    <dgm:cxn modelId="{47F9EDC5-A94B-624F-BC34-D41A53780888}" type="presParOf" srcId="{8B3E360A-16D5-B74A-A758-B0FC53C065AB}" destId="{0E226854-A912-3A41-A01C-3D08FB17A7F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18CA7-0239-AE4A-8814-63B7EBBFB817}">
      <dsp:nvSpPr>
        <dsp:cNvPr id="0" name=""/>
        <dsp:cNvSpPr/>
      </dsp:nvSpPr>
      <dsp:spPr>
        <a:xfrm rot="16200000">
          <a:off x="960244" y="-960244"/>
          <a:ext cx="2218282" cy="4138771"/>
        </a:xfrm>
        <a:prstGeom prst="round1Rect">
          <a:avLst/>
        </a:prstGeom>
        <a:solidFill>
          <a:schemeClr val="accent4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Conscious </a:t>
          </a:r>
          <a:r>
            <a:rPr lang="en-US" sz="2600" b="1" kern="1200" dirty="0" err="1" smtClean="0"/>
            <a:t>uncompetence</a:t>
          </a:r>
          <a:endParaRPr lang="en-US" sz="2600" b="1" kern="1200" dirty="0" smtClean="0"/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(what they </a:t>
          </a:r>
          <a:r>
            <a:rPr lang="en-US" sz="2600" b="1" kern="1200" dirty="0" smtClean="0"/>
            <a:t>know</a:t>
          </a:r>
          <a:r>
            <a:rPr lang="en-US" sz="2600" kern="1200" dirty="0" smtClean="0"/>
            <a:t> they cannot do)</a:t>
          </a:r>
        </a:p>
      </dsp:txBody>
      <dsp:txXfrm rot="5400000">
        <a:off x="-1" y="1"/>
        <a:ext cx="4138771" cy="1663711"/>
      </dsp:txXfrm>
    </dsp:sp>
    <dsp:sp modelId="{D3F92565-7925-B64F-AF62-7F31BD5BE794}">
      <dsp:nvSpPr>
        <dsp:cNvPr id="0" name=""/>
        <dsp:cNvSpPr/>
      </dsp:nvSpPr>
      <dsp:spPr>
        <a:xfrm>
          <a:off x="4138771" y="0"/>
          <a:ext cx="4138771" cy="2218282"/>
        </a:xfrm>
        <a:prstGeom prst="round1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Unconscious </a:t>
          </a:r>
          <a:r>
            <a:rPr lang="en-US" sz="2600" b="1" kern="1200" dirty="0" err="1" smtClean="0"/>
            <a:t>uncompetence</a:t>
          </a:r>
          <a:endParaRPr lang="en-US" sz="2600" b="1" kern="1200" dirty="0" smtClean="0"/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(what they </a:t>
          </a:r>
          <a:r>
            <a:rPr lang="en-US" sz="2600" b="1" kern="1200" dirty="0" smtClean="0"/>
            <a:t>don’t know</a:t>
          </a:r>
          <a:r>
            <a:rPr lang="en-US" sz="2600" kern="1200" dirty="0" smtClean="0"/>
            <a:t> yet they cannot do)</a:t>
          </a:r>
          <a:endParaRPr lang="en-US" sz="2600" kern="1200" dirty="0"/>
        </a:p>
      </dsp:txBody>
      <dsp:txXfrm>
        <a:off x="4138771" y="0"/>
        <a:ext cx="4138771" cy="1663711"/>
      </dsp:txXfrm>
    </dsp:sp>
    <dsp:sp modelId="{F8970C02-67EF-0445-8ECD-A04B5586F0E6}">
      <dsp:nvSpPr>
        <dsp:cNvPr id="0" name=""/>
        <dsp:cNvSpPr/>
      </dsp:nvSpPr>
      <dsp:spPr>
        <a:xfrm rot="10800000">
          <a:off x="0" y="2218282"/>
          <a:ext cx="4138771" cy="2218282"/>
        </a:xfrm>
        <a:prstGeom prst="round1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Conscious competence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(awareness of how well they completed the task)</a:t>
          </a:r>
          <a:endParaRPr lang="en-US" sz="2600" kern="1200" dirty="0"/>
        </a:p>
      </dsp:txBody>
      <dsp:txXfrm rot="10800000">
        <a:off x="0" y="2772853"/>
        <a:ext cx="4138771" cy="1663711"/>
      </dsp:txXfrm>
    </dsp:sp>
    <dsp:sp modelId="{3ECADE8B-1E40-DD4D-A2F2-F74C0E3DBAC1}">
      <dsp:nvSpPr>
        <dsp:cNvPr id="0" name=""/>
        <dsp:cNvSpPr/>
      </dsp:nvSpPr>
      <dsp:spPr>
        <a:xfrm rot="5400000">
          <a:off x="5099015" y="1258038"/>
          <a:ext cx="2218282" cy="4138771"/>
        </a:xfrm>
        <a:prstGeom prst="round1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Unconscious competence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(success in areas they didn’t know they could do well)</a:t>
          </a:r>
          <a:endParaRPr lang="en-US" sz="2600" kern="1200" dirty="0"/>
        </a:p>
      </dsp:txBody>
      <dsp:txXfrm rot="-5400000">
        <a:off x="4138770" y="2772853"/>
        <a:ext cx="4138771" cy="1663711"/>
      </dsp:txXfrm>
    </dsp:sp>
    <dsp:sp modelId="{0E226854-A912-3A41-A01C-3D08FB17A7F2}">
      <dsp:nvSpPr>
        <dsp:cNvPr id="0" name=""/>
        <dsp:cNvSpPr/>
      </dsp:nvSpPr>
      <dsp:spPr>
        <a:xfrm>
          <a:off x="2897139" y="1663711"/>
          <a:ext cx="2483262" cy="110914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Competences</a:t>
          </a:r>
          <a:endParaRPr lang="en-US" sz="2600" b="1" kern="1200" dirty="0"/>
        </a:p>
      </dsp:txBody>
      <dsp:txXfrm>
        <a:off x="2951283" y="1717855"/>
        <a:ext cx="2374974" cy="1000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254A8-CFBE-C44C-AE18-668D7215C479}" type="datetimeFigureOut">
              <a:rPr lang="en-US" smtClean="0"/>
              <a:t>25/05/2012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5A984-9B72-9A46-BC72-E22E775DF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12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25/05/2012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25/05/2012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25/05/2012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25/05/2012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25/05/2012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25/05/2012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25/05/2012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25/05/2012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25/05/2012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25/05/2012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25/05/2012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25/05/2012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microsoft.com/office/2007/relationships/hdphoto" Target="../media/hdphoto1.wdp"/><Relationship Id="rId5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296" y="3073262"/>
            <a:ext cx="8266903" cy="2500944"/>
          </a:xfrm>
        </p:spPr>
        <p:txBody>
          <a:bodyPr>
            <a:normAutofit fontScale="90000"/>
          </a:bodyPr>
          <a:lstStyle/>
          <a:p>
            <a:r>
              <a:rPr lang="en-US" sz="5300" cap="none" dirty="0" smtClean="0">
                <a:latin typeface="Calibri"/>
                <a:cs typeface="Calibri"/>
              </a:rPr>
              <a:t>From Reflexivity to Learner Action Plans: </a:t>
            </a:r>
            <a:r>
              <a:rPr lang="en-US" dirty="0" smtClean="0">
                <a:latin typeface="Calibri"/>
                <a:cs typeface="Calibri"/>
              </a:rPr>
              <a:t/>
            </a:r>
            <a:br>
              <a:rPr lang="en-US" dirty="0" smtClean="0">
                <a:latin typeface="Calibri"/>
                <a:cs typeface="Calibri"/>
              </a:rPr>
            </a:br>
            <a:r>
              <a:rPr lang="en-US" sz="4000" i="1" cap="none" dirty="0" smtClean="0">
                <a:latin typeface="Calibri"/>
                <a:cs typeface="Calibri"/>
              </a:rPr>
              <a:t>Strategies for Students to Get More </a:t>
            </a:r>
            <a:r>
              <a:rPr lang="en-US" sz="4000" i="1" cap="none" dirty="0">
                <a:latin typeface="Calibri"/>
                <a:cs typeface="Calibri"/>
              </a:rPr>
              <a:t>o</a:t>
            </a:r>
            <a:r>
              <a:rPr lang="en-US" sz="4000" i="1" cap="none" dirty="0" smtClean="0">
                <a:latin typeface="Calibri"/>
                <a:cs typeface="Calibri"/>
              </a:rPr>
              <a:t>ut </a:t>
            </a:r>
            <a:r>
              <a:rPr lang="en-US" sz="4000" i="1" cap="none" dirty="0">
                <a:latin typeface="Calibri"/>
                <a:cs typeface="Calibri"/>
              </a:rPr>
              <a:t>o</a:t>
            </a:r>
            <a:r>
              <a:rPr lang="en-US" sz="4000" i="1" cap="none" dirty="0" smtClean="0">
                <a:latin typeface="Calibri"/>
                <a:cs typeface="Calibri"/>
              </a:rPr>
              <a:t>f Feedback </a:t>
            </a:r>
            <a:endParaRPr lang="en-US" sz="4000" i="1" cap="none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Dr</a:t>
            </a:r>
            <a:r>
              <a:rPr lang="en-US" dirty="0" smtClean="0"/>
              <a:t> Sandra López-Rocha</a:t>
            </a:r>
          </a:p>
          <a:p>
            <a:r>
              <a:rPr lang="en-US" dirty="0" smtClean="0"/>
              <a:t>School of Modern Languages, University of Bristol</a:t>
            </a:r>
            <a:endParaRPr lang="en-US" dirty="0"/>
          </a:p>
        </p:txBody>
      </p:sp>
      <p:pic>
        <p:nvPicPr>
          <p:cNvPr id="6" name="Content Placeholder 9" descr="wcf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" b="830"/>
          <a:stretch/>
        </p:blipFill>
        <p:spPr>
          <a:xfrm>
            <a:off x="6216860" y="627197"/>
            <a:ext cx="2242149" cy="186887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543367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Unpacking the comments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94591435"/>
              </p:ext>
            </p:extLst>
          </p:nvPr>
        </p:nvGraphicFramePr>
        <p:xfrm>
          <a:off x="612648" y="2348473"/>
          <a:ext cx="8287828" cy="4236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0150"/>
                <a:gridCol w="4187678"/>
              </a:tblGrid>
              <a:tr h="603676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What has your tutor</a:t>
                      </a:r>
                      <a:r>
                        <a:rPr lang="en-US" sz="2400" b="0" baseline="0" dirty="0" smtClean="0"/>
                        <a:t> written?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What do you understand this to mean?</a:t>
                      </a:r>
                      <a:endParaRPr lang="en-US" sz="2400" b="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</a:tr>
              <a:tr h="428821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endParaRPr lang="en-US" sz="2800" dirty="0" smtClean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8821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Break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feedback down into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06E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 smtClean="0"/>
                    </a:p>
                  </a:txBody>
                  <a:tcPr/>
                </a:tc>
              </a:tr>
              <a:tr h="4288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Good points</a:t>
                      </a:r>
                    </a:p>
                    <a:p>
                      <a:pPr algn="ctr"/>
                      <a:r>
                        <a:rPr lang="en-US" sz="2000" dirty="0" smtClean="0"/>
                        <a:t>(note these down so you can do them</a:t>
                      </a:r>
                      <a:r>
                        <a:rPr lang="en-US" sz="2000" baseline="0" dirty="0" smtClean="0"/>
                        <a:t> again)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Areas for improvement</a:t>
                      </a:r>
                    </a:p>
                    <a:p>
                      <a:pPr algn="ctr"/>
                      <a:r>
                        <a:rPr lang="en-US" sz="2000" dirty="0" smtClean="0"/>
                        <a:t>(draw</a:t>
                      </a:r>
                      <a:r>
                        <a:rPr lang="en-US" sz="2000" baseline="0" dirty="0" smtClean="0"/>
                        <a:t> out the two main areas from feedback)</a:t>
                      </a:r>
                      <a:endParaRPr lang="en-US" sz="2000" dirty="0" smtClean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28821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endParaRPr lang="en-US" sz="2800" dirty="0" smtClean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2648" y="1517476"/>
            <a:ext cx="80893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</a:rPr>
              <a:t>Feedback Effectively Form 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University of </a:t>
            </a:r>
            <a:r>
              <a:rPr lang="en-US" b="1" dirty="0" err="1" smtClean="0">
                <a:solidFill>
                  <a:schemeClr val="accent2"/>
                </a:solidFill>
              </a:rPr>
              <a:t>Wolverhampton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21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Unpacking the comments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86082447"/>
              </p:ext>
            </p:extLst>
          </p:nvPr>
        </p:nvGraphicFramePr>
        <p:xfrm>
          <a:off x="612648" y="1879677"/>
          <a:ext cx="8209558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779"/>
                <a:gridCol w="4104779"/>
              </a:tblGrid>
              <a:tr h="592512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What has your tutor</a:t>
                      </a:r>
                      <a:r>
                        <a:rPr lang="en-US" sz="2400" b="0" baseline="0" dirty="0" smtClean="0"/>
                        <a:t> written?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What do you understand this to mean?</a:t>
                      </a:r>
                      <a:endParaRPr lang="en-US" sz="2400" b="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</a:tr>
              <a:tr h="325881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You should </a:t>
                      </a:r>
                      <a:r>
                        <a:rPr lang="en-US" sz="2800" b="0" dirty="0" smtClean="0"/>
                        <a:t>incorporate</a:t>
                      </a:r>
                      <a:r>
                        <a:rPr lang="en-US" sz="2800" dirty="0" smtClean="0"/>
                        <a:t> more transitional words in order to create more</a:t>
                      </a:r>
                      <a:r>
                        <a:rPr lang="en-US" sz="2800" baseline="0" dirty="0" smtClean="0"/>
                        <a:t> cohesion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>
                          <a:latin typeface="Candara"/>
                          <a:cs typeface="Candara"/>
                        </a:rPr>
                        <a:t>I understand this to mean that when I develop the argument</a:t>
                      </a:r>
                      <a:r>
                        <a:rPr lang="en-US" sz="2400" i="1" baseline="0" dirty="0" smtClean="0">
                          <a:latin typeface="Candara"/>
                          <a:cs typeface="Candara"/>
                        </a:rPr>
                        <a:t> I need to include more words like similarly, however, consequently, and therefore, so that the ideas are better connected and related to each other.</a:t>
                      </a:r>
                      <a:endParaRPr lang="en-US" sz="2400" i="1" dirty="0" smtClean="0">
                        <a:latin typeface="Candara"/>
                        <a:cs typeface="Candara"/>
                      </a:endParaRPr>
                    </a:p>
                    <a:p>
                      <a:endParaRPr lang="en-US" sz="2800" dirty="0" smtClean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154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Unpacking the comments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51844968"/>
              </p:ext>
            </p:extLst>
          </p:nvPr>
        </p:nvGraphicFramePr>
        <p:xfrm>
          <a:off x="478220" y="1759622"/>
          <a:ext cx="8287828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0150"/>
                <a:gridCol w="4187678"/>
              </a:tblGrid>
              <a:tr h="428821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Break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feedback down into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06E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 smtClean="0"/>
                    </a:p>
                  </a:txBody>
                  <a:tcPr/>
                </a:tc>
              </a:tr>
              <a:tr h="4288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Good points</a:t>
                      </a:r>
                    </a:p>
                    <a:p>
                      <a:pPr algn="ctr"/>
                      <a:r>
                        <a:rPr lang="en-US" sz="2000" dirty="0" smtClean="0"/>
                        <a:t>(note these down so you can do them</a:t>
                      </a:r>
                      <a:r>
                        <a:rPr lang="en-US" sz="2000" baseline="0" dirty="0" smtClean="0"/>
                        <a:t> again)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Areas for improvement</a:t>
                      </a:r>
                    </a:p>
                    <a:p>
                      <a:pPr algn="ctr"/>
                      <a:r>
                        <a:rPr lang="en-US" sz="2000" dirty="0" smtClean="0"/>
                        <a:t>(draw</a:t>
                      </a:r>
                      <a:r>
                        <a:rPr lang="en-US" sz="2000" baseline="0" dirty="0" smtClean="0"/>
                        <a:t> out the two main areas from feedback)</a:t>
                      </a:r>
                      <a:endParaRPr lang="en-US" sz="2000" dirty="0" smtClean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28821"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dirty="0" smtClean="0"/>
                        <a:t>No</a:t>
                      </a:r>
                      <a:r>
                        <a:rPr lang="en-US" sz="2400" baseline="0" dirty="0" smtClean="0"/>
                        <a:t> mistakes in subjunctive clauses (yay!)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Supporting information is relevant to the topic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Very good incorporating field-specific/technical vocabulary</a:t>
                      </a:r>
                    </a:p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dirty="0" smtClean="0"/>
                        <a:t>Sentence</a:t>
                      </a:r>
                      <a:r>
                        <a:rPr lang="en-US" sz="2400" baseline="0" dirty="0" smtClean="0"/>
                        <a:t> construction often follows an English structure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2400" baseline="0" dirty="0" smtClean="0"/>
                        <a:t>Referencing style</a:t>
                      </a:r>
                      <a:endParaRPr lang="en-US" sz="2400" dirty="0" smtClean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037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Unpacking the comments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86014055"/>
              </p:ext>
            </p:extLst>
          </p:nvPr>
        </p:nvGraphicFramePr>
        <p:xfrm>
          <a:off x="581290" y="1608040"/>
          <a:ext cx="8277542" cy="4436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92896" y="6044605"/>
            <a:ext cx="2830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Race, 2001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39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b. Feedback tutorial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44967" y="1752599"/>
            <a:ext cx="2690904" cy="4652643"/>
          </a:xfrm>
          <a:solidFill>
            <a:schemeClr val="accent1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Synchronous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Face-to-face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Video conference</a:t>
            </a:r>
          </a:p>
          <a:p>
            <a:r>
              <a:rPr lang="en-US" sz="2400" b="1" dirty="0" smtClean="0">
                <a:solidFill>
                  <a:srgbClr val="FDC3A4"/>
                </a:solidFill>
              </a:rPr>
              <a:t>Asynchronous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Handout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Email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Screen capture and recording software</a:t>
            </a:r>
          </a:p>
          <a:p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229946" y="1752599"/>
            <a:ext cx="5777840" cy="494272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What do we focus on?</a:t>
            </a:r>
          </a:p>
          <a:p>
            <a:pPr lvl="1"/>
            <a:r>
              <a:rPr lang="en-US" dirty="0" smtClean="0"/>
              <a:t>Feedback they do/don’t understand</a:t>
            </a:r>
          </a:p>
          <a:p>
            <a:pPr lvl="1"/>
            <a:r>
              <a:rPr lang="en-US" dirty="0" smtClean="0"/>
              <a:t>Identify competences</a:t>
            </a:r>
          </a:p>
          <a:p>
            <a:pPr lvl="1"/>
            <a:r>
              <a:rPr lang="en-US" dirty="0" smtClean="0"/>
              <a:t>Develop an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Action Plan</a:t>
            </a:r>
          </a:p>
          <a:p>
            <a:pPr lvl="2"/>
            <a:r>
              <a:rPr lang="en-US" dirty="0" smtClean="0"/>
              <a:t>Stage 1: Classify issues </a:t>
            </a:r>
          </a:p>
          <a:p>
            <a:pPr lvl="3"/>
            <a:r>
              <a:rPr lang="en-US" dirty="0" smtClean="0"/>
              <a:t>Major issues: e.g., further analysis</a:t>
            </a:r>
          </a:p>
          <a:p>
            <a:pPr lvl="3"/>
            <a:r>
              <a:rPr lang="en-US" dirty="0" smtClean="0"/>
              <a:t>Minor errors: e.g., punctuation</a:t>
            </a:r>
            <a:endParaRPr lang="en-US" dirty="0"/>
          </a:p>
          <a:p>
            <a:pPr lvl="2"/>
            <a:r>
              <a:rPr lang="en-US" dirty="0" smtClean="0"/>
              <a:t>Stage 2: Actions to take</a:t>
            </a:r>
          </a:p>
          <a:p>
            <a:pPr lvl="3"/>
            <a:r>
              <a:rPr lang="en-US" dirty="0" smtClean="0"/>
              <a:t>Review, explain, work with a peer</a:t>
            </a:r>
          </a:p>
          <a:p>
            <a:pPr lvl="3"/>
            <a:r>
              <a:rPr lang="en-US" dirty="0" smtClean="0"/>
              <a:t>Link to resources</a:t>
            </a:r>
          </a:p>
          <a:p>
            <a:pPr lvl="3"/>
            <a:r>
              <a:rPr lang="en-US" dirty="0" smtClean="0"/>
              <a:t>Follow up exercises</a:t>
            </a:r>
          </a:p>
          <a:p>
            <a:pPr lvl="3"/>
            <a:r>
              <a:rPr lang="en-US" dirty="0" smtClean="0"/>
              <a:t>Exemplars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048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Action Plan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54133925"/>
              </p:ext>
            </p:extLst>
          </p:nvPr>
        </p:nvGraphicFramePr>
        <p:xfrm>
          <a:off x="282228" y="1662070"/>
          <a:ext cx="8617336" cy="4729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2210"/>
                <a:gridCol w="1526458"/>
                <a:gridCol w="1389381"/>
                <a:gridCol w="2919287"/>
              </a:tblGrid>
              <a:tr h="491321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Stage 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5159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FFFF"/>
                          </a:solidFill>
                        </a:rPr>
                        <a:t>Major issue</a:t>
                      </a:r>
                      <a:endParaRPr lang="en-US" sz="2400" b="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FFFF"/>
                          </a:solidFill>
                        </a:rPr>
                        <a:t>Minor</a:t>
                      </a:r>
                      <a:r>
                        <a:rPr lang="en-US" sz="2400" b="0" baseline="0" dirty="0" smtClean="0">
                          <a:solidFill>
                            <a:srgbClr val="FFFFFF"/>
                          </a:solidFill>
                        </a:rPr>
                        <a:t> errors</a:t>
                      </a:r>
                      <a:endParaRPr lang="en-US" sz="2400" b="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801389">
                <a:tc gridSpan="2">
                  <a:txBody>
                    <a:bodyPr/>
                    <a:lstStyle/>
                    <a:p>
                      <a:r>
                        <a:rPr lang="en-US" sz="1800" dirty="0" smtClean="0"/>
                        <a:t>1. Referencing style</a:t>
                      </a:r>
                    </a:p>
                    <a:p>
                      <a:r>
                        <a:rPr lang="en-US" sz="1800" dirty="0" smtClean="0"/>
                        <a:t>2.</a:t>
                      </a:r>
                    </a:p>
                    <a:p>
                      <a:r>
                        <a:rPr lang="en-US" sz="1800" dirty="0" smtClean="0"/>
                        <a:t>3.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 smtClean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 smtClean="0"/>
                        <a:t>1. Some accents missing</a:t>
                      </a:r>
                    </a:p>
                    <a:p>
                      <a:r>
                        <a:rPr lang="en-US" sz="1800" dirty="0" smtClean="0"/>
                        <a:t>2.</a:t>
                      </a:r>
                    </a:p>
                    <a:p>
                      <a:r>
                        <a:rPr lang="en-US" sz="1800" dirty="0" smtClean="0"/>
                        <a:t>3.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 smtClean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1199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Stage 2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506E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506E94"/>
                    </a:solidFill>
                  </a:tcPr>
                </a:tc>
              </a:tr>
              <a:tr h="4703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Issue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Tutor advice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Action to be taken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/>
                    </a:solidFill>
                  </a:tcPr>
                </a:tc>
              </a:tr>
              <a:tr h="182539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Referencing style</a:t>
                      </a:r>
                      <a:endParaRPr lang="en-US" sz="20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To</a:t>
                      </a:r>
                      <a:r>
                        <a:rPr lang="en-US" sz="2000" baseline="0" dirty="0" smtClean="0"/>
                        <a:t> correctly incorporate citations following the Harvard Style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Review guidelines</a:t>
                      </a:r>
                      <a:r>
                        <a:rPr lang="en-US" sz="2000" baseline="0" dirty="0" smtClean="0"/>
                        <a:t> in style manual; see examples in </a:t>
                      </a:r>
                      <a:r>
                        <a:rPr lang="en-US" sz="1800" baseline="0" dirty="0" smtClean="0"/>
                        <a:t>http://</a:t>
                      </a:r>
                      <a:r>
                        <a:rPr lang="en-US" sz="1800" baseline="0" dirty="0" err="1" smtClean="0"/>
                        <a:t>www.ntu.ac.uk</a:t>
                      </a:r>
                      <a:r>
                        <a:rPr lang="en-US" sz="1800" baseline="0" dirty="0" smtClean="0"/>
                        <a:t>/</a:t>
                      </a:r>
                      <a:r>
                        <a:rPr lang="en-US" sz="1800" baseline="0" dirty="0" err="1" smtClean="0"/>
                        <a:t>llr</a:t>
                      </a:r>
                      <a:r>
                        <a:rPr lang="en-US" sz="1800" baseline="0" dirty="0" smtClean="0"/>
                        <a:t>/</a:t>
                      </a:r>
                      <a:r>
                        <a:rPr lang="en-US" sz="1800" baseline="0" dirty="0" err="1" smtClean="0"/>
                        <a:t>document_uploads</a:t>
                      </a:r>
                      <a:r>
                        <a:rPr lang="en-US" sz="1800" baseline="0" dirty="0" smtClean="0"/>
                        <a:t>/66061.pdf </a:t>
                      </a:r>
                      <a:endParaRPr lang="en-US" sz="1800" dirty="0" smtClean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067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Other ways to engage students with feedback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89566"/>
            <a:ext cx="3886200" cy="5073525"/>
          </a:xfrm>
        </p:spPr>
        <p:txBody>
          <a:bodyPr>
            <a:normAutofit/>
          </a:bodyPr>
          <a:lstStyle/>
          <a:p>
            <a:r>
              <a:rPr lang="en-US" dirty="0" smtClean="0"/>
              <a:t>Reflexivity</a:t>
            </a:r>
          </a:p>
          <a:p>
            <a:r>
              <a:rPr lang="en-US" dirty="0" err="1" smtClean="0"/>
              <a:t>eTutoring</a:t>
            </a:r>
            <a:endParaRPr lang="en-US" dirty="0" smtClean="0"/>
          </a:p>
          <a:p>
            <a:pPr lvl="1"/>
            <a:r>
              <a:rPr lang="en-US" dirty="0" smtClean="0"/>
              <a:t>Synchronic</a:t>
            </a:r>
          </a:p>
          <a:p>
            <a:pPr lvl="2"/>
            <a:r>
              <a:rPr lang="en-US" dirty="0" smtClean="0"/>
              <a:t>Live stream – Skype</a:t>
            </a:r>
          </a:p>
          <a:p>
            <a:pPr lvl="2"/>
            <a:r>
              <a:rPr lang="en-US" dirty="0" smtClean="0"/>
              <a:t>Discuss and act </a:t>
            </a:r>
          </a:p>
          <a:p>
            <a:pPr lvl="1"/>
            <a:r>
              <a:rPr lang="en-US" dirty="0" err="1" smtClean="0"/>
              <a:t>Asynchronic</a:t>
            </a:r>
            <a:endParaRPr lang="en-US" dirty="0" smtClean="0"/>
          </a:p>
          <a:p>
            <a:pPr lvl="2"/>
            <a:r>
              <a:rPr lang="en-US" dirty="0" smtClean="0"/>
              <a:t>Dialogic feedback</a:t>
            </a:r>
          </a:p>
          <a:p>
            <a:r>
              <a:rPr lang="en-US" dirty="0" smtClean="0"/>
              <a:t>Oral production Feedback</a:t>
            </a:r>
          </a:p>
          <a:p>
            <a:pPr lvl="2"/>
            <a:r>
              <a:rPr lang="en-US" dirty="0" smtClean="0"/>
              <a:t>Recording </a:t>
            </a:r>
          </a:p>
          <a:p>
            <a:pPr lvl="2"/>
            <a:r>
              <a:rPr lang="en-US" dirty="0" smtClean="0"/>
              <a:t>Mixed media feedback</a:t>
            </a:r>
            <a:endParaRPr lang="en-US" dirty="0"/>
          </a:p>
        </p:txBody>
      </p:sp>
      <p:pic>
        <p:nvPicPr>
          <p:cNvPr id="5" name="Content Placeholder 4" descr="Deterioro capas de hielo.pdf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0" r="-5000"/>
          <a:stretch>
            <a:fillRect/>
          </a:stretch>
        </p:blipFill>
        <p:spPr>
          <a:xfrm>
            <a:off x="4409563" y="1301432"/>
            <a:ext cx="4413575" cy="519244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2363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In order for students to get more out of feedback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Change the way feedback is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6"/>
                </a:solidFill>
              </a:rPr>
              <a:t>perceived</a:t>
            </a:r>
          </a:p>
          <a:p>
            <a:r>
              <a:rPr lang="en-US" dirty="0" smtClean="0"/>
              <a:t>Provide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effective</a:t>
            </a:r>
            <a:r>
              <a:rPr lang="en-US" dirty="0" smtClean="0"/>
              <a:t> feedback</a:t>
            </a:r>
          </a:p>
          <a:p>
            <a:r>
              <a:rPr lang="en-US" dirty="0" smtClean="0"/>
              <a:t>Incorporate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4"/>
                </a:solidFill>
              </a:rPr>
              <a:t>strategies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7C984A"/>
                </a:solidFill>
              </a:rPr>
              <a:t>forms</a:t>
            </a:r>
            <a:r>
              <a:rPr lang="en-US" dirty="0" smtClean="0"/>
              <a:t> of delivery</a:t>
            </a:r>
          </a:p>
          <a:p>
            <a:r>
              <a:rPr lang="en-US" dirty="0" smtClean="0"/>
              <a:t>Create the conditions for students to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act on 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b="1" i="1" dirty="0" smtClean="0"/>
              <a:t>Positive impact on learning and teaching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62370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37840"/>
          </a:xfrm>
        </p:spPr>
        <p:txBody>
          <a:bodyPr>
            <a:normAutofit fontScale="25000" lnSpcReduction="20000"/>
          </a:bodyPr>
          <a:lstStyle/>
          <a:p>
            <a:r>
              <a:rPr lang="en-GB" sz="4400" dirty="0" smtClean="0"/>
              <a:t>Askew</a:t>
            </a:r>
            <a:r>
              <a:rPr lang="en-GB" sz="4400" dirty="0"/>
              <a:t>, S. &amp; Lodge, C. (2000). Gifts, ping-pongs and loops – linking feedback and learning, in S. Askew (ed.) </a:t>
            </a:r>
            <a:r>
              <a:rPr lang="en-GB" sz="4400" i="1" dirty="0"/>
              <a:t>Feedback for learning.</a:t>
            </a:r>
            <a:r>
              <a:rPr lang="en-GB" sz="4400" dirty="0"/>
              <a:t> London: </a:t>
            </a:r>
            <a:r>
              <a:rPr lang="en-GB" sz="4400" dirty="0" err="1"/>
              <a:t>Routledge</a:t>
            </a:r>
            <a:r>
              <a:rPr lang="en-GB" sz="4400" dirty="0" smtClean="0"/>
              <a:t>.</a:t>
            </a:r>
          </a:p>
          <a:p>
            <a:r>
              <a:rPr lang="en-GB" sz="4400" dirty="0"/>
              <a:t>Brannon, L., &amp; Knoblauch, C. H. (1982). On students’ rights to their own texts: A model of teacher response. </a:t>
            </a:r>
            <a:r>
              <a:rPr lang="en-GB" sz="4400" i="1" dirty="0"/>
              <a:t>College Composition and Communication,</a:t>
            </a:r>
            <a:r>
              <a:rPr lang="en-GB" sz="4400" dirty="0"/>
              <a:t> 33(2): 157-66</a:t>
            </a:r>
            <a:r>
              <a:rPr lang="en-GB" sz="4400" dirty="0" smtClean="0"/>
              <a:t>.</a:t>
            </a:r>
          </a:p>
          <a:p>
            <a:r>
              <a:rPr lang="en-GB" sz="4400" dirty="0"/>
              <a:t>Burke, D. (2007). Engaging students in personal development planning: Profiles, skills development and acting on feedback. </a:t>
            </a:r>
            <a:r>
              <a:rPr lang="en-GB" sz="4400" i="1" dirty="0"/>
              <a:t>Discourse: Learning and Teaching in Philosophical and Religious Studies</a:t>
            </a:r>
            <a:r>
              <a:rPr lang="en-GB" sz="4400" dirty="0"/>
              <a:t>, 6(2): 107-42.</a:t>
            </a:r>
            <a:endParaRPr lang="en-US" sz="4400" dirty="0"/>
          </a:p>
          <a:p>
            <a:r>
              <a:rPr lang="en-GB" sz="4400" dirty="0" smtClean="0"/>
              <a:t>Burke</a:t>
            </a:r>
            <a:r>
              <a:rPr lang="en-GB" sz="4400" dirty="0"/>
              <a:t>, D. (2009). Strategies for using feedback that students bring to their degree course: An analysis of first year perceptions at the start of a course in Humanities. </a:t>
            </a:r>
            <a:r>
              <a:rPr lang="en-GB" sz="4400" i="1" dirty="0"/>
              <a:t>Assessment and Evaluation in Higher Education,</a:t>
            </a:r>
            <a:r>
              <a:rPr lang="en-GB" sz="4400" dirty="0"/>
              <a:t> 34(1): 41-50.</a:t>
            </a:r>
            <a:endParaRPr lang="en-US" sz="4400" dirty="0"/>
          </a:p>
          <a:p>
            <a:r>
              <a:rPr lang="en-GB" sz="4400" dirty="0" smtClean="0"/>
              <a:t>Burke</a:t>
            </a:r>
            <a:r>
              <a:rPr lang="en-GB" sz="4400" dirty="0"/>
              <a:t>, D., &amp; </a:t>
            </a:r>
            <a:r>
              <a:rPr lang="en-GB" sz="4400" dirty="0" err="1"/>
              <a:t>Pietrick</a:t>
            </a:r>
            <a:r>
              <a:rPr lang="en-GB" sz="4400" dirty="0"/>
              <a:t>, J. (2010). </a:t>
            </a:r>
            <a:r>
              <a:rPr lang="en-GB" sz="4400" i="1" dirty="0"/>
              <a:t>Giving students effective written feedback. </a:t>
            </a:r>
            <a:r>
              <a:rPr lang="en-GB" sz="4400" dirty="0"/>
              <a:t>London: McGraw-Hill</a:t>
            </a:r>
            <a:r>
              <a:rPr lang="en-GB" sz="4400" dirty="0" smtClean="0"/>
              <a:t>.</a:t>
            </a:r>
            <a:endParaRPr lang="en-US" sz="4400" dirty="0"/>
          </a:p>
          <a:p>
            <a:r>
              <a:rPr lang="en-GB" sz="4400" dirty="0" err="1"/>
              <a:t>Chanock</a:t>
            </a:r>
            <a:r>
              <a:rPr lang="en-GB" sz="4400" dirty="0"/>
              <a:t>, K. (2000). Comments on essays: Do students understand what tutors write? </a:t>
            </a:r>
            <a:r>
              <a:rPr lang="en-GB" sz="4400" i="1" dirty="0"/>
              <a:t>Teaching in Higher Education, </a:t>
            </a:r>
            <a:r>
              <a:rPr lang="en-GB" sz="4400" dirty="0"/>
              <a:t>5(1): 95-105.</a:t>
            </a:r>
            <a:r>
              <a:rPr lang="en-US" sz="4400" dirty="0"/>
              <a:t> </a:t>
            </a:r>
          </a:p>
          <a:p>
            <a:r>
              <a:rPr lang="en-GB" sz="4400" dirty="0" smtClean="0"/>
              <a:t>Haines</a:t>
            </a:r>
            <a:r>
              <a:rPr lang="en-GB" sz="4400" dirty="0"/>
              <a:t>, C. (2004). </a:t>
            </a:r>
            <a:r>
              <a:rPr lang="en-GB" sz="4400" i="1" dirty="0"/>
              <a:t>Assessing students’ written work: Marking essays and reports. </a:t>
            </a:r>
            <a:r>
              <a:rPr lang="en-GB" sz="4400" dirty="0"/>
              <a:t>London: </a:t>
            </a:r>
            <a:r>
              <a:rPr lang="en-GB" sz="4400" dirty="0" err="1"/>
              <a:t>Routledge</a:t>
            </a:r>
            <a:r>
              <a:rPr lang="en-GB" sz="4400" dirty="0"/>
              <a:t>.</a:t>
            </a:r>
            <a:r>
              <a:rPr lang="en-US" sz="4400" dirty="0"/>
              <a:t> </a:t>
            </a:r>
            <a:endParaRPr lang="en-US" sz="4400" dirty="0" smtClean="0"/>
          </a:p>
          <a:p>
            <a:r>
              <a:rPr lang="en-GB" sz="4400" dirty="0" err="1"/>
              <a:t>Hounsell</a:t>
            </a:r>
            <a:r>
              <a:rPr lang="en-GB" sz="4400" dirty="0"/>
              <a:t>, D. (2007). Towards more sustainable feedback to students, in D. </a:t>
            </a:r>
            <a:r>
              <a:rPr lang="en-GB" sz="4400" dirty="0" err="1"/>
              <a:t>Boud</a:t>
            </a:r>
            <a:r>
              <a:rPr lang="en-GB" sz="4400" dirty="0"/>
              <a:t> &amp; N. </a:t>
            </a:r>
            <a:r>
              <a:rPr lang="en-GB" sz="4400" dirty="0" err="1"/>
              <a:t>Falichov</a:t>
            </a:r>
            <a:r>
              <a:rPr lang="en-GB" sz="4400" dirty="0"/>
              <a:t> (eds.) </a:t>
            </a:r>
            <a:r>
              <a:rPr lang="en-GB" sz="4400" i="1" dirty="0"/>
              <a:t>Rethinking assessment in higher education.</a:t>
            </a:r>
            <a:r>
              <a:rPr lang="en-GB" sz="4400" dirty="0"/>
              <a:t> Abingdon: </a:t>
            </a:r>
            <a:r>
              <a:rPr lang="en-GB" sz="4400" dirty="0" err="1"/>
              <a:t>Routledge</a:t>
            </a:r>
            <a:r>
              <a:rPr lang="en-GB" sz="4400" dirty="0" smtClean="0"/>
              <a:t>.</a:t>
            </a:r>
            <a:endParaRPr lang="en-US" sz="4400" dirty="0"/>
          </a:p>
          <a:p>
            <a:r>
              <a:rPr lang="en-GB" sz="4400" dirty="0"/>
              <a:t>Lillis, T., &amp; Turner, J. (2001). Student writing in higher education: Contemporary confusion traditional concerns. </a:t>
            </a:r>
            <a:r>
              <a:rPr lang="en-GB" sz="4400" i="1" dirty="0"/>
              <a:t>Teaching in Higher Education,</a:t>
            </a:r>
            <a:r>
              <a:rPr lang="en-GB" sz="4400" dirty="0"/>
              <a:t> 6(1): 57-68.</a:t>
            </a:r>
            <a:endParaRPr lang="en-US" sz="4400" dirty="0"/>
          </a:p>
          <a:p>
            <a:r>
              <a:rPr lang="en-GB" sz="4400" dirty="0" err="1"/>
              <a:t>MacLellan</a:t>
            </a:r>
            <a:r>
              <a:rPr lang="en-GB" sz="4400" dirty="0"/>
              <a:t>, E. (2001). Assessment for learning: The differing perceptions of tutors and students. </a:t>
            </a:r>
            <a:r>
              <a:rPr lang="en-GB" sz="4400" i="1" dirty="0"/>
              <a:t>Assessment and Evaluation in Higher Education,</a:t>
            </a:r>
            <a:r>
              <a:rPr lang="en-GB" sz="4400" dirty="0"/>
              <a:t> 26(4): 307-18</a:t>
            </a:r>
            <a:r>
              <a:rPr lang="en-GB" sz="4400" dirty="0" smtClean="0"/>
              <a:t>.</a:t>
            </a:r>
            <a:endParaRPr lang="en-GB" sz="4400" dirty="0"/>
          </a:p>
          <a:p>
            <a:r>
              <a:rPr lang="en-GB" sz="4400" dirty="0" smtClean="0"/>
              <a:t>Nicolson</a:t>
            </a:r>
            <a:r>
              <a:rPr lang="en-GB" sz="4400" dirty="0"/>
              <a:t>, M., Murphy L., &amp; Southgate, M. (</a:t>
            </a:r>
            <a:r>
              <a:rPr lang="en-GB" sz="4400" dirty="0" err="1"/>
              <a:t>eds</a:t>
            </a:r>
            <a:r>
              <a:rPr lang="en-GB" sz="4400" dirty="0"/>
              <a:t>) (2011). </a:t>
            </a:r>
            <a:r>
              <a:rPr lang="en-GB" sz="4400" i="1" dirty="0"/>
              <a:t>Language teaching in blended contexts.</a:t>
            </a:r>
            <a:r>
              <a:rPr lang="en-GB" sz="4400" dirty="0"/>
              <a:t> Edinburgh: Dunedin</a:t>
            </a:r>
            <a:r>
              <a:rPr lang="en-GB" sz="4400" dirty="0" smtClean="0"/>
              <a:t>.</a:t>
            </a:r>
            <a:endParaRPr lang="en-US" sz="4400" dirty="0"/>
          </a:p>
          <a:p>
            <a:r>
              <a:rPr lang="en-GB" sz="4400" dirty="0"/>
              <a:t>Porter, A. (2009). NUS – Working to improve assessment feedback. HE Focus: </a:t>
            </a:r>
            <a:r>
              <a:rPr lang="en-GB" sz="4400" i="1" dirty="0"/>
              <a:t>The Great NUS Feedback Amnesty,</a:t>
            </a:r>
            <a:r>
              <a:rPr lang="en-GB" sz="4400" dirty="0"/>
              <a:t> 1(1): 1. London: National Union of Students</a:t>
            </a:r>
            <a:r>
              <a:rPr lang="en-GB" sz="4400" dirty="0" smtClean="0"/>
              <a:t>.</a:t>
            </a:r>
          </a:p>
          <a:p>
            <a:r>
              <a:rPr lang="en-GB" sz="4400" dirty="0"/>
              <a:t>Race, P. (2001). </a:t>
            </a:r>
            <a:r>
              <a:rPr lang="en-GB" sz="4400" i="1" dirty="0"/>
              <a:t>Using feedback to help students learn. </a:t>
            </a:r>
            <a:r>
              <a:rPr lang="en-GB" sz="4400" dirty="0"/>
              <a:t>York: Higher Education Academy.</a:t>
            </a:r>
            <a:r>
              <a:rPr lang="en-US" sz="4400" dirty="0"/>
              <a:t> </a:t>
            </a:r>
            <a:endParaRPr lang="en-GB" sz="4400" dirty="0" smtClean="0"/>
          </a:p>
          <a:p>
            <a:r>
              <a:rPr lang="en-GB" sz="4400" dirty="0"/>
              <a:t>Sprinkle, R. S. (2004). Written commentary: A systematic, theory-based approach to response. </a:t>
            </a:r>
            <a:r>
              <a:rPr lang="en-GB" sz="4400" i="1" dirty="0"/>
              <a:t>Teaching English in the Two-Year College,</a:t>
            </a:r>
            <a:r>
              <a:rPr lang="en-GB" sz="4400" dirty="0"/>
              <a:t> 31(2): 273-86</a:t>
            </a:r>
            <a:r>
              <a:rPr lang="en-GB" sz="4400" dirty="0" smtClean="0"/>
              <a:t>.</a:t>
            </a:r>
            <a:endParaRPr lang="en-US" sz="4400" dirty="0"/>
          </a:p>
          <a:p>
            <a:r>
              <a:rPr lang="en-GB" sz="4400" dirty="0"/>
              <a:t>Walker, M. (2009). An investigation into written comments on assignments: Do students find them usable? </a:t>
            </a:r>
            <a:r>
              <a:rPr lang="en-GB" sz="4400" i="1" dirty="0"/>
              <a:t>Assessment and Evaluation in Higher Education,</a:t>
            </a:r>
            <a:r>
              <a:rPr lang="en-GB" sz="4400" dirty="0"/>
              <a:t> 31(3): 370-94.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198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feedback and acting on it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94360" lvl="2" indent="0">
              <a:buNone/>
            </a:pPr>
            <a:r>
              <a:rPr lang="en-US" sz="3800" dirty="0">
                <a:solidFill>
                  <a:schemeClr val="accent2">
                    <a:lumMod val="75000"/>
                  </a:schemeClr>
                </a:solidFill>
              </a:rPr>
              <a:t>1. Closing the gap</a:t>
            </a:r>
          </a:p>
          <a:p>
            <a:pPr marL="594360" lvl="2" indent="0">
              <a:buNone/>
            </a:pPr>
            <a:endParaRPr lang="en-US" sz="3800" dirty="0">
              <a:solidFill>
                <a:schemeClr val="accent2">
                  <a:lumMod val="75000"/>
                </a:schemeClr>
              </a:solidFill>
            </a:endParaRPr>
          </a:p>
          <a:p>
            <a:pPr marL="594360" lvl="2" indent="0">
              <a:buNone/>
            </a:pPr>
            <a:r>
              <a:rPr lang="en-US" sz="3800" dirty="0">
                <a:solidFill>
                  <a:schemeClr val="accent2">
                    <a:lumMod val="75000"/>
                  </a:schemeClr>
                </a:solidFill>
              </a:rPr>
              <a:t>2. Considerations</a:t>
            </a:r>
          </a:p>
          <a:p>
            <a:pPr marL="594360" lvl="2" indent="0">
              <a:buNone/>
            </a:pPr>
            <a:endParaRPr lang="en-US" sz="3800" dirty="0">
              <a:solidFill>
                <a:schemeClr val="accent2">
                  <a:lumMod val="75000"/>
                </a:schemeClr>
              </a:solidFill>
            </a:endParaRPr>
          </a:p>
          <a:p>
            <a:pPr marL="594360" lvl="2" indent="0">
              <a:buNone/>
            </a:pPr>
            <a:r>
              <a:rPr lang="en-US" sz="3800" dirty="0">
                <a:solidFill>
                  <a:schemeClr val="accent2">
                    <a:lumMod val="75000"/>
                  </a:schemeClr>
                </a:solidFill>
              </a:rPr>
              <a:t>3. How </a:t>
            </a:r>
            <a:r>
              <a:rPr lang="en-US" sz="3800" dirty="0" smtClean="0">
                <a:solidFill>
                  <a:schemeClr val="accent2">
                    <a:lumMod val="75000"/>
                  </a:schemeClr>
                </a:solidFill>
              </a:rPr>
              <a:t>can </a:t>
            </a:r>
            <a:r>
              <a:rPr lang="en-US" sz="3800" dirty="0">
                <a:solidFill>
                  <a:schemeClr val="accent2">
                    <a:lumMod val="75000"/>
                  </a:schemeClr>
                </a:solidFill>
              </a:rPr>
              <a:t>we do it?</a:t>
            </a:r>
          </a:p>
          <a:p>
            <a:pPr marL="6858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809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Closing the gap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57570"/>
            <a:ext cx="3886200" cy="4572000"/>
          </a:xfrm>
        </p:spPr>
        <p:txBody>
          <a:bodyPr/>
          <a:lstStyle/>
          <a:p>
            <a:endParaRPr lang="en-US" sz="3600" dirty="0" smtClean="0"/>
          </a:p>
          <a:p>
            <a:r>
              <a:rPr lang="en-US" sz="3600" dirty="0" smtClean="0"/>
              <a:t>Gap</a:t>
            </a:r>
            <a:r>
              <a:rPr lang="en-US" sz="3600" dirty="0"/>
              <a:t>: Perceptions on the role of feedback</a:t>
            </a:r>
            <a:r>
              <a:rPr lang="en-US" sz="4000" dirty="0"/>
              <a:t> </a:t>
            </a:r>
          </a:p>
          <a:p>
            <a:pPr marL="0" indent="0" algn="r">
              <a:buNone/>
            </a:pPr>
            <a:r>
              <a:rPr lang="en-US" sz="1800" dirty="0" err="1"/>
              <a:t>MacLellan</a:t>
            </a:r>
            <a:r>
              <a:rPr lang="en-US" sz="1800" dirty="0"/>
              <a:t>, 2001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sz="3600" dirty="0" smtClean="0"/>
          </a:p>
          <a:p>
            <a:r>
              <a:rPr lang="en-US" sz="3600" dirty="0" smtClean="0"/>
              <a:t>Minimal monitoring: </a:t>
            </a:r>
            <a:r>
              <a:rPr lang="en-US" sz="3600" dirty="0"/>
              <a:t>R</a:t>
            </a:r>
            <a:r>
              <a:rPr lang="en-US" sz="3600" dirty="0" smtClean="0"/>
              <a:t>eception and use of feedback </a:t>
            </a:r>
          </a:p>
          <a:p>
            <a:pPr marL="0" indent="0" algn="r">
              <a:buNone/>
            </a:pPr>
            <a:r>
              <a:rPr lang="en-US" sz="1800" dirty="0" smtClean="0"/>
              <a:t>Askew and Lodge, 2000;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sz="1800" dirty="0"/>
              <a:t> </a:t>
            </a:r>
            <a:r>
              <a:rPr lang="en-US" sz="1800" dirty="0" smtClean="0"/>
              <a:t>   Walker, 2009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1493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Perceptions of feedback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609600" y="2361321"/>
            <a:ext cx="3886200" cy="2610531"/>
          </a:xfrm>
        </p:spPr>
        <p:txBody>
          <a:bodyPr/>
          <a:lstStyle/>
          <a:p>
            <a:r>
              <a:rPr lang="en-US" dirty="0" smtClean="0"/>
              <a:t>Feedback = successful aiding student learning</a:t>
            </a:r>
          </a:p>
          <a:p>
            <a:r>
              <a:rPr lang="en-US" dirty="0" smtClean="0"/>
              <a:t>Students will know what to do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1087" y="2438400"/>
            <a:ext cx="4398057" cy="2743810"/>
          </a:xfrm>
        </p:spPr>
        <p:txBody>
          <a:bodyPr/>
          <a:lstStyle/>
          <a:p>
            <a:r>
              <a:rPr lang="en-US" dirty="0" smtClean="0"/>
              <a:t>Feedback does not...</a:t>
            </a:r>
          </a:p>
          <a:p>
            <a:pPr lvl="1"/>
            <a:r>
              <a:rPr lang="en-US" dirty="0" smtClean="0"/>
              <a:t>Promote discussion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elp understanding assessment</a:t>
            </a:r>
          </a:p>
          <a:p>
            <a:pPr lvl="1"/>
            <a:r>
              <a:rPr lang="en-US" dirty="0" smtClean="0"/>
              <a:t>Improve learning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Teachers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91629" y="6237965"/>
            <a:ext cx="7580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Burke</a:t>
            </a:r>
            <a:r>
              <a:rPr lang="en-US" dirty="0"/>
              <a:t>, </a:t>
            </a:r>
            <a:r>
              <a:rPr lang="en-US" dirty="0" smtClean="0"/>
              <a:t>2009; </a:t>
            </a:r>
            <a:r>
              <a:rPr lang="en-US" dirty="0" err="1" smtClean="0"/>
              <a:t>MacLellan</a:t>
            </a:r>
            <a:r>
              <a:rPr lang="en-US" dirty="0" smtClean="0"/>
              <a:t> 2001; Lillis and Turner, 2001</a:t>
            </a:r>
            <a:endParaRPr lang="en-US" dirty="0"/>
          </a:p>
        </p:txBody>
      </p:sp>
      <p:pic>
        <p:nvPicPr>
          <p:cNvPr id="10" name="Picture 9" descr="teacher_handing_paper_back_to_student_pe006756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234" y="4417562"/>
            <a:ext cx="1864518" cy="1926669"/>
          </a:xfrm>
          <a:prstGeom prst="rect">
            <a:avLst/>
          </a:prstGeom>
        </p:spPr>
      </p:pic>
      <p:pic>
        <p:nvPicPr>
          <p:cNvPr id="11" name="Picture 10" descr="readin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507" y="4916427"/>
            <a:ext cx="2197279" cy="1235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93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not satisfactory?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Too brief</a:t>
            </a:r>
          </a:p>
          <a:p>
            <a:r>
              <a:rPr lang="en-US" dirty="0" smtClean="0"/>
              <a:t>Too </a:t>
            </a:r>
            <a:r>
              <a:rPr lang="en-US" dirty="0"/>
              <a:t>detailed</a:t>
            </a:r>
          </a:p>
          <a:p>
            <a:r>
              <a:rPr lang="en-US" dirty="0"/>
              <a:t>Assumptions </a:t>
            </a:r>
          </a:p>
          <a:p>
            <a:r>
              <a:rPr lang="en-US" dirty="0" smtClean="0"/>
              <a:t>Terminology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Content Placeholder 4" descr="Ricks-red-ink.jpg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" t="2983" r="1518" b="8716"/>
          <a:stretch/>
        </p:blipFill>
        <p:spPr>
          <a:xfrm>
            <a:off x="3896319" y="1964278"/>
            <a:ext cx="3292664" cy="407248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Oval Callout 6"/>
          <p:cNvSpPr/>
          <p:nvPr/>
        </p:nvSpPr>
        <p:spPr>
          <a:xfrm>
            <a:off x="6156176" y="1772816"/>
            <a:ext cx="2419763" cy="1285186"/>
          </a:xfrm>
          <a:prstGeom prst="wedgeEllipseCallout">
            <a:avLst>
              <a:gd name="adj1" fmla="val -48403"/>
              <a:gd name="adj2" fmla="val 42366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50028" y="2019008"/>
            <a:ext cx="182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radley Hand ITC TT-Bold"/>
                <a:cs typeface="Bradley Hand ITC TT-Bold"/>
              </a:rPr>
              <a:t>Limited range of lexis</a:t>
            </a:r>
            <a:endParaRPr lang="en-US" sz="2000" dirty="0">
              <a:latin typeface="Bradley Hand ITC TT-Bold"/>
              <a:cs typeface="Bradley Hand ITC TT-Bold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2320545" y="2003478"/>
            <a:ext cx="2357453" cy="1251711"/>
          </a:xfrm>
          <a:prstGeom prst="wedgeEllipseCallout">
            <a:avLst>
              <a:gd name="adj1" fmla="val 51525"/>
              <a:gd name="adj2" fmla="val 36029"/>
            </a:avLst>
          </a:prstGeom>
          <a:solidFill>
            <a:srgbClr val="91A7C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Callout 10"/>
          <p:cNvSpPr/>
          <p:nvPr/>
        </p:nvSpPr>
        <p:spPr>
          <a:xfrm>
            <a:off x="6164992" y="3912134"/>
            <a:ext cx="2725198" cy="1590721"/>
          </a:xfrm>
          <a:prstGeom prst="wedgeEllipseCallout">
            <a:avLst>
              <a:gd name="adj1" fmla="val -42514"/>
              <a:gd name="adj2" fmla="val 56439"/>
            </a:avLst>
          </a:prstGeom>
          <a:solidFill>
            <a:srgbClr val="91A7C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Callout 11"/>
          <p:cNvSpPr/>
          <p:nvPr/>
        </p:nvSpPr>
        <p:spPr>
          <a:xfrm>
            <a:off x="2102619" y="3761552"/>
            <a:ext cx="2503039" cy="1444178"/>
          </a:xfrm>
          <a:prstGeom prst="wedgeEllipseCallout">
            <a:avLst>
              <a:gd name="adj1" fmla="val 47521"/>
              <a:gd name="adj2" fmla="val -42609"/>
            </a:avLst>
          </a:prstGeom>
          <a:solidFill>
            <a:srgbClr val="91A7C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87226" y="2250067"/>
            <a:ext cx="21541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Bradley Hand ITC TT-Bold"/>
                <a:cs typeface="Bradley Hand ITC TT-Bold"/>
              </a:rPr>
              <a:t>Unconsolidated argument</a:t>
            </a:r>
            <a:endParaRPr lang="en-US" sz="2200" dirty="0">
              <a:latin typeface="Bradley Hand ITC TT-Bold"/>
              <a:cs typeface="Bradley Hand ITC TT-Bol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20545" y="4012211"/>
            <a:ext cx="2052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Bradley Hand ITC TT-Bold"/>
                <a:cs typeface="Bradley Hand ITC TT-Bold"/>
              </a:rPr>
              <a:t>Considerable backtracking</a:t>
            </a:r>
            <a:endParaRPr lang="en-US" sz="2400" dirty="0">
              <a:latin typeface="Bradley Hand ITC TT-Bold"/>
              <a:cs typeface="Bradley Hand ITC TT-Bol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57898" y="4190067"/>
            <a:ext cx="23289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radley Hand ITC TT-Bold"/>
                <a:cs typeface="Bradley Hand ITC TT-Bold"/>
              </a:rPr>
              <a:t>Inappropriate use of lexis still a major source of irritation</a:t>
            </a:r>
            <a:endParaRPr lang="en-US" sz="2000" dirty="0">
              <a:latin typeface="Bradley Hand ITC TT-Bold"/>
              <a:cs typeface="Bradley Hand ITC TT-Bold"/>
            </a:endParaRPr>
          </a:p>
        </p:txBody>
      </p:sp>
      <p:sp>
        <p:nvSpPr>
          <p:cNvPr id="16" name="Oval Callout 15"/>
          <p:cNvSpPr/>
          <p:nvPr/>
        </p:nvSpPr>
        <p:spPr>
          <a:xfrm>
            <a:off x="6494542" y="3114189"/>
            <a:ext cx="1000188" cy="647363"/>
          </a:xfrm>
          <a:prstGeom prst="wedgeEllipseCallout">
            <a:avLst/>
          </a:prstGeom>
          <a:solidFill>
            <a:srgbClr val="91A7C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Callout 16"/>
          <p:cNvSpPr/>
          <p:nvPr/>
        </p:nvSpPr>
        <p:spPr>
          <a:xfrm>
            <a:off x="4037432" y="5405222"/>
            <a:ext cx="962078" cy="546619"/>
          </a:xfrm>
          <a:prstGeom prst="wedgeEllipseCallout">
            <a:avLst>
              <a:gd name="adj1" fmla="val 50735"/>
              <a:gd name="adj2" fmla="val -53432"/>
            </a:avLst>
          </a:prstGeom>
          <a:solidFill>
            <a:srgbClr val="91A7C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718903" y="3093752"/>
            <a:ext cx="47430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3200" b="1" i="1" dirty="0" smtClean="0">
                <a:latin typeface="Bradley Hand ITC TT-Bold"/>
                <a:cs typeface="Bradley Hand ITC TT-Bold"/>
              </a:rPr>
              <a:t>!</a:t>
            </a:r>
            <a:endParaRPr lang="en-US" sz="3200" b="1" i="1" dirty="0">
              <a:latin typeface="Bradley Hand ITC TT-Bold"/>
              <a:cs typeface="Bradley Hand ITC TT-Bol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15784" y="5305510"/>
            <a:ext cx="540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Bradley Hand ITC TT-Bold"/>
                <a:cs typeface="Bradley Hand ITC TT-Bold"/>
              </a:rPr>
              <a:t>?</a:t>
            </a:r>
            <a:endParaRPr lang="en-US" sz="3600" dirty="0">
              <a:latin typeface="Bradley Hand ITC TT-Bold"/>
              <a:cs typeface="Bradley Hand ITC TT-Bold"/>
            </a:endParaRPr>
          </a:p>
        </p:txBody>
      </p:sp>
      <p:sp>
        <p:nvSpPr>
          <p:cNvPr id="3" name="Oval Callout 2"/>
          <p:cNvSpPr/>
          <p:nvPr/>
        </p:nvSpPr>
        <p:spPr>
          <a:xfrm>
            <a:off x="4774452" y="5803078"/>
            <a:ext cx="2065714" cy="643000"/>
          </a:xfrm>
          <a:prstGeom prst="wedgeEllipseCallout">
            <a:avLst>
              <a:gd name="adj1" fmla="val 19307"/>
              <a:gd name="adj2" fmla="val -108750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rgbClr val="FF0000"/>
                </a:solidFill>
                <a:latin typeface="Chalkduster"/>
                <a:cs typeface="Chalkduster"/>
              </a:rPr>
              <a:t>Red ink!</a:t>
            </a:r>
            <a:endParaRPr lang="en-US" sz="2000" b="1" i="1" dirty="0">
              <a:solidFill>
                <a:srgbClr val="FF0000"/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792515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1" grpId="0" animBg="1"/>
      <p:bldP spid="12" grpId="0" animBg="1"/>
      <p:bldP spid="13" grpId="0"/>
      <p:bldP spid="14" grpId="0"/>
      <p:bldP spid="15" grpId="0"/>
      <p:bldP spid="16" grpId="0" animBg="1"/>
      <p:bldP spid="17" grpId="0" animBg="1"/>
      <p:bldP spid="18" grpId="0"/>
      <p:bldP spid="19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Considerations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“Pedagogic practice that needs to be restored” </a:t>
            </a:r>
          </a:p>
          <a:p>
            <a:pPr marL="0" indent="0" algn="r">
              <a:buNone/>
            </a:pPr>
            <a:r>
              <a:rPr lang="en-US" sz="1800" dirty="0" err="1" smtClean="0"/>
              <a:t>Hounsell</a:t>
            </a:r>
            <a:r>
              <a:rPr lang="en-US" sz="1800" dirty="0" smtClean="0"/>
              <a:t>, 2007</a:t>
            </a:r>
          </a:p>
          <a:p>
            <a:r>
              <a:rPr lang="en-US" dirty="0" smtClean="0"/>
              <a:t>Students – passive recipients of feedback</a:t>
            </a:r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Act on feedback</a:t>
            </a:r>
          </a:p>
          <a:p>
            <a:r>
              <a:rPr lang="en-US" dirty="0" smtClean="0"/>
              <a:t>Prepare, discuss</a:t>
            </a:r>
          </a:p>
          <a:p>
            <a:r>
              <a:rPr lang="en-US" dirty="0" smtClean="0"/>
              <a:t>An objective academic assessment – FOR learning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Teachers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032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students want…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504303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</a:pPr>
            <a:r>
              <a:rPr lang="en-US" sz="4000" dirty="0" smtClean="0"/>
              <a:t>Right amount of information</a:t>
            </a:r>
          </a:p>
          <a:p>
            <a:pPr>
              <a:lnSpc>
                <a:spcPct val="140000"/>
              </a:lnSpc>
            </a:pPr>
            <a:r>
              <a:rPr lang="en-US" sz="4000" dirty="0" smtClean="0"/>
              <a:t>Accessibility</a:t>
            </a:r>
          </a:p>
          <a:p>
            <a:pPr>
              <a:lnSpc>
                <a:spcPct val="140000"/>
              </a:lnSpc>
            </a:pPr>
            <a:r>
              <a:rPr lang="en-US" sz="4000" dirty="0" smtClean="0"/>
              <a:t>Consistency</a:t>
            </a:r>
          </a:p>
          <a:p>
            <a:pPr>
              <a:lnSpc>
                <a:spcPct val="140000"/>
              </a:lnSpc>
            </a:pPr>
            <a:r>
              <a:rPr lang="en-US" sz="4000" dirty="0" smtClean="0"/>
              <a:t>Prompt feedback</a:t>
            </a:r>
          </a:p>
          <a:p>
            <a:pPr>
              <a:lnSpc>
                <a:spcPct val="140000"/>
              </a:lnSpc>
            </a:pPr>
            <a:r>
              <a:rPr lang="en-US" sz="4000" dirty="0"/>
              <a:t>Constructive feedback</a:t>
            </a:r>
          </a:p>
          <a:p>
            <a:pPr>
              <a:lnSpc>
                <a:spcPct val="140000"/>
              </a:lnSpc>
            </a:pPr>
            <a:r>
              <a:rPr lang="en-US" sz="4000" dirty="0"/>
              <a:t>Non-</a:t>
            </a:r>
            <a:r>
              <a:rPr lang="en-US" sz="4000" dirty="0" err="1"/>
              <a:t>judgemental</a:t>
            </a:r>
            <a:r>
              <a:rPr lang="en-US" sz="4000" dirty="0"/>
              <a:t> </a:t>
            </a:r>
          </a:p>
          <a:p>
            <a:pPr>
              <a:lnSpc>
                <a:spcPct val="140000"/>
              </a:lnSpc>
            </a:pPr>
            <a:r>
              <a:rPr lang="en-US" sz="4000" dirty="0"/>
              <a:t>Exemplars</a:t>
            </a:r>
          </a:p>
          <a:p>
            <a:pPr marL="0" indent="0" algn="r">
              <a:buNone/>
            </a:pPr>
            <a:r>
              <a:rPr lang="en-US" sz="2600" dirty="0" smtClean="0"/>
              <a:t>Burke </a:t>
            </a:r>
            <a:r>
              <a:rPr lang="en-US" sz="2600" dirty="0"/>
              <a:t>2007, </a:t>
            </a:r>
            <a:r>
              <a:rPr lang="en-US" sz="2600" dirty="0" smtClean="0"/>
              <a:t>2009; </a:t>
            </a:r>
            <a:r>
              <a:rPr lang="en-US" sz="2600" dirty="0" err="1" smtClean="0"/>
              <a:t>Chanock</a:t>
            </a:r>
            <a:r>
              <a:rPr lang="en-US" sz="2600" dirty="0" smtClean="0"/>
              <a:t>, 2000</a:t>
            </a:r>
            <a:endParaRPr lang="en-US" sz="2600" dirty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703805" y="1589567"/>
            <a:ext cx="4280462" cy="504303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NUS –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Feedback should be:</a:t>
            </a:r>
          </a:p>
          <a:p>
            <a:pPr marL="0" indent="0">
              <a:buNone/>
            </a:pPr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r>
              <a:rPr lang="en-US" sz="3600" dirty="0" smtClean="0"/>
              <a:t>For learning</a:t>
            </a:r>
          </a:p>
          <a:p>
            <a:pPr lvl="1"/>
            <a:r>
              <a:rPr lang="en-US" sz="3600" dirty="0" smtClean="0"/>
              <a:t>A continuous process</a:t>
            </a:r>
          </a:p>
          <a:p>
            <a:pPr lvl="1"/>
            <a:r>
              <a:rPr lang="en-US" sz="3600" dirty="0" smtClean="0"/>
              <a:t>Timely</a:t>
            </a:r>
          </a:p>
          <a:p>
            <a:pPr lvl="1"/>
            <a:r>
              <a:rPr lang="en-US" sz="3600" dirty="0" smtClean="0"/>
              <a:t>Related to clear criteria</a:t>
            </a:r>
          </a:p>
          <a:p>
            <a:pPr lvl="1"/>
            <a:r>
              <a:rPr lang="en-US" sz="3600" dirty="0" smtClean="0"/>
              <a:t>Constructive</a:t>
            </a:r>
          </a:p>
          <a:p>
            <a:pPr lvl="1"/>
            <a:r>
              <a:rPr lang="en-US" sz="3600" dirty="0" smtClean="0"/>
              <a:t>Legible and clear</a:t>
            </a:r>
          </a:p>
          <a:p>
            <a:pPr lvl="1"/>
            <a:r>
              <a:rPr lang="en-US" sz="3600" dirty="0" smtClean="0"/>
              <a:t>Provided on exams</a:t>
            </a:r>
          </a:p>
          <a:p>
            <a:pPr lvl="1"/>
            <a:r>
              <a:rPr lang="en-US" sz="3600" dirty="0" smtClean="0"/>
              <a:t>Self-assessment/</a:t>
            </a:r>
            <a:r>
              <a:rPr lang="en-US" sz="3600" dirty="0" err="1" smtClean="0"/>
              <a:t>PtoP</a:t>
            </a:r>
            <a:endParaRPr lang="en-US" sz="3600" dirty="0" smtClean="0"/>
          </a:p>
          <a:p>
            <a:pPr lvl="1"/>
            <a:r>
              <a:rPr lang="en-US" sz="3600" dirty="0" smtClean="0"/>
              <a:t>Accessible to all students</a:t>
            </a:r>
          </a:p>
          <a:p>
            <a:pPr lvl="1"/>
            <a:r>
              <a:rPr lang="en-US" sz="3600" dirty="0" smtClean="0"/>
              <a:t>Flexible</a:t>
            </a:r>
          </a:p>
          <a:p>
            <a:pPr marL="0" indent="0" algn="r">
              <a:buNone/>
            </a:pPr>
            <a:r>
              <a:rPr lang="en-US" sz="2600" dirty="0" smtClean="0"/>
              <a:t>Porter, 2009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/>
                </a:solidFill>
              </a:rPr>
              <a:t>Time/class size</a:t>
            </a:r>
          </a:p>
          <a:p>
            <a:pPr lvl="2"/>
            <a:r>
              <a:rPr lang="en-US" sz="2800" dirty="0" err="1" smtClean="0"/>
              <a:t>Organise</a:t>
            </a:r>
            <a:r>
              <a:rPr lang="en-US" sz="2800" dirty="0" smtClean="0"/>
              <a:t> a feedback session during class time</a:t>
            </a:r>
          </a:p>
          <a:p>
            <a:pPr lvl="2"/>
            <a:r>
              <a:rPr lang="en-US" sz="2800" dirty="0" smtClean="0"/>
              <a:t>Peer-to-peer</a:t>
            </a:r>
          </a:p>
          <a:p>
            <a:pPr lvl="2"/>
            <a:r>
              <a:rPr lang="en-US" sz="2800" dirty="0" smtClean="0"/>
              <a:t>Combine FTF - WF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/>
                </a:solidFill>
              </a:rPr>
              <a:t>Form</a:t>
            </a:r>
          </a:p>
          <a:p>
            <a:pPr lvl="2"/>
            <a:r>
              <a:rPr lang="en-US" sz="2800" dirty="0" smtClean="0"/>
              <a:t>Oral</a:t>
            </a:r>
          </a:p>
          <a:p>
            <a:pPr lvl="2"/>
            <a:r>
              <a:rPr lang="en-US" sz="2800" dirty="0" smtClean="0"/>
              <a:t>Handouts</a:t>
            </a:r>
          </a:p>
          <a:p>
            <a:pPr lvl="2"/>
            <a:r>
              <a:rPr lang="en-US" sz="2800" dirty="0" smtClean="0"/>
              <a:t>Email</a:t>
            </a:r>
          </a:p>
          <a:p>
            <a:pPr lvl="2"/>
            <a:r>
              <a:rPr lang="en-US" sz="2800" dirty="0" smtClean="0"/>
              <a:t>Blog</a:t>
            </a:r>
            <a:endParaRPr lang="en-US" sz="2800" dirty="0"/>
          </a:p>
        </p:txBody>
      </p:sp>
      <p:pic>
        <p:nvPicPr>
          <p:cNvPr id="5" name="Picture 4" descr="writing-center-442x29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862" y="4606154"/>
            <a:ext cx="2716538" cy="18069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 descr="cl_2115977b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434" y="4661034"/>
            <a:ext cx="2486444" cy="15560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7" descr="DSC_0210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694828"/>
            <a:ext cx="2271999" cy="152223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9749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How can we do it?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7351" y="1589567"/>
            <a:ext cx="3645448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Situation:</a:t>
            </a:r>
          </a:p>
          <a:p>
            <a:r>
              <a:rPr lang="en-US" dirty="0" smtClean="0"/>
              <a:t>You’ve just handed back a written assignment or your feedback comments on oral presentations.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3872798" y="1589567"/>
            <a:ext cx="5087949" cy="50508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Assume:</a:t>
            </a:r>
          </a:p>
          <a:p>
            <a:pPr lvl="1"/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Assess</a:t>
            </a:r>
            <a:r>
              <a:rPr lang="en-US" dirty="0"/>
              <a:t> achievement of learning outcomes, </a:t>
            </a:r>
            <a:r>
              <a:rPr lang="en-US" b="1" dirty="0">
                <a:solidFill>
                  <a:srgbClr val="0679A3"/>
                </a:solidFill>
              </a:rPr>
              <a:t>explain</a:t>
            </a:r>
            <a:r>
              <a:rPr lang="en-US" dirty="0"/>
              <a:t> basis for </a:t>
            </a:r>
            <a:r>
              <a:rPr lang="en-US" dirty="0" smtClean="0"/>
              <a:t>our </a:t>
            </a:r>
            <a:r>
              <a:rPr lang="en-US" dirty="0"/>
              <a:t>comments and </a:t>
            </a:r>
            <a:r>
              <a:rPr lang="en-US" b="1" dirty="0">
                <a:solidFill>
                  <a:srgbClr val="0679A3"/>
                </a:solidFill>
              </a:rPr>
              <a:t>highlight</a:t>
            </a:r>
            <a:r>
              <a:rPr lang="en-US" dirty="0"/>
              <a:t> key areas</a:t>
            </a:r>
          </a:p>
          <a:p>
            <a:pPr lvl="1"/>
            <a:r>
              <a:rPr lang="en-US" dirty="0"/>
              <a:t>Balanced combination of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marginal </a:t>
            </a:r>
            <a:r>
              <a:rPr lang="en-US" dirty="0"/>
              <a:t>and </a:t>
            </a:r>
            <a:r>
              <a:rPr lang="en-US" b="1" dirty="0">
                <a:solidFill>
                  <a:srgbClr val="A48658"/>
                </a:solidFill>
              </a:rPr>
              <a:t>end</a:t>
            </a:r>
            <a:r>
              <a:rPr lang="en-US" dirty="0"/>
              <a:t> comments</a:t>
            </a:r>
          </a:p>
          <a:p>
            <a:pPr lvl="1"/>
            <a:r>
              <a:rPr lang="en-US" dirty="0"/>
              <a:t>More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facilitative</a:t>
            </a:r>
            <a:r>
              <a:rPr lang="en-US" dirty="0"/>
              <a:t> (suggestions/questions) and less </a:t>
            </a:r>
            <a:r>
              <a:rPr lang="en-US" b="1" dirty="0">
                <a:solidFill>
                  <a:srgbClr val="CA4B05"/>
                </a:solidFill>
              </a:rPr>
              <a:t>directive</a:t>
            </a:r>
            <a:r>
              <a:rPr lang="en-US" dirty="0"/>
              <a:t> (commands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065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2890</TotalTime>
  <Words>1352</Words>
  <Application>Microsoft Macintosh PowerPoint</Application>
  <PresentationFormat>On-screen Show (4:3)</PresentationFormat>
  <Paragraphs>199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From Reflexivity to Learner Action Plans:  Strategies for Students to Get More out of Feedback </vt:lpstr>
      <vt:lpstr>Giving feedback and acting on it</vt:lpstr>
      <vt:lpstr>1. Closing the gap</vt:lpstr>
      <vt:lpstr>Perceptions of feedback</vt:lpstr>
      <vt:lpstr>Feedback not satisfactory?</vt:lpstr>
      <vt:lpstr>2. Considerations</vt:lpstr>
      <vt:lpstr>What students want…</vt:lpstr>
      <vt:lpstr>Challenges</vt:lpstr>
      <vt:lpstr>3. How can we do it?</vt:lpstr>
      <vt:lpstr>a. Unpacking the comments</vt:lpstr>
      <vt:lpstr>a. Unpacking the comments</vt:lpstr>
      <vt:lpstr>a. Unpacking the comments</vt:lpstr>
      <vt:lpstr>a. Unpacking the comments</vt:lpstr>
      <vt:lpstr>b. Feedback tutorial</vt:lpstr>
      <vt:lpstr>c. Action Plan</vt:lpstr>
      <vt:lpstr>Other ways to engage students with feedback</vt:lpstr>
      <vt:lpstr>Conclusion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Reflexivity To Learner Action Plans:   Strategies for Students to Get More out of Feedback </dc:title>
  <dc:creator>Sandra Lopez-Rocha</dc:creator>
  <cp:lastModifiedBy>Sandra Lopez-Rocha</cp:lastModifiedBy>
  <cp:revision>151</cp:revision>
  <cp:lastPrinted>2012-05-24T12:40:13Z</cp:lastPrinted>
  <dcterms:created xsi:type="dcterms:W3CDTF">2012-05-22T23:22:43Z</dcterms:created>
  <dcterms:modified xsi:type="dcterms:W3CDTF">2012-05-24T23:49:18Z</dcterms:modified>
</cp:coreProperties>
</file>