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67" r:id="rId4"/>
    <p:sldId id="278" r:id="rId5"/>
    <p:sldId id="260" r:id="rId6"/>
    <p:sldId id="261" r:id="rId7"/>
    <p:sldId id="285" r:id="rId8"/>
    <p:sldId id="295" r:id="rId9"/>
    <p:sldId id="300" r:id="rId10"/>
    <p:sldId id="293" r:id="rId11"/>
    <p:sldId id="299" r:id="rId12"/>
    <p:sldId id="291" r:id="rId13"/>
    <p:sldId id="301" r:id="rId14"/>
    <p:sldId id="304" r:id="rId15"/>
    <p:sldId id="289" r:id="rId16"/>
    <p:sldId id="303" r:id="rId17"/>
    <p:sldId id="290" r:id="rId18"/>
    <p:sldId id="305" r:id="rId19"/>
    <p:sldId id="280" r:id="rId20"/>
    <p:sldId id="306" r:id="rId21"/>
    <p:sldId id="279" r:id="rId22"/>
    <p:sldId id="296" r:id="rId23"/>
    <p:sldId id="281" r:id="rId24"/>
    <p:sldId id="284" r:id="rId25"/>
    <p:sldId id="297"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65" d="100"/>
          <a:sy n="65" d="100"/>
        </p:scale>
        <p:origin x="-11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30"/>
  <c:chart>
    <c:autoTitleDeleted val="1"/>
    <c:view3D>
      <c:rAngAx val="1"/>
    </c:view3D>
    <c:plotArea>
      <c:layout/>
      <c:bar3DChart>
        <c:barDir val="bar"/>
        <c:grouping val="clustered"/>
        <c:ser>
          <c:idx val="0"/>
          <c:order val="0"/>
          <c:tx>
            <c:strRef>
              <c:f>Sheet1!$B$1</c:f>
              <c:strCache>
                <c:ptCount val="1"/>
                <c:pt idx="0">
                  <c:v>Sem 1</c:v>
                </c:pt>
              </c:strCache>
            </c:strRef>
          </c:tx>
          <c:cat>
            <c:strRef>
              <c:f>Sheet1!$A$2:$A$5</c:f>
              <c:strCache>
                <c:ptCount val="3"/>
                <c:pt idx="0">
                  <c:v>Yes</c:v>
                </c:pt>
                <c:pt idx="1">
                  <c:v>No</c:v>
                </c:pt>
                <c:pt idx="2">
                  <c:v>Unanswered</c:v>
                </c:pt>
              </c:strCache>
            </c:strRef>
          </c:cat>
          <c:val>
            <c:numRef>
              <c:f>Sheet1!$B$2:$B$5</c:f>
              <c:numCache>
                <c:formatCode>General</c:formatCode>
                <c:ptCount val="4"/>
                <c:pt idx="0">
                  <c:v>20.324999999999999</c:v>
                </c:pt>
                <c:pt idx="1">
                  <c:v>78.861999999999995</c:v>
                </c:pt>
                <c:pt idx="2">
                  <c:v>0.81299999999999994</c:v>
                </c:pt>
              </c:numCache>
            </c:numRef>
          </c:val>
        </c:ser>
        <c:dLbls>
          <c:showVal val="1"/>
        </c:dLbls>
        <c:shape val="cylinder"/>
        <c:axId val="119674368"/>
        <c:axId val="153847680"/>
        <c:axId val="0"/>
      </c:bar3DChart>
      <c:catAx>
        <c:axId val="119674368"/>
        <c:scaling>
          <c:orientation val="minMax"/>
        </c:scaling>
        <c:axPos val="l"/>
        <c:majorTickMark val="none"/>
        <c:tickLblPos val="nextTo"/>
        <c:crossAx val="153847680"/>
        <c:crosses val="autoZero"/>
        <c:auto val="1"/>
        <c:lblAlgn val="ctr"/>
        <c:lblOffset val="100"/>
      </c:catAx>
      <c:valAx>
        <c:axId val="153847680"/>
        <c:scaling>
          <c:orientation val="minMax"/>
        </c:scaling>
        <c:delete val="1"/>
        <c:axPos val="b"/>
        <c:numFmt formatCode="General" sourceLinked="1"/>
        <c:tickLblPos val="none"/>
        <c:crossAx val="119674368"/>
        <c:crosses val="autoZero"/>
        <c:crossBetween val="between"/>
      </c:valAx>
      <c:spPr>
        <a:solidFill>
          <a:schemeClr val="lt1"/>
        </a:solidFill>
        <a:ln w="25400" cap="flat" cmpd="sng" algn="ctr">
          <a:solidFill>
            <a:schemeClr val="accent4"/>
          </a:solidFill>
          <a:prstDash val="solid"/>
        </a:ln>
        <a:effectLst/>
      </c:spPr>
    </c:plotArea>
    <c:legend>
      <c:legendPos val="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18"/>
  <c:chart>
    <c:autoTitleDeleted val="1"/>
    <c:view3D>
      <c:rAngAx val="1"/>
    </c:view3D>
    <c:plotArea>
      <c:layout/>
      <c:bar3DChart>
        <c:barDir val="bar"/>
        <c:grouping val="clustered"/>
        <c:ser>
          <c:idx val="0"/>
          <c:order val="0"/>
          <c:tx>
            <c:strRef>
              <c:f>Sheet1!$B$1</c:f>
              <c:strCache>
                <c:ptCount val="1"/>
                <c:pt idx="0">
                  <c:v>Sem 2</c:v>
                </c:pt>
              </c:strCache>
            </c:strRef>
          </c:tx>
          <c:cat>
            <c:strRef>
              <c:f>Sheet1!$A$2:$A$5</c:f>
              <c:strCache>
                <c:ptCount val="3"/>
                <c:pt idx="0">
                  <c:v>Yes</c:v>
                </c:pt>
                <c:pt idx="1">
                  <c:v>No</c:v>
                </c:pt>
                <c:pt idx="2">
                  <c:v>Unanswered</c:v>
                </c:pt>
              </c:strCache>
            </c:strRef>
          </c:cat>
          <c:val>
            <c:numRef>
              <c:f>Sheet1!$B$2:$B$5</c:f>
              <c:numCache>
                <c:formatCode>General</c:formatCode>
                <c:ptCount val="4"/>
                <c:pt idx="0">
                  <c:v>18.056000000000001</c:v>
                </c:pt>
                <c:pt idx="1">
                  <c:v>80.555999999999983</c:v>
                </c:pt>
                <c:pt idx="2">
                  <c:v>1.389</c:v>
                </c:pt>
              </c:numCache>
            </c:numRef>
          </c:val>
        </c:ser>
        <c:dLbls>
          <c:showVal val="1"/>
        </c:dLbls>
        <c:shape val="cylinder"/>
        <c:axId val="162380032"/>
        <c:axId val="164598528"/>
        <c:axId val="0"/>
      </c:bar3DChart>
      <c:catAx>
        <c:axId val="162380032"/>
        <c:scaling>
          <c:orientation val="minMax"/>
        </c:scaling>
        <c:axPos val="l"/>
        <c:majorTickMark val="none"/>
        <c:tickLblPos val="nextTo"/>
        <c:crossAx val="164598528"/>
        <c:crosses val="autoZero"/>
        <c:auto val="1"/>
        <c:lblAlgn val="ctr"/>
        <c:lblOffset val="100"/>
      </c:catAx>
      <c:valAx>
        <c:axId val="164598528"/>
        <c:scaling>
          <c:orientation val="minMax"/>
        </c:scaling>
        <c:delete val="1"/>
        <c:axPos val="b"/>
        <c:numFmt formatCode="General" sourceLinked="1"/>
        <c:majorTickMark val="none"/>
        <c:tickLblPos val="none"/>
        <c:crossAx val="162380032"/>
        <c:crosses val="autoZero"/>
        <c:crossBetween val="between"/>
      </c:valAx>
      <c:spPr>
        <a:solidFill>
          <a:schemeClr val="lt1"/>
        </a:solidFill>
        <a:ln w="25400" cap="flat" cmpd="sng" algn="ctr">
          <a:solidFill>
            <a:schemeClr val="accent3"/>
          </a:solidFill>
          <a:prstDash val="solid"/>
        </a:ln>
        <a:effectLst/>
      </c:spPr>
    </c:plotArea>
    <c:legend>
      <c:legendPos val="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29"/>
  <c:chart>
    <c:title>
      <c:tx>
        <c:rich>
          <a:bodyPr/>
          <a:lstStyle/>
          <a:p>
            <a:pPr>
              <a:defRPr>
                <a:solidFill>
                  <a:schemeClr val="dk1"/>
                </a:solidFill>
                <a:latin typeface="+mn-lt"/>
                <a:ea typeface="+mn-ea"/>
                <a:cs typeface="+mn-cs"/>
              </a:defRPr>
            </a:pPr>
            <a:r>
              <a:rPr lang="en-US" dirty="0" err="1">
                <a:solidFill>
                  <a:schemeClr val="dk1"/>
                </a:solidFill>
                <a:latin typeface="+mn-lt"/>
                <a:ea typeface="+mn-ea"/>
                <a:cs typeface="+mn-cs"/>
              </a:rPr>
              <a:t>Sem</a:t>
            </a:r>
            <a:r>
              <a:rPr lang="en-US" dirty="0">
                <a:solidFill>
                  <a:schemeClr val="dk1"/>
                </a:solidFill>
                <a:latin typeface="+mn-lt"/>
                <a:ea typeface="+mn-ea"/>
                <a:cs typeface="+mn-cs"/>
              </a:rPr>
              <a:t> 1 (% responses)</a:t>
            </a:r>
            <a:endParaRPr lang="en-US" dirty="0"/>
          </a:p>
        </c:rich>
      </c:tx>
      <c:layout/>
      <c:spPr>
        <a:solidFill>
          <a:schemeClr val="lt1"/>
        </a:solidFill>
        <a:ln w="25400" cap="flat" cmpd="sng" algn="ctr">
          <a:noFill/>
          <a:prstDash val="solid"/>
        </a:ln>
        <a:effectLst/>
      </c:spPr>
    </c:title>
    <c:view3D>
      <c:perspective val="30"/>
    </c:view3D>
    <c:plotArea>
      <c:layout/>
      <c:bar3DChart>
        <c:barDir val="bar"/>
        <c:grouping val="stacked"/>
        <c:ser>
          <c:idx val="0"/>
          <c:order val="0"/>
          <c:tx>
            <c:strRef>
              <c:f>Sheet1!$B$1</c:f>
              <c:strCache>
                <c:ptCount val="1"/>
                <c:pt idx="0">
                  <c:v>Column1</c:v>
                </c:pt>
              </c:strCache>
            </c:strRef>
          </c:tx>
          <c:cat>
            <c:strRef>
              <c:f>Sheet1!$A$2:$A$7</c:f>
              <c:strCache>
                <c:ptCount val="6"/>
                <c:pt idx="0">
                  <c:v>Strongly agree</c:v>
                </c:pt>
                <c:pt idx="1">
                  <c:v>Agree</c:v>
                </c:pt>
                <c:pt idx="2">
                  <c:v>Neither agree nor disagree</c:v>
                </c:pt>
                <c:pt idx="3">
                  <c:v>Disagree</c:v>
                </c:pt>
                <c:pt idx="4">
                  <c:v>Strongly disagree</c:v>
                </c:pt>
                <c:pt idx="5">
                  <c:v>Unanswered</c:v>
                </c:pt>
              </c:strCache>
            </c:strRef>
          </c:cat>
          <c:val>
            <c:numRef>
              <c:f>Sheet1!$B$2:$B$7</c:f>
              <c:numCache>
                <c:formatCode>General</c:formatCode>
                <c:ptCount val="6"/>
                <c:pt idx="0">
                  <c:v>23.577000000000005</c:v>
                </c:pt>
                <c:pt idx="1">
                  <c:v>48.78</c:v>
                </c:pt>
                <c:pt idx="2">
                  <c:v>14.634</c:v>
                </c:pt>
                <c:pt idx="3">
                  <c:v>6.5039999999999996</c:v>
                </c:pt>
                <c:pt idx="4">
                  <c:v>4.8780000000000001</c:v>
                </c:pt>
                <c:pt idx="5">
                  <c:v>1.625999999999999</c:v>
                </c:pt>
              </c:numCache>
            </c:numRef>
          </c:val>
        </c:ser>
        <c:gapWidth val="75"/>
        <c:shape val="cylinder"/>
        <c:axId val="172417408"/>
        <c:axId val="164600832"/>
        <c:axId val="0"/>
      </c:bar3DChart>
      <c:valAx>
        <c:axId val="164600832"/>
        <c:scaling>
          <c:orientation val="minMax"/>
        </c:scaling>
        <c:axPos val="b"/>
        <c:majorGridlines/>
        <c:numFmt formatCode="General" sourceLinked="1"/>
        <c:majorTickMark val="none"/>
        <c:tickLblPos val="nextTo"/>
        <c:crossAx val="172417408"/>
        <c:crosses val="autoZero"/>
        <c:crossBetween val="between"/>
      </c:valAx>
      <c:catAx>
        <c:axId val="172417408"/>
        <c:scaling>
          <c:orientation val="minMax"/>
        </c:scaling>
        <c:axPos val="l"/>
        <c:majorTickMark val="none"/>
        <c:tickLblPos val="nextTo"/>
        <c:crossAx val="164600832"/>
        <c:crosses val="autoZero"/>
        <c:auto val="1"/>
        <c:lblAlgn val="ctr"/>
        <c:lblOffset val="100"/>
      </c:catAx>
    </c:plotArea>
    <c:plotVisOnly val="1"/>
  </c:chart>
  <c:spPr>
    <a:ln>
      <a:noFill/>
    </a:ln>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13"/>
  <c:chart>
    <c:title>
      <c:tx>
        <c:rich>
          <a:bodyPr/>
          <a:lstStyle/>
          <a:p>
            <a:pPr>
              <a:defRPr>
                <a:solidFill>
                  <a:schemeClr val="dk1"/>
                </a:solidFill>
                <a:latin typeface="+mn-lt"/>
                <a:ea typeface="+mn-ea"/>
                <a:cs typeface="+mn-cs"/>
              </a:defRPr>
            </a:pPr>
            <a:r>
              <a:rPr lang="en-US" dirty="0" err="1">
                <a:solidFill>
                  <a:schemeClr val="dk1"/>
                </a:solidFill>
                <a:latin typeface="+mn-lt"/>
                <a:ea typeface="+mn-ea"/>
                <a:cs typeface="+mn-cs"/>
              </a:rPr>
              <a:t>Sem</a:t>
            </a:r>
            <a:r>
              <a:rPr lang="en-US" dirty="0">
                <a:solidFill>
                  <a:schemeClr val="dk1"/>
                </a:solidFill>
                <a:latin typeface="+mn-lt"/>
                <a:ea typeface="+mn-ea"/>
                <a:cs typeface="+mn-cs"/>
              </a:rPr>
              <a:t> 2 (% responses)</a:t>
            </a:r>
            <a:endParaRPr lang="en-US" dirty="0"/>
          </a:p>
        </c:rich>
      </c:tx>
      <c:layout/>
      <c:spPr>
        <a:solidFill>
          <a:schemeClr val="lt1"/>
        </a:solidFill>
        <a:ln w="25400" cap="flat" cmpd="sng" algn="ctr">
          <a:noFill/>
          <a:prstDash val="solid"/>
        </a:ln>
        <a:effectLst/>
      </c:spPr>
    </c:title>
    <c:view3D>
      <c:perspective val="30"/>
    </c:view3D>
    <c:plotArea>
      <c:layout/>
      <c:bar3DChart>
        <c:barDir val="bar"/>
        <c:grouping val="stacked"/>
        <c:ser>
          <c:idx val="0"/>
          <c:order val="0"/>
          <c:tx>
            <c:strRef>
              <c:f>Sheet1!$B$1</c:f>
              <c:strCache>
                <c:ptCount val="1"/>
                <c:pt idx="0">
                  <c:v>Column1</c:v>
                </c:pt>
              </c:strCache>
            </c:strRef>
          </c:tx>
          <c:spPr>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w="9525" cap="flat" cmpd="sng" algn="ctr">
              <a:solidFill>
                <a:schemeClr val="accent1">
                  <a:shade val="50000"/>
                  <a:satMod val="103000"/>
                </a:schemeClr>
              </a:solidFill>
              <a:prstDash val="solid"/>
            </a:ln>
            <a:effectLst>
              <a:outerShdw blurRad="57150" dist="38100" dir="5400000" algn="ctr" rotWithShape="0">
                <a:schemeClr val="accent1">
                  <a:shade val="9000"/>
                  <a:satMod val="105000"/>
                  <a:alpha val="48000"/>
                </a:schemeClr>
              </a:outerShdw>
            </a:effectLst>
          </c:spPr>
          <c:cat>
            <c:strRef>
              <c:f>Sheet1!$A$2:$A$7</c:f>
              <c:strCache>
                <c:ptCount val="6"/>
                <c:pt idx="0">
                  <c:v>Strongly agree</c:v>
                </c:pt>
                <c:pt idx="1">
                  <c:v>Agree</c:v>
                </c:pt>
                <c:pt idx="2">
                  <c:v>Neither agree nor disagree</c:v>
                </c:pt>
                <c:pt idx="3">
                  <c:v>Disagree</c:v>
                </c:pt>
                <c:pt idx="4">
                  <c:v>Strongly disagree</c:v>
                </c:pt>
                <c:pt idx="5">
                  <c:v>Unanswered</c:v>
                </c:pt>
              </c:strCache>
            </c:strRef>
          </c:cat>
          <c:val>
            <c:numRef>
              <c:f>Sheet1!$B$2:$B$7</c:f>
              <c:numCache>
                <c:formatCode>General</c:formatCode>
                <c:ptCount val="6"/>
                <c:pt idx="0">
                  <c:v>16.667000000000005</c:v>
                </c:pt>
                <c:pt idx="1">
                  <c:v>59.772000000000013</c:v>
                </c:pt>
                <c:pt idx="2">
                  <c:v>5.556</c:v>
                </c:pt>
                <c:pt idx="3">
                  <c:v>9.7219999999999995</c:v>
                </c:pt>
                <c:pt idx="4">
                  <c:v>6.944</c:v>
                </c:pt>
                <c:pt idx="5">
                  <c:v>1.389</c:v>
                </c:pt>
              </c:numCache>
            </c:numRef>
          </c:val>
        </c:ser>
        <c:gapWidth val="75"/>
        <c:shape val="cylinder"/>
        <c:axId val="175289856"/>
        <c:axId val="175291776"/>
        <c:axId val="0"/>
      </c:bar3DChart>
      <c:catAx>
        <c:axId val="175289856"/>
        <c:scaling>
          <c:orientation val="minMax"/>
        </c:scaling>
        <c:axPos val="l"/>
        <c:majorTickMark val="none"/>
        <c:tickLblPos val="nextTo"/>
        <c:crossAx val="175291776"/>
        <c:crosses val="autoZero"/>
        <c:auto val="1"/>
        <c:lblAlgn val="ctr"/>
        <c:lblOffset val="100"/>
      </c:catAx>
      <c:valAx>
        <c:axId val="175291776"/>
        <c:scaling>
          <c:orientation val="minMax"/>
        </c:scaling>
        <c:axPos val="b"/>
        <c:majorGridlines/>
        <c:numFmt formatCode="General" sourceLinked="1"/>
        <c:majorTickMark val="none"/>
        <c:tickLblPos val="nextTo"/>
        <c:crossAx val="175289856"/>
        <c:crosses val="autoZero"/>
        <c:crossBetween val="between"/>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style val="30"/>
  <c:chart>
    <c:title>
      <c:layout>
        <c:manualLayout>
          <c:xMode val="edge"/>
          <c:yMode val="edge"/>
          <c:x val="0.2729794978457884"/>
          <c:y val="2.1621014263910884E-2"/>
        </c:manualLayout>
      </c:layout>
    </c:title>
    <c:view3D>
      <c:rAngAx val="1"/>
    </c:view3D>
    <c:plotArea>
      <c:layout/>
      <c:bar3DChart>
        <c:barDir val="bar"/>
        <c:grouping val="clustered"/>
        <c:ser>
          <c:idx val="0"/>
          <c:order val="0"/>
          <c:tx>
            <c:strRef>
              <c:f>Sheet1!$B$1</c:f>
              <c:strCache>
                <c:ptCount val="1"/>
                <c:pt idx="0">
                  <c:v>Percent Sem 1</c:v>
                </c:pt>
              </c:strCache>
            </c:strRef>
          </c:tx>
          <c:cat>
            <c:strRef>
              <c:f>Sheet1!$A$2:$A$7</c:f>
              <c:strCache>
                <c:ptCount val="6"/>
                <c:pt idx="0">
                  <c:v>Strongly agree</c:v>
                </c:pt>
                <c:pt idx="1">
                  <c:v>Agree</c:v>
                </c:pt>
                <c:pt idx="2">
                  <c:v>Neither agree nor disagree</c:v>
                </c:pt>
                <c:pt idx="3">
                  <c:v>Disagree</c:v>
                </c:pt>
                <c:pt idx="4">
                  <c:v>Strongly disagree</c:v>
                </c:pt>
                <c:pt idx="5">
                  <c:v>Unanswered</c:v>
                </c:pt>
              </c:strCache>
            </c:strRef>
          </c:cat>
          <c:val>
            <c:numRef>
              <c:f>Sheet1!$B$2:$B$7</c:f>
              <c:numCache>
                <c:formatCode>General</c:formatCode>
                <c:ptCount val="6"/>
                <c:pt idx="0">
                  <c:v>21.951000000000001</c:v>
                </c:pt>
                <c:pt idx="1">
                  <c:v>52.846000000000004</c:v>
                </c:pt>
                <c:pt idx="2">
                  <c:v>18.699000000000005</c:v>
                </c:pt>
                <c:pt idx="3">
                  <c:v>4.8780000000000001</c:v>
                </c:pt>
                <c:pt idx="5">
                  <c:v>1.625999999999999</c:v>
                </c:pt>
              </c:numCache>
            </c:numRef>
          </c:val>
        </c:ser>
        <c:gapWidth val="75"/>
        <c:shape val="cylinder"/>
        <c:axId val="185665408"/>
        <c:axId val="185666944"/>
        <c:axId val="0"/>
      </c:bar3DChart>
      <c:catAx>
        <c:axId val="185665408"/>
        <c:scaling>
          <c:orientation val="minMax"/>
        </c:scaling>
        <c:axPos val="l"/>
        <c:majorTickMark val="none"/>
        <c:tickLblPos val="nextTo"/>
        <c:crossAx val="185666944"/>
        <c:crosses val="autoZero"/>
        <c:auto val="1"/>
        <c:lblAlgn val="ctr"/>
        <c:lblOffset val="100"/>
      </c:catAx>
      <c:valAx>
        <c:axId val="185666944"/>
        <c:scaling>
          <c:orientation val="minMax"/>
        </c:scaling>
        <c:axPos val="b"/>
        <c:majorGridlines/>
        <c:numFmt formatCode="General" sourceLinked="1"/>
        <c:majorTickMark val="none"/>
        <c:tickLblPos val="nextTo"/>
        <c:spPr>
          <a:ln w="9525">
            <a:noFill/>
          </a:ln>
        </c:spPr>
        <c:crossAx val="185665408"/>
        <c:crosses val="autoZero"/>
        <c:crossBetween val="between"/>
      </c:valAx>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style val="26"/>
  <c:chart>
    <c:title>
      <c:layout/>
    </c:title>
    <c:view3D>
      <c:rAngAx val="1"/>
    </c:view3D>
    <c:plotArea>
      <c:layout>
        <c:manualLayout>
          <c:layoutTarget val="inner"/>
          <c:xMode val="edge"/>
          <c:yMode val="edge"/>
          <c:x val="0.42993072454315112"/>
          <c:y val="0.16064881679813353"/>
          <c:w val="0.49122230146471202"/>
          <c:h val="0.7074077773409797"/>
        </c:manualLayout>
      </c:layout>
      <c:bar3DChart>
        <c:barDir val="bar"/>
        <c:grouping val="clustered"/>
        <c:ser>
          <c:idx val="0"/>
          <c:order val="0"/>
          <c:tx>
            <c:strRef>
              <c:f>Sheet1!$B$1</c:f>
              <c:strCache>
                <c:ptCount val="1"/>
                <c:pt idx="0">
                  <c:v>Percent Sem 2</c:v>
                </c:pt>
              </c:strCache>
            </c:strRef>
          </c:tx>
          <c:cat>
            <c:strRef>
              <c:f>Sheet1!$A$2:$A$7</c:f>
              <c:strCache>
                <c:ptCount val="6"/>
                <c:pt idx="0">
                  <c:v>Strongly agree</c:v>
                </c:pt>
                <c:pt idx="1">
                  <c:v>Agree</c:v>
                </c:pt>
                <c:pt idx="2">
                  <c:v>Neither agree nor disagree</c:v>
                </c:pt>
                <c:pt idx="3">
                  <c:v>Disagree</c:v>
                </c:pt>
                <c:pt idx="4">
                  <c:v>Strongly disagree</c:v>
                </c:pt>
                <c:pt idx="5">
                  <c:v>Unanswered</c:v>
                </c:pt>
              </c:strCache>
            </c:strRef>
          </c:cat>
          <c:val>
            <c:numRef>
              <c:f>Sheet1!$B$2:$B$7</c:f>
              <c:numCache>
                <c:formatCode>General</c:formatCode>
                <c:ptCount val="6"/>
                <c:pt idx="0">
                  <c:v>31.943999999999985</c:v>
                </c:pt>
                <c:pt idx="1">
                  <c:v>48.611000000000004</c:v>
                </c:pt>
                <c:pt idx="2">
                  <c:v>6.944</c:v>
                </c:pt>
                <c:pt idx="3">
                  <c:v>6.944</c:v>
                </c:pt>
                <c:pt idx="4">
                  <c:v>1.389</c:v>
                </c:pt>
                <c:pt idx="5">
                  <c:v>4.1669999999999963</c:v>
                </c:pt>
              </c:numCache>
            </c:numRef>
          </c:val>
        </c:ser>
        <c:gapWidth val="75"/>
        <c:shape val="cylinder"/>
        <c:axId val="186242560"/>
        <c:axId val="186244480"/>
        <c:axId val="0"/>
      </c:bar3DChart>
      <c:catAx>
        <c:axId val="186242560"/>
        <c:scaling>
          <c:orientation val="minMax"/>
        </c:scaling>
        <c:axPos val="l"/>
        <c:majorTickMark val="none"/>
        <c:tickLblPos val="nextTo"/>
        <c:txPr>
          <a:bodyPr/>
          <a:lstStyle/>
          <a:p>
            <a:pPr>
              <a:defRPr sz="1800"/>
            </a:pPr>
            <a:endParaRPr lang="en-US"/>
          </a:p>
        </c:txPr>
        <c:crossAx val="186244480"/>
        <c:crosses val="autoZero"/>
        <c:auto val="1"/>
        <c:lblAlgn val="ctr"/>
        <c:lblOffset val="100"/>
      </c:catAx>
      <c:valAx>
        <c:axId val="186244480"/>
        <c:scaling>
          <c:orientation val="minMax"/>
        </c:scaling>
        <c:axPos val="b"/>
        <c:majorGridlines/>
        <c:numFmt formatCode="General" sourceLinked="1"/>
        <c:majorTickMark val="none"/>
        <c:tickLblPos val="nextTo"/>
        <c:spPr>
          <a:ln w="9525">
            <a:noFill/>
          </a:ln>
        </c:spPr>
        <c:crossAx val="186242560"/>
        <c:crosses val="autoZero"/>
        <c:crossBetween val="between"/>
      </c:val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style val="30"/>
  <c:chart>
    <c:autoTitleDeleted val="1"/>
    <c:view3D>
      <c:rAngAx val="1"/>
    </c:view3D>
    <c:plotArea>
      <c:layout/>
      <c:bar3DChart>
        <c:barDir val="bar"/>
        <c:grouping val="clustered"/>
        <c:ser>
          <c:idx val="0"/>
          <c:order val="0"/>
          <c:tx>
            <c:strRef>
              <c:f>Sheet1!$B$1</c:f>
              <c:strCache>
                <c:ptCount val="1"/>
                <c:pt idx="0">
                  <c:v>Percent Sem 1</c:v>
                </c:pt>
              </c:strCache>
            </c:strRef>
          </c:tx>
          <c:cat>
            <c:strRef>
              <c:f>Sheet1!$A$2:$A$7</c:f>
              <c:strCache>
                <c:ptCount val="6"/>
                <c:pt idx="0">
                  <c:v>Strongly agree</c:v>
                </c:pt>
                <c:pt idx="1">
                  <c:v>Agree</c:v>
                </c:pt>
                <c:pt idx="2">
                  <c:v>Neither agree nor disagree</c:v>
                </c:pt>
                <c:pt idx="3">
                  <c:v>Disagree</c:v>
                </c:pt>
                <c:pt idx="4">
                  <c:v>Strongly disagree</c:v>
                </c:pt>
                <c:pt idx="5">
                  <c:v>I did not watch them</c:v>
                </c:pt>
              </c:strCache>
            </c:strRef>
          </c:cat>
          <c:val>
            <c:numRef>
              <c:f>Sheet1!$B$2:$B$7</c:f>
              <c:numCache>
                <c:formatCode>General</c:formatCode>
                <c:ptCount val="6"/>
                <c:pt idx="0">
                  <c:v>17.073</c:v>
                </c:pt>
                <c:pt idx="1">
                  <c:v>30.081</c:v>
                </c:pt>
                <c:pt idx="2">
                  <c:v>16.260000000000002</c:v>
                </c:pt>
                <c:pt idx="3">
                  <c:v>0</c:v>
                </c:pt>
                <c:pt idx="4">
                  <c:v>0</c:v>
                </c:pt>
                <c:pt idx="5">
                  <c:v>35.772000000000013</c:v>
                </c:pt>
              </c:numCache>
            </c:numRef>
          </c:val>
        </c:ser>
        <c:dLbls>
          <c:showVal val="1"/>
        </c:dLbls>
        <c:shape val="cylinder"/>
        <c:axId val="99201024"/>
        <c:axId val="99204096"/>
        <c:axId val="0"/>
      </c:bar3DChart>
      <c:catAx>
        <c:axId val="99201024"/>
        <c:scaling>
          <c:orientation val="minMax"/>
        </c:scaling>
        <c:axPos val="l"/>
        <c:majorTickMark val="none"/>
        <c:tickLblPos val="nextTo"/>
        <c:crossAx val="99204096"/>
        <c:crosses val="autoZero"/>
        <c:auto val="1"/>
        <c:lblAlgn val="ctr"/>
        <c:lblOffset val="100"/>
      </c:catAx>
      <c:valAx>
        <c:axId val="99204096"/>
        <c:scaling>
          <c:orientation val="minMax"/>
        </c:scaling>
        <c:delete val="1"/>
        <c:axPos val="b"/>
        <c:numFmt formatCode="General" sourceLinked="1"/>
        <c:majorTickMark val="none"/>
        <c:tickLblPos val="none"/>
        <c:crossAx val="99201024"/>
        <c:crosses val="autoZero"/>
        <c:crossBetween val="between"/>
      </c:valAx>
    </c:plotArea>
    <c:legend>
      <c:legendPos val="t"/>
      <c:layout/>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style val="26"/>
  <c:chart>
    <c:autoTitleDeleted val="1"/>
    <c:view3D>
      <c:rAngAx val="1"/>
    </c:view3D>
    <c:plotArea>
      <c:layout/>
      <c:bar3DChart>
        <c:barDir val="bar"/>
        <c:grouping val="clustered"/>
        <c:ser>
          <c:idx val="0"/>
          <c:order val="0"/>
          <c:tx>
            <c:strRef>
              <c:f>Sheet1!$B$1</c:f>
              <c:strCache>
                <c:ptCount val="1"/>
                <c:pt idx="0">
                  <c:v>Percent Sem 2</c:v>
                </c:pt>
              </c:strCache>
            </c:strRef>
          </c:tx>
          <c:cat>
            <c:strRef>
              <c:f>Sheet1!$A$2:$A$7</c:f>
              <c:strCache>
                <c:ptCount val="6"/>
                <c:pt idx="0">
                  <c:v>Strongly agree</c:v>
                </c:pt>
                <c:pt idx="1">
                  <c:v>Agree</c:v>
                </c:pt>
                <c:pt idx="2">
                  <c:v>Neither agree nor disagree</c:v>
                </c:pt>
                <c:pt idx="3">
                  <c:v>Disagree</c:v>
                </c:pt>
                <c:pt idx="4">
                  <c:v>Strongly disagree</c:v>
                </c:pt>
                <c:pt idx="5">
                  <c:v>I did not watch them</c:v>
                </c:pt>
              </c:strCache>
            </c:strRef>
          </c:cat>
          <c:val>
            <c:numRef>
              <c:f>Sheet1!$B$2:$B$7</c:f>
              <c:numCache>
                <c:formatCode>General</c:formatCode>
                <c:ptCount val="6"/>
                <c:pt idx="0">
                  <c:v>15.278</c:v>
                </c:pt>
                <c:pt idx="1">
                  <c:v>43.056000000000004</c:v>
                </c:pt>
                <c:pt idx="2">
                  <c:v>11.111000000000001</c:v>
                </c:pt>
                <c:pt idx="3">
                  <c:v>2.778</c:v>
                </c:pt>
                <c:pt idx="4">
                  <c:v>0</c:v>
                </c:pt>
                <c:pt idx="5">
                  <c:v>26.388999999999989</c:v>
                </c:pt>
              </c:numCache>
            </c:numRef>
          </c:val>
        </c:ser>
        <c:dLbls>
          <c:showVal val="1"/>
        </c:dLbls>
        <c:shape val="cylinder"/>
        <c:axId val="187288960"/>
        <c:axId val="188007552"/>
        <c:axId val="0"/>
      </c:bar3DChart>
      <c:catAx>
        <c:axId val="187288960"/>
        <c:scaling>
          <c:orientation val="minMax"/>
        </c:scaling>
        <c:axPos val="l"/>
        <c:majorTickMark val="none"/>
        <c:tickLblPos val="nextTo"/>
        <c:crossAx val="188007552"/>
        <c:crosses val="autoZero"/>
        <c:auto val="1"/>
        <c:lblAlgn val="ctr"/>
        <c:lblOffset val="100"/>
      </c:catAx>
      <c:valAx>
        <c:axId val="188007552"/>
        <c:scaling>
          <c:orientation val="minMax"/>
        </c:scaling>
        <c:delete val="1"/>
        <c:axPos val="b"/>
        <c:numFmt formatCode="General" sourceLinked="1"/>
        <c:majorTickMark val="none"/>
        <c:tickLblPos val="none"/>
        <c:crossAx val="187288960"/>
        <c:crosses val="autoZero"/>
        <c:crossBetween val="between"/>
      </c:valAx>
    </c:plotArea>
    <c:legend>
      <c:legendPos val="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4404E-D830-4C39-9394-7E130728DA9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GB"/>
        </a:p>
      </dgm:t>
    </dgm:pt>
    <dgm:pt modelId="{33A84A9F-BBED-4E11-8C28-5E82CC35636B}">
      <dgm:prSet phldrT="[Text]"/>
      <dgm:spPr/>
      <dgm:t>
        <a:bodyPr/>
        <a:lstStyle/>
        <a:p>
          <a:r>
            <a:rPr lang="en-GB" dirty="0" smtClean="0"/>
            <a:t>Fren10210 – 20 credits (3 contact hours)</a:t>
          </a:r>
          <a:endParaRPr lang="en-GB" dirty="0"/>
        </a:p>
      </dgm:t>
    </dgm:pt>
    <dgm:pt modelId="{F46A5EE4-FFAD-49D3-A911-8013956823D7}" type="parTrans" cxnId="{0872B959-FC26-4EA7-911F-A4215DC03DF6}">
      <dgm:prSet/>
      <dgm:spPr/>
      <dgm:t>
        <a:bodyPr/>
        <a:lstStyle/>
        <a:p>
          <a:endParaRPr lang="en-GB"/>
        </a:p>
      </dgm:t>
    </dgm:pt>
    <dgm:pt modelId="{4BB5E7C9-2988-4DAD-B612-782396F9C7A4}" type="sibTrans" cxnId="{0872B959-FC26-4EA7-911F-A4215DC03DF6}">
      <dgm:prSet/>
      <dgm:spPr/>
      <dgm:t>
        <a:bodyPr/>
        <a:lstStyle/>
        <a:p>
          <a:endParaRPr lang="en-GB"/>
        </a:p>
      </dgm:t>
    </dgm:pt>
    <dgm:pt modelId="{8369A844-EAF9-4C6F-95B5-2623CA81F549}">
      <dgm:prSet phldrT="[Text]"/>
      <dgm:spPr/>
      <dgm:t>
        <a:bodyPr/>
        <a:lstStyle/>
        <a:p>
          <a:r>
            <a:rPr lang="en-GB" dirty="0" smtClean="0"/>
            <a:t>2hr Written / grammar seminar</a:t>
          </a:r>
          <a:endParaRPr lang="en-GB" dirty="0"/>
        </a:p>
      </dgm:t>
    </dgm:pt>
    <dgm:pt modelId="{7E113464-B58D-4CD6-8B90-C7C37577F50B}" type="parTrans" cxnId="{982D7CA1-2CD0-4FA2-99F3-65ECDF807830}">
      <dgm:prSet/>
      <dgm:spPr/>
      <dgm:t>
        <a:bodyPr/>
        <a:lstStyle/>
        <a:p>
          <a:endParaRPr lang="en-GB"/>
        </a:p>
      </dgm:t>
    </dgm:pt>
    <dgm:pt modelId="{CD5B7CB6-F294-4D86-9EA7-9A584E4887A0}" type="sibTrans" cxnId="{982D7CA1-2CD0-4FA2-99F3-65ECDF807830}">
      <dgm:prSet/>
      <dgm:spPr/>
      <dgm:t>
        <a:bodyPr/>
        <a:lstStyle/>
        <a:p>
          <a:endParaRPr lang="en-GB"/>
        </a:p>
      </dgm:t>
    </dgm:pt>
    <dgm:pt modelId="{FEBCB8EF-3760-4AEF-9302-B594408F1DFE}">
      <dgm:prSet phldrT="[Text]"/>
      <dgm:spPr/>
      <dgm:t>
        <a:bodyPr/>
        <a:lstStyle/>
        <a:p>
          <a:pPr algn="l"/>
          <a:r>
            <a:rPr lang="en-GB" dirty="0" smtClean="0"/>
            <a:t>ILP Programme</a:t>
          </a:r>
          <a:endParaRPr lang="en-GB" dirty="0"/>
        </a:p>
      </dgm:t>
    </dgm:pt>
    <dgm:pt modelId="{BD5BB932-7253-4FD5-887A-A4BE648FEE90}" type="parTrans" cxnId="{17A0F5E0-D702-4894-984C-87E8AE6220EE}">
      <dgm:prSet/>
      <dgm:spPr/>
      <dgm:t>
        <a:bodyPr/>
        <a:lstStyle/>
        <a:p>
          <a:endParaRPr lang="en-GB"/>
        </a:p>
      </dgm:t>
    </dgm:pt>
    <dgm:pt modelId="{CD2E8302-3CF7-462C-A93C-44F1472A2824}" type="sibTrans" cxnId="{17A0F5E0-D702-4894-984C-87E8AE6220EE}">
      <dgm:prSet/>
      <dgm:spPr/>
      <dgm:t>
        <a:bodyPr/>
        <a:lstStyle/>
        <a:p>
          <a:endParaRPr lang="en-GB"/>
        </a:p>
      </dgm:t>
    </dgm:pt>
    <dgm:pt modelId="{00B2BD13-E20C-4AB9-BA5B-031BA74C29B0}">
      <dgm:prSet phldrT="[Text]"/>
      <dgm:spPr/>
      <dgm:t>
        <a:bodyPr/>
        <a:lstStyle/>
        <a:p>
          <a:r>
            <a:rPr lang="en-GB" dirty="0" smtClean="0"/>
            <a:t>1hr Oral seminar (inc. EBL phonetics)</a:t>
          </a:r>
          <a:endParaRPr lang="en-GB" dirty="0"/>
        </a:p>
      </dgm:t>
    </dgm:pt>
    <dgm:pt modelId="{25088D69-C9B5-4F1C-82E6-25A3DC8C8C7D}" type="sibTrans" cxnId="{17AB48E1-5408-4538-B444-BC61264D1DC7}">
      <dgm:prSet/>
      <dgm:spPr/>
      <dgm:t>
        <a:bodyPr/>
        <a:lstStyle/>
        <a:p>
          <a:endParaRPr lang="en-GB"/>
        </a:p>
      </dgm:t>
    </dgm:pt>
    <dgm:pt modelId="{FF0434FB-6982-4992-8462-C5C2753DFF2B}" type="parTrans" cxnId="{17AB48E1-5408-4538-B444-BC61264D1DC7}">
      <dgm:prSet/>
      <dgm:spPr/>
      <dgm:t>
        <a:bodyPr/>
        <a:lstStyle/>
        <a:p>
          <a:endParaRPr lang="en-GB"/>
        </a:p>
      </dgm:t>
    </dgm:pt>
    <dgm:pt modelId="{58B63540-711B-45AF-86BF-B8571A2DD0FD}" type="pres">
      <dgm:prSet presAssocID="{6AB4404E-D830-4C39-9394-7E130728DA9F}" presName="hierChild1" presStyleCnt="0">
        <dgm:presLayoutVars>
          <dgm:orgChart val="1"/>
          <dgm:chPref val="1"/>
          <dgm:dir/>
          <dgm:animOne val="branch"/>
          <dgm:animLvl val="lvl"/>
          <dgm:resizeHandles/>
        </dgm:presLayoutVars>
      </dgm:prSet>
      <dgm:spPr/>
      <dgm:t>
        <a:bodyPr/>
        <a:lstStyle/>
        <a:p>
          <a:endParaRPr lang="en-GB"/>
        </a:p>
      </dgm:t>
    </dgm:pt>
    <dgm:pt modelId="{10B2EB59-F532-44A6-A80A-6B5B601CD975}" type="pres">
      <dgm:prSet presAssocID="{33A84A9F-BBED-4E11-8C28-5E82CC35636B}" presName="hierRoot1" presStyleCnt="0">
        <dgm:presLayoutVars>
          <dgm:hierBranch val="init"/>
        </dgm:presLayoutVars>
      </dgm:prSet>
      <dgm:spPr/>
    </dgm:pt>
    <dgm:pt modelId="{E0CFC00F-6D3B-49CA-9EC1-B6B3478AD846}" type="pres">
      <dgm:prSet presAssocID="{33A84A9F-BBED-4E11-8C28-5E82CC35636B}" presName="rootComposite1" presStyleCnt="0"/>
      <dgm:spPr/>
    </dgm:pt>
    <dgm:pt modelId="{4A93BD22-79AA-4CF1-9187-2B1D5D0E6B8F}" type="pres">
      <dgm:prSet presAssocID="{33A84A9F-BBED-4E11-8C28-5E82CC35636B}" presName="rootText1" presStyleLbl="node0" presStyleIdx="0" presStyleCnt="1" custLinFactNeighborX="1516" custLinFactNeighborY="-211">
        <dgm:presLayoutVars>
          <dgm:chPref val="3"/>
        </dgm:presLayoutVars>
      </dgm:prSet>
      <dgm:spPr/>
      <dgm:t>
        <a:bodyPr/>
        <a:lstStyle/>
        <a:p>
          <a:endParaRPr lang="en-GB"/>
        </a:p>
      </dgm:t>
    </dgm:pt>
    <dgm:pt modelId="{227B912B-A2E6-4047-BEDA-D4CBE08CE329}" type="pres">
      <dgm:prSet presAssocID="{33A84A9F-BBED-4E11-8C28-5E82CC35636B}" presName="rootConnector1" presStyleLbl="node1" presStyleIdx="0" presStyleCnt="0"/>
      <dgm:spPr/>
      <dgm:t>
        <a:bodyPr/>
        <a:lstStyle/>
        <a:p>
          <a:endParaRPr lang="en-GB"/>
        </a:p>
      </dgm:t>
    </dgm:pt>
    <dgm:pt modelId="{9D2519C4-EB60-43AF-956B-F755A8872C99}" type="pres">
      <dgm:prSet presAssocID="{33A84A9F-BBED-4E11-8C28-5E82CC35636B}" presName="hierChild2" presStyleCnt="0"/>
      <dgm:spPr/>
    </dgm:pt>
    <dgm:pt modelId="{E6C8243E-5B30-490A-A464-A240E979F558}" type="pres">
      <dgm:prSet presAssocID="{7E113464-B58D-4CD6-8B90-C7C37577F50B}" presName="Name37" presStyleLbl="parChTrans1D2" presStyleIdx="0" presStyleCnt="3"/>
      <dgm:spPr/>
      <dgm:t>
        <a:bodyPr/>
        <a:lstStyle/>
        <a:p>
          <a:endParaRPr lang="en-GB"/>
        </a:p>
      </dgm:t>
    </dgm:pt>
    <dgm:pt modelId="{56B29B34-0AD4-4AB8-ADDC-09829F565756}" type="pres">
      <dgm:prSet presAssocID="{8369A844-EAF9-4C6F-95B5-2623CA81F549}" presName="hierRoot2" presStyleCnt="0">
        <dgm:presLayoutVars>
          <dgm:hierBranch val="init"/>
        </dgm:presLayoutVars>
      </dgm:prSet>
      <dgm:spPr/>
    </dgm:pt>
    <dgm:pt modelId="{41AD99B0-0FA0-4A42-97F1-C06A1F35F37A}" type="pres">
      <dgm:prSet presAssocID="{8369A844-EAF9-4C6F-95B5-2623CA81F549}" presName="rootComposite" presStyleCnt="0"/>
      <dgm:spPr/>
    </dgm:pt>
    <dgm:pt modelId="{B188B9C2-E1F3-480F-802D-41A2D9959E7C}" type="pres">
      <dgm:prSet presAssocID="{8369A844-EAF9-4C6F-95B5-2623CA81F549}" presName="rootText" presStyleLbl="node2" presStyleIdx="0" presStyleCnt="3">
        <dgm:presLayoutVars>
          <dgm:chPref val="3"/>
        </dgm:presLayoutVars>
      </dgm:prSet>
      <dgm:spPr/>
      <dgm:t>
        <a:bodyPr/>
        <a:lstStyle/>
        <a:p>
          <a:endParaRPr lang="en-GB"/>
        </a:p>
      </dgm:t>
    </dgm:pt>
    <dgm:pt modelId="{02184CBC-7369-420A-A243-7D11E528AB68}" type="pres">
      <dgm:prSet presAssocID="{8369A844-EAF9-4C6F-95B5-2623CA81F549}" presName="rootConnector" presStyleLbl="node2" presStyleIdx="0" presStyleCnt="3"/>
      <dgm:spPr/>
      <dgm:t>
        <a:bodyPr/>
        <a:lstStyle/>
        <a:p>
          <a:endParaRPr lang="en-GB"/>
        </a:p>
      </dgm:t>
    </dgm:pt>
    <dgm:pt modelId="{1ACB68C9-8E37-49E8-BA54-AEE12FFE6FA3}" type="pres">
      <dgm:prSet presAssocID="{8369A844-EAF9-4C6F-95B5-2623CA81F549}" presName="hierChild4" presStyleCnt="0"/>
      <dgm:spPr/>
    </dgm:pt>
    <dgm:pt modelId="{44138558-0170-47DC-931F-8925D1F5827F}" type="pres">
      <dgm:prSet presAssocID="{8369A844-EAF9-4C6F-95B5-2623CA81F549}" presName="hierChild5" presStyleCnt="0"/>
      <dgm:spPr/>
    </dgm:pt>
    <dgm:pt modelId="{0BF55DA4-2D25-4D0E-B04E-48A06645F86D}" type="pres">
      <dgm:prSet presAssocID="{FF0434FB-6982-4992-8462-C5C2753DFF2B}" presName="Name37" presStyleLbl="parChTrans1D2" presStyleIdx="1" presStyleCnt="3"/>
      <dgm:spPr/>
      <dgm:t>
        <a:bodyPr/>
        <a:lstStyle/>
        <a:p>
          <a:endParaRPr lang="en-GB"/>
        </a:p>
      </dgm:t>
    </dgm:pt>
    <dgm:pt modelId="{AE4DEAC9-4EFE-4A14-B148-11744E0B0D36}" type="pres">
      <dgm:prSet presAssocID="{00B2BD13-E20C-4AB9-BA5B-031BA74C29B0}" presName="hierRoot2" presStyleCnt="0">
        <dgm:presLayoutVars>
          <dgm:hierBranch val="init"/>
        </dgm:presLayoutVars>
      </dgm:prSet>
      <dgm:spPr/>
    </dgm:pt>
    <dgm:pt modelId="{3A4DCAD4-4DEC-4809-A7F7-CC343F1E5DC2}" type="pres">
      <dgm:prSet presAssocID="{00B2BD13-E20C-4AB9-BA5B-031BA74C29B0}" presName="rootComposite" presStyleCnt="0"/>
      <dgm:spPr/>
    </dgm:pt>
    <dgm:pt modelId="{B59BC5F2-6C48-4CB2-A1B4-796CE9F8406A}" type="pres">
      <dgm:prSet presAssocID="{00B2BD13-E20C-4AB9-BA5B-031BA74C29B0}" presName="rootText" presStyleLbl="node2" presStyleIdx="1" presStyleCnt="3">
        <dgm:presLayoutVars>
          <dgm:chPref val="3"/>
        </dgm:presLayoutVars>
      </dgm:prSet>
      <dgm:spPr/>
      <dgm:t>
        <a:bodyPr/>
        <a:lstStyle/>
        <a:p>
          <a:endParaRPr lang="en-GB"/>
        </a:p>
      </dgm:t>
    </dgm:pt>
    <dgm:pt modelId="{0102A877-1F8B-4944-8D68-EBD8A2566928}" type="pres">
      <dgm:prSet presAssocID="{00B2BD13-E20C-4AB9-BA5B-031BA74C29B0}" presName="rootConnector" presStyleLbl="node2" presStyleIdx="1" presStyleCnt="3"/>
      <dgm:spPr/>
      <dgm:t>
        <a:bodyPr/>
        <a:lstStyle/>
        <a:p>
          <a:endParaRPr lang="en-GB"/>
        </a:p>
      </dgm:t>
    </dgm:pt>
    <dgm:pt modelId="{C802BFBD-D1E1-48B0-97F2-6898BEA2F5F6}" type="pres">
      <dgm:prSet presAssocID="{00B2BD13-E20C-4AB9-BA5B-031BA74C29B0}" presName="hierChild4" presStyleCnt="0"/>
      <dgm:spPr/>
    </dgm:pt>
    <dgm:pt modelId="{778CA7CC-90C1-4B39-B533-BE1AA6B8D62D}" type="pres">
      <dgm:prSet presAssocID="{00B2BD13-E20C-4AB9-BA5B-031BA74C29B0}" presName="hierChild5" presStyleCnt="0"/>
      <dgm:spPr/>
    </dgm:pt>
    <dgm:pt modelId="{5C32AAFC-841E-400F-932A-148D209E167E}" type="pres">
      <dgm:prSet presAssocID="{BD5BB932-7253-4FD5-887A-A4BE648FEE90}" presName="Name37" presStyleLbl="parChTrans1D2" presStyleIdx="2" presStyleCnt="3"/>
      <dgm:spPr/>
      <dgm:t>
        <a:bodyPr/>
        <a:lstStyle/>
        <a:p>
          <a:endParaRPr lang="en-GB"/>
        </a:p>
      </dgm:t>
    </dgm:pt>
    <dgm:pt modelId="{9C11EB90-C8A3-44D3-B855-A14F1DE87B0C}" type="pres">
      <dgm:prSet presAssocID="{FEBCB8EF-3760-4AEF-9302-B594408F1DFE}" presName="hierRoot2" presStyleCnt="0">
        <dgm:presLayoutVars>
          <dgm:hierBranch val="init"/>
        </dgm:presLayoutVars>
      </dgm:prSet>
      <dgm:spPr/>
    </dgm:pt>
    <dgm:pt modelId="{3DE8CAED-F5DE-4957-8D47-5DDD8CBB65E1}" type="pres">
      <dgm:prSet presAssocID="{FEBCB8EF-3760-4AEF-9302-B594408F1DFE}" presName="rootComposite" presStyleCnt="0"/>
      <dgm:spPr/>
    </dgm:pt>
    <dgm:pt modelId="{5F8C5A54-ADCE-4D35-ACD6-3E281F8EE045}" type="pres">
      <dgm:prSet presAssocID="{FEBCB8EF-3760-4AEF-9302-B594408F1DFE}" presName="rootText" presStyleLbl="node2" presStyleIdx="2" presStyleCnt="3">
        <dgm:presLayoutVars>
          <dgm:chPref val="3"/>
        </dgm:presLayoutVars>
      </dgm:prSet>
      <dgm:spPr/>
      <dgm:t>
        <a:bodyPr/>
        <a:lstStyle/>
        <a:p>
          <a:endParaRPr lang="en-GB"/>
        </a:p>
      </dgm:t>
    </dgm:pt>
    <dgm:pt modelId="{A37FBDC0-ECEE-4D7A-9587-92632F2B9B04}" type="pres">
      <dgm:prSet presAssocID="{FEBCB8EF-3760-4AEF-9302-B594408F1DFE}" presName="rootConnector" presStyleLbl="node2" presStyleIdx="2" presStyleCnt="3"/>
      <dgm:spPr/>
      <dgm:t>
        <a:bodyPr/>
        <a:lstStyle/>
        <a:p>
          <a:endParaRPr lang="en-GB"/>
        </a:p>
      </dgm:t>
    </dgm:pt>
    <dgm:pt modelId="{E5B01A8A-5D52-4757-96D1-CDAAD14CB189}" type="pres">
      <dgm:prSet presAssocID="{FEBCB8EF-3760-4AEF-9302-B594408F1DFE}" presName="hierChild4" presStyleCnt="0"/>
      <dgm:spPr/>
    </dgm:pt>
    <dgm:pt modelId="{D3CFD1D5-FAAC-46FA-AB34-2167B23C6ED0}" type="pres">
      <dgm:prSet presAssocID="{FEBCB8EF-3760-4AEF-9302-B594408F1DFE}" presName="hierChild5" presStyleCnt="0"/>
      <dgm:spPr/>
    </dgm:pt>
    <dgm:pt modelId="{6FAFD4AD-A7BD-4C9C-97F9-2BAA46048501}" type="pres">
      <dgm:prSet presAssocID="{33A84A9F-BBED-4E11-8C28-5E82CC35636B}" presName="hierChild3" presStyleCnt="0"/>
      <dgm:spPr/>
    </dgm:pt>
  </dgm:ptLst>
  <dgm:cxnLst>
    <dgm:cxn modelId="{E090F261-B257-4F81-80D6-F8E0268C8C77}" type="presOf" srcId="{BD5BB932-7253-4FD5-887A-A4BE648FEE90}" destId="{5C32AAFC-841E-400F-932A-148D209E167E}" srcOrd="0" destOrd="0" presId="urn:microsoft.com/office/officeart/2005/8/layout/orgChart1"/>
    <dgm:cxn modelId="{17AB48E1-5408-4538-B444-BC61264D1DC7}" srcId="{33A84A9F-BBED-4E11-8C28-5E82CC35636B}" destId="{00B2BD13-E20C-4AB9-BA5B-031BA74C29B0}" srcOrd="1" destOrd="0" parTransId="{FF0434FB-6982-4992-8462-C5C2753DFF2B}" sibTransId="{25088D69-C9B5-4F1C-82E6-25A3DC8C8C7D}"/>
    <dgm:cxn modelId="{E873CD2E-5CC8-4A77-B266-C18E54DA0850}" type="presOf" srcId="{FEBCB8EF-3760-4AEF-9302-B594408F1DFE}" destId="{5F8C5A54-ADCE-4D35-ACD6-3E281F8EE045}" srcOrd="0" destOrd="0" presId="urn:microsoft.com/office/officeart/2005/8/layout/orgChart1"/>
    <dgm:cxn modelId="{982D7CA1-2CD0-4FA2-99F3-65ECDF807830}" srcId="{33A84A9F-BBED-4E11-8C28-5E82CC35636B}" destId="{8369A844-EAF9-4C6F-95B5-2623CA81F549}" srcOrd="0" destOrd="0" parTransId="{7E113464-B58D-4CD6-8B90-C7C37577F50B}" sibTransId="{CD5B7CB6-F294-4D86-9EA7-9A584E4887A0}"/>
    <dgm:cxn modelId="{6DBB752D-394A-49A0-B218-BA9DF3C7BD77}" type="presOf" srcId="{8369A844-EAF9-4C6F-95B5-2623CA81F549}" destId="{B188B9C2-E1F3-480F-802D-41A2D9959E7C}" srcOrd="0" destOrd="0" presId="urn:microsoft.com/office/officeart/2005/8/layout/orgChart1"/>
    <dgm:cxn modelId="{17A0F5E0-D702-4894-984C-87E8AE6220EE}" srcId="{33A84A9F-BBED-4E11-8C28-5E82CC35636B}" destId="{FEBCB8EF-3760-4AEF-9302-B594408F1DFE}" srcOrd="2" destOrd="0" parTransId="{BD5BB932-7253-4FD5-887A-A4BE648FEE90}" sibTransId="{CD2E8302-3CF7-462C-A93C-44F1472A2824}"/>
    <dgm:cxn modelId="{0872B959-FC26-4EA7-911F-A4215DC03DF6}" srcId="{6AB4404E-D830-4C39-9394-7E130728DA9F}" destId="{33A84A9F-BBED-4E11-8C28-5E82CC35636B}" srcOrd="0" destOrd="0" parTransId="{F46A5EE4-FFAD-49D3-A911-8013956823D7}" sibTransId="{4BB5E7C9-2988-4DAD-B612-782396F9C7A4}"/>
    <dgm:cxn modelId="{E1414FF0-BFB6-47C0-8C81-49738673F4FE}" type="presOf" srcId="{00B2BD13-E20C-4AB9-BA5B-031BA74C29B0}" destId="{0102A877-1F8B-4944-8D68-EBD8A2566928}" srcOrd="1" destOrd="0" presId="urn:microsoft.com/office/officeart/2005/8/layout/orgChart1"/>
    <dgm:cxn modelId="{27B559FD-72DB-4BA9-AAA0-0AB6374EA1FE}" type="presOf" srcId="{6AB4404E-D830-4C39-9394-7E130728DA9F}" destId="{58B63540-711B-45AF-86BF-B8571A2DD0FD}" srcOrd="0" destOrd="0" presId="urn:microsoft.com/office/officeart/2005/8/layout/orgChart1"/>
    <dgm:cxn modelId="{B789F891-984A-4EA9-B6D6-1A8493CB27D1}" type="presOf" srcId="{00B2BD13-E20C-4AB9-BA5B-031BA74C29B0}" destId="{B59BC5F2-6C48-4CB2-A1B4-796CE9F8406A}" srcOrd="0" destOrd="0" presId="urn:microsoft.com/office/officeart/2005/8/layout/orgChart1"/>
    <dgm:cxn modelId="{FCD4C507-6715-40C5-AA3E-EEEF78B1DAE6}" type="presOf" srcId="{33A84A9F-BBED-4E11-8C28-5E82CC35636B}" destId="{4A93BD22-79AA-4CF1-9187-2B1D5D0E6B8F}" srcOrd="0" destOrd="0" presId="urn:microsoft.com/office/officeart/2005/8/layout/orgChart1"/>
    <dgm:cxn modelId="{CBF15FB6-7B35-41E5-8BC6-91AB805349AC}" type="presOf" srcId="{FF0434FB-6982-4992-8462-C5C2753DFF2B}" destId="{0BF55DA4-2D25-4D0E-B04E-48A06645F86D}" srcOrd="0" destOrd="0" presId="urn:microsoft.com/office/officeart/2005/8/layout/orgChart1"/>
    <dgm:cxn modelId="{D5884797-3B7F-499E-A6C4-51A05DECF190}" type="presOf" srcId="{7E113464-B58D-4CD6-8B90-C7C37577F50B}" destId="{E6C8243E-5B30-490A-A464-A240E979F558}" srcOrd="0" destOrd="0" presId="urn:microsoft.com/office/officeart/2005/8/layout/orgChart1"/>
    <dgm:cxn modelId="{125B2174-FE1E-4B7D-9884-EC50D6D545FE}" type="presOf" srcId="{FEBCB8EF-3760-4AEF-9302-B594408F1DFE}" destId="{A37FBDC0-ECEE-4D7A-9587-92632F2B9B04}" srcOrd="1" destOrd="0" presId="urn:microsoft.com/office/officeart/2005/8/layout/orgChart1"/>
    <dgm:cxn modelId="{37958822-712A-4B6A-A13A-E69BE7C99C77}" type="presOf" srcId="{33A84A9F-BBED-4E11-8C28-5E82CC35636B}" destId="{227B912B-A2E6-4047-BEDA-D4CBE08CE329}" srcOrd="1" destOrd="0" presId="urn:microsoft.com/office/officeart/2005/8/layout/orgChart1"/>
    <dgm:cxn modelId="{FAB5CB0E-4031-4AE3-AE24-52B6765A3264}" type="presOf" srcId="{8369A844-EAF9-4C6F-95B5-2623CA81F549}" destId="{02184CBC-7369-420A-A243-7D11E528AB68}" srcOrd="1" destOrd="0" presId="urn:microsoft.com/office/officeart/2005/8/layout/orgChart1"/>
    <dgm:cxn modelId="{809C70E1-AB2A-4A38-A74C-3B3C52658E70}" type="presParOf" srcId="{58B63540-711B-45AF-86BF-B8571A2DD0FD}" destId="{10B2EB59-F532-44A6-A80A-6B5B601CD975}" srcOrd="0" destOrd="0" presId="urn:microsoft.com/office/officeart/2005/8/layout/orgChart1"/>
    <dgm:cxn modelId="{1BF8E876-A982-48F0-8E0A-987B65C0B40E}" type="presParOf" srcId="{10B2EB59-F532-44A6-A80A-6B5B601CD975}" destId="{E0CFC00F-6D3B-49CA-9EC1-B6B3478AD846}" srcOrd="0" destOrd="0" presId="urn:microsoft.com/office/officeart/2005/8/layout/orgChart1"/>
    <dgm:cxn modelId="{96B39682-F359-4A7D-9E06-B528A63341F8}" type="presParOf" srcId="{E0CFC00F-6D3B-49CA-9EC1-B6B3478AD846}" destId="{4A93BD22-79AA-4CF1-9187-2B1D5D0E6B8F}" srcOrd="0" destOrd="0" presId="urn:microsoft.com/office/officeart/2005/8/layout/orgChart1"/>
    <dgm:cxn modelId="{D2DEBB73-5B5A-4C1B-9AA4-D5F48499EB37}" type="presParOf" srcId="{E0CFC00F-6D3B-49CA-9EC1-B6B3478AD846}" destId="{227B912B-A2E6-4047-BEDA-D4CBE08CE329}" srcOrd="1" destOrd="0" presId="urn:microsoft.com/office/officeart/2005/8/layout/orgChart1"/>
    <dgm:cxn modelId="{D8BF6216-EFAB-4E25-B2BB-EB6385802FE4}" type="presParOf" srcId="{10B2EB59-F532-44A6-A80A-6B5B601CD975}" destId="{9D2519C4-EB60-43AF-956B-F755A8872C99}" srcOrd="1" destOrd="0" presId="urn:microsoft.com/office/officeart/2005/8/layout/orgChart1"/>
    <dgm:cxn modelId="{CBA8D19B-9B45-4EA6-985B-3F01C494700C}" type="presParOf" srcId="{9D2519C4-EB60-43AF-956B-F755A8872C99}" destId="{E6C8243E-5B30-490A-A464-A240E979F558}" srcOrd="0" destOrd="0" presId="urn:microsoft.com/office/officeart/2005/8/layout/orgChart1"/>
    <dgm:cxn modelId="{18DE65C8-2C85-4AF3-B2E1-7A2C898896CE}" type="presParOf" srcId="{9D2519C4-EB60-43AF-956B-F755A8872C99}" destId="{56B29B34-0AD4-4AB8-ADDC-09829F565756}" srcOrd="1" destOrd="0" presId="urn:microsoft.com/office/officeart/2005/8/layout/orgChart1"/>
    <dgm:cxn modelId="{8F5BF58C-F5D9-4C9D-B1BB-9C42FD240DEA}" type="presParOf" srcId="{56B29B34-0AD4-4AB8-ADDC-09829F565756}" destId="{41AD99B0-0FA0-4A42-97F1-C06A1F35F37A}" srcOrd="0" destOrd="0" presId="urn:microsoft.com/office/officeart/2005/8/layout/orgChart1"/>
    <dgm:cxn modelId="{D7100A7F-20D1-4A0A-8C57-E50419A7551A}" type="presParOf" srcId="{41AD99B0-0FA0-4A42-97F1-C06A1F35F37A}" destId="{B188B9C2-E1F3-480F-802D-41A2D9959E7C}" srcOrd="0" destOrd="0" presId="urn:microsoft.com/office/officeart/2005/8/layout/orgChart1"/>
    <dgm:cxn modelId="{BDEB4B40-7482-47A9-8657-2BE7E8687CCC}" type="presParOf" srcId="{41AD99B0-0FA0-4A42-97F1-C06A1F35F37A}" destId="{02184CBC-7369-420A-A243-7D11E528AB68}" srcOrd="1" destOrd="0" presId="urn:microsoft.com/office/officeart/2005/8/layout/orgChart1"/>
    <dgm:cxn modelId="{84C11345-9685-456E-BA32-F55657A5E400}" type="presParOf" srcId="{56B29B34-0AD4-4AB8-ADDC-09829F565756}" destId="{1ACB68C9-8E37-49E8-BA54-AEE12FFE6FA3}" srcOrd="1" destOrd="0" presId="urn:microsoft.com/office/officeart/2005/8/layout/orgChart1"/>
    <dgm:cxn modelId="{8B513941-99C9-43BA-9BE6-7CE8B0A36BA8}" type="presParOf" srcId="{56B29B34-0AD4-4AB8-ADDC-09829F565756}" destId="{44138558-0170-47DC-931F-8925D1F5827F}" srcOrd="2" destOrd="0" presId="urn:microsoft.com/office/officeart/2005/8/layout/orgChart1"/>
    <dgm:cxn modelId="{2DD8ADBE-3651-4020-A8F3-C8297F2E5512}" type="presParOf" srcId="{9D2519C4-EB60-43AF-956B-F755A8872C99}" destId="{0BF55DA4-2D25-4D0E-B04E-48A06645F86D}" srcOrd="2" destOrd="0" presId="urn:microsoft.com/office/officeart/2005/8/layout/orgChart1"/>
    <dgm:cxn modelId="{F610329E-205D-49CC-A448-F2CDE94BEAB7}" type="presParOf" srcId="{9D2519C4-EB60-43AF-956B-F755A8872C99}" destId="{AE4DEAC9-4EFE-4A14-B148-11744E0B0D36}" srcOrd="3" destOrd="0" presId="urn:microsoft.com/office/officeart/2005/8/layout/orgChart1"/>
    <dgm:cxn modelId="{54BE1A84-236E-4A96-B542-B81C91F76F58}" type="presParOf" srcId="{AE4DEAC9-4EFE-4A14-B148-11744E0B0D36}" destId="{3A4DCAD4-4DEC-4809-A7F7-CC343F1E5DC2}" srcOrd="0" destOrd="0" presId="urn:microsoft.com/office/officeart/2005/8/layout/orgChart1"/>
    <dgm:cxn modelId="{936562C5-C613-4420-98ED-4F3AB53D3052}" type="presParOf" srcId="{3A4DCAD4-4DEC-4809-A7F7-CC343F1E5DC2}" destId="{B59BC5F2-6C48-4CB2-A1B4-796CE9F8406A}" srcOrd="0" destOrd="0" presId="urn:microsoft.com/office/officeart/2005/8/layout/orgChart1"/>
    <dgm:cxn modelId="{3DADE69E-37AE-4048-8E6C-321DE13AEA66}" type="presParOf" srcId="{3A4DCAD4-4DEC-4809-A7F7-CC343F1E5DC2}" destId="{0102A877-1F8B-4944-8D68-EBD8A2566928}" srcOrd="1" destOrd="0" presId="urn:microsoft.com/office/officeart/2005/8/layout/orgChart1"/>
    <dgm:cxn modelId="{39A2BC3F-BAEB-4948-AA1C-57AC0382BFF4}" type="presParOf" srcId="{AE4DEAC9-4EFE-4A14-B148-11744E0B0D36}" destId="{C802BFBD-D1E1-48B0-97F2-6898BEA2F5F6}" srcOrd="1" destOrd="0" presId="urn:microsoft.com/office/officeart/2005/8/layout/orgChart1"/>
    <dgm:cxn modelId="{7E5CE742-93D6-43A8-90B6-8304DEAA0FA1}" type="presParOf" srcId="{AE4DEAC9-4EFE-4A14-B148-11744E0B0D36}" destId="{778CA7CC-90C1-4B39-B533-BE1AA6B8D62D}" srcOrd="2" destOrd="0" presId="urn:microsoft.com/office/officeart/2005/8/layout/orgChart1"/>
    <dgm:cxn modelId="{7B80F213-59F5-47CD-9690-757BE2B58AF9}" type="presParOf" srcId="{9D2519C4-EB60-43AF-956B-F755A8872C99}" destId="{5C32AAFC-841E-400F-932A-148D209E167E}" srcOrd="4" destOrd="0" presId="urn:microsoft.com/office/officeart/2005/8/layout/orgChart1"/>
    <dgm:cxn modelId="{9AA1D39B-E49A-4139-A523-FBFD4A8DE9E5}" type="presParOf" srcId="{9D2519C4-EB60-43AF-956B-F755A8872C99}" destId="{9C11EB90-C8A3-44D3-B855-A14F1DE87B0C}" srcOrd="5" destOrd="0" presId="urn:microsoft.com/office/officeart/2005/8/layout/orgChart1"/>
    <dgm:cxn modelId="{BF37CBED-AF48-4644-B479-46B6025F0365}" type="presParOf" srcId="{9C11EB90-C8A3-44D3-B855-A14F1DE87B0C}" destId="{3DE8CAED-F5DE-4957-8D47-5DDD8CBB65E1}" srcOrd="0" destOrd="0" presId="urn:microsoft.com/office/officeart/2005/8/layout/orgChart1"/>
    <dgm:cxn modelId="{9D068DFF-5472-409D-AE69-42D69A0E85AC}" type="presParOf" srcId="{3DE8CAED-F5DE-4957-8D47-5DDD8CBB65E1}" destId="{5F8C5A54-ADCE-4D35-ACD6-3E281F8EE045}" srcOrd="0" destOrd="0" presId="urn:microsoft.com/office/officeart/2005/8/layout/orgChart1"/>
    <dgm:cxn modelId="{B6D564A8-6781-4966-9B1D-94CB06F54547}" type="presParOf" srcId="{3DE8CAED-F5DE-4957-8D47-5DDD8CBB65E1}" destId="{A37FBDC0-ECEE-4D7A-9587-92632F2B9B04}" srcOrd="1" destOrd="0" presId="urn:microsoft.com/office/officeart/2005/8/layout/orgChart1"/>
    <dgm:cxn modelId="{DE5058CC-10E9-4760-BDF4-CFB2F1DBBA56}" type="presParOf" srcId="{9C11EB90-C8A3-44D3-B855-A14F1DE87B0C}" destId="{E5B01A8A-5D52-4757-96D1-CDAAD14CB189}" srcOrd="1" destOrd="0" presId="urn:microsoft.com/office/officeart/2005/8/layout/orgChart1"/>
    <dgm:cxn modelId="{1B3A4E6E-20A6-407B-8CA6-E945FF55D71E}" type="presParOf" srcId="{9C11EB90-C8A3-44D3-B855-A14F1DE87B0C}" destId="{D3CFD1D5-FAAC-46FA-AB34-2167B23C6ED0}" srcOrd="2" destOrd="0" presId="urn:microsoft.com/office/officeart/2005/8/layout/orgChart1"/>
    <dgm:cxn modelId="{4CB33D9C-52A4-4A94-B5BA-1CAC3396B0E8}" type="presParOf" srcId="{10B2EB59-F532-44A6-A80A-6B5B601CD975}" destId="{6FAFD4AD-A7BD-4C9C-97F9-2BAA4604850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32AAFC-841E-400F-932A-148D209E167E}">
      <dsp:nvSpPr>
        <dsp:cNvPr id="0" name=""/>
        <dsp:cNvSpPr/>
      </dsp:nvSpPr>
      <dsp:spPr>
        <a:xfrm>
          <a:off x="3075018" y="1518950"/>
          <a:ext cx="2129463" cy="376145"/>
        </a:xfrm>
        <a:custGeom>
          <a:avLst/>
          <a:gdLst/>
          <a:ahLst/>
          <a:cxnLst/>
          <a:rect l="0" t="0" r="0" b="0"/>
          <a:pathLst>
            <a:path>
              <a:moveTo>
                <a:pt x="0" y="0"/>
              </a:moveTo>
              <a:lnTo>
                <a:pt x="0" y="189013"/>
              </a:lnTo>
              <a:lnTo>
                <a:pt x="2129463" y="189013"/>
              </a:lnTo>
              <a:lnTo>
                <a:pt x="2129463" y="376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55DA4-2D25-4D0E-B04E-48A06645F86D}">
      <dsp:nvSpPr>
        <dsp:cNvPr id="0" name=""/>
        <dsp:cNvSpPr/>
      </dsp:nvSpPr>
      <dsp:spPr>
        <a:xfrm>
          <a:off x="3002280" y="1518950"/>
          <a:ext cx="91440" cy="376145"/>
        </a:xfrm>
        <a:custGeom>
          <a:avLst/>
          <a:gdLst/>
          <a:ahLst/>
          <a:cxnLst/>
          <a:rect l="0" t="0" r="0" b="0"/>
          <a:pathLst>
            <a:path>
              <a:moveTo>
                <a:pt x="72738" y="0"/>
              </a:moveTo>
              <a:lnTo>
                <a:pt x="72738" y="189013"/>
              </a:lnTo>
              <a:lnTo>
                <a:pt x="45720" y="189013"/>
              </a:lnTo>
              <a:lnTo>
                <a:pt x="45720" y="376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8243E-5B30-490A-A464-A240E979F558}">
      <dsp:nvSpPr>
        <dsp:cNvPr id="0" name=""/>
        <dsp:cNvSpPr/>
      </dsp:nvSpPr>
      <dsp:spPr>
        <a:xfrm>
          <a:off x="891517" y="1518950"/>
          <a:ext cx="2183500" cy="376145"/>
        </a:xfrm>
        <a:custGeom>
          <a:avLst/>
          <a:gdLst/>
          <a:ahLst/>
          <a:cxnLst/>
          <a:rect l="0" t="0" r="0" b="0"/>
          <a:pathLst>
            <a:path>
              <a:moveTo>
                <a:pt x="2183500" y="0"/>
              </a:moveTo>
              <a:lnTo>
                <a:pt x="2183500" y="189013"/>
              </a:lnTo>
              <a:lnTo>
                <a:pt x="0" y="189013"/>
              </a:lnTo>
              <a:lnTo>
                <a:pt x="0" y="376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3BD22-79AA-4CF1-9187-2B1D5D0E6B8F}">
      <dsp:nvSpPr>
        <dsp:cNvPr id="0" name=""/>
        <dsp:cNvSpPr/>
      </dsp:nvSpPr>
      <dsp:spPr>
        <a:xfrm>
          <a:off x="2183910" y="627842"/>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Fren10210 – 20 credits (3 contact hours)</a:t>
          </a:r>
          <a:endParaRPr lang="en-GB" sz="2000" kern="1200" dirty="0"/>
        </a:p>
      </dsp:txBody>
      <dsp:txXfrm>
        <a:off x="2183910" y="627842"/>
        <a:ext cx="1782216" cy="891108"/>
      </dsp:txXfrm>
    </dsp:sp>
    <dsp:sp modelId="{B188B9C2-E1F3-480F-802D-41A2D9959E7C}">
      <dsp:nvSpPr>
        <dsp:cNvPr id="0" name=""/>
        <dsp:cNvSpPr/>
      </dsp:nvSpPr>
      <dsp:spPr>
        <a:xfrm>
          <a:off x="409" y="1895096"/>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2hr Written / grammar seminar</a:t>
          </a:r>
          <a:endParaRPr lang="en-GB" sz="2000" kern="1200" dirty="0"/>
        </a:p>
      </dsp:txBody>
      <dsp:txXfrm>
        <a:off x="409" y="1895096"/>
        <a:ext cx="1782216" cy="891108"/>
      </dsp:txXfrm>
    </dsp:sp>
    <dsp:sp modelId="{B59BC5F2-6C48-4CB2-A1B4-796CE9F8406A}">
      <dsp:nvSpPr>
        <dsp:cNvPr id="0" name=""/>
        <dsp:cNvSpPr/>
      </dsp:nvSpPr>
      <dsp:spPr>
        <a:xfrm>
          <a:off x="2156891" y="1895096"/>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1hr Oral seminar (inc. EBL phonetics)</a:t>
          </a:r>
          <a:endParaRPr lang="en-GB" sz="2000" kern="1200" dirty="0"/>
        </a:p>
      </dsp:txBody>
      <dsp:txXfrm>
        <a:off x="2156891" y="1895096"/>
        <a:ext cx="1782216" cy="891108"/>
      </dsp:txXfrm>
    </dsp:sp>
    <dsp:sp modelId="{5F8C5A54-ADCE-4D35-ACD6-3E281F8EE045}">
      <dsp:nvSpPr>
        <dsp:cNvPr id="0" name=""/>
        <dsp:cNvSpPr/>
      </dsp:nvSpPr>
      <dsp:spPr>
        <a:xfrm>
          <a:off x="4313373" y="1895096"/>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2000" kern="1200" dirty="0" smtClean="0"/>
            <a:t>ILP Programme</a:t>
          </a:r>
          <a:endParaRPr lang="en-GB" sz="2000" kern="1200" dirty="0"/>
        </a:p>
      </dsp:txBody>
      <dsp:txXfrm>
        <a:off x="4313373" y="1895096"/>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8CD8E-9A82-4A7B-90F1-1E48A6311DFD}" type="datetimeFigureOut">
              <a:rPr lang="en-GB" smtClean="0"/>
              <a:pPr/>
              <a:t>23/05/2012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A5460D-439E-49E2-BD65-6C402DE6078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3B76E-8AF2-4D92-9733-DBAA96318CA3}" type="datetimeFigureOut">
              <a:rPr lang="en-GB" smtClean="0"/>
              <a:pPr/>
              <a:t>23/05/2012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C32D3-E404-48ED-9D28-A0875C7F023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2010</a:t>
            </a:r>
            <a:r>
              <a:rPr lang="en-GB" baseline="0" dirty="0" smtClean="0"/>
              <a:t> we presented our Monitored Independent study in large cohorts project – how many people saw that presentation?</a:t>
            </a:r>
            <a:r>
              <a:rPr lang="en-GB" baseline="0" dirty="0"/>
              <a:t> </a:t>
            </a:r>
            <a:r>
              <a:rPr lang="en-GB" baseline="0" dirty="0" smtClean="0"/>
              <a:t> (Hands-up?) For those of you who did not see us, or who have completely forgotten (hands-up?) what the hell we talked about, just a quick reminder of the context of the project, we’ll then show you again one of the activities produced with its feedback (if BB will let us), we will look at the feedback from surveys in each semester and see what it has taught us, before we take stock of the situation now and how we may move forward</a:t>
            </a:r>
          </a:p>
        </p:txBody>
      </p:sp>
      <p:sp>
        <p:nvSpPr>
          <p:cNvPr id="4" name="Slide Number Placeholder 3"/>
          <p:cNvSpPr>
            <a:spLocks noGrp="1"/>
          </p:cNvSpPr>
          <p:nvPr>
            <p:ph type="sldNum" sz="quarter" idx="10"/>
          </p:nvPr>
        </p:nvSpPr>
        <p:spPr/>
        <p:txBody>
          <a:bodyPr/>
          <a:lstStyle/>
          <a:p>
            <a:fld id="{EBDC32D3-E404-48ED-9D28-A0875C7F023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can see that</a:t>
            </a:r>
            <a:r>
              <a:rPr lang="en-GB" baseline="0" dirty="0" smtClean="0"/>
              <a:t> they find the feedback helpful…</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Once again comments that reflec</a:t>
            </a:r>
            <a:r>
              <a:rPr lang="en-GB" baseline="0" dirty="0" smtClean="0"/>
              <a:t>t the spectrum of opinions, the final one going back to our own discussions on the qualitative approach, although I am not sure whether this student found ‘used’ any of the feedback available.</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More</a:t>
            </a:r>
            <a:r>
              <a:rPr lang="en-GB" baseline="0" dirty="0" smtClean="0"/>
              <a:t> students watched the ‘Now watch Annie mark one of your translations live’ in semester 2, and overall they were positively received, as you can see.  In semester 2’s survey I asked why they were not watching them, and received the following replies (about 15 comments in all)</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OK….heard,</a:t>
            </a:r>
            <a:r>
              <a:rPr lang="en-GB" baseline="0" dirty="0" smtClean="0"/>
              <a:t> loud and clear, and yet when those who had watched them were invited to comment, here is a selection of their comments: </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coming now to what we have learnt: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SS did</a:t>
            </a:r>
            <a:r>
              <a:rPr lang="en-GB" baseline="0" dirty="0" smtClean="0"/>
              <a:t> not feel the urgency to complete the activities – the end of the year is too far away?  What difference will 10% make (if I got an A at a-level?), first year marks do not count?  I have all year?  We had to change the system at Christmas to 5% in each semester as so many students would already have lost out on their 10% and would not have done any more activities in semester 2 of course, negating the idea of systematic working.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They do not all thrive in the computer age: it took them longer to get used to BB than we had anticipated (even though </a:t>
            </a:r>
            <a:r>
              <a:rPr lang="en-GB" sz="1200" dirty="0" smtClean="0"/>
              <a:t>the first 6 activities were all left ‘live’ up until reading week, students still said they did not really understand the system by then and were still having problems; they distrust</a:t>
            </a:r>
            <a:r>
              <a:rPr lang="en-GB" sz="1200" baseline="0" dirty="0" smtClean="0"/>
              <a:t> the system (but we had so many problems with it this may not be surprising) and some of them just want a paper and a pen.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Not all of them understand why it is important to work systematically and regularly – at 18 I am not sure I understood the importance of this, and can translate into hostility</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a:t>
            </a:r>
            <a:r>
              <a:rPr lang="en-GB" baseline="0" dirty="0" smtClean="0"/>
              <a:t> very concrete things, precision of instructions (type in box below…). Better training, more reminders, a paper version of the </a:t>
            </a:r>
            <a:r>
              <a:rPr lang="en-GB" baseline="0" dirty="0" err="1" smtClean="0"/>
              <a:t>gradecentre</a:t>
            </a:r>
            <a:r>
              <a:rPr lang="en-GB" baseline="0" dirty="0" smtClean="0"/>
              <a:t>, and as the university system cannot take off a percentage at the end of the year, add it instead – 5% for completion of 90% activities</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need to change the name…that</a:t>
            </a:r>
            <a:r>
              <a:rPr lang="en-GB" baseline="0" dirty="0" smtClean="0"/>
              <a:t> plus the idea we are giving them 10% just for doing some on-line activities each week – change perception and decrease hostility.  </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After</a:t>
            </a:r>
            <a:r>
              <a:rPr lang="en-GB" baseline="0" dirty="0" smtClean="0"/>
              <a:t> all the work we have put in, we bloody well hope so.  The results are largely positive and we think we can change perceptions this year.  We cannot forget that we are working within a large department with some diverging attitudes to language teaching (which itself follows its own cycles of course).  We are required to use BB, and encouraged to employ its different features, we were strongly encouraged to use it for monitoring students work and in a large cohort, feel we are manipulating it in a useful and meaningful way.  If it does not questionnaire well, we </a:t>
            </a:r>
            <a:r>
              <a:rPr lang="en-GB" baseline="0" dirty="0" err="1" smtClean="0"/>
              <a:t>we</a:t>
            </a:r>
            <a:r>
              <a:rPr lang="en-GB" baseline="0" dirty="0" smtClean="0"/>
              <a:t> be encouraged to think again.  It is very hard to know whether it is actually improving standards, we can compare results after the examination, but the whole course has changed, so it will be impossible to know if this is down to our EWOCS.  Even if we decide that BB is not reliable enough to support this type of learning right now, or that </a:t>
            </a:r>
            <a:r>
              <a:rPr lang="en-GB" baseline="0" dirty="0" err="1" smtClean="0"/>
              <a:t>ss</a:t>
            </a:r>
            <a:r>
              <a:rPr lang="en-GB" baseline="0" dirty="0" smtClean="0"/>
              <a:t> should not be required to do these exercises, they will remain an on-line resource, and in that respect, they are one hell of a set of first year learning resources, so yes, it was worth it.</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25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our mission, which unfortunately did not spontaneously combust in 5 seconds, was very broadly to…, and today we are concentrating on how we did so in ILP programme (which as you can see is part of the overall programme, a third non-contact strand).</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challenge, as w</a:t>
            </a:r>
            <a:r>
              <a:rPr lang="en-GB" baseline="0" dirty="0" smtClean="0"/>
              <a:t>e are sure you face too, is how to encourage students to engage in </a:t>
            </a:r>
            <a:r>
              <a:rPr lang="en-GB" baseline="0" dirty="0" err="1" smtClean="0"/>
              <a:t>nitty</a:t>
            </a:r>
            <a:r>
              <a:rPr lang="en-GB" baseline="0" dirty="0" smtClean="0"/>
              <a:t> gritty of language learning – which has to take place regularly and systematically outside the classroom.  Our students are already engaged in ‘free’ ILP – there own choice of activities – they get lots of guidance, suggested activities linked to our themes in class, pre-prepared activities with answers for checking their own work, all building into a portfolio of activities presented at oral exam in the summer.  We cannot check the activities in the oral exam, however, the portfolio forms the basis of discussion, and of course even if we would like to, we cannot take in, mark or assess the Independent learning of 170 students in each year.</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therefore</a:t>
            </a:r>
            <a:r>
              <a:rPr lang="en-GB" baseline="0" dirty="0" smtClean="0"/>
              <a:t> decided to harness our new BB9 environment and create a strand of monitored ILP activities.  We got some money and technical help from the eLearning team as part of the TESS fund.  We decided upon a grammar and a phonetics exercise to be completed on BB each week, complementing class work and the existing free programme.  Each exercise would be live for 10 working days to encourage regular working and self-discipline, and if 90% of these activities were not carried out over the year, students would have 10% taken off their FREN10210 grade at the end of the year.  We were assured that the system would track completion of the exercises so there would be minimum work at the end of the year to check the statistics spat out of the machine.</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did not go into this with our eyes shut, and had to reflect on some problematic elements in the planning and preparation stage.  We had some ‘meaty’ discussions around the idea of asking students to do work which tutors would never see.  Now is not the moment to go into this debate, but we decided that there had to be added value in our feedback, and it is here where we innovated as we will show you in a moment.  Blackboard is limited in what it can offer and the all singing all dancing grammar and phonetics exercises we had envisaged had to be honed to something doable with our own training and within our own time constraints.  The physical creation of such exercises is time consuming – in fact we had to create them as we went along but many of them we will be able to roll out for next year.</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Today</a:t>
            </a:r>
            <a:r>
              <a:rPr lang="en-GB" baseline="0" dirty="0" smtClean="0"/>
              <a:t> we are concentrating on grammar – and here is what we managed to produce: a combination of discrete self-tests and grammar </a:t>
            </a:r>
            <a:r>
              <a:rPr lang="en-GB" baseline="0" dirty="0" err="1" smtClean="0"/>
              <a:t>proses</a:t>
            </a:r>
            <a:r>
              <a:rPr lang="en-GB" baseline="0" dirty="0" smtClean="0"/>
              <a:t>.   Each discrete test has inbuilt </a:t>
            </a:r>
            <a:r>
              <a:rPr lang="en-GB" baseline="0" dirty="0" err="1" smtClean="0"/>
              <a:t>feeback</a:t>
            </a:r>
            <a:r>
              <a:rPr lang="en-GB" baseline="0" dirty="0" smtClean="0"/>
              <a:t> for right and wrong answers (close, but no cigar, did you forget the o in the nous form?).  Our innovation came in the grammar </a:t>
            </a:r>
            <a:r>
              <a:rPr lang="en-GB" baseline="0" dirty="0" err="1" smtClean="0"/>
              <a:t>proses</a:t>
            </a:r>
            <a:r>
              <a:rPr lang="en-GB" baseline="0" dirty="0" smtClean="0"/>
              <a:t>.  SS had as you would expect, a fair copy with notes on the grammar point being tested, they also got links to their grammar sheet, their grammar book and a narrated </a:t>
            </a:r>
            <a:r>
              <a:rPr lang="en-GB" baseline="0" dirty="0" err="1" smtClean="0"/>
              <a:t>powerpoint</a:t>
            </a:r>
            <a:r>
              <a:rPr lang="en-GB" baseline="0" dirty="0" smtClean="0"/>
              <a:t>.  I will show you what we like to call ‘Now see Annie mark on live’ section.  Catchy, non?  </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used a tablet computer, a headset and </a:t>
            </a:r>
            <a:r>
              <a:rPr lang="en-GB" dirty="0" err="1" smtClean="0"/>
              <a:t>jing</a:t>
            </a:r>
            <a:r>
              <a:rPr lang="en-GB" dirty="0" smtClean="0"/>
              <a:t> screen</a:t>
            </a:r>
            <a:r>
              <a:rPr lang="en-GB" baseline="0" dirty="0" smtClean="0"/>
              <a:t> capture.  Here is a demo, if we can get into BB</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t>
            </a:r>
            <a:r>
              <a:rPr lang="en-GB" baseline="0" dirty="0" smtClean="0"/>
              <a:t>o find out what our students thought of the approach, and indeed the whole new course, we did two surveys (which were part of their Monitored ILP).  As you can see, the response rate has gone down considerably from the end of semester 1 to the end of semester 2 – we’ll come back to this later.  Here are the four relevant questions.  We will compare the semester 1 and 2 results each time, and present some representative comments where they were printable.</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they are admitting for a start that they are working</a:t>
            </a:r>
            <a:r>
              <a:rPr lang="en-GB" baseline="0" dirty="0" smtClean="0"/>
              <a:t> more regularly outside the classroom.  However, some were not happy to have to be doing that work outside of the classroom…</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CD613CD-7B9F-4DB0-B4C6-146C1308128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CD54D1-BFBC-4EFE-84B4-8B60B05A9D74}" type="datetimeFigureOut">
              <a:rPr lang="en-GB" smtClean="0"/>
              <a:pPr/>
              <a:t>23/05/2012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CD613CD-7B9F-4DB0-B4C6-146C1308128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CD54D1-BFBC-4EFE-84B4-8B60B05A9D74}" type="datetimeFigureOut">
              <a:rPr lang="en-GB" smtClean="0"/>
              <a:pPr/>
              <a:t>23/05/2012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D613CD-7B9F-4DB0-B4C6-146C1308128F}"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edia.photobucket.com/image/holy%20cow%20batman%20cow%20icon/shawn_small/Icons%20-%20Random%20-%20Things/holycowbatmanfromtoocuteicons.png?o=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community.us.playstation.com/servlet/JiveServlet/showImage/2-30850484-2057/ewok.jpg" TargetMode="Externa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nnie.morton@manchester.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ealthylifestyleplus.com/wp-content/uploads/2011/09/the-carrot-and-stick.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Monitored Independent Study in large cohorts – an update</a:t>
            </a:r>
            <a:endParaRPr lang="en-GB" dirty="0"/>
          </a:p>
        </p:txBody>
      </p:sp>
      <p:sp>
        <p:nvSpPr>
          <p:cNvPr id="3" name="Subtitle 2"/>
          <p:cNvSpPr>
            <a:spLocks noGrp="1"/>
          </p:cNvSpPr>
          <p:nvPr>
            <p:ph type="subTitle" idx="1"/>
          </p:nvPr>
        </p:nvSpPr>
        <p:spPr/>
        <p:txBody>
          <a:bodyPr>
            <a:normAutofit/>
          </a:bodyPr>
          <a:lstStyle/>
          <a:p>
            <a:r>
              <a:rPr lang="en-GB" sz="2400" dirty="0" smtClean="0"/>
              <a:t>Catherine Franc and Annie Morton</a:t>
            </a:r>
          </a:p>
          <a:p>
            <a:r>
              <a:rPr lang="en-GB" sz="2400" dirty="0" smtClean="0"/>
              <a:t>Senior Language Tutors in French</a:t>
            </a:r>
          </a:p>
          <a:p>
            <a:r>
              <a:rPr lang="en-GB" sz="2400" dirty="0" smtClean="0"/>
              <a:t>University of Manchester</a:t>
            </a:r>
            <a:endParaRPr lang="en-GB" sz="2400" dirty="0"/>
          </a:p>
        </p:txBody>
      </p:sp>
      <p:pic>
        <p:nvPicPr>
          <p:cNvPr id="5" name="Picture 1"/>
          <p:cNvPicPr>
            <a:picLocks noChangeAspect="1" noChangeArrowheads="1"/>
          </p:cNvPicPr>
          <p:nvPr/>
        </p:nvPicPr>
        <p:blipFill>
          <a:blip r:embed="rId3" cstate="print"/>
          <a:srcRect/>
          <a:stretch>
            <a:fillRect/>
          </a:stretch>
        </p:blipFill>
        <p:spPr bwMode="auto">
          <a:xfrm>
            <a:off x="6335688" y="4770145"/>
            <a:ext cx="2808312" cy="208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scene3d>
              <a:camera prst="orthographicFront"/>
              <a:lightRig rig="threePt" dir="t"/>
            </a:scene3d>
            <a:sp3d extrusionH="57150">
              <a:bevelT w="38100" h="38100"/>
            </a:sp3d>
          </a:bodyPr>
          <a:lstStyle/>
          <a:p>
            <a:pPr algn="ctr"/>
            <a:r>
              <a:rPr lang="en-GB" b="1" dirty="0" smtClean="0">
                <a:ln w="12700">
                  <a:noFill/>
                  <a:prstDash val="solid"/>
                </a:ln>
                <a:solidFill>
                  <a:schemeClr val="accent2"/>
                </a:solidFill>
                <a:effectLst>
                  <a:outerShdw blurRad="41275" dist="20320" dir="1800000" algn="tl" rotWithShape="0">
                    <a:srgbClr val="000000">
                      <a:alpha val="40000"/>
                    </a:srgbClr>
                  </a:outerShdw>
                </a:effectLst>
              </a:rPr>
              <a:t>Comments</a:t>
            </a:r>
            <a:endParaRPr lang="en-GB" b="1" dirty="0">
              <a:ln w="12700">
                <a:noFill/>
                <a:prstDash val="solid"/>
              </a:ln>
              <a:solidFill>
                <a:schemeClr val="accent2"/>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556792"/>
            <a:ext cx="8229600" cy="476780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GB" dirty="0" smtClean="0"/>
              <a:t>It's true that I would not be doing as much work without ILP, but sometimes it can be annoying having to do the extra work. It has paid off, as I would not have done as well in exams as it is regular though.</a:t>
            </a:r>
          </a:p>
          <a:p>
            <a:r>
              <a:rPr lang="en-GB" dirty="0" smtClean="0"/>
              <a:t> </a:t>
            </a:r>
            <a:r>
              <a:rPr lang="en-GB" dirty="0" smtClean="0">
                <a:solidFill>
                  <a:schemeClr val="accent2"/>
                </a:solidFill>
              </a:rPr>
              <a:t>If the MILP weren't compulsory and checked I definitely would not do as much so this is so good for me because it forces me to put the extra time in. The exercises are really great and varied. I really enjoy them (weirdly!) and they don't take too long to do.</a:t>
            </a:r>
          </a:p>
          <a:p>
            <a:r>
              <a:rPr lang="en-GB" dirty="0" smtClean="0"/>
              <a:t> I really like the monitored </a:t>
            </a:r>
            <a:r>
              <a:rPr lang="en-GB" dirty="0" err="1" smtClean="0"/>
              <a:t>ILPs</a:t>
            </a:r>
            <a:r>
              <a:rPr lang="en-GB" dirty="0" smtClean="0"/>
              <a:t> as they often serve as my revision of the grammar lesson that week, helping me to practice and reinforcing what I learnt in the lesson. </a:t>
            </a:r>
          </a:p>
          <a:p>
            <a:r>
              <a:rPr lang="en-GB" dirty="0" smtClean="0">
                <a:solidFill>
                  <a:schemeClr val="accent2"/>
                </a:solidFill>
              </a:rPr>
              <a:t>They are usually very relevant to the topics discussed in class and often actually entertaining.</a:t>
            </a:r>
          </a:p>
          <a:p>
            <a:endParaRPr lang="en-GB" dirty="0" smtClean="0"/>
          </a:p>
          <a:p>
            <a:endParaRPr lang="en-GB" dirty="0"/>
          </a:p>
        </p:txBody>
      </p:sp>
      <p:pic>
        <p:nvPicPr>
          <p:cNvPr id="46082" name="Picture 2" descr="http://rwconnect.esomar.org/wp-content/uploads/2011/09/facebook_like_buton1.png"/>
          <p:cNvPicPr>
            <a:picLocks noChangeAspect="1" noChangeArrowheads="1"/>
          </p:cNvPicPr>
          <p:nvPr/>
        </p:nvPicPr>
        <p:blipFill>
          <a:blip r:embed="rId2" cstate="print"/>
          <a:srcRect/>
          <a:stretch>
            <a:fillRect/>
          </a:stretch>
        </p:blipFill>
        <p:spPr bwMode="auto">
          <a:xfrm>
            <a:off x="7668344" y="5718813"/>
            <a:ext cx="1224136" cy="11391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ln w="12700">
                  <a:noFill/>
                  <a:prstDash val="solid"/>
                </a:ln>
                <a:solidFill>
                  <a:schemeClr val="accent2"/>
                </a:solidFill>
                <a:effectLst>
                  <a:outerShdw blurRad="41275" dist="20320" dir="1800000" algn="tl" rotWithShape="0">
                    <a:srgbClr val="000000">
                      <a:alpha val="40000"/>
                    </a:srgbClr>
                  </a:outerShdw>
                </a:effectLst>
              </a:rPr>
              <a:t>The weekly monitored ILP activities are helping me work more regularly and systematically outside the classroom</a:t>
            </a:r>
            <a:endParaRPr lang="en-GB" sz="2800" dirty="0"/>
          </a:p>
        </p:txBody>
      </p:sp>
      <p:graphicFrame>
        <p:nvGraphicFramePr>
          <p:cNvPr id="5" name="Content Placeholder 4"/>
          <p:cNvGraphicFramePr>
            <a:graphicFrameLocks noGrp="1"/>
          </p:cNvGraphicFramePr>
          <p:nvPr>
            <p:ph sz="half" idx="1"/>
          </p:nvPr>
        </p:nvGraphicFramePr>
        <p:xfrm>
          <a:off x="323528" y="1700808"/>
          <a:ext cx="4104456" cy="3884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noGrp="1"/>
          </p:cNvGraphicFramePr>
          <p:nvPr>
            <p:ph sz="half" idx="2"/>
          </p:nvPr>
        </p:nvGraphicFramePr>
        <p:xfrm>
          <a:off x="4644008" y="1700808"/>
          <a:ext cx="4172272" cy="388438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323528" y="5517232"/>
            <a:ext cx="4104456"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sz="2000" b="1" dirty="0" smtClean="0">
                <a:solidFill>
                  <a:schemeClr val="accent1">
                    <a:lumMod val="75000"/>
                  </a:schemeClr>
                </a:solidFill>
              </a:rPr>
              <a:t>72% </a:t>
            </a:r>
            <a:r>
              <a:rPr lang="en-GB" sz="2000" dirty="0" smtClean="0"/>
              <a:t>agree or strongly agree</a:t>
            </a:r>
          </a:p>
          <a:p>
            <a:r>
              <a:rPr lang="en-GB" sz="2000" b="1" dirty="0" smtClean="0">
                <a:solidFill>
                  <a:schemeClr val="accent1">
                    <a:lumMod val="75000"/>
                  </a:schemeClr>
                </a:solidFill>
              </a:rPr>
              <a:t>87% </a:t>
            </a:r>
            <a:r>
              <a:rPr lang="en-GB" sz="2000" dirty="0" smtClean="0"/>
              <a:t>strongly agree/agree or have no opinion!</a:t>
            </a:r>
          </a:p>
        </p:txBody>
      </p:sp>
      <p:sp>
        <p:nvSpPr>
          <p:cNvPr id="9" name="Rectangle 8"/>
          <p:cNvSpPr/>
          <p:nvPr/>
        </p:nvSpPr>
        <p:spPr>
          <a:xfrm>
            <a:off x="4788024" y="5517232"/>
            <a:ext cx="4104456"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GB" sz="2000" b="1" dirty="0" smtClean="0">
                <a:solidFill>
                  <a:schemeClr val="accent4"/>
                </a:solidFill>
              </a:rPr>
              <a:t>76% </a:t>
            </a:r>
            <a:r>
              <a:rPr lang="en-GB" sz="2000" dirty="0" smtClean="0"/>
              <a:t>agree or strongly agree</a:t>
            </a:r>
          </a:p>
          <a:p>
            <a:r>
              <a:rPr lang="en-GB" sz="2000" b="1" dirty="0" smtClean="0">
                <a:solidFill>
                  <a:schemeClr val="accent4"/>
                </a:solidFill>
              </a:rPr>
              <a:t>82% </a:t>
            </a:r>
            <a:r>
              <a:rPr lang="en-GB" sz="2000" dirty="0" smtClean="0"/>
              <a:t>strongly agree/agree or have no opinion!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pPr algn="ctr"/>
            <a:r>
              <a:rPr lang="en-GB" sz="3600" b="1" dirty="0" smtClean="0">
                <a:ln w="12700">
                  <a:noFill/>
                  <a:prstDash val="solid"/>
                </a:ln>
                <a:solidFill>
                  <a:schemeClr val="accent2"/>
                </a:solidFill>
                <a:effectLst>
                  <a:outerShdw blurRad="41275" dist="20320" dir="1800000" algn="tl" rotWithShape="0">
                    <a:srgbClr val="000000">
                      <a:alpha val="40000"/>
                    </a:srgbClr>
                  </a:outerShdw>
                </a:effectLst>
              </a:rPr>
              <a:t>COMMENTS</a:t>
            </a:r>
            <a:endParaRPr lang="en-GB" sz="3600" dirty="0"/>
          </a:p>
        </p:txBody>
      </p:sp>
      <p:sp>
        <p:nvSpPr>
          <p:cNvPr id="3" name="Content Placeholder 2"/>
          <p:cNvSpPr>
            <a:spLocks noGrp="1"/>
          </p:cNvSpPr>
          <p:nvPr>
            <p:ph idx="1"/>
          </p:nvPr>
        </p:nvSpPr>
        <p:spPr>
          <a:xfrm>
            <a:off x="457200" y="1628800"/>
            <a:ext cx="8229600" cy="4695800"/>
          </a:xfrm>
        </p:spPr>
        <p:style>
          <a:lnRef idx="2">
            <a:schemeClr val="accent1"/>
          </a:lnRef>
          <a:fillRef idx="1">
            <a:schemeClr val="lt1"/>
          </a:fillRef>
          <a:effectRef idx="0">
            <a:schemeClr val="accent1"/>
          </a:effectRef>
          <a:fontRef idx="minor">
            <a:schemeClr val="dk1"/>
          </a:fontRef>
        </p:style>
        <p:txBody>
          <a:bodyPr>
            <a:normAutofit/>
          </a:bodyPr>
          <a:lstStyle/>
          <a:p>
            <a:r>
              <a:rPr lang="en-GB" sz="2400" dirty="0" smtClean="0">
                <a:solidFill>
                  <a:schemeClr val="accent3"/>
                </a:solidFill>
              </a:rPr>
              <a:t>I think its a great idea, I have found the activities I did for my portfolio both useful and interesting and the monitored ILP activities useful to reinforce what we have done in class.  </a:t>
            </a:r>
            <a:r>
              <a:rPr lang="en-GB" sz="2400" dirty="0" smtClean="0">
                <a:solidFill>
                  <a:schemeClr val="accent5"/>
                </a:solidFill>
              </a:rPr>
              <a:t>Wouldn’t have done much without it to be honest so I think it’s a good idea! </a:t>
            </a:r>
          </a:p>
          <a:p>
            <a:r>
              <a:rPr lang="en-GB" sz="2400" dirty="0" smtClean="0">
                <a:solidFill>
                  <a:schemeClr val="accent6">
                    <a:lumMod val="75000"/>
                  </a:schemeClr>
                </a:solidFill>
              </a:rPr>
              <a:t>I think the Monitored ILP is a complete waste of time and effort. I have been spending a lot of time on Free ILP because I find resources that interest me and stimulate my intellectual curiosity. I have been punished with an overall percentage reduction because I failed to complete 90% of the monitored ILP and this has annoyed me.</a:t>
            </a:r>
          </a:p>
          <a:p>
            <a:endParaRPr lang="en-GB" sz="2400" dirty="0" smtClean="0"/>
          </a:p>
          <a:p>
            <a:endParaRPr lang="en-GB" dirty="0"/>
          </a:p>
        </p:txBody>
      </p:sp>
      <p:pic>
        <p:nvPicPr>
          <p:cNvPr id="6" name="Picture 2" descr="http://robonwriting.com/wp-content/uploads/2012/01/Facebook-Like.png"/>
          <p:cNvPicPr>
            <a:picLocks noChangeAspect="1" noChangeArrowheads="1"/>
          </p:cNvPicPr>
          <p:nvPr/>
        </p:nvPicPr>
        <p:blipFill>
          <a:blip r:embed="rId2" cstate="print"/>
          <a:srcRect/>
          <a:stretch>
            <a:fillRect/>
          </a:stretch>
        </p:blipFill>
        <p:spPr bwMode="auto">
          <a:xfrm>
            <a:off x="7055768" y="5801073"/>
            <a:ext cx="2088232" cy="105692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n w="12700">
                  <a:noFill/>
                  <a:prstDash val="solid"/>
                </a:ln>
                <a:solidFill>
                  <a:schemeClr val="accent2"/>
                </a:solidFill>
                <a:effectLst>
                  <a:outerShdw blurRad="41275" dist="20320" dir="1800000" algn="tl" rotWithShape="0">
                    <a:srgbClr val="000000">
                      <a:alpha val="40000"/>
                    </a:srgbClr>
                  </a:outerShdw>
                </a:effectLst>
              </a:rPr>
              <a:t>The feedback given with the MILP </a:t>
            </a:r>
            <a:r>
              <a:rPr lang="en-GB" sz="3200" b="1" dirty="0" err="1" smtClean="0">
                <a:ln w="12700">
                  <a:noFill/>
                  <a:prstDash val="solid"/>
                </a:ln>
                <a:solidFill>
                  <a:schemeClr val="accent2"/>
                </a:solidFill>
                <a:effectLst>
                  <a:outerShdw blurRad="41275" dist="20320" dir="1800000" algn="tl" rotWithShape="0">
                    <a:srgbClr val="000000">
                      <a:alpha val="40000"/>
                    </a:srgbClr>
                  </a:outerShdw>
                </a:effectLst>
              </a:rPr>
              <a:t>exercices</a:t>
            </a:r>
            <a:r>
              <a:rPr lang="en-GB" sz="3200" b="1" dirty="0" smtClean="0">
                <a:ln w="12700">
                  <a:noFill/>
                  <a:prstDash val="solid"/>
                </a:ln>
                <a:solidFill>
                  <a:schemeClr val="accent2"/>
                </a:solidFill>
                <a:effectLst>
                  <a:outerShdw blurRad="41275" dist="20320" dir="1800000" algn="tl" rotWithShape="0">
                    <a:srgbClr val="000000">
                      <a:alpha val="40000"/>
                    </a:srgbClr>
                  </a:outerShdw>
                </a:effectLst>
              </a:rPr>
              <a:t> is helpful</a:t>
            </a:r>
            <a:endParaRPr lang="en-GB" sz="3200" dirty="0"/>
          </a:p>
        </p:txBody>
      </p:sp>
      <p:graphicFrame>
        <p:nvGraphicFramePr>
          <p:cNvPr id="5" name="Content Placeholder 3"/>
          <p:cNvGraphicFramePr>
            <a:graphicFrameLocks noGrp="1"/>
          </p:cNvGraphicFramePr>
          <p:nvPr>
            <p:ph sz="half" idx="1"/>
          </p:nvPr>
        </p:nvGraphicFramePr>
        <p:xfrm>
          <a:off x="457200" y="1920875"/>
          <a:ext cx="4038600" cy="3524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noGrp="1"/>
          </p:cNvGraphicFramePr>
          <p:nvPr>
            <p:ph sz="half" idx="2"/>
          </p:nvPr>
        </p:nvGraphicFramePr>
        <p:xfrm>
          <a:off x="4499992" y="1844824"/>
          <a:ext cx="4464496"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39552" y="5473005"/>
            <a:ext cx="3816424"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dirty="0" smtClean="0">
                <a:solidFill>
                  <a:schemeClr val="accent1">
                    <a:lumMod val="75000"/>
                  </a:schemeClr>
                </a:solidFill>
              </a:rPr>
              <a:t>75% </a:t>
            </a:r>
            <a:r>
              <a:rPr lang="en-GB" dirty="0" smtClean="0">
                <a:solidFill>
                  <a:schemeClr val="tx1"/>
                </a:solidFill>
              </a:rPr>
              <a:t>of students agree or strongly agree</a:t>
            </a:r>
          </a:p>
          <a:p>
            <a:r>
              <a:rPr lang="en-GB" sz="2400" b="1" dirty="0" smtClean="0">
                <a:solidFill>
                  <a:schemeClr val="accent1">
                    <a:lumMod val="75000"/>
                  </a:schemeClr>
                </a:solidFill>
              </a:rPr>
              <a:t>93%</a:t>
            </a:r>
            <a:r>
              <a:rPr lang="en-GB" sz="2400" dirty="0" smtClean="0">
                <a:solidFill>
                  <a:schemeClr val="tx1"/>
                </a:solidFill>
              </a:rPr>
              <a:t> </a:t>
            </a:r>
            <a:r>
              <a:rPr lang="en-GB" dirty="0" smtClean="0">
                <a:solidFill>
                  <a:schemeClr val="tx1"/>
                </a:solidFill>
              </a:rPr>
              <a:t>of students agree, strongly agree or have no opinion</a:t>
            </a:r>
          </a:p>
        </p:txBody>
      </p:sp>
      <p:sp>
        <p:nvSpPr>
          <p:cNvPr id="10" name="TextBox 9"/>
          <p:cNvSpPr txBox="1"/>
          <p:nvPr/>
        </p:nvSpPr>
        <p:spPr>
          <a:xfrm>
            <a:off x="5004048" y="5473005"/>
            <a:ext cx="381642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400" b="1" dirty="0" smtClean="0">
                <a:solidFill>
                  <a:schemeClr val="accent1">
                    <a:lumMod val="75000"/>
                  </a:schemeClr>
                </a:solidFill>
              </a:rPr>
              <a:t>81% </a:t>
            </a:r>
            <a:r>
              <a:rPr lang="en-GB" dirty="0" smtClean="0">
                <a:solidFill>
                  <a:schemeClr val="tx1"/>
                </a:solidFill>
              </a:rPr>
              <a:t>of students agree or strongly agree</a:t>
            </a:r>
          </a:p>
          <a:p>
            <a:r>
              <a:rPr lang="en-GB" sz="2400" b="1" dirty="0" smtClean="0">
                <a:solidFill>
                  <a:schemeClr val="accent1">
                    <a:lumMod val="75000"/>
                  </a:schemeClr>
                </a:solidFill>
              </a:rPr>
              <a:t>87%</a:t>
            </a:r>
            <a:r>
              <a:rPr lang="en-GB" sz="2400" dirty="0" smtClean="0">
                <a:solidFill>
                  <a:schemeClr val="tx1"/>
                </a:solidFill>
              </a:rPr>
              <a:t> </a:t>
            </a:r>
            <a:r>
              <a:rPr lang="en-GB" dirty="0" smtClean="0">
                <a:solidFill>
                  <a:schemeClr val="tx1"/>
                </a:solidFill>
              </a:rPr>
              <a:t>of students agree, strongly agree or have no opinion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scene3d>
              <a:camera prst="orthographicFront"/>
              <a:lightRig rig="threePt" dir="t"/>
            </a:scene3d>
            <a:sp3d extrusionH="57150">
              <a:bevelT w="38100" h="38100"/>
            </a:sp3d>
          </a:bodyPr>
          <a:lstStyle/>
          <a:p>
            <a:pPr algn="ctr"/>
            <a:r>
              <a:rPr lang="en-GB" sz="4400" b="1" dirty="0" smtClean="0">
                <a:ln w="12700">
                  <a:noFill/>
                  <a:prstDash val="solid"/>
                </a:ln>
                <a:solidFill>
                  <a:schemeClr val="accent2"/>
                </a:solidFill>
                <a:effectLst>
                  <a:outerShdw blurRad="41275" dist="20320" dir="1800000" algn="tl" rotWithShape="0">
                    <a:srgbClr val="000000">
                      <a:alpha val="40000"/>
                    </a:srgbClr>
                  </a:outerShdw>
                </a:effectLst>
              </a:rPr>
              <a:t>COMMENTS</a:t>
            </a:r>
            <a:endParaRPr lang="en-GB" sz="4400" dirty="0"/>
          </a:p>
        </p:txBody>
      </p:sp>
      <p:sp>
        <p:nvSpPr>
          <p:cNvPr id="3" name="Content Placeholder 2"/>
          <p:cNvSpPr>
            <a:spLocks noGrp="1"/>
          </p:cNvSpPr>
          <p:nvPr>
            <p:ph idx="1"/>
          </p:nvPr>
        </p:nvSpPr>
        <p:spPr>
          <a:xfrm>
            <a:off x="457200" y="1412776"/>
            <a:ext cx="8229600" cy="4911824"/>
          </a:xfrm>
        </p:spPr>
        <p:txBody>
          <a:bodyPr>
            <a:normAutofit fontScale="85000" lnSpcReduction="20000"/>
          </a:bodyPr>
          <a:lstStyle/>
          <a:p>
            <a:r>
              <a:rPr lang="en-GB" dirty="0" smtClean="0"/>
              <a:t>I think that they’re useful and they help to affirm what you’ve learnt in class with feedback for answers you get wrong</a:t>
            </a:r>
          </a:p>
          <a:p>
            <a:r>
              <a:rPr lang="en-GB" dirty="0" smtClean="0">
                <a:solidFill>
                  <a:schemeClr val="accent4"/>
                </a:solidFill>
              </a:rPr>
              <a:t> They are fine, I think I was annoyed while completing them as I get bored easily, but then once I had seen the answers and seen where I had gone wrong/right it was useful. I think it is important that it is 10% of the module or I would not have completed them.</a:t>
            </a:r>
          </a:p>
          <a:p>
            <a:r>
              <a:rPr lang="en-GB" dirty="0" smtClean="0"/>
              <a:t>Due to the fact there's a lot of other work to do from the dossier, the monitored ILP just felt like something to get out of the way, and if I got something wrong or right it didn't really matter. Good feedback though. </a:t>
            </a:r>
          </a:p>
          <a:p>
            <a:r>
              <a:rPr lang="en-GB" dirty="0" smtClean="0"/>
              <a:t> </a:t>
            </a:r>
            <a:r>
              <a:rPr lang="en-GB" dirty="0" smtClean="0">
                <a:solidFill>
                  <a:schemeClr val="accent4"/>
                </a:solidFill>
              </a:rPr>
              <a:t>The monitored </a:t>
            </a:r>
            <a:r>
              <a:rPr lang="en-GB" dirty="0" err="1" smtClean="0">
                <a:solidFill>
                  <a:schemeClr val="accent4"/>
                </a:solidFill>
              </a:rPr>
              <a:t>ILPs</a:t>
            </a:r>
            <a:r>
              <a:rPr lang="en-GB" dirty="0" smtClean="0">
                <a:solidFill>
                  <a:schemeClr val="accent4"/>
                </a:solidFill>
              </a:rPr>
              <a:t> are only usefully when they are automatically corrected after you submit them. Otherwise you have done the exercise, it comes up with 'needs marking' and it is hard for you to be able to self-correct them. Therefore, you may be practising skills, but you may also be just repeating old mistakes that you are unaware of and thus, you cannot improve.</a:t>
            </a:r>
          </a:p>
          <a:p>
            <a:endParaRPr lang="en-GB" dirty="0"/>
          </a:p>
        </p:txBody>
      </p:sp>
      <p:pic>
        <p:nvPicPr>
          <p:cNvPr id="4" name="Picture 2" descr="http://robonwriting.com/wp-content/uploads/2012/01/Facebook-Like.png"/>
          <p:cNvPicPr>
            <a:picLocks noChangeAspect="1" noChangeArrowheads="1"/>
          </p:cNvPicPr>
          <p:nvPr/>
        </p:nvPicPr>
        <p:blipFill>
          <a:blip r:embed="rId3" cstate="print"/>
          <a:srcRect/>
          <a:stretch>
            <a:fillRect/>
          </a:stretch>
        </p:blipFill>
        <p:spPr bwMode="auto">
          <a:xfrm>
            <a:off x="7055768" y="0"/>
            <a:ext cx="2088232" cy="105692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r>
              <a:rPr lang="en-GB" sz="3000" b="1" dirty="0" smtClean="0">
                <a:ln w="12700">
                  <a:noFill/>
                  <a:prstDash val="solid"/>
                </a:ln>
                <a:solidFill>
                  <a:schemeClr val="accent2"/>
                </a:solidFill>
                <a:effectLst>
                  <a:outerShdw blurRad="41275" dist="20320" dir="1800000" algn="tl" rotWithShape="0">
                    <a:srgbClr val="000000">
                      <a:alpha val="40000"/>
                    </a:srgbClr>
                  </a:outerShdw>
                </a:effectLst>
              </a:rPr>
              <a:t>Did you find the ‘Now watch Annie mark one of your translations live’ useful for the targeted </a:t>
            </a:r>
            <a:r>
              <a:rPr lang="en-GB" sz="3000" b="1" dirty="0" err="1" smtClean="0">
                <a:ln w="12700">
                  <a:noFill/>
                  <a:prstDash val="solid"/>
                </a:ln>
                <a:solidFill>
                  <a:schemeClr val="accent2"/>
                </a:solidFill>
                <a:effectLst>
                  <a:outerShdw blurRad="41275" dist="20320" dir="1800000" algn="tl" rotWithShape="0">
                    <a:srgbClr val="000000">
                      <a:alpha val="40000"/>
                    </a:srgbClr>
                  </a:outerShdw>
                </a:effectLst>
              </a:rPr>
              <a:t>proses</a:t>
            </a:r>
            <a:r>
              <a:rPr lang="en-GB" sz="3000" b="1" dirty="0" smtClean="0">
                <a:ln w="12700">
                  <a:noFill/>
                  <a:prstDash val="solid"/>
                </a:ln>
                <a:solidFill>
                  <a:schemeClr val="accent2"/>
                </a:solidFill>
                <a:effectLst>
                  <a:outerShdw blurRad="41275" dist="20320" dir="1800000" algn="tl" rotWithShape="0">
                    <a:srgbClr val="000000">
                      <a:alpha val="40000"/>
                    </a:srgbClr>
                  </a:outerShdw>
                </a:effectLst>
              </a:rPr>
              <a:t>?</a:t>
            </a:r>
            <a:endParaRPr lang="en-GB" sz="3000" b="1" dirty="0">
              <a:ln w="12700">
                <a:noFill/>
                <a:prstDash val="solid"/>
              </a:ln>
              <a:solidFill>
                <a:schemeClr val="accent2"/>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0" y="2060848"/>
          <a:ext cx="651621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60232" y="1988840"/>
            <a:ext cx="2304256" cy="432048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3200" b="1" dirty="0" smtClean="0">
                <a:solidFill>
                  <a:schemeClr val="accent1">
                    <a:lumMod val="75000"/>
                  </a:schemeClr>
                </a:solidFill>
              </a:rPr>
              <a:t>36% </a:t>
            </a:r>
            <a:r>
              <a:rPr lang="en-GB" dirty="0" smtClean="0">
                <a:solidFill>
                  <a:schemeClr val="tx1"/>
                </a:solidFill>
              </a:rPr>
              <a:t>of students had not watched them, of those that had:</a:t>
            </a:r>
          </a:p>
          <a:p>
            <a:endParaRPr lang="en-GB" dirty="0" smtClean="0">
              <a:solidFill>
                <a:schemeClr val="tx1"/>
              </a:solidFill>
            </a:endParaRPr>
          </a:p>
          <a:p>
            <a:r>
              <a:rPr lang="en-GB" sz="2800" b="1" dirty="0" smtClean="0">
                <a:solidFill>
                  <a:schemeClr val="accent1">
                    <a:lumMod val="75000"/>
                  </a:schemeClr>
                </a:solidFill>
              </a:rPr>
              <a:t>74.5% </a:t>
            </a:r>
            <a:r>
              <a:rPr lang="en-GB" dirty="0" smtClean="0">
                <a:solidFill>
                  <a:schemeClr val="tx1"/>
                </a:solidFill>
              </a:rPr>
              <a:t>agreed or strongly agreed</a:t>
            </a:r>
          </a:p>
          <a:p>
            <a:r>
              <a:rPr lang="en-GB" sz="2800" b="1" dirty="0" smtClean="0">
                <a:solidFill>
                  <a:schemeClr val="accent1">
                    <a:lumMod val="75000"/>
                  </a:schemeClr>
                </a:solidFill>
              </a:rPr>
              <a:t>100%  </a:t>
            </a:r>
            <a:r>
              <a:rPr lang="en-GB" dirty="0" smtClean="0">
                <a:solidFill>
                  <a:schemeClr val="tx1"/>
                </a:solidFill>
              </a:rPr>
              <a:t>strongly agreed, agreed or had no opinion</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r>
              <a:rPr lang="en-GB" sz="3000" b="1" dirty="0" smtClean="0">
                <a:ln w="12700">
                  <a:noFill/>
                  <a:prstDash val="solid"/>
                </a:ln>
                <a:solidFill>
                  <a:schemeClr val="accent2"/>
                </a:solidFill>
                <a:effectLst>
                  <a:outerShdw blurRad="41275" dist="20320" dir="1800000" algn="tl" rotWithShape="0">
                    <a:srgbClr val="000000">
                      <a:alpha val="40000"/>
                    </a:srgbClr>
                  </a:outerShdw>
                </a:effectLst>
              </a:rPr>
              <a:t>Did you find the ‘Now watch Annie mark one of your translations live’ useful for the targeted </a:t>
            </a:r>
            <a:r>
              <a:rPr lang="en-GB" sz="3000" b="1" dirty="0" err="1" smtClean="0">
                <a:ln w="12700">
                  <a:noFill/>
                  <a:prstDash val="solid"/>
                </a:ln>
                <a:solidFill>
                  <a:schemeClr val="accent2"/>
                </a:solidFill>
                <a:effectLst>
                  <a:outerShdw blurRad="41275" dist="20320" dir="1800000" algn="tl" rotWithShape="0">
                    <a:srgbClr val="000000">
                      <a:alpha val="40000"/>
                    </a:srgbClr>
                  </a:outerShdw>
                </a:effectLst>
              </a:rPr>
              <a:t>proses</a:t>
            </a:r>
            <a:r>
              <a:rPr lang="en-GB" sz="3000" b="1" dirty="0" smtClean="0">
                <a:ln w="12700">
                  <a:noFill/>
                  <a:prstDash val="solid"/>
                </a:ln>
                <a:solidFill>
                  <a:schemeClr val="accent2"/>
                </a:solidFill>
                <a:effectLst>
                  <a:outerShdw blurRad="41275" dist="20320" dir="1800000" algn="tl" rotWithShape="0">
                    <a:srgbClr val="000000">
                      <a:alpha val="40000"/>
                    </a:srgbClr>
                  </a:outerShdw>
                </a:effectLst>
              </a:rPr>
              <a:t>?</a:t>
            </a:r>
            <a:endParaRPr lang="en-GB" sz="3000" b="1" dirty="0">
              <a:ln w="12700">
                <a:noFill/>
                <a:prstDash val="solid"/>
              </a:ln>
              <a:solidFill>
                <a:schemeClr val="accent2"/>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0" y="2060848"/>
          <a:ext cx="6382544"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16216" y="1628800"/>
            <a:ext cx="2304256" cy="473975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3200" b="1" dirty="0" smtClean="0">
                <a:solidFill>
                  <a:schemeClr val="accent4"/>
                </a:solidFill>
              </a:rPr>
              <a:t>26% </a:t>
            </a:r>
            <a:r>
              <a:rPr lang="en-GB" dirty="0" smtClean="0">
                <a:solidFill>
                  <a:schemeClr val="tx1"/>
                </a:solidFill>
              </a:rPr>
              <a:t>of students had not watched them, of those that had:</a:t>
            </a:r>
          </a:p>
          <a:p>
            <a:endParaRPr lang="en-GB" dirty="0" smtClean="0">
              <a:solidFill>
                <a:schemeClr val="tx1"/>
              </a:solidFill>
            </a:endParaRPr>
          </a:p>
          <a:p>
            <a:r>
              <a:rPr lang="en-GB" sz="3600" b="1" dirty="0" smtClean="0">
                <a:solidFill>
                  <a:schemeClr val="accent4"/>
                </a:solidFill>
              </a:rPr>
              <a:t>80.5% </a:t>
            </a:r>
            <a:r>
              <a:rPr lang="en-GB" dirty="0" smtClean="0">
                <a:solidFill>
                  <a:schemeClr val="tx1"/>
                </a:solidFill>
              </a:rPr>
              <a:t>agreed </a:t>
            </a:r>
            <a:r>
              <a:rPr lang="en-GB" dirty="0" smtClean="0">
                <a:solidFill>
                  <a:schemeClr val="tx1"/>
                </a:solidFill>
              </a:rPr>
              <a:t>or strongly agreed</a:t>
            </a:r>
          </a:p>
          <a:p>
            <a:endParaRPr lang="en-GB" dirty="0" smtClean="0">
              <a:solidFill>
                <a:schemeClr val="tx1"/>
              </a:solidFill>
            </a:endParaRPr>
          </a:p>
          <a:p>
            <a:r>
              <a:rPr lang="en-GB" sz="3600" b="1" dirty="0" smtClean="0">
                <a:solidFill>
                  <a:schemeClr val="accent4"/>
                </a:solidFill>
              </a:rPr>
              <a:t>96% </a:t>
            </a:r>
            <a:r>
              <a:rPr lang="en-GB" dirty="0" smtClean="0">
                <a:solidFill>
                  <a:schemeClr val="tx1"/>
                </a:solidFill>
              </a:rPr>
              <a:t>strongly agreed, agreed or had no opinion</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pPr algn="ctr"/>
            <a:r>
              <a:rPr lang="en-GB" sz="3600" b="1" dirty="0" smtClean="0">
                <a:ln w="12700">
                  <a:noFill/>
                  <a:prstDash val="solid"/>
                </a:ln>
                <a:solidFill>
                  <a:schemeClr val="accent2"/>
                </a:solidFill>
                <a:effectLst>
                  <a:outerShdw blurRad="41275" dist="20320" dir="1800000" algn="tl" rotWithShape="0">
                    <a:srgbClr val="000000">
                      <a:alpha val="40000"/>
                    </a:srgbClr>
                  </a:outerShdw>
                </a:effectLst>
              </a:rPr>
              <a:t>COMMENTS</a:t>
            </a:r>
            <a:endParaRPr lang="en-GB" sz="3600" dirty="0"/>
          </a:p>
        </p:txBody>
      </p:sp>
      <p:sp>
        <p:nvSpPr>
          <p:cNvPr id="3" name="Content Placeholder 2"/>
          <p:cNvSpPr>
            <a:spLocks noGrp="1"/>
          </p:cNvSpPr>
          <p:nvPr>
            <p:ph idx="1"/>
          </p:nvPr>
        </p:nvSpPr>
        <p:spPr>
          <a:xfrm>
            <a:off x="467544" y="1412776"/>
            <a:ext cx="8229600" cy="5210552"/>
          </a:xfrm>
        </p:spPr>
        <p:txBody>
          <a:bodyPr>
            <a:normAutofit fontScale="85000" lnSpcReduction="20000"/>
          </a:bodyPr>
          <a:lstStyle/>
          <a:p>
            <a:r>
              <a:rPr lang="en-GB" dirty="0" smtClean="0">
                <a:solidFill>
                  <a:schemeClr val="accent3"/>
                </a:solidFill>
              </a:rPr>
              <a:t>Something which I find SO USEFUL are the </a:t>
            </a:r>
            <a:r>
              <a:rPr lang="en-GB" dirty="0" err="1" smtClean="0">
                <a:solidFill>
                  <a:schemeClr val="accent3"/>
                </a:solidFill>
              </a:rPr>
              <a:t>powerpoints</a:t>
            </a:r>
            <a:r>
              <a:rPr lang="en-GB" dirty="0" smtClean="0">
                <a:solidFill>
                  <a:schemeClr val="accent3"/>
                </a:solidFill>
              </a:rPr>
              <a:t> where Annie speaks and the marked work where Annie marks it with you. I think these are great and I always listen to them. It makes so much more sense when Annie explains them.</a:t>
            </a:r>
          </a:p>
          <a:p>
            <a:r>
              <a:rPr lang="en-GB" dirty="0" smtClean="0">
                <a:solidFill>
                  <a:schemeClr val="accent2"/>
                </a:solidFill>
              </a:rPr>
              <a:t> I think this is one of the BEST sources on Blackboard, it is SO useful, how is it the Annie knows absolutely every mistake I have made, without having even looked at my work?! Please don't get rid of this, it is SO </a:t>
            </a:r>
            <a:r>
              <a:rPr lang="en-GB" dirty="0" err="1" smtClean="0">
                <a:solidFill>
                  <a:schemeClr val="accent2"/>
                </a:solidFill>
              </a:rPr>
              <a:t>SO</a:t>
            </a:r>
            <a:r>
              <a:rPr lang="en-GB" dirty="0" smtClean="0">
                <a:solidFill>
                  <a:schemeClr val="accent2"/>
                </a:solidFill>
              </a:rPr>
              <a:t> HELPFUL. </a:t>
            </a:r>
          </a:p>
          <a:p>
            <a:r>
              <a:rPr lang="en-GB" dirty="0" smtClean="0">
                <a:solidFill>
                  <a:schemeClr val="accent5"/>
                </a:solidFill>
              </a:rPr>
              <a:t> I think more MIPL would be even better, especially with regards to grammar. Also worth mentioning, I think Annie's comments are FANTASTIC, as are her presentations with a commentary included! THANK YOU</a:t>
            </a:r>
          </a:p>
          <a:p>
            <a:r>
              <a:rPr lang="en-GB" dirty="0" smtClean="0">
                <a:solidFill>
                  <a:schemeClr val="accent3"/>
                </a:solidFill>
              </a:rPr>
              <a:t>I found the correction videos in which a translation is corrected showing the most common mistakes made a really useful way of picking up on personal mistakes and remembering them - as opposed to just seeing the correct version and noticing differences between one's own translation and the correct one.</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pPr algn="ctr"/>
            <a:r>
              <a:rPr lang="en-GB" sz="3600" b="1" dirty="0" smtClean="0">
                <a:ln w="12700">
                  <a:noFill/>
                  <a:prstDash val="solid"/>
                </a:ln>
                <a:solidFill>
                  <a:schemeClr val="accent2"/>
                </a:solidFill>
                <a:effectLst>
                  <a:outerShdw blurRad="41275" dist="20320" dir="1800000" algn="tl" rotWithShape="0">
                    <a:srgbClr val="000000">
                      <a:alpha val="40000"/>
                    </a:srgbClr>
                  </a:outerShdw>
                </a:effectLst>
              </a:rPr>
              <a:t>Why did the students not watch me?</a:t>
            </a:r>
            <a:endParaRPr lang="en-GB" sz="3600" dirty="0"/>
          </a:p>
        </p:txBody>
      </p:sp>
      <p:sp>
        <p:nvSpPr>
          <p:cNvPr id="3" name="Content Placeholder 2"/>
          <p:cNvSpPr>
            <a:spLocks noGrp="1"/>
          </p:cNvSpPr>
          <p:nvPr>
            <p:ph idx="1"/>
          </p:nvPr>
        </p:nvSpPr>
        <p:spPr>
          <a:xfrm>
            <a:off x="467544" y="1412776"/>
            <a:ext cx="8229600" cy="5210552"/>
          </a:xfrm>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t>Technical difficulties x 3</a:t>
            </a:r>
          </a:p>
          <a:p>
            <a:r>
              <a:rPr lang="en-GB" dirty="0" smtClean="0">
                <a:solidFill>
                  <a:schemeClr val="accent4"/>
                </a:solidFill>
              </a:rPr>
              <a:t>No need, enough feedback x 5</a:t>
            </a:r>
          </a:p>
          <a:p>
            <a:r>
              <a:rPr lang="en-GB" dirty="0" smtClean="0"/>
              <a:t>Didn’t know about them x 2</a:t>
            </a:r>
          </a:p>
          <a:p>
            <a:r>
              <a:rPr lang="en-GB" dirty="0" smtClean="0">
                <a:solidFill>
                  <a:schemeClr val="accent4"/>
                </a:solidFill>
              </a:rPr>
              <a:t>Laziness x 4</a:t>
            </a:r>
          </a:p>
          <a:p>
            <a:endParaRPr lang="en-GB" dirty="0" smtClean="0"/>
          </a:p>
          <a:p>
            <a:pPr algn="ctr">
              <a:buNone/>
            </a:pPr>
            <a:r>
              <a:rPr lang="en-GB" dirty="0" smtClean="0">
                <a:solidFill>
                  <a:schemeClr val="accent4"/>
                </a:solidFill>
              </a:rPr>
              <a:t>“Because having wasted my time completing the MILP exercises I don't want to spend any more time on blackboard.”</a:t>
            </a:r>
          </a:p>
          <a:p>
            <a:pPr>
              <a:buNone/>
            </a:pPr>
            <a:endParaRPr lang="en-GB" dirty="0" smtClean="0"/>
          </a:p>
          <a:p>
            <a:pPr>
              <a:buNone/>
            </a:pPr>
            <a:endParaRPr lang="en-GB" dirty="0" smtClean="0">
              <a:solidFill>
                <a:schemeClr val="accent3"/>
              </a:solidFill>
            </a:endParaRP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scene3d>
              <a:camera prst="orthographicFront"/>
              <a:lightRig rig="threePt" dir="t"/>
            </a:scene3d>
            <a:sp3d extrusionH="57150">
              <a:bevelT w="38100" h="38100"/>
            </a:sp3d>
          </a:bodyPr>
          <a:lstStyle/>
          <a:p>
            <a:pPr algn="ctr"/>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What we have learnt – our students</a:t>
            </a:r>
            <a:endParaRPr lang="en-GB" sz="4000"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124744"/>
            <a:ext cx="8229600" cy="5733256"/>
          </a:xfrm>
        </p:spPr>
        <p:style>
          <a:lnRef idx="2">
            <a:schemeClr val="accent3"/>
          </a:lnRef>
          <a:fillRef idx="1">
            <a:schemeClr val="lt1"/>
          </a:fillRef>
          <a:effectRef idx="0">
            <a:schemeClr val="accent3"/>
          </a:effectRef>
          <a:fontRef idx="minor">
            <a:schemeClr val="dk1"/>
          </a:fontRef>
        </p:style>
        <p:txBody>
          <a:bodyPr>
            <a:noAutofit/>
          </a:bodyPr>
          <a:lstStyle/>
          <a:p>
            <a:r>
              <a:rPr lang="en-GB" sz="1900" dirty="0" smtClean="0"/>
              <a:t>They felt no urgency to complete the activities;</a:t>
            </a:r>
          </a:p>
          <a:p>
            <a:r>
              <a:rPr lang="en-GB" sz="1900" dirty="0" smtClean="0"/>
              <a:t>2/3 of students would have lost 10% by Christmas if we had not changed system to -5% in each semester for non-completion of 90% of activities;</a:t>
            </a:r>
          </a:p>
          <a:p>
            <a:r>
              <a:rPr lang="en-GB" sz="1900" dirty="0" smtClean="0"/>
              <a:t>They do not all thrive in the computer age; </a:t>
            </a:r>
          </a:p>
          <a:p>
            <a:pPr>
              <a:buNone/>
            </a:pPr>
            <a:r>
              <a:rPr lang="en-GB" sz="1900" dirty="0" smtClean="0"/>
              <a:t>- It took them longer to get used to the system that we anticipated (and we had a number of technical problems than expected); </a:t>
            </a:r>
          </a:p>
          <a:p>
            <a:pPr>
              <a:buNone/>
            </a:pPr>
            <a:r>
              <a:rPr lang="en-GB" sz="1900" dirty="0" smtClean="0"/>
              <a:t>- They did not believe the number of activities the system said they had done;</a:t>
            </a:r>
          </a:p>
          <a:p>
            <a:pPr algn="ctr">
              <a:buNone/>
            </a:pPr>
            <a:r>
              <a:rPr lang="en-GB" sz="1900" i="1" dirty="0" smtClean="0">
                <a:solidFill>
                  <a:schemeClr val="accent4"/>
                </a:solidFill>
              </a:rPr>
              <a:t>“I sometimes find it difficult to find my exercises and I find it to be confusing when you have submitting your </a:t>
            </a:r>
            <a:r>
              <a:rPr lang="en-GB" sz="1900" i="1" dirty="0" err="1" smtClean="0">
                <a:solidFill>
                  <a:schemeClr val="accent4"/>
                </a:solidFill>
              </a:rPr>
              <a:t>MILP’s</a:t>
            </a:r>
            <a:r>
              <a:rPr lang="en-GB" sz="1900" i="1" dirty="0" smtClean="0">
                <a:solidFill>
                  <a:schemeClr val="accent4"/>
                </a:solidFill>
              </a:rPr>
              <a:t> as I thought I had completed all of mine for semester 1 but my results show otherwise”</a:t>
            </a:r>
            <a:endParaRPr lang="en-GB" sz="1900" i="1" dirty="0" smtClean="0"/>
          </a:p>
          <a:p>
            <a:pPr>
              <a:buNone/>
            </a:pPr>
            <a:r>
              <a:rPr lang="en-GB" sz="1900" dirty="0" smtClean="0">
                <a:solidFill>
                  <a:schemeClr val="tx1"/>
                </a:solidFill>
              </a:rPr>
              <a:t>- Some of them want to do exercises with paper and a pen:</a:t>
            </a:r>
          </a:p>
          <a:p>
            <a:pPr algn="ctr">
              <a:buNone/>
            </a:pPr>
            <a:r>
              <a:rPr lang="en-GB" sz="1900" i="1" dirty="0" smtClean="0">
                <a:solidFill>
                  <a:schemeClr val="accent2"/>
                </a:solidFill>
              </a:rPr>
              <a:t>“It has been mostly reliable (the audio documents would sometimes not open ) and easy to use. I think it is a good idea, especially for saving paper. However sometimes I wish we could just have things in front of us, written on paper and not on a screen.”</a:t>
            </a:r>
          </a:p>
          <a:p>
            <a:r>
              <a:rPr lang="en-GB" sz="1900" dirty="0" smtClean="0"/>
              <a:t>Some of them </a:t>
            </a:r>
            <a:r>
              <a:rPr lang="en-GB" sz="1900" dirty="0" smtClean="0">
                <a:solidFill>
                  <a:schemeClr val="accent4">
                    <a:lumMod val="60000"/>
                    <a:lumOff val="40000"/>
                  </a:schemeClr>
                </a:solidFill>
              </a:rPr>
              <a:t>are</a:t>
            </a:r>
            <a:r>
              <a:rPr lang="en-GB" sz="1900" dirty="0" smtClean="0"/>
              <a:t> mature enough to understand why regular and systematic work is necessary.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rmAutofit fontScale="90000"/>
            <a:scene3d>
              <a:camera prst="orthographicFront"/>
              <a:lightRig rig="threePt" dir="t"/>
            </a:scene3d>
            <a:sp3d extrusionH="57150">
              <a:bevelT w="38100" h="38100"/>
            </a:sp3d>
          </a:bodyPr>
          <a:lstStyle/>
          <a:p>
            <a:pPr algn="ctr"/>
            <a:r>
              <a:rPr lang="en-GB" sz="4000" b="1"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
            </a:r>
            <a:br>
              <a:rPr lang="en-GB" sz="4000" b="1"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br>
            <a:r>
              <a:rPr lang="en-GB" sz="4900" b="1" dirty="0" smtClean="0">
                <a:ln w="12700">
                  <a:noFill/>
                  <a:prstDash val="solid"/>
                </a:ln>
                <a:solidFill>
                  <a:schemeClr val="accent1"/>
                </a:solidFill>
                <a:effectLst>
                  <a:outerShdw blurRad="41275" dist="20320" dir="1800000" algn="tl" rotWithShape="0">
                    <a:srgbClr val="000000">
                      <a:alpha val="40000"/>
                    </a:srgbClr>
                  </a:outerShdw>
                </a:effectLst>
              </a:rPr>
              <a:t>Organisation of core French language modules</a:t>
            </a:r>
            <a:r>
              <a:rPr lang="en-GB" sz="4000" b="1" dirty="0" smtClean="0">
                <a:ln w="12700">
                  <a:noFill/>
                  <a:prstDash val="solid"/>
                </a:ln>
                <a:solidFill>
                  <a:schemeClr val="accent1"/>
                </a:solidFill>
                <a:effectLst>
                  <a:outerShdw blurRad="41275" dist="20320" dir="1800000" algn="tl" rotWithShape="0">
                    <a:srgbClr val="000000">
                      <a:alpha val="40000"/>
                    </a:srgbClr>
                  </a:outerShdw>
                </a:effectLst>
              </a:rPr>
              <a:t/>
            </a:r>
            <a:br>
              <a:rPr lang="en-GB" sz="4000" b="1" dirty="0" smtClean="0">
                <a:ln w="12700">
                  <a:noFill/>
                  <a:prstDash val="solid"/>
                </a:ln>
                <a:solidFill>
                  <a:schemeClr val="accent1"/>
                </a:solidFill>
                <a:effectLst>
                  <a:outerShdw blurRad="41275" dist="20320" dir="1800000" algn="tl" rotWithShape="0">
                    <a:srgbClr val="000000">
                      <a:alpha val="40000"/>
                    </a:srgbClr>
                  </a:outerShdw>
                </a:effectLst>
              </a:rPr>
            </a:br>
            <a:endParaRPr lang="en-GB" sz="3200" b="1" dirty="0">
              <a:ln w="12700">
                <a:noFill/>
                <a:prstDash val="solid"/>
              </a:ln>
              <a:solidFill>
                <a:schemeClr val="accent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700808"/>
            <a:ext cx="8229600" cy="5157192"/>
          </a:xfrm>
        </p:spPr>
        <p:txBody>
          <a:bodyPr>
            <a:scene3d>
              <a:camera prst="orthographicFront"/>
              <a:lightRig rig="threePt" dir="t"/>
            </a:scene3d>
            <a:sp3d extrusionH="57150">
              <a:bevelT w="38100" h="38100"/>
            </a:sp3d>
          </a:bodyPr>
          <a:lstStyle/>
          <a:p>
            <a:pPr>
              <a:buNone/>
            </a:pPr>
            <a:endParaRPr lang="en-GB" dirty="0" smtClean="0"/>
          </a:p>
          <a:p>
            <a:endParaRPr lang="en-GB" dirty="0"/>
          </a:p>
        </p:txBody>
      </p:sp>
      <p:graphicFrame>
        <p:nvGraphicFramePr>
          <p:cNvPr id="6" name="Diagram 5"/>
          <p:cNvGraphicFramePr/>
          <p:nvPr/>
        </p:nvGraphicFramePr>
        <p:xfrm>
          <a:off x="1331640" y="2636912"/>
          <a:ext cx="6096000"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5400000">
            <a:off x="6290519" y="3582689"/>
            <a:ext cx="1375397" cy="347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75656" y="2060848"/>
            <a:ext cx="619268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smtClean="0"/>
              <a:t>20 credits = 200 hours = 6 hours outside classroom each week (H/W and ILP)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pPr algn="ctr"/>
            <a:r>
              <a:rPr lang="en-GB" b="1" dirty="0" smtClean="0">
                <a:ln w="12700">
                  <a:noFill/>
                  <a:prstDash val="solid"/>
                </a:ln>
                <a:solidFill>
                  <a:schemeClr val="accent2"/>
                </a:solidFill>
                <a:effectLst>
                  <a:outerShdw blurRad="41275" dist="20320" dir="1800000" algn="tl" rotWithShape="0">
                    <a:srgbClr val="000000">
                      <a:alpha val="40000"/>
                    </a:srgbClr>
                  </a:outerShdw>
                </a:effectLst>
              </a:rPr>
              <a:t>Comments</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t>I strongly disagree with the idea of a Monitored ILP. I was enraged when I found out that the reason we have them was because last years' students said they were not motivated to do independent work. </a:t>
            </a:r>
            <a:r>
              <a:rPr lang="en-GB" dirty="0" smtClean="0">
                <a:solidFill>
                  <a:srgbClr val="FF0000"/>
                </a:solidFill>
              </a:rPr>
              <a:t>To be at university you have to be prepared and you have to WANT to do independent work. </a:t>
            </a:r>
            <a:r>
              <a:rPr lang="en-GB" dirty="0" smtClean="0"/>
              <a:t>I do not like the fact that I have 2 Monitored </a:t>
            </a:r>
            <a:r>
              <a:rPr lang="en-GB" dirty="0" err="1" smtClean="0"/>
              <a:t>ILPs</a:t>
            </a:r>
            <a:r>
              <a:rPr lang="en-GB" dirty="0" smtClean="0"/>
              <a:t> to do each week which hovers in the back of my mind. </a:t>
            </a:r>
            <a:endParaRPr lang="en-GB" dirty="0"/>
          </a:p>
        </p:txBody>
      </p:sp>
      <p:pic>
        <p:nvPicPr>
          <p:cNvPr id="47106" name="Picture 2" descr="http://4.bp.blogspot.com/-YF3Vvl3i3BQ/T4cgKkaoXjI/AAAAAAAAEd0/qnmDghGKRpw/s1600/facebook-dislike-1.jpg"/>
          <p:cNvPicPr>
            <a:picLocks noChangeAspect="1" noChangeArrowheads="1"/>
          </p:cNvPicPr>
          <p:nvPr/>
        </p:nvPicPr>
        <p:blipFill>
          <a:blip r:embed="rId2" cstate="print"/>
          <a:srcRect/>
          <a:stretch>
            <a:fillRect/>
          </a:stretch>
        </p:blipFill>
        <p:spPr bwMode="auto">
          <a:xfrm>
            <a:off x="7822035" y="5635724"/>
            <a:ext cx="1321965" cy="12222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scene3d>
              <a:camera prst="orthographicFront"/>
              <a:lightRig rig="threePt" dir="t"/>
            </a:scene3d>
            <a:sp3d extrusionH="57150">
              <a:bevelT w="38100" h="38100"/>
            </a:sp3d>
          </a:bodyPr>
          <a:lstStyle/>
          <a:p>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What we have learnt – the technology</a:t>
            </a:r>
            <a:endParaRPr lang="en-GB" sz="4000"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484784"/>
            <a:ext cx="8229600" cy="4839816"/>
          </a:xfrm>
        </p:spPr>
        <p:txBody>
          <a:bodyPr>
            <a:normAutofit fontScale="85000" lnSpcReduction="20000"/>
          </a:bodyPr>
          <a:lstStyle/>
          <a:p>
            <a:r>
              <a:rPr lang="en-GB" dirty="0" smtClean="0"/>
              <a:t>We are innovating: our eLearning team are ‘e’ learning with us;</a:t>
            </a:r>
          </a:p>
          <a:p>
            <a:r>
              <a:rPr lang="en-GB" dirty="0" smtClean="0"/>
              <a:t>Blackboard has proved quite unreliable: when folders say ‘Empty’ we know they are not; </a:t>
            </a:r>
          </a:p>
          <a:p>
            <a:pPr algn="ctr">
              <a:buNone/>
            </a:pPr>
            <a:r>
              <a:rPr lang="en-GB" dirty="0" smtClean="0">
                <a:solidFill>
                  <a:schemeClr val="accent2"/>
                </a:solidFill>
              </a:rPr>
              <a:t>“It (BB) took a while to get used to and is sometimes quite unreliable, particularly the monitored ILP access.”</a:t>
            </a:r>
            <a:endParaRPr lang="en-GB" dirty="0" smtClean="0"/>
          </a:p>
          <a:p>
            <a:r>
              <a:rPr lang="en-GB" dirty="0" smtClean="0"/>
              <a:t>Certain exercises are known as problematic, particularly filling in multiple blanks;</a:t>
            </a:r>
          </a:p>
          <a:p>
            <a:r>
              <a:rPr lang="en-GB" dirty="0" smtClean="0"/>
              <a:t>Once deployed, a test cannot be changed, even if there is an error in it: we lost all attempts at week 3 and had to ‘gift’ it to all students!</a:t>
            </a:r>
          </a:p>
          <a:p>
            <a:r>
              <a:rPr lang="en-GB" dirty="0" smtClean="0"/>
              <a:t>Away from the University, BB is supported differently by different operating systems; audio files proved particularly problematic;</a:t>
            </a:r>
          </a:p>
          <a:p>
            <a:r>
              <a:rPr lang="en-GB" dirty="0" smtClean="0"/>
              <a:t>Half-way through the year, any folders we created (PP or word) had to be given ‘permissions’ for the students to see them;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scene3d>
              <a:camera prst="orthographicFront"/>
              <a:lightRig rig="threePt" dir="t"/>
            </a:scene3d>
            <a:sp3d extrusionH="57150">
              <a:bevelT w="38100" h="38100"/>
            </a:sp3d>
          </a:bodyPr>
          <a:lstStyle/>
          <a:p>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What we have learnt – the technology</a:t>
            </a:r>
            <a:endParaRPr lang="en-GB" sz="4000"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484784"/>
            <a:ext cx="8229600" cy="4839816"/>
          </a:xfrm>
        </p:spPr>
        <p:txBody>
          <a:bodyPr>
            <a:normAutofit fontScale="92500" lnSpcReduction="20000"/>
          </a:bodyPr>
          <a:lstStyle/>
          <a:p>
            <a:r>
              <a:rPr lang="en-GB" dirty="0" smtClean="0"/>
              <a:t>We cannot see what the students see; we can see the folders, but  have no idea whether the students can or not;</a:t>
            </a:r>
          </a:p>
          <a:p>
            <a:r>
              <a:rPr lang="en-GB" dirty="0" smtClean="0"/>
              <a:t>The </a:t>
            </a:r>
            <a:r>
              <a:rPr lang="en-GB" dirty="0" err="1" smtClean="0"/>
              <a:t>Gradecentre</a:t>
            </a:r>
            <a:r>
              <a:rPr lang="en-GB" dirty="0" smtClean="0"/>
              <a:t> is not student friendly</a:t>
            </a:r>
          </a:p>
          <a:p>
            <a:pPr algn="ctr">
              <a:buNone/>
            </a:pPr>
            <a:r>
              <a:rPr lang="en-GB" i="1" dirty="0" smtClean="0">
                <a:solidFill>
                  <a:schemeClr val="accent2"/>
                </a:solidFill>
              </a:rPr>
              <a:t>“Like I said above, BB should have a tally or chart somewhere blatantly obvious so the student can see if they are on course to get that 10% because I have friends who have probably already lost that 10% due to not keeping on track with the </a:t>
            </a:r>
            <a:r>
              <a:rPr lang="en-GB" i="1" dirty="0" err="1" smtClean="0">
                <a:solidFill>
                  <a:schemeClr val="accent2"/>
                </a:solidFill>
              </a:rPr>
              <a:t>ILPs</a:t>
            </a:r>
            <a:r>
              <a:rPr lang="en-GB" i="1" dirty="0" smtClean="0">
                <a:solidFill>
                  <a:schemeClr val="accent2"/>
                </a:solidFill>
              </a:rPr>
              <a:t> they have completed. I quite like the monitored </a:t>
            </a:r>
            <a:r>
              <a:rPr lang="en-GB" i="1" dirty="0" err="1" smtClean="0">
                <a:solidFill>
                  <a:schemeClr val="accent2"/>
                </a:solidFill>
              </a:rPr>
              <a:t>ILPs</a:t>
            </a:r>
            <a:r>
              <a:rPr lang="en-GB" i="1" dirty="0" smtClean="0">
                <a:solidFill>
                  <a:schemeClr val="accent2"/>
                </a:solidFill>
              </a:rPr>
              <a:t> though.”</a:t>
            </a:r>
          </a:p>
          <a:p>
            <a:r>
              <a:rPr lang="en-GB" dirty="0" smtClean="0"/>
              <a:t>BB CANNOT count the number of activities students are doing.  A spreadsheet must be downloaded and activities counted by hand for each student;</a:t>
            </a:r>
          </a:p>
          <a:p>
            <a:r>
              <a:rPr lang="en-GB" dirty="0" smtClean="0"/>
              <a:t>The overall university system cannot support taking a percentage ‘off’ at the end of the year – will have to be done by hand this year.</a:t>
            </a:r>
          </a:p>
          <a:p>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scene3d>
              <a:camera prst="orthographicFront"/>
              <a:lightRig rig="threePt" dir="t"/>
            </a:scene3d>
            <a:sp3d extrusionH="57150">
              <a:bevelT w="38100" h="38100"/>
            </a:sp3d>
          </a:bodyPr>
          <a:lstStyle/>
          <a:p>
            <a:pPr algn="ctr"/>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What we can change for next time:</a:t>
            </a:r>
            <a:endParaRPr lang="en-GB" sz="4000" dirty="0"/>
          </a:p>
        </p:txBody>
      </p:sp>
      <p:sp>
        <p:nvSpPr>
          <p:cNvPr id="3" name="Content Placeholder 2"/>
          <p:cNvSpPr>
            <a:spLocks noGrp="1"/>
          </p:cNvSpPr>
          <p:nvPr>
            <p:ph idx="1"/>
          </p:nvPr>
        </p:nvSpPr>
        <p:spPr>
          <a:xfrm>
            <a:off x="323528" y="1340768"/>
            <a:ext cx="8568952" cy="5517232"/>
          </a:xfrm>
        </p:spPr>
        <p:style>
          <a:lnRef idx="2">
            <a:schemeClr val="accent3"/>
          </a:lnRef>
          <a:fillRef idx="1">
            <a:schemeClr val="lt1"/>
          </a:fillRef>
          <a:effectRef idx="0">
            <a:schemeClr val="accent3"/>
          </a:effectRef>
          <a:fontRef idx="minor">
            <a:schemeClr val="dk1"/>
          </a:fontRef>
        </p:style>
        <p:txBody>
          <a:bodyPr>
            <a:noAutofit/>
          </a:bodyPr>
          <a:lstStyle/>
          <a:p>
            <a:r>
              <a:rPr lang="en-GB" sz="2100" dirty="0" smtClean="0"/>
              <a:t>MILP instructions need to be very precise; </a:t>
            </a:r>
          </a:p>
          <a:p>
            <a:r>
              <a:rPr lang="en-GB" sz="2100" dirty="0" smtClean="0"/>
              <a:t>Do not always ‘open new window’ – takes too long and they get impatient; put French accents at top of each test for those on laptops so </a:t>
            </a:r>
            <a:r>
              <a:rPr lang="en-GB" sz="2100" dirty="0" err="1" smtClean="0"/>
              <a:t>ss</a:t>
            </a:r>
            <a:r>
              <a:rPr lang="en-GB" sz="2100" dirty="0" smtClean="0"/>
              <a:t> can cut and paste;</a:t>
            </a:r>
          </a:p>
          <a:p>
            <a:r>
              <a:rPr lang="en-GB" sz="2100" dirty="0" smtClean="0"/>
              <a:t>Better training for students in the system at the beginning of the year;</a:t>
            </a:r>
          </a:p>
          <a:p>
            <a:pPr algn="ctr">
              <a:buNone/>
            </a:pPr>
            <a:r>
              <a:rPr lang="en-GB" sz="2100" i="1" dirty="0" smtClean="0">
                <a:solidFill>
                  <a:schemeClr val="accent4"/>
                </a:solidFill>
              </a:rPr>
              <a:t>“I think that BB is fairly temperamental which, while obviously not the fault of the department, can pose difficulties due to the strong dependence on the facility. Also, it is not always completely clear how to access resources. An active demonstration of this would, I'm sure, clear up any questions.”</a:t>
            </a:r>
          </a:p>
          <a:p>
            <a:r>
              <a:rPr lang="en-GB" sz="2100" dirty="0" smtClean="0"/>
              <a:t>Send not just announcements that test posted (as this year) but reminders when test to close;</a:t>
            </a:r>
          </a:p>
          <a:p>
            <a:r>
              <a:rPr lang="en-GB" sz="2100" dirty="0" smtClean="0"/>
              <a:t>As system cannot tell students how many activities they have done, put a section in the paper dossier where they sign and date each time they complete one;</a:t>
            </a:r>
          </a:p>
          <a:p>
            <a:r>
              <a:rPr lang="en-GB" sz="2100" dirty="0" smtClean="0"/>
              <a:t>We will have to ‘give’ the %, not take it away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363272" cy="5559896"/>
          </a:xfrm>
        </p:spPr>
        <p:txBody>
          <a:bodyPr>
            <a:normAutofit lnSpcReduction="10000"/>
          </a:bodyPr>
          <a:lstStyle/>
          <a:p>
            <a:r>
              <a:rPr lang="en-GB" sz="2200" dirty="0" smtClean="0"/>
              <a:t>Call them something else to get away from ambiguity of the word ‘Independent!’ </a:t>
            </a:r>
          </a:p>
          <a:p>
            <a:pPr algn="ctr">
              <a:buNone/>
            </a:pPr>
            <a:r>
              <a:rPr lang="en-GB" sz="2200" i="1" dirty="0" smtClean="0"/>
              <a:t>“I think my independent learning should be just that... independent, and not dictated by the university”</a:t>
            </a:r>
          </a:p>
          <a:p>
            <a:r>
              <a:rPr lang="en-GB" sz="2200" dirty="0" smtClean="0">
                <a:solidFill>
                  <a:schemeClr val="accent4"/>
                </a:solidFill>
              </a:rPr>
              <a:t>GOALS</a:t>
            </a:r>
            <a:r>
              <a:rPr lang="en-GB" sz="2200" dirty="0" smtClean="0"/>
              <a:t> : Grammar and Oral Assessed Learning Sessions </a:t>
            </a:r>
          </a:p>
          <a:p>
            <a:r>
              <a:rPr lang="en-GB" sz="2200" i="1" dirty="0" smtClean="0">
                <a:solidFill>
                  <a:schemeClr val="accent4"/>
                </a:solidFill>
              </a:rPr>
              <a:t>Slogan: with goals, you score every time! </a:t>
            </a:r>
          </a:p>
          <a:p>
            <a:r>
              <a:rPr lang="en-GB" sz="2200" dirty="0" smtClean="0">
                <a:solidFill>
                  <a:schemeClr val="accent2"/>
                </a:solidFill>
              </a:rPr>
              <a:t>Online GREATS</a:t>
            </a:r>
            <a:r>
              <a:rPr lang="en-GB" sz="2200" dirty="0" smtClean="0"/>
              <a:t>: Grammar, </a:t>
            </a:r>
            <a:r>
              <a:rPr lang="en-GB" sz="2200" dirty="0" err="1" smtClean="0"/>
              <a:t>REading</a:t>
            </a:r>
            <a:r>
              <a:rPr lang="en-GB" sz="2200" dirty="0" smtClean="0"/>
              <a:t>, Audio and Translation Sessions</a:t>
            </a:r>
          </a:p>
          <a:p>
            <a:r>
              <a:rPr lang="en-GB" sz="2200" i="1" dirty="0" smtClean="0">
                <a:solidFill>
                  <a:schemeClr val="accent2"/>
                </a:solidFill>
              </a:rPr>
              <a:t>Slogan: with online GREATS, achieve your potential!</a:t>
            </a:r>
          </a:p>
          <a:p>
            <a:r>
              <a:rPr lang="en-GB" sz="2200" dirty="0" smtClean="0">
                <a:solidFill>
                  <a:schemeClr val="accent6"/>
                </a:solidFill>
              </a:rPr>
              <a:t>GRAIL</a:t>
            </a:r>
            <a:r>
              <a:rPr lang="en-GB" sz="2200" dirty="0" smtClean="0"/>
              <a:t>: </a:t>
            </a:r>
            <a:r>
              <a:rPr lang="en-GB" sz="2200" dirty="0" err="1" smtClean="0"/>
              <a:t>GRammar</a:t>
            </a:r>
            <a:r>
              <a:rPr lang="en-GB" sz="2200" dirty="0" smtClean="0"/>
              <a:t> and Audio Interactive Learning</a:t>
            </a:r>
          </a:p>
          <a:p>
            <a:r>
              <a:rPr lang="en-GB" sz="2200" i="1" dirty="0" smtClean="0">
                <a:solidFill>
                  <a:schemeClr val="accent6"/>
                </a:solidFill>
              </a:rPr>
              <a:t>Slogan: with GRAIL, it’s in your reach!</a:t>
            </a:r>
          </a:p>
          <a:p>
            <a:r>
              <a:rPr lang="en-GB" sz="2200" dirty="0" err="1" smtClean="0">
                <a:solidFill>
                  <a:schemeClr val="accent1"/>
                </a:solidFill>
              </a:rPr>
              <a:t>COW’s</a:t>
            </a:r>
            <a:r>
              <a:rPr lang="en-GB" sz="2200" dirty="0" smtClean="0"/>
              <a:t> (compulsory on-line work) </a:t>
            </a:r>
          </a:p>
          <a:p>
            <a:r>
              <a:rPr lang="en-GB" sz="2200" dirty="0" err="1" smtClean="0">
                <a:solidFill>
                  <a:schemeClr val="accent4">
                    <a:lumMod val="60000"/>
                    <a:lumOff val="40000"/>
                  </a:schemeClr>
                </a:solidFill>
              </a:rPr>
              <a:t>WOW’s</a:t>
            </a:r>
            <a:r>
              <a:rPr lang="en-GB" sz="2200" dirty="0" smtClean="0"/>
              <a:t> (weekly on-line work) </a:t>
            </a:r>
          </a:p>
          <a:p>
            <a:r>
              <a:rPr lang="en-GB" sz="2200" dirty="0" smtClean="0"/>
              <a:t>my favourite: </a:t>
            </a:r>
            <a:r>
              <a:rPr lang="en-GB" sz="2200" dirty="0" smtClean="0">
                <a:solidFill>
                  <a:srgbClr val="7030A0"/>
                </a:solidFill>
              </a:rPr>
              <a:t>EWOCS</a:t>
            </a:r>
            <a:r>
              <a:rPr lang="en-GB" sz="2200" dirty="0" smtClean="0"/>
              <a:t> (</a:t>
            </a:r>
            <a:r>
              <a:rPr lang="en-GB" sz="2200" dirty="0" err="1" smtClean="0"/>
              <a:t>elearning</a:t>
            </a:r>
            <a:r>
              <a:rPr lang="en-GB" sz="2200" dirty="0" smtClean="0"/>
              <a:t> weekly on-line </a:t>
            </a:r>
          </a:p>
          <a:p>
            <a:pPr>
              <a:buNone/>
            </a:pPr>
            <a:r>
              <a:rPr lang="en-GB" sz="2200" dirty="0" smtClean="0"/>
              <a:t>compulsory sessions)</a:t>
            </a:r>
            <a:r>
              <a:rPr lang="en-GB" sz="2200" b="1" dirty="0" smtClean="0"/>
              <a:t> </a:t>
            </a:r>
          </a:p>
          <a:p>
            <a:endParaRPr lang="en-GB" dirty="0" smtClean="0"/>
          </a:p>
          <a:p>
            <a:endParaRPr lang="en-GB" dirty="0"/>
          </a:p>
        </p:txBody>
      </p:sp>
      <p:pic>
        <p:nvPicPr>
          <p:cNvPr id="1026" name="Picture 2" descr="http://th20.photobucket.com/albums/b206/shawn_small/Icons%20-%20Random%20-%20Things/th_holycowbatmanfromtoocuteicons.png">
            <a:hlinkClick r:id="rId3"/>
          </p:cNvPr>
          <p:cNvPicPr>
            <a:picLocks noChangeAspect="1" noChangeArrowheads="1"/>
          </p:cNvPicPr>
          <p:nvPr/>
        </p:nvPicPr>
        <p:blipFill>
          <a:blip r:embed="rId4" cstate="print"/>
          <a:srcRect/>
          <a:stretch>
            <a:fillRect/>
          </a:stretch>
        </p:blipFill>
        <p:spPr bwMode="auto">
          <a:xfrm>
            <a:off x="7380312" y="3356992"/>
            <a:ext cx="1440160" cy="1440160"/>
          </a:xfrm>
          <a:prstGeom prst="rect">
            <a:avLst/>
          </a:prstGeom>
          <a:noFill/>
        </p:spPr>
      </p:pic>
      <p:pic>
        <p:nvPicPr>
          <p:cNvPr id="1028" name="Picture 4" descr="ewok.jpg">
            <a:hlinkClick r:id="rId5"/>
          </p:cNvPr>
          <p:cNvPicPr>
            <a:picLocks noChangeAspect="1" noChangeArrowheads="1"/>
          </p:cNvPicPr>
          <p:nvPr/>
        </p:nvPicPr>
        <p:blipFill>
          <a:blip r:embed="rId6" cstate="print"/>
          <a:srcRect/>
          <a:stretch>
            <a:fillRect/>
          </a:stretch>
        </p:blipFill>
        <p:spPr bwMode="auto">
          <a:xfrm>
            <a:off x="7524328" y="4869160"/>
            <a:ext cx="1401996" cy="18095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from="(-#ppt_w/2)" to="(#ppt_x)" calcmode="lin" valueType="num">
                                      <p:cBhvr>
                                        <p:cTn id="35" dur="600" fill="hold">
                                          <p:stCondLst>
                                            <p:cond delay="0"/>
                                          </p:stCondLst>
                                        </p:cTn>
                                        <p:tgtEl>
                                          <p:spTgt spid="1026"/>
                                        </p:tgtEl>
                                        <p:attrNameLst>
                                          <p:attrName>ppt_x</p:attrName>
                                        </p:attrNameLst>
                                      </p:cBhvr>
                                    </p:anim>
                                    <p:anim from="0" to="-1.0" calcmode="lin" valueType="num">
                                      <p:cBhvr>
                                        <p:cTn id="36" dur="200" decel="50000" autoRev="1" fill="hold">
                                          <p:stCondLst>
                                            <p:cond delay="600"/>
                                          </p:stCondLst>
                                        </p:cTn>
                                        <p:tgtEl>
                                          <p:spTgt spid="1026"/>
                                        </p:tgtEl>
                                        <p:attrNameLst>
                                          <p:attrName>xshear</p:attrName>
                                        </p:attrNameLst>
                                      </p:cBhvr>
                                    </p:anim>
                                    <p:animScale>
                                      <p:cBhvr>
                                        <p:cTn id="37" dur="200" decel="100000" autoRev="1" fill="hold">
                                          <p:stCondLst>
                                            <p:cond delay="600"/>
                                          </p:stCondLst>
                                        </p:cTn>
                                        <p:tgtEl>
                                          <p:spTgt spid="1026"/>
                                        </p:tgtEl>
                                      </p:cBhvr>
                                      <p:from x="100000" y="100000"/>
                                      <p:to x="80000" y="100000"/>
                                    </p:animScale>
                                    <p:anim by="(#ppt_h/3+#ppt_w*0.1)" calcmode="lin" valueType="num">
                                      <p:cBhvr additive="sum">
                                        <p:cTn id="38" dur="200" decel="100000" autoRev="1" fill="hold">
                                          <p:stCondLst>
                                            <p:cond delay="600"/>
                                          </p:stCondLst>
                                        </p:cTn>
                                        <p:tgtEl>
                                          <p:spTgt spid="1026"/>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scene3d>
              <a:camera prst="orthographicFront"/>
              <a:lightRig rig="threePt" dir="t"/>
            </a:scene3d>
            <a:sp3d extrusionH="57150">
              <a:bevelT w="38100" h="38100"/>
            </a:sp3d>
          </a:bodyPr>
          <a:lstStyle/>
          <a:p>
            <a:pPr algn="ctr"/>
            <a:r>
              <a:rPr lang="en-GB" b="1" dirty="0" smtClean="0">
                <a:ln w="12700">
                  <a:noFill/>
                  <a:prstDash val="solid"/>
                </a:ln>
                <a:solidFill>
                  <a:schemeClr val="accent1"/>
                </a:solidFill>
                <a:effectLst>
                  <a:outerShdw blurRad="41275" dist="20320" dir="1800000" algn="tl" rotWithShape="0">
                    <a:srgbClr val="000000">
                      <a:alpha val="40000"/>
                    </a:srgbClr>
                  </a:outerShdw>
                </a:effectLst>
              </a:rPr>
              <a:t>So, is it worth it?</a:t>
            </a:r>
            <a:endParaRPr lang="en-GB" b="1" dirty="0">
              <a:ln w="12700">
                <a:noFill/>
                <a:prstDash val="solid"/>
              </a:ln>
              <a:solidFill>
                <a:schemeClr val="accent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67544" y="1700808"/>
            <a:ext cx="8229600" cy="4389120"/>
          </a:xfrm>
        </p:spPr>
        <p:txBody>
          <a:bodyPr/>
          <a:lstStyle/>
          <a:p>
            <a:r>
              <a:rPr lang="en-GB" dirty="0" smtClean="0"/>
              <a:t>Yes, largely positive</a:t>
            </a:r>
          </a:p>
          <a:p>
            <a:r>
              <a:rPr lang="en-GB" dirty="0" smtClean="0"/>
              <a:t>Name change and ‘awarding’ of marks may help student perception</a:t>
            </a:r>
          </a:p>
          <a:p>
            <a:r>
              <a:rPr lang="en-GB" dirty="0" smtClean="0"/>
              <a:t>Politics have changed in Dept</a:t>
            </a:r>
          </a:p>
          <a:p>
            <a:r>
              <a:rPr lang="en-GB" dirty="0" smtClean="0"/>
              <a:t>Whether it stays in current form, </a:t>
            </a:r>
          </a:p>
          <a:p>
            <a:pPr>
              <a:buNone/>
            </a:pPr>
            <a:r>
              <a:rPr lang="en-GB" dirty="0" smtClean="0"/>
              <a:t>we have a very useful set of learning </a:t>
            </a:r>
          </a:p>
          <a:p>
            <a:pPr>
              <a:buNone/>
            </a:pPr>
            <a:r>
              <a:rPr lang="en-GB" dirty="0" smtClean="0"/>
              <a:t>resources </a:t>
            </a:r>
          </a:p>
        </p:txBody>
      </p:sp>
      <p:pic>
        <p:nvPicPr>
          <p:cNvPr id="4098" name="Picture 2" descr="http://t2.gstatic.com/images?q=tbn:ANd9GcQQwWRsUGjzz3A_fKMGn4V4PVQhO1BnlCWrqb_gEKjVxAKweMbJvfAbhstOWQ"/>
          <p:cNvPicPr>
            <a:picLocks noChangeAspect="1" noChangeArrowheads="1"/>
          </p:cNvPicPr>
          <p:nvPr/>
        </p:nvPicPr>
        <p:blipFill>
          <a:blip r:embed="rId3" cstate="print"/>
          <a:srcRect/>
          <a:stretch>
            <a:fillRect/>
          </a:stretch>
        </p:blipFill>
        <p:spPr bwMode="auto">
          <a:xfrm>
            <a:off x="5868144" y="2996952"/>
            <a:ext cx="3275856" cy="386104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Can we help you?</a:t>
            </a:r>
            <a:endParaRPr lang="en-GB"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lnSpcReduction="10000"/>
          </a:bodyPr>
          <a:lstStyle/>
          <a:p>
            <a:r>
              <a:rPr lang="en-GB" dirty="0" smtClean="0"/>
              <a:t>How to use the tablet and pen?</a:t>
            </a:r>
          </a:p>
          <a:p>
            <a:r>
              <a:rPr lang="en-GB" dirty="0" smtClean="0"/>
              <a:t>How to do a </a:t>
            </a:r>
            <a:r>
              <a:rPr lang="en-GB" dirty="0" err="1" smtClean="0"/>
              <a:t>jing</a:t>
            </a:r>
            <a:r>
              <a:rPr lang="en-GB" dirty="0" smtClean="0"/>
              <a:t> screen capture?</a:t>
            </a:r>
          </a:p>
          <a:p>
            <a:r>
              <a:rPr lang="en-GB" dirty="0" smtClean="0"/>
              <a:t>How to create the types of exercises we have?</a:t>
            </a:r>
          </a:p>
          <a:p>
            <a:endParaRPr lang="en-GB" dirty="0" smtClean="0"/>
          </a:p>
          <a:p>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Can you help us?</a:t>
            </a:r>
          </a:p>
          <a:p>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With your own knowledge of how to get the best out of the BB system?</a:t>
            </a:r>
          </a:p>
          <a:p>
            <a:endPar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a:p>
            <a:r>
              <a:rPr lang="en-GB" b="1" dirty="0" err="1"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hlinkClick r:id="rId2"/>
              </a:rPr>
              <a:t>annie.morton@manchester.ac.uk</a:t>
            </a:r>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 </a:t>
            </a:r>
          </a:p>
          <a:p>
            <a:r>
              <a:rPr lang="en-GB" b="1" dirty="0" err="1"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c.franc@manchester.ac.uk</a:t>
            </a:r>
            <a:endParaRPr lang="en-GB" dirty="0"/>
          </a:p>
        </p:txBody>
      </p:sp>
      <p:pic>
        <p:nvPicPr>
          <p:cNvPr id="3073" name="Picture 1"/>
          <p:cNvPicPr>
            <a:picLocks noChangeAspect="1" noChangeArrowheads="1"/>
          </p:cNvPicPr>
          <p:nvPr/>
        </p:nvPicPr>
        <p:blipFill>
          <a:blip r:embed="rId3" cstate="print"/>
          <a:srcRect/>
          <a:stretch>
            <a:fillRect/>
          </a:stretch>
        </p:blipFill>
        <p:spPr bwMode="auto">
          <a:xfrm>
            <a:off x="6335688" y="4770145"/>
            <a:ext cx="2808312" cy="2087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Our ‘challenge’</a:t>
            </a:r>
            <a:endParaRPr lang="en-GB"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smtClean="0"/>
              <a:t>Students not engaging sufficiently in the building- blocks of language learning – grammar and phonetics;</a:t>
            </a:r>
          </a:p>
          <a:p>
            <a:r>
              <a:rPr lang="en-GB" dirty="0" smtClean="0"/>
              <a:t>Limited class time to devote to such time-consuming basic elements;</a:t>
            </a:r>
          </a:p>
          <a:p>
            <a:r>
              <a:rPr lang="en-GB" dirty="0" smtClean="0"/>
              <a:t>ILP </a:t>
            </a:r>
            <a:r>
              <a:rPr lang="en-GB" dirty="0" smtClean="0">
                <a:solidFill>
                  <a:schemeClr val="accent4">
                    <a:lumMod val="60000"/>
                    <a:lumOff val="40000"/>
                  </a:schemeClr>
                </a:solidFill>
              </a:rPr>
              <a:t>‘encouraged’ </a:t>
            </a:r>
            <a:r>
              <a:rPr lang="en-GB" dirty="0" smtClean="0"/>
              <a:t>with a week by week schedule of activities across all four skill areas, including reflective tasks and action planning, building toward a portfolio of tasks BUT students still not working regularly or systematically;</a:t>
            </a:r>
          </a:p>
          <a:p>
            <a:r>
              <a:rPr lang="en-GB" dirty="0" smtClean="0"/>
              <a:t>170 students in each year means we cannot take in and mark or assess ILP</a:t>
            </a:r>
          </a:p>
          <a:p>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Our proposed ‘solution’</a:t>
            </a:r>
            <a:endParaRPr lang="en-GB"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935480"/>
            <a:ext cx="8229600" cy="4733880"/>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GB" dirty="0" smtClean="0"/>
              <a:t>A strand of </a:t>
            </a:r>
            <a:r>
              <a:rPr lang="en-GB" b="1" dirty="0" smtClean="0">
                <a:solidFill>
                  <a:schemeClr val="accent4">
                    <a:lumMod val="60000"/>
                    <a:lumOff val="40000"/>
                  </a:schemeClr>
                </a:solidFill>
              </a:rPr>
              <a:t>‘Monitored’ </a:t>
            </a:r>
            <a:r>
              <a:rPr lang="en-GB" dirty="0" smtClean="0"/>
              <a:t>ILP to complement the existing ‘Free’ programme;</a:t>
            </a:r>
          </a:p>
          <a:p>
            <a:r>
              <a:rPr lang="en-GB" dirty="0" smtClean="0"/>
              <a:t>Weekly on-line (Blackboard) grammar and 0ral/phonetics exercises: </a:t>
            </a:r>
            <a:r>
              <a:rPr lang="en-GB" u="sng" dirty="0" smtClean="0"/>
              <a:t>completion </a:t>
            </a:r>
            <a:r>
              <a:rPr lang="en-GB" dirty="0" smtClean="0"/>
              <a:t>tracked by system;</a:t>
            </a:r>
          </a:p>
          <a:p>
            <a:r>
              <a:rPr lang="en-GB" dirty="0" smtClean="0"/>
              <a:t>Exercises live for 10 days;</a:t>
            </a:r>
          </a:p>
          <a:p>
            <a:r>
              <a:rPr lang="en-GB" dirty="0" smtClean="0"/>
              <a:t>90% of tasks must be completed over the year.  If not, 10% deducted from overall Fren10210 grade</a:t>
            </a:r>
          </a:p>
          <a:p>
            <a:r>
              <a:rPr lang="en-GB" dirty="0" smtClean="0"/>
              <a:t>Minimum work for language tutors to check stats on BB </a:t>
            </a:r>
          </a:p>
          <a:p>
            <a:r>
              <a:rPr lang="en-GB" dirty="0" smtClean="0"/>
              <a:t>Supported by TESS fund (Teaching Enhancement for Student Success)</a:t>
            </a:r>
          </a:p>
          <a:p>
            <a:endParaRPr lang="en-GB" dirty="0" smtClean="0"/>
          </a:p>
          <a:p>
            <a:endParaRPr lang="en-GB" dirty="0"/>
          </a:p>
        </p:txBody>
      </p:sp>
      <p:pic>
        <p:nvPicPr>
          <p:cNvPr id="38914" name="Picture 2" descr="The Definition of Motivation">
            <a:hlinkClick r:id="rId3" tooltip="The Definition of Motivation"/>
          </p:cNvPr>
          <p:cNvPicPr>
            <a:picLocks noChangeAspect="1" noChangeArrowheads="1"/>
          </p:cNvPicPr>
          <p:nvPr/>
        </p:nvPicPr>
        <p:blipFill>
          <a:blip r:embed="rId4" cstate="print"/>
          <a:srcRect/>
          <a:stretch>
            <a:fillRect/>
          </a:stretch>
        </p:blipFill>
        <p:spPr bwMode="auto">
          <a:xfrm>
            <a:off x="7402116" y="0"/>
            <a:ext cx="1741884" cy="17418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scene3d>
              <a:camera prst="orthographicFront"/>
              <a:lightRig rig="threePt" dir="t"/>
            </a:scene3d>
            <a:sp3d extrusionH="57150">
              <a:bevelT w="38100" h="38100"/>
            </a:sp3d>
          </a:bodyPr>
          <a:lstStyle/>
          <a:p>
            <a:r>
              <a:rPr lang="en-GB" b="1" dirty="0" smtClean="0">
                <a:ln w="12700">
                  <a:noFill/>
                  <a:prstDash val="solid"/>
                </a:ln>
                <a:solidFill>
                  <a:schemeClr val="accent2">
                    <a:lumMod val="60000"/>
                    <a:lumOff val="40000"/>
                  </a:schemeClr>
                </a:solidFill>
                <a:effectLst>
                  <a:outerShdw blurRad="41275" dist="20320" dir="1800000" algn="tl" rotWithShape="0">
                    <a:srgbClr val="000000">
                      <a:alpha val="40000"/>
                    </a:srgbClr>
                  </a:outerShdw>
                </a:effectLst>
              </a:rPr>
              <a:t>Problems we considered:</a:t>
            </a:r>
            <a:endParaRPr lang="en-GB" b="1" dirty="0">
              <a:ln w="12700">
                <a:noFill/>
                <a:prstDash val="solid"/>
              </a:ln>
              <a:solidFill>
                <a:schemeClr val="accent2">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484784"/>
            <a:ext cx="8229600" cy="5112568"/>
          </a:xfrm>
        </p:spPr>
        <p:style>
          <a:lnRef idx="2">
            <a:schemeClr val="accent1"/>
          </a:lnRef>
          <a:fillRef idx="1">
            <a:schemeClr val="lt1"/>
          </a:fillRef>
          <a:effectRef idx="0">
            <a:schemeClr val="accent1"/>
          </a:effectRef>
          <a:fontRef idx="minor">
            <a:schemeClr val="dk1"/>
          </a:fontRef>
        </p:style>
        <p:txBody>
          <a:bodyPr>
            <a:normAutofit fontScale="92500" lnSpcReduction="10000"/>
            <a:scene3d>
              <a:camera prst="orthographicFront"/>
              <a:lightRig rig="threePt" dir="t"/>
            </a:scene3d>
            <a:sp3d extrusionH="57150">
              <a:bevelT w="38100" h="38100"/>
            </a:sp3d>
          </a:bodyPr>
          <a:lstStyle/>
          <a:p>
            <a:r>
              <a:rPr lang="en-GB" dirty="0" smtClean="0">
                <a:solidFill>
                  <a:srgbClr val="7030A0"/>
                </a:solidFill>
              </a:rPr>
              <a:t>Quantity versus quality (see Ferris, 2004)</a:t>
            </a:r>
          </a:p>
          <a:p>
            <a:pPr>
              <a:buFontTx/>
              <a:buChar char="-"/>
            </a:pPr>
            <a:r>
              <a:rPr lang="en-GB" dirty="0" smtClean="0"/>
              <a:t>the more one does, the better one gets?</a:t>
            </a:r>
          </a:p>
          <a:p>
            <a:pPr>
              <a:buNone/>
            </a:pPr>
            <a:r>
              <a:rPr lang="en-GB" dirty="0" smtClean="0"/>
              <a:t>= importance of </a:t>
            </a:r>
            <a:r>
              <a:rPr lang="en-GB" b="1" dirty="0" smtClean="0">
                <a:ln w="12700">
                  <a:noFill/>
                  <a:prstDash val="solid"/>
                </a:ln>
                <a:solidFill>
                  <a:schemeClr val="accent1"/>
                </a:solidFill>
                <a:effectLst>
                  <a:outerShdw blurRad="41275" dist="20320" dir="1800000" algn="tl" rotWithShape="0">
                    <a:srgbClr val="000000">
                      <a:alpha val="40000"/>
                    </a:srgbClr>
                  </a:outerShdw>
                </a:effectLst>
              </a:rPr>
              <a:t>FEEDBACK</a:t>
            </a:r>
            <a:r>
              <a:rPr lang="en-GB" dirty="0" smtClean="0"/>
              <a:t> for added-value</a:t>
            </a:r>
          </a:p>
          <a:p>
            <a:r>
              <a:rPr lang="en-GB" dirty="0" smtClean="0">
                <a:solidFill>
                  <a:srgbClr val="7030A0"/>
                </a:solidFill>
              </a:rPr>
              <a:t>Software solutions versus VLE compatibility</a:t>
            </a:r>
          </a:p>
          <a:p>
            <a:pPr>
              <a:buFontTx/>
              <a:buChar char="-"/>
            </a:pPr>
            <a:r>
              <a:rPr lang="en-GB" dirty="0" smtClean="0"/>
              <a:t>‘</a:t>
            </a:r>
            <a:r>
              <a:rPr lang="en-GB" dirty="0" err="1" smtClean="0"/>
              <a:t>Raptivity</a:t>
            </a:r>
            <a:r>
              <a:rPr lang="en-GB" dirty="0" smtClean="0"/>
              <a:t>’ for grammar – attractive but not </a:t>
            </a:r>
            <a:r>
              <a:rPr lang="en-GB" dirty="0" err="1" smtClean="0"/>
              <a:t>trackable</a:t>
            </a:r>
            <a:r>
              <a:rPr lang="en-GB" dirty="0" smtClean="0"/>
              <a:t> via BB / Tell Me More for phonetics exactly what we wanted, but too expensive </a:t>
            </a:r>
          </a:p>
          <a:p>
            <a:pPr>
              <a:buNone/>
            </a:pPr>
            <a:r>
              <a:rPr lang="en-GB" dirty="0" smtClean="0"/>
              <a:t>= do the best we could with what we had / BB training</a:t>
            </a:r>
          </a:p>
          <a:p>
            <a:r>
              <a:rPr lang="en-GB" dirty="0" smtClean="0">
                <a:solidFill>
                  <a:srgbClr val="7030A0"/>
                </a:solidFill>
              </a:rPr>
              <a:t>Time implications</a:t>
            </a:r>
          </a:p>
          <a:p>
            <a:pPr>
              <a:buFontTx/>
              <a:buChar char="-"/>
            </a:pPr>
            <a:r>
              <a:rPr lang="en-GB" dirty="0" smtClean="0"/>
              <a:t>Considerable tutor time investment in context of changing whole first year language module at the same time</a:t>
            </a:r>
          </a:p>
          <a:p>
            <a:pPr>
              <a:buNone/>
            </a:pPr>
            <a:r>
              <a:rPr lang="en-GB" dirty="0" smtClean="0"/>
              <a:t>= worked a ‘just-in-time’ system, got quicker as went along, once it’s  done, it’s done (in theory)!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298408"/>
          </a:xfrm>
        </p:spPr>
        <p:txBody>
          <a:bodyPr>
            <a:normAutofit fontScale="90000"/>
            <a:scene3d>
              <a:camera prst="orthographicFront"/>
              <a:lightRig rig="threePt" dir="t"/>
            </a:scene3d>
            <a:sp3d extrusionH="57150">
              <a:bevelT w="38100" h="38100"/>
            </a:sp3d>
          </a:bodyPr>
          <a:lstStyle/>
          <a:p>
            <a:r>
              <a:rPr lang="en-GB" b="1" dirty="0" smtClean="0">
                <a:ln w="12700">
                  <a:noFill/>
                  <a:prstDash val="solid"/>
                </a:ln>
                <a:solidFill>
                  <a:schemeClr val="accent2">
                    <a:lumMod val="60000"/>
                    <a:lumOff val="40000"/>
                  </a:schemeClr>
                </a:solidFill>
                <a:effectLst>
                  <a:outerShdw blurRad="41275" dist="20320" dir="1800000" algn="tl" rotWithShape="0">
                    <a:srgbClr val="000000">
                      <a:alpha val="40000"/>
                    </a:srgbClr>
                  </a:outerShdw>
                </a:effectLst>
              </a:rPr>
              <a:t>What we managed to produce for grammar:</a:t>
            </a:r>
            <a:r>
              <a:rPr lang="en-GB" dirty="0" smtClean="0"/>
              <a:t> </a:t>
            </a:r>
            <a:endParaRPr lang="en-GB" dirty="0"/>
          </a:p>
        </p:txBody>
      </p:sp>
      <p:sp>
        <p:nvSpPr>
          <p:cNvPr id="3" name="Content Placeholder 2"/>
          <p:cNvSpPr>
            <a:spLocks noGrp="1"/>
          </p:cNvSpPr>
          <p:nvPr>
            <p:ph idx="1"/>
          </p:nvPr>
        </p:nvSpPr>
        <p:spPr/>
        <p:txBody>
          <a:bodyPr>
            <a:normAutofit lnSpcReduction="10000"/>
          </a:bodyPr>
          <a:lstStyle/>
          <a:p>
            <a:r>
              <a:rPr lang="en-GB" dirty="0" smtClean="0"/>
              <a:t>Weekly combination of discrete self-tests (following class + ILP schedule) and grammar </a:t>
            </a:r>
            <a:r>
              <a:rPr lang="en-GB" dirty="0" err="1" smtClean="0"/>
              <a:t>proses</a:t>
            </a:r>
            <a:r>
              <a:rPr lang="en-GB" dirty="0" smtClean="0"/>
              <a:t>;</a:t>
            </a:r>
          </a:p>
          <a:p>
            <a:r>
              <a:rPr lang="en-GB" dirty="0" smtClean="0"/>
              <a:t>Self-tests – feedback built-in after each question;</a:t>
            </a:r>
          </a:p>
          <a:p>
            <a:r>
              <a:rPr lang="en-GB" dirty="0" err="1" smtClean="0"/>
              <a:t>Proses</a:t>
            </a:r>
            <a:r>
              <a:rPr lang="en-GB" dirty="0" smtClean="0"/>
              <a:t> - we had to be more innovative! </a:t>
            </a:r>
            <a:endParaRPr lang="en-GB" dirty="0" smtClean="0">
              <a:solidFill>
                <a:schemeClr val="accent5">
                  <a:lumMod val="25000"/>
                </a:schemeClr>
              </a:solidFill>
            </a:endParaRPr>
          </a:p>
          <a:p>
            <a:r>
              <a:rPr lang="en-GB" dirty="0" smtClean="0">
                <a:solidFill>
                  <a:schemeClr val="accent5">
                    <a:lumMod val="25000"/>
                  </a:schemeClr>
                </a:solidFill>
              </a:rPr>
              <a:t>Notes on grammar point being tested</a:t>
            </a:r>
          </a:p>
          <a:p>
            <a:r>
              <a:rPr lang="en-GB" dirty="0" smtClean="0">
                <a:solidFill>
                  <a:schemeClr val="accent5">
                    <a:lumMod val="25000"/>
                  </a:schemeClr>
                </a:solidFill>
              </a:rPr>
              <a:t>Link to their grammar rules sheet </a:t>
            </a:r>
          </a:p>
          <a:p>
            <a:r>
              <a:rPr lang="en-GB" dirty="0" smtClean="0">
                <a:solidFill>
                  <a:schemeClr val="accent5">
                    <a:lumMod val="25000"/>
                  </a:schemeClr>
                </a:solidFill>
              </a:rPr>
              <a:t>Indication of page numbers in set text</a:t>
            </a:r>
          </a:p>
          <a:p>
            <a:r>
              <a:rPr lang="en-GB" dirty="0" smtClean="0">
                <a:solidFill>
                  <a:schemeClr val="accent5">
                    <a:lumMod val="25000"/>
                  </a:schemeClr>
                </a:solidFill>
              </a:rPr>
              <a:t>Link to a micro-tutorial (</a:t>
            </a:r>
            <a:r>
              <a:rPr lang="en-GB" dirty="0" err="1" smtClean="0">
                <a:solidFill>
                  <a:schemeClr val="accent5">
                    <a:lumMod val="25000"/>
                  </a:schemeClr>
                </a:solidFill>
              </a:rPr>
              <a:t>Powerpoint</a:t>
            </a:r>
            <a:r>
              <a:rPr lang="en-GB" dirty="0" smtClean="0">
                <a:solidFill>
                  <a:schemeClr val="accent5">
                    <a:lumMod val="25000"/>
                  </a:schemeClr>
                </a:solidFill>
              </a:rPr>
              <a:t> + narration and rehearsed timings)</a:t>
            </a:r>
          </a:p>
          <a:p>
            <a:r>
              <a:rPr lang="en-GB" dirty="0" smtClean="0">
                <a:solidFill>
                  <a:schemeClr val="accent5">
                    <a:lumMod val="25000"/>
                  </a:schemeClr>
                </a:solidFill>
              </a:rPr>
              <a:t>‘Live’ correction of a staged student copy</a:t>
            </a:r>
          </a:p>
          <a:p>
            <a:endParaRPr lang="en-GB" dirty="0" smtClean="0">
              <a:solidFill>
                <a:schemeClr val="accent5">
                  <a:lumMod val="25000"/>
                </a:schemeClr>
              </a:solidFill>
            </a:endParaRPr>
          </a:p>
        </p:txBody>
      </p:sp>
      <p:pic>
        <p:nvPicPr>
          <p:cNvPr id="4" name="Picture 2" descr="http://davidanthonyporter.typepad.com/.a/6a00e55043abd0883401156f2acfaf970c-320wi"/>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8087964" y="5805264"/>
            <a:ext cx="1056036" cy="1052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normAutofit fontScale="90000"/>
            <a:scene3d>
              <a:camera prst="orthographicFront"/>
              <a:lightRig rig="threePt" dir="t"/>
            </a:scene3d>
            <a:sp3d extrusionH="57150">
              <a:bevelT w="38100" h="38100"/>
            </a:sp3d>
          </a:bodyPr>
          <a:lstStyle/>
          <a:p>
            <a:pPr algn="ctr"/>
            <a: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t/>
            </a:r>
            <a:b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br>
            <a: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t/>
            </a:r>
            <a:b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br>
            <a: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t>Demo – “Now see Annie mark one live!” (catchy name, non?)</a:t>
            </a:r>
            <a:endParaRPr lang="en-GB" b="1" dirty="0">
              <a:ln w="12700">
                <a:noFill/>
                <a:prstDash val="solid"/>
              </a:ln>
              <a:solidFill>
                <a:schemeClr val="accent2">
                  <a:lumMod val="40000"/>
                  <a:lumOff val="60000"/>
                </a:schemeClr>
              </a:solidFill>
              <a:effectLst>
                <a:outerShdw blurRad="41275" dist="20320" dir="1800000" algn="tl" rotWithShape="0">
                  <a:srgbClr val="000000">
                    <a:alpha val="40000"/>
                  </a:srgbClr>
                </a:outerShdw>
              </a:effectLst>
            </a:endParaRPr>
          </a:p>
        </p:txBody>
      </p:sp>
      <p:pic>
        <p:nvPicPr>
          <p:cNvPr id="38916" name="Picture 4" descr="http://www.dgp.toronto.edu/~gf/Research/tabletPC.jpg"/>
          <p:cNvPicPr>
            <a:picLocks noChangeAspect="1" noChangeArrowheads="1"/>
          </p:cNvPicPr>
          <p:nvPr/>
        </p:nvPicPr>
        <p:blipFill>
          <a:blip r:embed="rId3" cstate="print"/>
          <a:srcRect/>
          <a:stretch>
            <a:fillRect/>
          </a:stretch>
        </p:blipFill>
        <p:spPr bwMode="auto">
          <a:xfrm>
            <a:off x="395536" y="2708920"/>
            <a:ext cx="2915816" cy="3013011"/>
          </a:xfrm>
          <a:prstGeom prst="rect">
            <a:avLst/>
          </a:prstGeom>
          <a:noFill/>
        </p:spPr>
      </p:pic>
      <p:pic>
        <p:nvPicPr>
          <p:cNvPr id="38918" name="Picture 6" descr="http://1.bp.blogspot.com/-umOPUIOoM9g/Txyxk1tNwSI/AAAAAAAAAaY/mdwfsuDsiUc/s1600/1.jpg"/>
          <p:cNvPicPr>
            <a:picLocks noChangeAspect="1" noChangeArrowheads="1"/>
          </p:cNvPicPr>
          <p:nvPr/>
        </p:nvPicPr>
        <p:blipFill>
          <a:blip r:embed="rId4" cstate="print"/>
          <a:srcRect/>
          <a:stretch>
            <a:fillRect/>
          </a:stretch>
        </p:blipFill>
        <p:spPr bwMode="auto">
          <a:xfrm>
            <a:off x="6156176" y="3140968"/>
            <a:ext cx="2016224" cy="2108996"/>
          </a:xfrm>
          <a:prstGeom prst="rect">
            <a:avLst/>
          </a:prstGeom>
          <a:noFill/>
        </p:spPr>
      </p:pic>
      <p:pic>
        <p:nvPicPr>
          <p:cNvPr id="38922" name="Picture 10" descr="headphones with microphone"/>
          <p:cNvPicPr>
            <a:picLocks noChangeAspect="1" noChangeArrowheads="1"/>
          </p:cNvPicPr>
          <p:nvPr/>
        </p:nvPicPr>
        <p:blipFill>
          <a:blip r:embed="rId5" cstate="print"/>
          <a:srcRect/>
          <a:stretch>
            <a:fillRect/>
          </a:stretch>
        </p:blipFill>
        <p:spPr bwMode="auto">
          <a:xfrm>
            <a:off x="3851920" y="3140968"/>
            <a:ext cx="1872208" cy="2374375"/>
          </a:xfrm>
          <a:prstGeom prst="rect">
            <a:avLst/>
          </a:prstGeom>
          <a:noFill/>
        </p:spPr>
      </p:pic>
      <p:sp>
        <p:nvSpPr>
          <p:cNvPr id="6" name="TextBox 5"/>
          <p:cNvSpPr txBox="1"/>
          <p:nvPr/>
        </p:nvSpPr>
        <p:spPr>
          <a:xfrm>
            <a:off x="755576" y="6021288"/>
            <a:ext cx="237626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smtClean="0"/>
              <a:t>Thanks TESS fund!</a:t>
            </a:r>
            <a:endParaRPr lang="en-GB" dirty="0"/>
          </a:p>
        </p:txBody>
      </p:sp>
      <p:sp>
        <p:nvSpPr>
          <p:cNvPr id="7" name="TextBox 6"/>
          <p:cNvSpPr txBox="1"/>
          <p:nvPr/>
        </p:nvSpPr>
        <p:spPr>
          <a:xfrm>
            <a:off x="2483768" y="2636912"/>
            <a:ext cx="151216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t>+ OneNote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scene3d>
              <a:camera prst="orthographicFront"/>
              <a:lightRig rig="threePt" dir="t"/>
            </a:scene3d>
            <a:sp3d extrusionH="57150">
              <a:bevelT w="38100" h="38100"/>
            </a:sp3d>
          </a:bodyPr>
          <a:lstStyle/>
          <a:p>
            <a:pPr algn="ctr"/>
            <a: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t>So what did our students think?</a:t>
            </a:r>
            <a:endParaRPr lang="en-GB" b="1" dirty="0">
              <a:ln w="12700">
                <a:noFill/>
                <a:prstDash val="solid"/>
              </a:ln>
              <a:solidFill>
                <a:schemeClr val="accent2">
                  <a:lumMod val="40000"/>
                  <a:lumOff val="6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67544" y="1340768"/>
            <a:ext cx="8229600" cy="2160240"/>
          </a:xfrm>
        </p:spPr>
        <p:txBody>
          <a:bodyPr>
            <a:normAutofit/>
          </a:bodyPr>
          <a:lstStyle/>
          <a:p>
            <a:r>
              <a:rPr lang="en-GB" sz="2300" dirty="0" smtClean="0"/>
              <a:t>2 x surveys (1 each semester) = </a:t>
            </a:r>
            <a:r>
              <a:rPr lang="en-GB" sz="2300" dirty="0" err="1" smtClean="0"/>
              <a:t>MILP’s</a:t>
            </a:r>
            <a:r>
              <a:rPr lang="en-GB" sz="2300" dirty="0" smtClean="0"/>
              <a:t>!</a:t>
            </a:r>
          </a:p>
          <a:p>
            <a:r>
              <a:rPr lang="en-GB" sz="2300" dirty="0" err="1" smtClean="0"/>
              <a:t>Sem</a:t>
            </a:r>
            <a:r>
              <a:rPr lang="en-GB" sz="2300" dirty="0" smtClean="0"/>
              <a:t> 1 = 158 responses / </a:t>
            </a:r>
            <a:r>
              <a:rPr lang="en-GB" sz="2300" dirty="0" err="1" smtClean="0"/>
              <a:t>Sem</a:t>
            </a:r>
            <a:r>
              <a:rPr lang="en-GB" sz="2300" dirty="0" smtClean="0"/>
              <a:t> 2 = 74 responses</a:t>
            </a:r>
          </a:p>
          <a:p>
            <a:r>
              <a:rPr lang="en-GB" sz="2300" dirty="0" smtClean="0"/>
              <a:t>Questions on all aspects of the new course – combination of numeric and comments</a:t>
            </a:r>
          </a:p>
          <a:p>
            <a:r>
              <a:rPr lang="en-GB" sz="2300" dirty="0" smtClean="0"/>
              <a:t>We will be looking at the results from these 4:</a:t>
            </a:r>
          </a:p>
          <a:p>
            <a:pPr>
              <a:buNone/>
            </a:pPr>
            <a:endParaRPr lang="en-GB" dirty="0" smtClean="0"/>
          </a:p>
          <a:p>
            <a:pPr>
              <a:buNone/>
            </a:pPr>
            <a:endParaRPr lang="en-GB" dirty="0" smtClean="0"/>
          </a:p>
          <a:p>
            <a:pPr>
              <a:buNone/>
            </a:pPr>
            <a:endParaRPr lang="en-GB" dirty="0"/>
          </a:p>
        </p:txBody>
      </p:sp>
      <p:sp>
        <p:nvSpPr>
          <p:cNvPr id="5" name="TextBox 4"/>
          <p:cNvSpPr txBox="1"/>
          <p:nvPr/>
        </p:nvSpPr>
        <p:spPr>
          <a:xfrm>
            <a:off x="611560" y="3410902"/>
            <a:ext cx="8280920" cy="34470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r>
              <a:rPr lang="en-GB" sz="2000" dirty="0" smtClean="0"/>
              <a:t>1.HONESTLY, do you think you would be doing so much independent</a:t>
            </a:r>
          </a:p>
          <a:p>
            <a:pPr marL="457200" indent="-457200"/>
            <a:r>
              <a:rPr lang="en-GB" sz="2000" dirty="0" smtClean="0"/>
              <a:t>learning if we did not have the monitored ILP section of the course?</a:t>
            </a:r>
          </a:p>
          <a:p>
            <a:pPr marL="457200" indent="-457200"/>
            <a:endParaRPr lang="en-GB" sz="2000" dirty="0" smtClean="0"/>
          </a:p>
          <a:p>
            <a:pPr marL="457200" indent="-457200"/>
            <a:r>
              <a:rPr lang="en-GB" sz="2000" dirty="0" smtClean="0"/>
              <a:t>2.The weekly monitored ILP activities  are helping me work regularly</a:t>
            </a:r>
          </a:p>
          <a:p>
            <a:pPr marL="457200" indent="-457200"/>
            <a:r>
              <a:rPr lang="en-GB" sz="2000" dirty="0" smtClean="0"/>
              <a:t>and systematically outside the classroom.</a:t>
            </a:r>
          </a:p>
          <a:p>
            <a:pPr marL="457200" indent="-457200"/>
            <a:endParaRPr lang="en-GB" sz="2000" dirty="0" smtClean="0"/>
          </a:p>
          <a:p>
            <a:pPr marL="457200" indent="-457200"/>
            <a:r>
              <a:rPr lang="en-GB" sz="2000" dirty="0" smtClean="0"/>
              <a:t>3.The feedback given with the Monitored ILP exercises is helpful.</a:t>
            </a:r>
          </a:p>
          <a:p>
            <a:pPr marL="457200" indent="-457200"/>
            <a:endParaRPr lang="en-GB" sz="2000" dirty="0" smtClean="0"/>
          </a:p>
          <a:p>
            <a:pPr marL="457200" indent="-457200"/>
            <a:r>
              <a:rPr lang="en-GB" sz="2000" dirty="0" smtClean="0"/>
              <a:t>4.Did you find the 'Now watch Annie mark one of your translations live‘</a:t>
            </a:r>
          </a:p>
          <a:p>
            <a:pPr marL="457200" indent="-457200"/>
            <a:r>
              <a:rPr lang="en-GB" sz="2000" dirty="0" smtClean="0"/>
              <a:t>feedbacks useful for the monitored ILP targeted prose exercises?</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Autofit/>
          </a:bodyPr>
          <a:lstStyle/>
          <a:p>
            <a:r>
              <a:rPr lang="en-GB" sz="3200" b="1" dirty="0" smtClean="0">
                <a:ln w="12700">
                  <a:noFill/>
                  <a:prstDash val="solid"/>
                </a:ln>
                <a:solidFill>
                  <a:schemeClr val="accent2"/>
                </a:solidFill>
                <a:effectLst>
                  <a:outerShdw blurRad="41275" dist="20320" dir="1800000" algn="tl" rotWithShape="0">
                    <a:srgbClr val="000000">
                      <a:alpha val="40000"/>
                    </a:srgbClr>
                  </a:outerShdw>
                </a:effectLst>
              </a:rPr>
              <a:t>HONESTLY do you think you would be doing as much ILP if we did not have the Monitored ILP section?</a:t>
            </a:r>
            <a:endParaRPr lang="en-GB" sz="3200" dirty="0"/>
          </a:p>
        </p:txBody>
      </p:sp>
      <p:graphicFrame>
        <p:nvGraphicFramePr>
          <p:cNvPr id="7" name="Content Placeholder 3"/>
          <p:cNvGraphicFramePr>
            <a:graphicFrameLocks noGrp="1"/>
          </p:cNvGraphicFramePr>
          <p:nvPr>
            <p:ph sz="quarter" idx="2"/>
          </p:nvPr>
        </p:nvGraphicFramePr>
        <p:xfrm>
          <a:off x="179512" y="2204864"/>
          <a:ext cx="4245868" cy="33123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3"/>
          <p:cNvGraphicFramePr>
            <a:graphicFrameLocks noGrp="1"/>
          </p:cNvGraphicFramePr>
          <p:nvPr>
            <p:ph sz="quarter" idx="4"/>
          </p:nvPr>
        </p:nvGraphicFramePr>
        <p:xfrm>
          <a:off x="4499992" y="2204864"/>
          <a:ext cx="439248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99592" y="5733256"/>
            <a:ext cx="2448272"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4400" dirty="0" smtClean="0"/>
              <a:t>79%</a:t>
            </a:r>
            <a:endParaRPr lang="en-GB" sz="4400" dirty="0"/>
          </a:p>
        </p:txBody>
      </p:sp>
      <p:sp>
        <p:nvSpPr>
          <p:cNvPr id="11" name="TextBox 10"/>
          <p:cNvSpPr txBox="1"/>
          <p:nvPr/>
        </p:nvSpPr>
        <p:spPr>
          <a:xfrm>
            <a:off x="5580112" y="5805264"/>
            <a:ext cx="2448272"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GB" sz="4400" dirty="0" smtClean="0"/>
              <a:t>81%</a:t>
            </a:r>
            <a:endParaRPr lang="en-GB" sz="4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1876</TotalTime>
  <Words>3263</Words>
  <Application>Microsoft Office PowerPoint</Application>
  <PresentationFormat>On-screen Show (4:3)</PresentationFormat>
  <Paragraphs>216</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Monitored Independent Study in large cohorts – an update</vt:lpstr>
      <vt:lpstr> Organisation of core French language modules </vt:lpstr>
      <vt:lpstr>Our ‘challenge’</vt:lpstr>
      <vt:lpstr>Our proposed ‘solution’</vt:lpstr>
      <vt:lpstr>Problems we considered:</vt:lpstr>
      <vt:lpstr>What we managed to produce for grammar: </vt:lpstr>
      <vt:lpstr>  Demo – “Now see Annie mark one live!” (catchy name, non?)</vt:lpstr>
      <vt:lpstr>So what did our students think?</vt:lpstr>
      <vt:lpstr>HONESTLY do you think you would be doing as much ILP if we did not have the Monitored ILP section?</vt:lpstr>
      <vt:lpstr>Comments</vt:lpstr>
      <vt:lpstr>The weekly monitored ILP activities are helping me work more regularly and systematically outside the classroom</vt:lpstr>
      <vt:lpstr>COMMENTS</vt:lpstr>
      <vt:lpstr>The feedback given with the MILP exercices is helpful</vt:lpstr>
      <vt:lpstr>COMMENTS</vt:lpstr>
      <vt:lpstr>Did you find the ‘Now watch Annie mark one of your translations live’ useful for the targeted proses?</vt:lpstr>
      <vt:lpstr>Did you find the ‘Now watch Annie mark one of your translations live’ useful for the targeted proses?</vt:lpstr>
      <vt:lpstr>COMMENTS</vt:lpstr>
      <vt:lpstr>Why did the students not watch me?</vt:lpstr>
      <vt:lpstr>What we have learnt – our students</vt:lpstr>
      <vt:lpstr>Comments</vt:lpstr>
      <vt:lpstr>What we have learnt – the technology</vt:lpstr>
      <vt:lpstr>What we have learnt – the technology</vt:lpstr>
      <vt:lpstr>What we can change for next time:</vt:lpstr>
      <vt:lpstr>Slide 24</vt:lpstr>
      <vt:lpstr>So, is it worth it?</vt:lpstr>
      <vt:lpstr>Can we help you?</vt:lpstr>
    </vt:vector>
  </TitlesOfParts>
  <Company>University of Manchester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Monitored Independent Study in large cohorts</dc:title>
  <dc:creator>MFGSSALM</dc:creator>
  <cp:lastModifiedBy>MFGSSALM</cp:lastModifiedBy>
  <cp:revision>21</cp:revision>
  <dcterms:created xsi:type="dcterms:W3CDTF">2011-04-26T13:14:54Z</dcterms:created>
  <dcterms:modified xsi:type="dcterms:W3CDTF">2012-05-23T14:48:38Z</dcterms:modified>
</cp:coreProperties>
</file>