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828" r:id="rId1"/>
  </p:sldMasterIdLst>
  <p:sldIdLst>
    <p:sldId id="256" r:id="rId2"/>
    <p:sldId id="261" r:id="rId3"/>
    <p:sldId id="259" r:id="rId4"/>
    <p:sldId id="260" r:id="rId5"/>
    <p:sldId id="263" r:id="rId6"/>
    <p:sldId id="269" r:id="rId7"/>
    <p:sldId id="265" r:id="rId8"/>
    <p:sldId id="266" r:id="rId9"/>
    <p:sldId id="271" r:id="rId10"/>
    <p:sldId id="272" r:id="rId11"/>
    <p:sldId id="273" r:id="rId12"/>
    <p:sldId id="262" r:id="rId13"/>
    <p:sldId id="270" r:id="rId14"/>
    <p:sldId id="275" r:id="rId15"/>
    <p:sldId id="274" r:id="rId16"/>
    <p:sldId id="276" r:id="rId17"/>
    <p:sldId id="277" r:id="rId18"/>
    <p:sldId id="278" r:id="rId19"/>
    <p:sldId id="281" r:id="rId20"/>
    <p:sldId id="279" r:id="rId21"/>
    <p:sldId id="280" r:id="rId22"/>
    <p:sldId id="282" r:id="rId23"/>
    <p:sldId id="283" r:id="rId24"/>
    <p:sldId id="257" r:id="rId25"/>
    <p:sldId id="258" r:id="rId26"/>
    <p:sldId id="284"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20"/>
    <p:restoredTop sz="94693" autoAdjust="0"/>
  </p:normalViewPr>
  <p:slideViewPr>
    <p:cSldViewPr>
      <p:cViewPr varScale="1">
        <p:scale>
          <a:sx n="71" d="100"/>
          <a:sy n="71" d="100"/>
        </p:scale>
        <p:origin x="-102"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GB" dirty="0" smtClean="0"/>
              <a:t>Questionnaire </a:t>
            </a:r>
            <a:r>
              <a:rPr lang="en-GB" dirty="0"/>
              <a:t>students</a:t>
            </a:r>
          </a:p>
        </c:rich>
      </c:tx>
      <c:layout>
        <c:manualLayout>
          <c:xMode val="edge"/>
          <c:yMode val="edge"/>
          <c:x val="0.31042739078374015"/>
          <c:y val="2.0569821857784248E-2"/>
        </c:manualLayout>
      </c:layout>
      <c:overlay val="0"/>
    </c:title>
    <c:autoTitleDeleted val="0"/>
    <c:view3D>
      <c:rotX val="75"/>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Questionnaire students</c:v>
                </c:pt>
              </c:strCache>
            </c:strRef>
          </c:tx>
          <c:cat>
            <c:strRef>
              <c:f>Sheet1!$A$2:$A$5</c:f>
              <c:strCache>
                <c:ptCount val="4"/>
                <c:pt idx="0">
                  <c:v>Guided writing activity in class with script + specific lexical[1] aims (individual)</c:v>
                </c:pt>
                <c:pt idx="1">
                  <c:v>Guided writing activity in class with script + specific grammatical aims (group))</c:v>
                </c:pt>
                <c:pt idx="2">
                  <c:v>Past or mock exam papers  in class with individual feedback, corrected with indicative mark</c:v>
                </c:pt>
                <c:pt idx="3">
                  <c:v>Divers</c:v>
                </c:pt>
              </c:strCache>
            </c:strRef>
          </c:cat>
          <c:val>
            <c:numRef>
              <c:f>Sheet1!$B$2:$B$5</c:f>
              <c:numCache>
                <c:formatCode>General</c:formatCode>
                <c:ptCount val="4"/>
                <c:pt idx="0">
                  <c:v>30</c:v>
                </c:pt>
                <c:pt idx="1">
                  <c:v>30</c:v>
                </c:pt>
                <c:pt idx="2">
                  <c:v>20</c:v>
                </c:pt>
                <c:pt idx="3">
                  <c:v>5</c:v>
                </c:pt>
              </c:numCache>
            </c:numRef>
          </c:val>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layout/>
      <c:overlay val="0"/>
    </c:title>
    <c:autoTitleDeleted val="0"/>
    <c:view3D>
      <c:rotX val="75"/>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Questionnaire teachers</c:v>
                </c:pt>
              </c:strCache>
            </c:strRef>
          </c:tx>
          <c:cat>
            <c:strRef>
              <c:f>Sheet1!$A$2:$A$5</c:f>
              <c:strCache>
                <c:ptCount val="4"/>
                <c:pt idx="0">
                  <c:v>HW (individual) corrected with indicative mark</c:v>
                </c:pt>
                <c:pt idx="1">
                  <c:v>Past or mock exam papers  in class with individual feedback, corrected with indicative mark</c:v>
                </c:pt>
                <c:pt idx="2">
                  <c:v>HW ( group) corrected with indicative mark</c:v>
                </c:pt>
                <c:pt idx="3">
                  <c:v>Divers</c:v>
                </c:pt>
              </c:strCache>
            </c:strRef>
          </c:cat>
          <c:val>
            <c:numRef>
              <c:f>Sheet1!$B$2:$B$5</c:f>
              <c:numCache>
                <c:formatCode>General</c:formatCode>
                <c:ptCount val="4"/>
                <c:pt idx="0">
                  <c:v>40</c:v>
                </c:pt>
                <c:pt idx="1">
                  <c:v>40</c:v>
                </c:pt>
                <c:pt idx="2">
                  <c:v>15</c:v>
                </c:pt>
                <c:pt idx="3">
                  <c:v>5</c:v>
                </c:pt>
              </c:numCache>
            </c:numRef>
          </c:val>
        </c:ser>
        <c:dLbls>
          <c:showLegendKey val="0"/>
          <c:showVal val="0"/>
          <c:showCatName val="0"/>
          <c:showSerName val="0"/>
          <c:showPercent val="0"/>
          <c:showBubbleSize val="0"/>
          <c:showLeaderLines val="1"/>
        </c:dLbls>
      </c:pie3DChart>
    </c:plotArea>
    <c:legend>
      <c:legendPos val="r"/>
      <c:layout/>
      <c:overlay val="0"/>
    </c:legend>
    <c:plotVisOnly val="1"/>
    <c:dispBlanksAs val="gap"/>
    <c:showDLblsOverMax val="0"/>
  </c:chart>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fld id="{04D4762B-FACA-4265-8A0D-DD9DE622E584}" type="datetimeFigureOut">
              <a:rPr lang="en-GB" smtClean="0"/>
              <a:pPr/>
              <a:t>25/05/2012</a:t>
            </a:fld>
            <a:endParaRPr lang="en-GB"/>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GB"/>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F57ACB95-3896-4E9F-A93F-A09D9990A1BB}" type="slidenum">
              <a:rPr lang="en-GB" smtClean="0"/>
              <a:pPr/>
              <a:t>‹#›</a:t>
            </a:fld>
            <a:endParaRPr lang="en-GB"/>
          </a:p>
        </p:txBody>
      </p:sp>
    </p:spTree>
  </p:cSld>
  <p:clrMapOvr>
    <a:overrideClrMapping bg1="lt1" tx1="dk1" bg2="lt2" tx2="dk2" accent1="accent1" accent2="accent2" accent3="accent3" accent4="accent4" accent5="accent5" accent6="accent6" hlink="hlink" folHlink="folHlink"/>
  </p:clrMapOvr>
  <p:transition spd="slow">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D4762B-FACA-4265-8A0D-DD9DE622E584}" type="datetimeFigureOut">
              <a:rPr lang="en-GB" smtClean="0"/>
              <a:pPr/>
              <a:t>25/05/2012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7ACB95-3896-4E9F-A93F-A09D9990A1BB}" type="slidenum">
              <a:rPr lang="en-GB" smtClean="0"/>
              <a:pPr/>
              <a:t>‹#›</a:t>
            </a:fld>
            <a:endParaRPr lang="en-GB"/>
          </a:p>
        </p:txBody>
      </p:sp>
    </p:spTree>
  </p:cSld>
  <p:clrMapOvr>
    <a:masterClrMapping/>
  </p:clrMapOvr>
  <p:transition spd="slow">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4D4762B-FACA-4265-8A0D-DD9DE622E584}" type="datetimeFigureOut">
              <a:rPr lang="en-GB" smtClean="0"/>
              <a:pPr/>
              <a:t>25/05/2012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57ACB95-3896-4E9F-A93F-A09D9990A1BB}" type="slidenum">
              <a:rPr lang="en-GB" smtClean="0"/>
              <a:pPr/>
              <a:t>‹#›</a:t>
            </a:fld>
            <a:endParaRPr lang="en-GB"/>
          </a:p>
        </p:txBody>
      </p:sp>
    </p:spTree>
  </p:cSld>
  <p:clrMapOvr>
    <a:masterClrMapping/>
  </p:clrMapOvr>
  <p:transition spd="slow">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4"/>
          </p:nvPr>
        </p:nvSpPr>
        <p:spPr/>
        <p:txBody>
          <a:bodyPr rtlCol="0"/>
          <a:lstStyle/>
          <a:p>
            <a:fld id="{04D4762B-FACA-4265-8A0D-DD9DE622E584}" type="datetimeFigureOut">
              <a:rPr lang="en-GB" smtClean="0"/>
              <a:pPr/>
              <a:t>25/05/2012</a:t>
            </a:fld>
            <a:endParaRPr lang="en-GB"/>
          </a:p>
        </p:txBody>
      </p:sp>
      <p:sp>
        <p:nvSpPr>
          <p:cNvPr id="9" name="Slide Number Placeholder 8"/>
          <p:cNvSpPr>
            <a:spLocks noGrp="1"/>
          </p:cNvSpPr>
          <p:nvPr>
            <p:ph type="sldNum" sz="quarter" idx="15"/>
          </p:nvPr>
        </p:nvSpPr>
        <p:spPr/>
        <p:txBody>
          <a:bodyPr rtlCol="0"/>
          <a:lstStyle/>
          <a:p>
            <a:fld id="{F57ACB95-3896-4E9F-A93F-A09D9990A1BB}" type="slidenum">
              <a:rPr lang="en-GB" smtClean="0"/>
              <a:pPr/>
              <a:t>‹#›</a:t>
            </a:fld>
            <a:endParaRPr lang="en-GB"/>
          </a:p>
        </p:txBody>
      </p:sp>
      <p:sp>
        <p:nvSpPr>
          <p:cNvPr id="10" name="Footer Placeholder 9"/>
          <p:cNvSpPr>
            <a:spLocks noGrp="1"/>
          </p:cNvSpPr>
          <p:nvPr>
            <p:ph type="ftr" sz="quarter" idx="16"/>
          </p:nvPr>
        </p:nvSpPr>
        <p:spPr/>
        <p:txBody>
          <a:bodyPr rtlCol="0"/>
          <a:lstStyle/>
          <a:p>
            <a:endParaRPr lang="en-GB"/>
          </a:p>
        </p:txBody>
      </p:sp>
    </p:spTree>
  </p:cSld>
  <p:clrMapOvr>
    <a:masterClrMapping/>
  </p:clrMapOvr>
  <p:transition spd="slow">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4D4762B-FACA-4265-8A0D-DD9DE622E584}" type="datetimeFigureOut">
              <a:rPr lang="en-GB" smtClean="0"/>
              <a:pPr/>
              <a:t>25/05/2012</a:t>
            </a:fld>
            <a:endParaRPr lang="en-GB"/>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GB"/>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F57ACB95-3896-4E9F-A93F-A09D9990A1BB}" type="slidenum">
              <a:rPr lang="en-GB" smtClean="0"/>
              <a:pPr/>
              <a:t>‹#›</a:t>
            </a:fld>
            <a:endParaRPr lang="en-GB"/>
          </a:p>
        </p:txBody>
      </p:sp>
    </p:spTree>
  </p:cSld>
  <p:clrMapOvr>
    <a:overrideClrMapping bg1="dk1" tx1="lt1" bg2="dk2" tx2="lt2" accent1="accent1" accent2="accent2" accent3="accent3" accent4="accent4" accent5="accent5" accent6="accent6" hlink="hlink" folHlink="folHlink"/>
  </p:clrMapOvr>
  <p:transition spd="slow">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4D4762B-FACA-4265-8A0D-DD9DE622E584}" type="datetimeFigureOut">
              <a:rPr lang="en-GB" smtClean="0"/>
              <a:pPr/>
              <a:t>25/05/2012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57ACB95-3896-4E9F-A93F-A09D9990A1BB}" type="slidenum">
              <a:rPr lang="en-GB" smtClean="0"/>
              <a:pPr/>
              <a:t>‹#›</a:t>
            </a:fld>
            <a:endParaRPr lang="en-GB"/>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transition spd="slow">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smtClean="0"/>
              <a:t>Click to edit Master title style</a:t>
            </a:r>
            <a:endParaRPr kumimoji="0" lang="en-US"/>
          </a:p>
        </p:txBody>
      </p:sp>
      <p:sp>
        <p:nvSpPr>
          <p:cNvPr id="7" name="Date Placeholder 6"/>
          <p:cNvSpPr>
            <a:spLocks noGrp="1"/>
          </p:cNvSpPr>
          <p:nvPr>
            <p:ph type="dt" sz="half" idx="10"/>
          </p:nvPr>
        </p:nvSpPr>
        <p:spPr/>
        <p:txBody>
          <a:bodyPr/>
          <a:lstStyle/>
          <a:p>
            <a:fld id="{04D4762B-FACA-4265-8A0D-DD9DE622E584}" type="datetimeFigureOut">
              <a:rPr lang="en-GB" smtClean="0"/>
              <a:pPr/>
              <a:t>25/05/2012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57ACB95-3896-4E9F-A93F-A09D9990A1BB}" type="slidenum">
              <a:rPr lang="en-GB" smtClean="0"/>
              <a:pPr/>
              <a:t>‹#›</a:t>
            </a:fld>
            <a:endParaRPr lang="en-GB"/>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transition spd="slow">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6" name="Date Placeholder 5"/>
          <p:cNvSpPr>
            <a:spLocks noGrp="1"/>
          </p:cNvSpPr>
          <p:nvPr>
            <p:ph type="dt" sz="half" idx="10"/>
          </p:nvPr>
        </p:nvSpPr>
        <p:spPr/>
        <p:txBody>
          <a:bodyPr rtlCol="0"/>
          <a:lstStyle/>
          <a:p>
            <a:fld id="{04D4762B-FACA-4265-8A0D-DD9DE622E584}" type="datetimeFigureOut">
              <a:rPr lang="en-GB" smtClean="0"/>
              <a:pPr/>
              <a:t>25/05/2012</a:t>
            </a:fld>
            <a:endParaRPr lang="en-GB"/>
          </a:p>
        </p:txBody>
      </p:sp>
      <p:sp>
        <p:nvSpPr>
          <p:cNvPr id="7" name="Slide Number Placeholder 6"/>
          <p:cNvSpPr>
            <a:spLocks noGrp="1"/>
          </p:cNvSpPr>
          <p:nvPr>
            <p:ph type="sldNum" sz="quarter" idx="11"/>
          </p:nvPr>
        </p:nvSpPr>
        <p:spPr/>
        <p:txBody>
          <a:bodyPr rtlCol="0"/>
          <a:lstStyle/>
          <a:p>
            <a:fld id="{F57ACB95-3896-4E9F-A93F-A09D9990A1BB}" type="slidenum">
              <a:rPr lang="en-GB" smtClean="0"/>
              <a:pPr/>
              <a:t>‹#›</a:t>
            </a:fld>
            <a:endParaRPr lang="en-GB"/>
          </a:p>
        </p:txBody>
      </p:sp>
      <p:sp>
        <p:nvSpPr>
          <p:cNvPr id="8" name="Footer Placeholder 7"/>
          <p:cNvSpPr>
            <a:spLocks noGrp="1"/>
          </p:cNvSpPr>
          <p:nvPr>
            <p:ph type="ftr" sz="quarter" idx="12"/>
          </p:nvPr>
        </p:nvSpPr>
        <p:spPr/>
        <p:txBody>
          <a:bodyPr rtlCol="0"/>
          <a:lstStyle/>
          <a:p>
            <a:endParaRPr lang="en-GB"/>
          </a:p>
        </p:txBody>
      </p:sp>
    </p:spTree>
  </p:cSld>
  <p:clrMapOvr>
    <a:masterClrMapping/>
  </p:clrMapOvr>
  <p:transition spd="slow">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D4762B-FACA-4265-8A0D-DD9DE622E584}" type="datetimeFigureOut">
              <a:rPr lang="en-GB" smtClean="0"/>
              <a:pPr/>
              <a:t>25/05/2012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57ACB95-3896-4E9F-A93F-A09D9990A1BB}" type="slidenum">
              <a:rPr lang="en-GB" smtClean="0"/>
              <a:pPr/>
              <a:t>‹#›</a:t>
            </a:fld>
            <a:endParaRPr lang="en-GB"/>
          </a:p>
        </p:txBody>
      </p:sp>
    </p:spTree>
  </p:cSld>
  <p:clrMapOvr>
    <a:masterClrMapping/>
  </p:clrMapOvr>
  <p:transition spd="slow">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4"/>
          </p:nvPr>
        </p:nvSpPr>
        <p:spPr/>
        <p:txBody>
          <a:bodyPr rtlCol="0"/>
          <a:lstStyle/>
          <a:p>
            <a:fld id="{04D4762B-FACA-4265-8A0D-DD9DE622E584}" type="datetimeFigureOut">
              <a:rPr lang="en-GB" smtClean="0"/>
              <a:pPr/>
              <a:t>25/05/2012</a:t>
            </a:fld>
            <a:endParaRPr lang="en-GB"/>
          </a:p>
        </p:txBody>
      </p:sp>
      <p:sp>
        <p:nvSpPr>
          <p:cNvPr id="22" name="Slide Number Placeholder 21"/>
          <p:cNvSpPr>
            <a:spLocks noGrp="1"/>
          </p:cNvSpPr>
          <p:nvPr>
            <p:ph type="sldNum" sz="quarter" idx="15"/>
          </p:nvPr>
        </p:nvSpPr>
        <p:spPr/>
        <p:txBody>
          <a:bodyPr rtlCol="0"/>
          <a:lstStyle/>
          <a:p>
            <a:fld id="{F57ACB95-3896-4E9F-A93F-A09D9990A1BB}" type="slidenum">
              <a:rPr lang="en-GB" smtClean="0"/>
              <a:pPr/>
              <a:t>‹#›</a:t>
            </a:fld>
            <a:endParaRPr lang="en-GB"/>
          </a:p>
        </p:txBody>
      </p:sp>
      <p:sp>
        <p:nvSpPr>
          <p:cNvPr id="23" name="Footer Placeholder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transition spd="slow">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smtClean="0"/>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4D4762B-FACA-4265-8A0D-DD9DE622E584}" type="datetimeFigureOut">
              <a:rPr lang="en-GB" smtClean="0"/>
              <a:pPr/>
              <a:t>25/05/2012</a:t>
            </a:fld>
            <a:endParaRPr lang="en-GB"/>
          </a:p>
        </p:txBody>
      </p:sp>
      <p:sp>
        <p:nvSpPr>
          <p:cNvPr id="18" name="Slide Number Placeholder 17"/>
          <p:cNvSpPr>
            <a:spLocks noGrp="1"/>
          </p:cNvSpPr>
          <p:nvPr>
            <p:ph type="sldNum" sz="quarter" idx="11"/>
          </p:nvPr>
        </p:nvSpPr>
        <p:spPr/>
        <p:txBody>
          <a:bodyPr rtlCol="0"/>
          <a:lstStyle/>
          <a:p>
            <a:fld id="{F57ACB95-3896-4E9F-A93F-A09D9990A1BB}" type="slidenum">
              <a:rPr lang="en-GB" smtClean="0"/>
              <a:pPr/>
              <a:t>‹#›</a:t>
            </a:fld>
            <a:endParaRPr lang="en-GB"/>
          </a:p>
        </p:txBody>
      </p:sp>
      <p:sp>
        <p:nvSpPr>
          <p:cNvPr id="21" name="Footer Placeholder 20"/>
          <p:cNvSpPr>
            <a:spLocks noGrp="1"/>
          </p:cNvSpPr>
          <p:nvPr>
            <p:ph type="ftr" sz="quarter" idx="12"/>
          </p:nvPr>
        </p:nvSpPr>
        <p:spPr/>
        <p:txBody>
          <a:bodyPr rtlCol="0"/>
          <a:lstStyle/>
          <a:p>
            <a:endParaRPr lang="en-GB"/>
          </a:p>
        </p:txBody>
      </p:sp>
    </p:spTree>
  </p:cSld>
  <p:clrMapOvr>
    <a:masterClrMapping/>
  </p:clrMapOvr>
  <p:transition spd="slow">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4D4762B-FACA-4265-8A0D-DD9DE622E584}" type="datetimeFigureOut">
              <a:rPr lang="en-GB" smtClean="0"/>
              <a:pPr/>
              <a:t>25/05/2012</a:t>
            </a:fld>
            <a:endParaRPr lang="en-GB"/>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F57ACB95-3896-4E9F-A93F-A09D9990A1B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transition spd="slow">
    <p:wipe dir="d"/>
  </p:transition>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www.amazon.co.uk/gp/product/images/0091922291/ref=dp_image_z_0?ie=UTF8&amp;n=266239&amp;s=books" TargetMode="External"/><Relationship Id="rId2" Type="http://schemas.openxmlformats.org/officeDocument/2006/relationships/hyperlink" Target="http://www.guardian.co.uk/" TargetMode="External"/><Relationship Id="rId1" Type="http://schemas.openxmlformats.org/officeDocument/2006/relationships/slideLayout" Target="../slideLayouts/slideLayout7.xml"/><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http://www.inrialpes.fr/sed/people/boissieux/COURS/2004/ColombeauRousseau/Images/Titres/problemes_titre.jpg" TargetMode="External"/><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http://france-paratonnerres.com/pages/assets/images/actualites/46447_Bonhomme_validation.jpg" TargetMode="External"/><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http://us.123rf.com/400wm/400/400/marcscott/marcscott1104/marcscott110400008/9398980-formulaire-de-retroaction-montrant-une-cote-exceptionnelle-qui-depasse-les-attentes.jpg" TargetMode="External"/><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lenergiecestmonchoix.fnh.org/enertheque" TargetMode="External"/><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07704" y="1124744"/>
            <a:ext cx="6768752" cy="3384376"/>
          </a:xfrm>
        </p:spPr>
        <p:style>
          <a:lnRef idx="1">
            <a:schemeClr val="accent5"/>
          </a:lnRef>
          <a:fillRef idx="3">
            <a:schemeClr val="accent5"/>
          </a:fillRef>
          <a:effectRef idx="2">
            <a:schemeClr val="accent5"/>
          </a:effectRef>
          <a:fontRef idx="minor">
            <a:schemeClr val="lt1"/>
          </a:fontRef>
        </p:style>
        <p:txBody>
          <a:bodyPr>
            <a:normAutofit/>
          </a:bodyPr>
          <a:lstStyle/>
          <a:p>
            <a:r>
              <a:rPr lang="en-GB" dirty="0" smtClean="0"/>
              <a:t>TEACHING WRITTEN FRENCH: REFLECTIONS ON COURSE DESIGN AND FEEDBACK</a:t>
            </a:r>
            <a:endParaRPr lang="en-GB" dirty="0"/>
          </a:p>
        </p:txBody>
      </p:sp>
      <p:sp>
        <p:nvSpPr>
          <p:cNvPr id="3" name="Subtitle 2"/>
          <p:cNvSpPr>
            <a:spLocks noGrp="1"/>
          </p:cNvSpPr>
          <p:nvPr>
            <p:ph type="subTitle" idx="1"/>
          </p:nvPr>
        </p:nvSpPr>
        <p:spPr>
          <a:xfrm>
            <a:off x="1371600" y="5229200"/>
            <a:ext cx="6400800" cy="409600"/>
          </a:xfrm>
        </p:spPr>
        <p:txBody>
          <a:bodyPr>
            <a:normAutofit/>
          </a:bodyPr>
          <a:lstStyle/>
          <a:p>
            <a:r>
              <a:rPr lang="en-GB" dirty="0" smtClean="0"/>
              <a:t>Isabelle Baron, Lancaster University</a:t>
            </a:r>
            <a:endParaRPr lang="en-GB" dirty="0"/>
          </a:p>
        </p:txBody>
      </p:sp>
    </p:spTree>
  </p:cSld>
  <p:clrMapOvr>
    <a:masterClrMapping/>
  </p:clrMapOvr>
  <p:transition spd="slow">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1524000" y="1558157"/>
          <a:ext cx="6576392" cy="3741686"/>
        </p:xfrm>
        <a:graphic>
          <a:graphicData uri="http://schemas.openxmlformats.org/drawingml/2006/table">
            <a:tbl>
              <a:tblPr/>
              <a:tblGrid>
                <a:gridCol w="2687960"/>
                <a:gridCol w="3888432"/>
              </a:tblGrid>
              <a:tr h="3741686">
                <a:tc>
                  <a:txBody>
                    <a:bodyPr/>
                    <a:lstStyle/>
                    <a:p>
                      <a:pPr algn="ctr">
                        <a:lnSpc>
                          <a:spcPct val="150000"/>
                        </a:lnSpc>
                        <a:spcAft>
                          <a:spcPts val="1000"/>
                        </a:spcAft>
                      </a:pPr>
                      <a:endParaRPr lang="en-GB" sz="1000" dirty="0">
                        <a:latin typeface="Times New Roman"/>
                        <a:ea typeface="Times New Roman"/>
                        <a:cs typeface="Times New Roman"/>
                      </a:endParaRPr>
                    </a:p>
                  </a:txBody>
                  <a:tcPr marL="57696" marR="57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50000"/>
                        </a:lnSpc>
                        <a:spcAft>
                          <a:spcPts val="1000"/>
                        </a:spcAft>
                      </a:pPr>
                      <a:r>
                        <a:rPr lang="en-GB" sz="2000" b="1" kern="1800" dirty="0" err="1" smtClean="0">
                          <a:latin typeface="Times New Roman"/>
                          <a:ea typeface="Times New Roman"/>
                          <a:cs typeface="Times New Roman"/>
                        </a:rPr>
                        <a:t>FiFirst</a:t>
                      </a:r>
                      <a:r>
                        <a:rPr lang="en-GB" sz="2000" b="1" kern="1800" dirty="0">
                          <a:latin typeface="Times New Roman"/>
                          <a:ea typeface="Times New Roman"/>
                          <a:cs typeface="Times New Roman"/>
                        </a:rPr>
                        <a:t>, take your frozen mash...</a:t>
                      </a:r>
                      <a:endParaRPr lang="en-GB" sz="900" dirty="0">
                        <a:latin typeface="Calibri"/>
                        <a:ea typeface="Calibri"/>
                        <a:cs typeface="Times New Roman"/>
                      </a:endParaRPr>
                    </a:p>
                    <a:p>
                      <a:pPr marL="342900" lvl="0" indent="-342900">
                        <a:lnSpc>
                          <a:spcPct val="150000"/>
                        </a:lnSpc>
                        <a:spcAft>
                          <a:spcPts val="1000"/>
                        </a:spcAft>
                        <a:buSzPts val="1000"/>
                        <a:buFont typeface="Symbol"/>
                        <a:buChar char=""/>
                        <a:tabLst>
                          <a:tab pos="457200" algn="l"/>
                        </a:tabLst>
                      </a:pPr>
                      <a:r>
                        <a:rPr lang="en-GB" sz="1200" b="1" dirty="0">
                          <a:solidFill>
                            <a:srgbClr val="333333"/>
                          </a:solidFill>
                          <a:latin typeface="Times New Roman"/>
                          <a:ea typeface="Times New Roman"/>
                          <a:cs typeface="Times New Roman"/>
                        </a:rPr>
                        <a:t>Accompanied by accusations of hypocrisy, betrayal and cynicism, Delia Smith's latest bestseller, How to Cheat at Cooking, has caused quite a stir. But can tinned mince, frozen aubergine and canned onions ever be a good idea? Jon Henley invites sceptical but curious chef Aldo </a:t>
                      </a:r>
                      <a:r>
                        <a:rPr lang="en-GB" sz="1200" b="1" dirty="0" err="1">
                          <a:solidFill>
                            <a:srgbClr val="333333"/>
                          </a:solidFill>
                          <a:latin typeface="Times New Roman"/>
                          <a:ea typeface="Times New Roman"/>
                          <a:cs typeface="Times New Roman"/>
                        </a:rPr>
                        <a:t>Zilli</a:t>
                      </a:r>
                      <a:r>
                        <a:rPr lang="en-GB" sz="1200" b="1" dirty="0">
                          <a:solidFill>
                            <a:srgbClr val="333333"/>
                          </a:solidFill>
                          <a:latin typeface="Times New Roman"/>
                          <a:ea typeface="Times New Roman"/>
                          <a:cs typeface="Times New Roman"/>
                        </a:rPr>
                        <a:t> to rustle up five of Delia's new dishes, while our panel of six food experts addresses the all-important question: what do they taste like?</a:t>
                      </a:r>
                      <a:r>
                        <a:rPr lang="en-GB" sz="1000" dirty="0">
                          <a:solidFill>
                            <a:srgbClr val="333333"/>
                          </a:solidFill>
                          <a:latin typeface="Times New Roman"/>
                          <a:ea typeface="Times New Roman"/>
                          <a:cs typeface="Times New Roman"/>
                        </a:rPr>
                        <a:t/>
                      </a:r>
                      <a:br>
                        <a:rPr lang="en-GB" sz="1000" dirty="0">
                          <a:solidFill>
                            <a:srgbClr val="333333"/>
                          </a:solidFill>
                          <a:latin typeface="Times New Roman"/>
                          <a:ea typeface="Times New Roman"/>
                          <a:cs typeface="Times New Roman"/>
                        </a:rPr>
                      </a:br>
                      <a:r>
                        <a:rPr lang="en-GB" sz="1000" dirty="0">
                          <a:solidFill>
                            <a:srgbClr val="333333"/>
                          </a:solidFill>
                          <a:latin typeface="Times New Roman"/>
                          <a:ea typeface="Times New Roman"/>
                          <a:cs typeface="Times New Roman"/>
                        </a:rPr>
                        <a:t/>
                      </a:r>
                      <a:br>
                        <a:rPr lang="en-GB" sz="1000" dirty="0">
                          <a:solidFill>
                            <a:srgbClr val="333333"/>
                          </a:solidFill>
                          <a:latin typeface="Times New Roman"/>
                          <a:ea typeface="Times New Roman"/>
                          <a:cs typeface="Times New Roman"/>
                        </a:rPr>
                      </a:br>
                      <a:r>
                        <a:rPr lang="en-GB" sz="800" u="sng" dirty="0">
                          <a:solidFill>
                            <a:srgbClr val="333333"/>
                          </a:solidFill>
                          <a:latin typeface="Arial"/>
                          <a:ea typeface="Calibri"/>
                          <a:cs typeface="Times New Roman"/>
                          <a:hlinkClick r:id="rId2"/>
                        </a:rPr>
                        <a:t>guardian.co.uk</a:t>
                      </a:r>
                      <a:r>
                        <a:rPr lang="en-GB" sz="800" dirty="0">
                          <a:solidFill>
                            <a:srgbClr val="333333"/>
                          </a:solidFill>
                          <a:latin typeface="Arial"/>
                          <a:ea typeface="Calibri"/>
                          <a:cs typeface="Times New Roman"/>
                        </a:rPr>
                        <a:t>, Friday 14 March 2008 10.45 GMT</a:t>
                      </a:r>
                      <a:endParaRPr lang="en-GB" sz="900" dirty="0">
                        <a:solidFill>
                          <a:srgbClr val="333333"/>
                        </a:solidFill>
                        <a:latin typeface="Calibri"/>
                        <a:ea typeface="Calibri"/>
                        <a:cs typeface="Times New Roman"/>
                      </a:endParaRPr>
                    </a:p>
                  </a:txBody>
                  <a:tcPr marL="57696" marR="57696"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4274" name="Rectangle 2"/>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54273" name="prodImage" descr="Delia's How to Cheat at Cooking">
            <a:hlinkClick r:id="rId3"/>
          </p:cNvPr>
          <p:cNvPicPr>
            <a:picLocks noChangeAspect="1" noChangeArrowheads="1"/>
          </p:cNvPicPr>
          <p:nvPr/>
        </p:nvPicPr>
        <p:blipFill>
          <a:blip r:embed="rId4" cstate="print"/>
          <a:srcRect/>
          <a:stretch>
            <a:fillRect/>
          </a:stretch>
        </p:blipFill>
        <p:spPr bwMode="auto">
          <a:xfrm>
            <a:off x="683568" y="1556792"/>
            <a:ext cx="3810000" cy="3867150"/>
          </a:xfrm>
          <a:prstGeom prst="rect">
            <a:avLst/>
          </a:prstGeom>
          <a:noFill/>
        </p:spPr>
      </p:pic>
      <p:sp>
        <p:nvSpPr>
          <p:cNvPr id="54275" name="Rectangle 3"/>
          <p:cNvSpPr>
            <a:spLocks noChangeArrowheads="1"/>
          </p:cNvSpPr>
          <p:nvPr/>
        </p:nvSpPr>
        <p:spPr bwMode="auto">
          <a:xfrm>
            <a:off x="0" y="4572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395536" y="-3297657"/>
            <a:ext cx="7826782" cy="83407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b="1" dirty="0" smtClean="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q"/>
              <a:tabLst/>
            </a:pPr>
            <a:r>
              <a:rPr kumimoji="0" lang="en-GB" sz="3200" i="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Concrete experience</a:t>
            </a:r>
            <a:endParaRPr kumimoji="0" lang="en-GB" sz="3200" i="0" u="none" strike="noStrike" cap="none" normalizeH="0" baseline="0" dirty="0" smtClean="0">
              <a:ln>
                <a:noFill/>
              </a:ln>
              <a:solidFill>
                <a:schemeClr val="tx1"/>
              </a:solidFill>
              <a:effectLst/>
              <a:latin typeface="Bauhaus 93" pitchFamily="8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q"/>
              <a:tabLst/>
            </a:pPr>
            <a:endParaRPr kumimoji="0" lang="en-GB" sz="3200" i="1" u="none" strike="noStrike" cap="none" normalizeH="0" baseline="0" dirty="0" smtClean="0">
              <a:ln>
                <a:noFill/>
              </a:ln>
              <a:solidFill>
                <a:schemeClr val="tx1"/>
              </a:solidFill>
              <a:effectLst/>
              <a:latin typeface="Bauhaus 93" pitchFamily="82"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q"/>
              <a:tabLst/>
            </a:pPr>
            <a:endParaRPr lang="en-GB" sz="3200" i="1" dirty="0" smtClean="0">
              <a:latin typeface="Bauhaus 93" pitchFamily="82"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q"/>
              <a:tabLst/>
            </a:pPr>
            <a:endParaRPr kumimoji="0" lang="en-GB" sz="3200" i="1" u="none" strike="noStrike" cap="none" normalizeH="0" baseline="0" dirty="0" smtClean="0">
              <a:ln>
                <a:noFill/>
              </a:ln>
              <a:solidFill>
                <a:schemeClr val="tx1"/>
              </a:solidFill>
              <a:effectLst/>
              <a:latin typeface="Bauhaus 93" pitchFamily="82"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 typeface="Wingdings" pitchFamily="2" charset="2"/>
              <a:buChar char="q"/>
              <a:tabLst/>
            </a:pPr>
            <a:r>
              <a:rPr kumimoji="0" lang="en-GB" sz="32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Students’ </a:t>
            </a:r>
            <a:r>
              <a:rPr kumimoji="0" lang="en-GB" sz="32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reactions, issues of classroom management group dynamics and timing with regards to feedback</a:t>
            </a:r>
            <a:endParaRPr kumimoji="0" lang="en-GB" sz="3200" u="none" strike="noStrike" cap="none" normalizeH="0" baseline="0" dirty="0" smtClean="0">
              <a:ln>
                <a:noFill/>
              </a:ln>
              <a:solidFill>
                <a:schemeClr val="tx1"/>
              </a:solidFill>
              <a:effectLst/>
              <a:latin typeface="Bauhaus 93" pitchFamily="82" charset="0"/>
              <a:cs typeface="Arial" pitchFamily="34"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5297">
                                            <p:txEl>
                                              <p:pRg st="26" end="26"/>
                                            </p:txEl>
                                          </p:spTgt>
                                        </p:tgtEl>
                                        <p:attrNameLst>
                                          <p:attrName>style.visibility</p:attrName>
                                        </p:attrNameLst>
                                      </p:cBhvr>
                                      <p:to>
                                        <p:strVal val="visible"/>
                                      </p:to>
                                    </p:set>
                                    <p:anim calcmode="lin" valueType="num">
                                      <p:cBhvr additive="base">
                                        <p:cTn id="7" dur="500" fill="hold"/>
                                        <p:tgtEl>
                                          <p:spTgt spid="55297">
                                            <p:txEl>
                                              <p:pRg st="26" end="2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5297">
                                            <p:txEl>
                                              <p:pRg st="26" end="26"/>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55297">
                                            <p:txEl>
                                              <p:pRg st="30" end="30"/>
                                            </p:txEl>
                                          </p:spTgt>
                                        </p:tgtEl>
                                        <p:attrNameLst>
                                          <p:attrName>style.visibility</p:attrName>
                                        </p:attrNameLst>
                                      </p:cBhvr>
                                      <p:to>
                                        <p:strVal val="visible"/>
                                      </p:to>
                                    </p:set>
                                    <p:anim calcmode="lin" valueType="num">
                                      <p:cBhvr additive="base">
                                        <p:cTn id="13" dur="500" fill="hold"/>
                                        <p:tgtEl>
                                          <p:spTgt spid="55297">
                                            <p:txEl>
                                              <p:pRg st="30" end="3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55297">
                                            <p:txEl>
                                              <p:pRg st="30" end="3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www.inrialpes.fr/sed/people/boissieux/COURS/2004/ColombeauRousseau/Images/Titres/problemes_titre.jpg"/>
          <p:cNvPicPr/>
          <p:nvPr/>
        </p:nvPicPr>
        <p:blipFill>
          <a:blip r:embed="rId2" r:link="rId3" cstate="print"/>
          <a:srcRect/>
          <a:stretch>
            <a:fillRect/>
          </a:stretch>
        </p:blipFill>
        <p:spPr bwMode="auto">
          <a:xfrm>
            <a:off x="3048000" y="1628800"/>
            <a:ext cx="3900264" cy="2943200"/>
          </a:xfrm>
          <a:prstGeom prst="rect">
            <a:avLst/>
          </a:prstGeom>
          <a:noFill/>
          <a:ln w="9525">
            <a:noFill/>
            <a:miter lim="800000"/>
            <a:headEnd/>
            <a:tailEnd/>
          </a:ln>
        </p:spPr>
      </p:pic>
    </p:spTree>
  </p:cSld>
  <p:clrMapOvr>
    <a:masterClrMapping/>
  </p:clrMapOvr>
  <p:transition spd="slow">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8" name="Picture 4"/>
          <p:cNvPicPr>
            <a:picLocks noChangeAspect="1" noChangeArrowheads="1"/>
          </p:cNvPicPr>
          <p:nvPr/>
        </p:nvPicPr>
        <p:blipFill>
          <a:blip r:embed="rId2" cstate="print"/>
          <a:srcRect/>
          <a:stretch>
            <a:fillRect/>
          </a:stretch>
        </p:blipFill>
        <p:spPr bwMode="auto">
          <a:xfrm>
            <a:off x="1900238" y="376238"/>
            <a:ext cx="5343525" cy="6105525"/>
          </a:xfrm>
          <a:prstGeom prst="rect">
            <a:avLst/>
          </a:prstGeom>
          <a:noFill/>
          <a:ln w="9525">
            <a:noFill/>
            <a:miter lim="800000"/>
            <a:headEnd/>
            <a:tailEnd/>
          </a:ln>
        </p:spPr>
      </p:pic>
    </p:spTree>
  </p:cSld>
  <p:clrMapOvr>
    <a:masterClrMapping/>
  </p:clrMapOvr>
  <p:transition spd="slow">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395536" y="600794"/>
            <a:ext cx="8028384" cy="489364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800" u="none" strike="noStrike" cap="none" normalizeH="0" baseline="0" dirty="0" err="1" smtClean="0">
                <a:ln>
                  <a:noFill/>
                </a:ln>
                <a:solidFill>
                  <a:schemeClr val="tx1"/>
                </a:solidFill>
                <a:effectLst/>
                <a:latin typeface="Bauhaus 93" pitchFamily="82" charset="0"/>
                <a:ea typeface="Times New Roman" pitchFamily="18" charset="0"/>
                <a:cs typeface="Arial" pitchFamily="34" charset="0"/>
              </a:rPr>
              <a:t>Ecrivez</a:t>
            </a:r>
            <a:r>
              <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 </a:t>
            </a:r>
            <a:r>
              <a:rPr kumimoji="0" lang="en-GB" sz="2800" u="none" strike="noStrike" cap="none" normalizeH="0" baseline="0" dirty="0" err="1" smtClean="0">
                <a:ln>
                  <a:noFill/>
                </a:ln>
                <a:solidFill>
                  <a:schemeClr val="tx1"/>
                </a:solidFill>
                <a:effectLst/>
                <a:latin typeface="Bauhaus 93" pitchFamily="82" charset="0"/>
                <a:ea typeface="Times New Roman" pitchFamily="18" charset="0"/>
                <a:cs typeface="Arial" pitchFamily="34" charset="0"/>
              </a:rPr>
              <a:t>une</a:t>
            </a:r>
            <a:r>
              <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 </a:t>
            </a:r>
            <a:r>
              <a:rPr kumimoji="0" lang="en-GB" sz="2800" u="none" strike="noStrike" cap="none" normalizeH="0" baseline="0" dirty="0" err="1" smtClean="0">
                <a:ln>
                  <a:noFill/>
                </a:ln>
                <a:solidFill>
                  <a:schemeClr val="tx1"/>
                </a:solidFill>
                <a:effectLst/>
                <a:latin typeface="Bauhaus 93" pitchFamily="82" charset="0"/>
                <a:ea typeface="Times New Roman" pitchFamily="18" charset="0"/>
                <a:cs typeface="Arial" pitchFamily="34" charset="0"/>
              </a:rPr>
              <a:t>réaction</a:t>
            </a:r>
            <a:r>
              <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 </a:t>
            </a:r>
            <a:r>
              <a:rPr kumimoji="0" lang="en-GB" sz="2800" u="none" strike="noStrike" cap="none" normalizeH="0" baseline="0" dirty="0" err="1" smtClean="0">
                <a:ln>
                  <a:noFill/>
                </a:ln>
                <a:solidFill>
                  <a:schemeClr val="tx1"/>
                </a:solidFill>
                <a:effectLst/>
                <a:latin typeface="Bauhaus 93" pitchFamily="82" charset="0"/>
                <a:ea typeface="Times New Roman" pitchFamily="18" charset="0"/>
                <a:cs typeface="Arial" pitchFamily="34" charset="0"/>
              </a:rPr>
              <a:t>ou</a:t>
            </a:r>
            <a:r>
              <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 un avis </a:t>
            </a:r>
            <a:r>
              <a:rPr kumimoji="0" lang="en-GB" sz="2800" u="none" strike="noStrike" cap="none" normalizeH="0" baseline="0" dirty="0" err="1" smtClean="0">
                <a:ln>
                  <a:noFill/>
                </a:ln>
                <a:solidFill>
                  <a:schemeClr val="tx1"/>
                </a:solidFill>
                <a:effectLst/>
                <a:latin typeface="Bauhaus 93" pitchFamily="82" charset="0"/>
                <a:ea typeface="Times New Roman" pitchFamily="18" charset="0"/>
                <a:cs typeface="Arial" pitchFamily="34" charset="0"/>
              </a:rPr>
              <a:t>sur</a:t>
            </a:r>
            <a:r>
              <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 les </a:t>
            </a:r>
            <a:r>
              <a:rPr kumimoji="0" lang="en-GB" sz="2800" u="none" strike="noStrike" cap="none" normalizeH="0" baseline="0" dirty="0" err="1" smtClean="0">
                <a:ln>
                  <a:noFill/>
                </a:ln>
                <a:solidFill>
                  <a:schemeClr val="tx1"/>
                </a:solidFill>
                <a:effectLst/>
                <a:latin typeface="Bauhaus 93" pitchFamily="82" charset="0"/>
                <a:ea typeface="Times New Roman" pitchFamily="18" charset="0"/>
                <a:cs typeface="Arial" pitchFamily="34" charset="0"/>
              </a:rPr>
              <a:t>objectifs</a:t>
            </a:r>
            <a:r>
              <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 de la foundation Nicholas </a:t>
            </a:r>
            <a:r>
              <a:rPr kumimoji="0" lang="en-GB" sz="2800" u="none" strike="noStrike" cap="none" normalizeH="0" baseline="0" dirty="0" err="1" smtClean="0">
                <a:ln>
                  <a:noFill/>
                </a:ln>
                <a:solidFill>
                  <a:schemeClr val="tx1"/>
                </a:solidFill>
                <a:effectLst/>
                <a:latin typeface="Bauhaus 93" pitchFamily="82" charset="0"/>
                <a:ea typeface="Times New Roman" pitchFamily="18" charset="0"/>
                <a:cs typeface="Arial" pitchFamily="34" charset="0"/>
              </a:rPr>
              <a:t>Hulot</a:t>
            </a:r>
            <a:r>
              <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 en </a:t>
            </a:r>
            <a:r>
              <a:rPr kumimoji="0" lang="en-GB" sz="2800" u="none" strike="noStrike" cap="none" normalizeH="0" baseline="0" dirty="0" err="1" smtClean="0">
                <a:ln>
                  <a:noFill/>
                </a:ln>
                <a:solidFill>
                  <a:schemeClr val="tx1"/>
                </a:solidFill>
                <a:effectLst/>
                <a:latin typeface="Bauhaus 93" pitchFamily="82" charset="0"/>
                <a:ea typeface="Times New Roman" pitchFamily="18" charset="0"/>
                <a:cs typeface="Arial" pitchFamily="34" charset="0"/>
              </a:rPr>
              <a:t>exprimant</a:t>
            </a:r>
            <a:r>
              <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 les sentiments / situations  </a:t>
            </a:r>
            <a:r>
              <a:rPr kumimoji="0" lang="en-GB" sz="2800" u="none" strike="noStrike" cap="none" normalizeH="0" baseline="0" dirty="0" err="1" smtClean="0">
                <a:ln>
                  <a:noFill/>
                </a:ln>
                <a:solidFill>
                  <a:schemeClr val="tx1"/>
                </a:solidFill>
                <a:effectLst/>
                <a:latin typeface="Bauhaus 93" pitchFamily="82" charset="0"/>
                <a:ea typeface="Times New Roman" pitchFamily="18" charset="0"/>
                <a:cs typeface="Arial" pitchFamily="34" charset="0"/>
              </a:rPr>
              <a:t>données</a:t>
            </a:r>
            <a:endPar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800" u="none" strike="noStrike" cap="none" normalizeH="0" baseline="0" dirty="0" smtClean="0">
              <a:ln>
                <a:noFill/>
              </a:ln>
              <a:solidFill>
                <a:schemeClr val="tx1"/>
              </a:solidFill>
              <a:effectLst/>
              <a:latin typeface="Bauhaus 93" pitchFamily="8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32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incertitude				</a:t>
            </a:r>
            <a:r>
              <a:rPr kumimoji="0" lang="en-GB" sz="2800" u="none" strike="noStrike" cap="none" normalizeH="0" baseline="0" dirty="0" err="1" smtClean="0">
                <a:ln>
                  <a:noFill/>
                </a:ln>
                <a:solidFill>
                  <a:schemeClr val="tx1"/>
                </a:solidFill>
                <a:effectLst/>
                <a:latin typeface="Bauhaus 93" pitchFamily="82" charset="0"/>
                <a:ea typeface="Times New Roman" pitchFamily="18" charset="0"/>
                <a:cs typeface="Arial" pitchFamily="34" charset="0"/>
              </a:rPr>
              <a:t>peur</a:t>
            </a:r>
            <a:endParaRPr kumimoji="0" lang="en-GB" sz="2800" u="none" strike="noStrike" cap="none" normalizeH="0" baseline="0" dirty="0" smtClean="0">
              <a:ln>
                <a:noFill/>
              </a:ln>
              <a:solidFill>
                <a:schemeClr val="tx1"/>
              </a:solidFill>
              <a:effectLst/>
              <a:latin typeface="Bauhaus 93" pitchFamily="8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800" u="none" strike="noStrike" cap="none" normalizeH="0" baseline="0" dirty="0" err="1" smtClean="0">
                <a:ln>
                  <a:noFill/>
                </a:ln>
                <a:solidFill>
                  <a:schemeClr val="tx1"/>
                </a:solidFill>
                <a:effectLst/>
                <a:latin typeface="Bauhaus 93" pitchFamily="82" charset="0"/>
                <a:ea typeface="Times New Roman" pitchFamily="18" charset="0"/>
                <a:cs typeface="Arial" pitchFamily="34" charset="0"/>
              </a:rPr>
              <a:t>nécessité</a:t>
            </a:r>
            <a:r>
              <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 				condition</a:t>
            </a:r>
            <a:endParaRPr kumimoji="0" lang="en-GB" sz="2800" u="none" strike="noStrike" cap="none" normalizeH="0" baseline="0" dirty="0" smtClean="0">
              <a:ln>
                <a:noFill/>
              </a:ln>
              <a:solidFill>
                <a:schemeClr val="tx1"/>
              </a:solidFill>
              <a:effectLst/>
              <a:latin typeface="Bauhaus 93" pitchFamily="8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restriction				but</a:t>
            </a:r>
            <a:endParaRPr kumimoji="0" lang="en-GB" sz="2800" u="none" strike="noStrike" cap="none" normalizeH="0" baseline="0" dirty="0" smtClean="0">
              <a:ln>
                <a:noFill/>
              </a:ln>
              <a:solidFill>
                <a:schemeClr val="tx1"/>
              </a:solidFill>
              <a:effectLst/>
              <a:latin typeface="Bauhaus 93" pitchFamily="8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temps				</a:t>
            </a:r>
            <a:r>
              <a:rPr kumimoji="0" lang="en-GB" sz="2800" u="none" strike="noStrike" cap="none" normalizeH="0" baseline="0" dirty="0" err="1" smtClean="0">
                <a:ln>
                  <a:noFill/>
                </a:ln>
                <a:solidFill>
                  <a:schemeClr val="tx1"/>
                </a:solidFill>
                <a:effectLst/>
                <a:latin typeface="Bauhaus 93" pitchFamily="82" charset="0"/>
                <a:ea typeface="Times New Roman" pitchFamily="18" charset="0"/>
                <a:cs typeface="Arial" pitchFamily="34" charset="0"/>
              </a:rPr>
              <a:t>doute</a:t>
            </a:r>
            <a:endParaRPr kumimoji="0" lang="en-GB" sz="2800" u="none" strike="noStrike" cap="none" normalizeH="0" baseline="0" dirty="0" smtClean="0">
              <a:ln>
                <a:noFill/>
              </a:ln>
              <a:solidFill>
                <a:schemeClr val="tx1"/>
              </a:solidFill>
              <a:effectLst/>
              <a:latin typeface="Bauhaus 93" pitchFamily="8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800" u="none" strike="noStrike" cap="none" normalizeH="0" baseline="0" dirty="0" err="1" smtClean="0">
                <a:ln>
                  <a:noFill/>
                </a:ln>
                <a:solidFill>
                  <a:schemeClr val="tx1"/>
                </a:solidFill>
                <a:effectLst/>
                <a:latin typeface="Bauhaus 93" pitchFamily="82" charset="0"/>
                <a:ea typeface="Times New Roman" pitchFamily="18" charset="0"/>
                <a:cs typeface="Arial" pitchFamily="34" charset="0"/>
              </a:rPr>
              <a:t>souhait</a:t>
            </a:r>
            <a:r>
              <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buFontTx/>
              <a:buNone/>
              <a:tabLst/>
            </a:pPr>
            <a:r>
              <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sentiment (</a:t>
            </a:r>
            <a:r>
              <a:rPr kumimoji="0" lang="en-GB" sz="2800" u="none" strike="noStrike" cap="none" normalizeH="0" baseline="0" dirty="0" err="1" smtClean="0">
                <a:ln>
                  <a:noFill/>
                </a:ln>
                <a:solidFill>
                  <a:schemeClr val="tx1"/>
                </a:solidFill>
                <a:effectLst/>
                <a:latin typeface="Bauhaus 93" pitchFamily="82" charset="0"/>
                <a:ea typeface="Times New Roman" pitchFamily="18" charset="0"/>
                <a:cs typeface="Arial" pitchFamily="34" charset="0"/>
              </a:rPr>
              <a:t>tristesse</a:t>
            </a:r>
            <a:r>
              <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 </a:t>
            </a:r>
            <a:r>
              <a:rPr kumimoji="0" lang="en-GB" sz="2800" u="none" strike="noStrike" cap="none" normalizeH="0" baseline="0" dirty="0" err="1" smtClean="0">
                <a:ln>
                  <a:noFill/>
                </a:ln>
                <a:solidFill>
                  <a:schemeClr val="tx1"/>
                </a:solidFill>
                <a:effectLst/>
                <a:latin typeface="Bauhaus 93" pitchFamily="82" charset="0"/>
                <a:ea typeface="Times New Roman" pitchFamily="18" charset="0"/>
                <a:cs typeface="Arial" pitchFamily="34" charset="0"/>
              </a:rPr>
              <a:t>déception</a:t>
            </a:r>
            <a:r>
              <a:rPr kumimoji="0" lang="en-GB" sz="280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 etc…)</a:t>
            </a:r>
            <a:endParaRPr kumimoji="0" lang="en-GB" sz="2800" u="none" strike="noStrike" cap="none" normalizeH="0" baseline="0" dirty="0" smtClean="0">
              <a:ln>
                <a:noFill/>
              </a:ln>
              <a:solidFill>
                <a:schemeClr val="tx1"/>
              </a:solidFill>
              <a:effectLst/>
              <a:latin typeface="Bauhaus 93" pitchFamily="82" charset="0"/>
              <a:cs typeface="Arial" pitchFamily="34"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9153">
                                            <p:txEl>
                                              <p:pRg st="0" end="0"/>
                                            </p:txEl>
                                          </p:spTgt>
                                        </p:tgtEl>
                                        <p:attrNameLst>
                                          <p:attrName>style.visibility</p:attrName>
                                        </p:attrNameLst>
                                      </p:cBhvr>
                                      <p:to>
                                        <p:strVal val="visible"/>
                                      </p:to>
                                    </p:set>
                                    <p:anim calcmode="lin" valueType="num">
                                      <p:cBhvr additive="base">
                                        <p:cTn id="7" dur="500" fill="hold"/>
                                        <p:tgtEl>
                                          <p:spTgt spid="4915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915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6" presetClass="entr" presetSubtype="16" fill="hold" nodeType="clickEffect">
                                  <p:stCondLst>
                                    <p:cond delay="0"/>
                                  </p:stCondLst>
                                  <p:childTnLst>
                                    <p:set>
                                      <p:cBhvr>
                                        <p:cTn id="12" dur="1" fill="hold">
                                          <p:stCondLst>
                                            <p:cond delay="0"/>
                                          </p:stCondLst>
                                        </p:cTn>
                                        <p:tgtEl>
                                          <p:spTgt spid="49153">
                                            <p:txEl>
                                              <p:pRg st="3" end="3"/>
                                            </p:txEl>
                                          </p:spTgt>
                                        </p:tgtEl>
                                        <p:attrNameLst>
                                          <p:attrName>style.visibility</p:attrName>
                                        </p:attrNameLst>
                                      </p:cBhvr>
                                      <p:to>
                                        <p:strVal val="visible"/>
                                      </p:to>
                                    </p:set>
                                    <p:animEffect transition="in" filter="circle(in)">
                                      <p:cBhvr>
                                        <p:cTn id="13" dur="2000"/>
                                        <p:tgtEl>
                                          <p:spTgt spid="49153">
                                            <p:txEl>
                                              <p:pRg st="3" end="3"/>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49153">
                                            <p:txEl>
                                              <p:pRg st="3" end="3"/>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49153">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nodeType="clickEffect">
                                  <p:stCondLst>
                                    <p:cond delay="0"/>
                                  </p:stCondLst>
                                  <p:childTnLst>
                                    <p:set>
                                      <p:cBhvr>
                                        <p:cTn id="25" dur="1" fill="hold">
                                          <p:stCondLst>
                                            <p:cond delay="0"/>
                                          </p:stCondLst>
                                        </p:cTn>
                                        <p:tgtEl>
                                          <p:spTgt spid="49153">
                                            <p:txEl>
                                              <p:pRg st="5" end="5"/>
                                            </p:txEl>
                                          </p:spTgt>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nodeType="clickEffect">
                                  <p:stCondLst>
                                    <p:cond delay="0"/>
                                  </p:stCondLst>
                                  <p:childTnLst>
                                    <p:set>
                                      <p:cBhvr>
                                        <p:cTn id="29" dur="1" fill="hold">
                                          <p:stCondLst>
                                            <p:cond delay="0"/>
                                          </p:stCondLst>
                                        </p:cTn>
                                        <p:tgtEl>
                                          <p:spTgt spid="49153">
                                            <p:txEl>
                                              <p:pRg st="6" end="6"/>
                                            </p:txEl>
                                          </p:spTgt>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0"/>
                                          </p:stCondLst>
                                        </p:cTn>
                                        <p:tgtEl>
                                          <p:spTgt spid="49153">
                                            <p:txEl>
                                              <p:pRg st="7" end="7"/>
                                            </p:txEl>
                                          </p:spTgt>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4915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6323" name="Picture 3"/>
          <p:cNvPicPr>
            <a:picLocks noChangeAspect="1" noChangeArrowheads="1"/>
          </p:cNvPicPr>
          <p:nvPr/>
        </p:nvPicPr>
        <p:blipFill>
          <a:blip r:embed="rId2" cstate="print"/>
          <a:srcRect/>
          <a:stretch>
            <a:fillRect/>
          </a:stretch>
        </p:blipFill>
        <p:spPr bwMode="auto">
          <a:xfrm>
            <a:off x="2214563" y="919163"/>
            <a:ext cx="4714875" cy="5019675"/>
          </a:xfrm>
          <a:prstGeom prst="rect">
            <a:avLst/>
          </a:prstGeom>
          <a:noFill/>
          <a:ln w="9525">
            <a:noFill/>
            <a:miter lim="800000"/>
            <a:headEnd/>
            <a:tailEnd/>
          </a:ln>
        </p:spPr>
      </p:pic>
    </p:spTree>
  </p:cSld>
  <p:clrMapOvr>
    <a:masterClrMapping/>
  </p:clrMapOvr>
  <p:transition spd="slow">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7346" name="Picture 2"/>
          <p:cNvPicPr>
            <a:picLocks noChangeAspect="1" noChangeArrowheads="1"/>
          </p:cNvPicPr>
          <p:nvPr/>
        </p:nvPicPr>
        <p:blipFill>
          <a:blip r:embed="rId2" cstate="print"/>
          <a:srcRect/>
          <a:stretch>
            <a:fillRect/>
          </a:stretch>
        </p:blipFill>
        <p:spPr bwMode="auto">
          <a:xfrm>
            <a:off x="2133600" y="1176338"/>
            <a:ext cx="4876800" cy="4505325"/>
          </a:xfrm>
          <a:prstGeom prst="rect">
            <a:avLst/>
          </a:prstGeom>
          <a:noFill/>
          <a:ln w="9525">
            <a:noFill/>
            <a:miter lim="800000"/>
            <a:headEnd/>
            <a:tailEnd/>
          </a:ln>
        </p:spPr>
      </p:pic>
    </p:spTree>
  </p:cSld>
  <p:clrMapOvr>
    <a:masterClrMapping/>
  </p:clrMapOvr>
  <p:transition spd="slow">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1" name="Picture 3"/>
          <p:cNvPicPr>
            <a:picLocks noChangeAspect="1" noChangeArrowheads="1"/>
          </p:cNvPicPr>
          <p:nvPr/>
        </p:nvPicPr>
        <p:blipFill>
          <a:blip r:embed="rId2" cstate="print"/>
          <a:srcRect/>
          <a:stretch>
            <a:fillRect/>
          </a:stretch>
        </p:blipFill>
        <p:spPr bwMode="auto">
          <a:xfrm>
            <a:off x="-180528" y="-3843808"/>
            <a:ext cx="8831242" cy="12492000"/>
          </a:xfrm>
          <a:prstGeom prst="rect">
            <a:avLst/>
          </a:prstGeom>
          <a:noFill/>
          <a:ln w="9525">
            <a:noFill/>
            <a:miter lim="800000"/>
            <a:headEnd/>
            <a:tailEnd/>
          </a:ln>
        </p:spPr>
      </p:pic>
    </p:spTree>
  </p:cSld>
  <p:clrMapOvr>
    <a:masterClrMapping/>
  </p:clrMapOvr>
  <p:transition spd="slow">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451066" y="2204864"/>
            <a:ext cx="3345070" cy="2554545"/>
          </a:xfrm>
          <a:prstGeom prst="rect">
            <a:avLst/>
          </a:prstGeom>
        </p:spPr>
        <p:txBody>
          <a:bodyPr wrap="square">
            <a:spAutoFit/>
          </a:bodyPr>
          <a:lstStyle/>
          <a:p>
            <a:pPr>
              <a:buFont typeface="Wingdings" pitchFamily="2" charset="2"/>
              <a:buChar char="q"/>
            </a:pPr>
            <a:r>
              <a:rPr lang="en-GB" sz="3200" b="1" dirty="0" smtClean="0">
                <a:latin typeface="Bauhaus 93" pitchFamily="82" charset="0"/>
              </a:rPr>
              <a:t>Goals</a:t>
            </a:r>
          </a:p>
          <a:p>
            <a:pPr>
              <a:buFont typeface="Wingdings" pitchFamily="2" charset="2"/>
              <a:buChar char="q"/>
            </a:pPr>
            <a:endParaRPr lang="en-GB" sz="3200" b="1" dirty="0" smtClean="0">
              <a:latin typeface="Bauhaus 93" pitchFamily="82" charset="0"/>
            </a:endParaRPr>
          </a:p>
          <a:p>
            <a:pPr>
              <a:buFont typeface="Wingdings" pitchFamily="2" charset="2"/>
              <a:buChar char="q"/>
            </a:pPr>
            <a:r>
              <a:rPr lang="en-GB" sz="3200" b="1" dirty="0" smtClean="0">
                <a:latin typeface="Bauhaus 93" pitchFamily="82" charset="0"/>
              </a:rPr>
              <a:t>interaction </a:t>
            </a:r>
          </a:p>
          <a:p>
            <a:pPr>
              <a:buFont typeface="Wingdings" pitchFamily="2" charset="2"/>
              <a:buChar char="q"/>
            </a:pPr>
            <a:endParaRPr lang="en-GB" sz="3200" b="1" dirty="0" smtClean="0">
              <a:latin typeface="Bauhaus 93" pitchFamily="82" charset="0"/>
            </a:endParaRPr>
          </a:p>
          <a:p>
            <a:pPr>
              <a:buFont typeface="Wingdings" pitchFamily="2" charset="2"/>
              <a:buChar char="q"/>
            </a:pPr>
            <a:r>
              <a:rPr lang="en-GB" sz="3200" b="1" dirty="0" smtClean="0">
                <a:latin typeface="Bauhaus 93" pitchFamily="82" charset="0"/>
              </a:rPr>
              <a:t>motivation</a:t>
            </a:r>
            <a:r>
              <a:rPr lang="en-GB" sz="3200" dirty="0" smtClean="0">
                <a:latin typeface="Bauhaus 93" pitchFamily="82" charset="0"/>
              </a:rPr>
              <a:t> </a:t>
            </a:r>
            <a:endParaRPr lang="en-GB" sz="3200" dirty="0">
              <a:latin typeface="Bauhaus 93" pitchFamily="82"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 calcmode="lin" valueType="num">
                                      <p:cBhvr additive="base">
                                        <p:cTn id="19" dur="500" fill="hold"/>
                                        <p:tgtEl>
                                          <p:spTgt spid="2">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france-paratonnerres.com/pages/assets/images/actualites/46447_Bonhomme_validation.jpg"/>
          <p:cNvPicPr/>
          <p:nvPr/>
        </p:nvPicPr>
        <p:blipFill>
          <a:blip r:embed="rId2" r:link="rId3" cstate="print"/>
          <a:srcRect/>
          <a:stretch>
            <a:fillRect/>
          </a:stretch>
        </p:blipFill>
        <p:spPr bwMode="auto">
          <a:xfrm>
            <a:off x="2924175" y="1781175"/>
            <a:ext cx="3295650" cy="3295650"/>
          </a:xfrm>
          <a:prstGeom prst="rect">
            <a:avLst/>
          </a:prstGeom>
          <a:noFill/>
          <a:ln w="9525">
            <a:noFill/>
            <a:miter lim="800000"/>
            <a:headEnd/>
            <a:tailEnd/>
          </a:ln>
        </p:spPr>
      </p:pic>
    </p:spTree>
  </p:cSld>
  <p:clrMapOvr>
    <a:masterClrMapping/>
  </p:clrMapOvr>
  <p:transition spd="slow">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0"/>
            <a:endParaRPr lang="en-GB" sz="900" dirty="0"/>
          </a:p>
        </p:txBody>
      </p:sp>
      <p:sp>
        <p:nvSpPr>
          <p:cNvPr id="3" name="Content Placeholder 2"/>
          <p:cNvSpPr>
            <a:spLocks noGrp="1"/>
          </p:cNvSpPr>
          <p:nvPr>
            <p:ph sz="quarter" idx="1"/>
          </p:nvPr>
        </p:nvSpPr>
        <p:spPr/>
        <p:txBody>
          <a:bodyPr/>
          <a:lstStyle/>
          <a:p>
            <a:pPr marL="0" lvl="0" indent="0" fontAlgn="base">
              <a:spcBef>
                <a:spcPct val="0"/>
              </a:spcBef>
              <a:spcAft>
                <a:spcPct val="0"/>
              </a:spcAft>
              <a:buClrTx/>
              <a:buSzTx/>
              <a:buNone/>
            </a:pPr>
            <a:endParaRPr lang="en-GB" sz="1000" u="sng" baseline="30000" dirty="0" smtClean="0" bmk="">
              <a:solidFill>
                <a:srgbClr val="800080"/>
              </a:solidFill>
              <a:latin typeface="Arial" pitchFamily="34" charset="0"/>
              <a:ea typeface="Calibri" pitchFamily="34" charset="0"/>
              <a:cs typeface="Times New Roman" pitchFamily="18" charset="0"/>
              <a:hlinkClick r:id=""/>
            </a:endParaRPr>
          </a:p>
          <a:p>
            <a:pPr fontAlgn="base">
              <a:spcBef>
                <a:spcPct val="0"/>
              </a:spcBef>
              <a:spcAft>
                <a:spcPct val="0"/>
              </a:spcAft>
              <a:buFont typeface="Wingdings" pitchFamily="2" charset="2"/>
              <a:buChar char="q"/>
            </a:pPr>
            <a:r>
              <a:rPr lang="en-GB" sz="3200" dirty="0" smtClean="0">
                <a:latin typeface="Bauhaus 93" pitchFamily="82" charset="0"/>
                <a:cs typeface="Arial" pitchFamily="34" charset="0"/>
              </a:rPr>
              <a:t>Formative feedback</a:t>
            </a:r>
            <a:r>
              <a:rPr lang="en-GB" sz="3200" i="1" dirty="0" smtClean="0">
                <a:latin typeface="Bauhaus 93" pitchFamily="82" charset="0"/>
                <a:cs typeface="Arial" pitchFamily="34" charset="0"/>
              </a:rPr>
              <a:t> is</a:t>
            </a:r>
            <a:r>
              <a:rPr lang="en-GB" sz="3200" dirty="0" smtClean="0">
                <a:latin typeface="Bauhaus 93" pitchFamily="82" charset="0"/>
                <a:cs typeface="Arial" pitchFamily="34" charset="0"/>
              </a:rPr>
              <a:t> assessment for learning</a:t>
            </a:r>
          </a:p>
          <a:p>
            <a:pPr fontAlgn="base">
              <a:spcBef>
                <a:spcPct val="0"/>
              </a:spcBef>
              <a:spcAft>
                <a:spcPct val="0"/>
              </a:spcAft>
              <a:buFont typeface="Wingdings" pitchFamily="2" charset="2"/>
              <a:buChar char="q"/>
            </a:pPr>
            <a:endParaRPr lang="en-GB" sz="3200" dirty="0" smtClean="0">
              <a:latin typeface="Bauhaus 93" pitchFamily="82" charset="0"/>
              <a:cs typeface="Arial" pitchFamily="34" charset="0"/>
            </a:endParaRPr>
          </a:p>
          <a:p>
            <a:pPr fontAlgn="base">
              <a:spcBef>
                <a:spcPct val="0"/>
              </a:spcBef>
              <a:spcAft>
                <a:spcPct val="0"/>
              </a:spcAft>
              <a:buFont typeface="Wingdings" pitchFamily="2" charset="2"/>
              <a:buChar char="q"/>
            </a:pPr>
            <a:endParaRPr lang="en-GB" sz="3200" dirty="0" smtClean="0">
              <a:latin typeface="Bauhaus 93" pitchFamily="82" charset="0"/>
              <a:cs typeface="Arial" pitchFamily="34" charset="0"/>
            </a:endParaRPr>
          </a:p>
          <a:p>
            <a:pPr fontAlgn="base">
              <a:spcBef>
                <a:spcPct val="0"/>
              </a:spcBef>
              <a:spcAft>
                <a:spcPct val="0"/>
              </a:spcAft>
              <a:buFont typeface="Wingdings" pitchFamily="2" charset="2"/>
              <a:buChar char="q"/>
            </a:pPr>
            <a:r>
              <a:rPr lang="en-GB" sz="3200" dirty="0" smtClean="0">
                <a:latin typeface="Bauhaus 93" pitchFamily="82" charset="0"/>
                <a:cs typeface="Arial" pitchFamily="34" charset="0"/>
              </a:rPr>
              <a:t> Summative assessment is assessment of learning </a:t>
            </a:r>
            <a:endParaRPr lang="en-GB" sz="3200" dirty="0"/>
          </a:p>
        </p:txBody>
      </p:sp>
      <p:sp>
        <p:nvSpPr>
          <p:cNvPr id="5" name="Rectangle 4"/>
          <p:cNvSpPr/>
          <p:nvPr/>
        </p:nvSpPr>
        <p:spPr>
          <a:xfrm>
            <a:off x="395536" y="2636912"/>
            <a:ext cx="8208912" cy="369332"/>
          </a:xfrm>
          <a:prstGeom prst="rect">
            <a:avLst/>
          </a:prstGeom>
        </p:spPr>
        <p:txBody>
          <a:bodyPr wrap="square">
            <a:spAutoFit/>
          </a:bodyPr>
          <a:lstStyle/>
          <a:p>
            <a:pPr lvl="0" algn="ctr" fontAlgn="base">
              <a:spcBef>
                <a:spcPct val="0"/>
              </a:spcBef>
              <a:spcAft>
                <a:spcPct val="0"/>
              </a:spcAft>
            </a:pPr>
            <a:r>
              <a:rPr lang="en-GB" u="sng" baseline="30000" dirty="0" smtClean="0" bmk="">
                <a:solidFill>
                  <a:srgbClr val="800080"/>
                </a:solidFill>
                <a:latin typeface="Arial" pitchFamily="34" charset="0"/>
                <a:ea typeface="Calibri" pitchFamily="34" charset="0"/>
                <a:cs typeface="Times New Roman" pitchFamily="18" charset="0"/>
                <a:hlinkClick r:id=""/>
              </a:rPr>
              <a:t>1]</a:t>
            </a:r>
            <a:endParaRPr lang="en-GB" sz="4000" dirty="0" smtClean="0">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692696"/>
            <a:ext cx="7992888" cy="5693866"/>
          </a:xfrm>
          <a:prstGeom prst="rect">
            <a:avLst/>
          </a:prstGeom>
          <a:effectLst>
            <a:innerShdw blurRad="63500" dist="50800" dir="16200000">
              <a:prstClr val="black">
                <a:alpha val="50000"/>
              </a:prstClr>
            </a:innerShdw>
          </a:effectLst>
        </p:spPr>
        <p:txBody>
          <a:bodyPr wrap="square">
            <a:spAutoFit/>
          </a:bodyPr>
          <a:lstStyle/>
          <a:p>
            <a:pPr>
              <a:lnSpc>
                <a:spcPct val="200000"/>
              </a:lnSpc>
            </a:pPr>
            <a:r>
              <a:rPr lang="en-GB" sz="2800" b="1" dirty="0" smtClean="0">
                <a:latin typeface="Bauhaus 93" pitchFamily="82" charset="0"/>
              </a:rPr>
              <a:t>there must be a task at the heart of the activity […] defined in such  way as to specify the topic, the purpose and the audience. Furthermore, the teacher needs to be aware of the language that the students need to have at their command in order to perform the task</a:t>
            </a:r>
            <a:r>
              <a:rPr lang="en-GB" sz="2800" dirty="0" smtClean="0">
                <a:latin typeface="Bauhaus 93" pitchFamily="82" charset="0"/>
              </a:rPr>
              <a:t> </a:t>
            </a:r>
            <a:endParaRPr lang="en-GB" sz="2800" dirty="0" smtClean="0">
              <a:latin typeface="Bauhaus 93" pitchFamily="82" charset="0"/>
            </a:endParaRPr>
          </a:p>
          <a:p>
            <a:pPr>
              <a:lnSpc>
                <a:spcPct val="200000"/>
              </a:lnSpc>
            </a:pPr>
            <a:r>
              <a:rPr lang="en-GB" sz="1400" dirty="0" smtClean="0">
                <a:latin typeface="Anonymous" pitchFamily="49" charset="0"/>
              </a:rPr>
              <a:t>TOMLINSON &amp; TOWELL, 84-85 (2002)</a:t>
            </a:r>
            <a:endParaRPr lang="en-GB" sz="1400" dirty="0">
              <a:latin typeface="Anonymous" pitchFamily="49"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heel(4)">
                                      <p:cBhvr>
                                        <p:cTn id="7" dur="20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heel(4)">
                                      <p:cBhvr>
                                        <p:cTn id="12" dur="20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3861047"/>
            <a:ext cx="7560840" cy="1384995"/>
          </a:xfrm>
          <a:prstGeom prst="rect">
            <a:avLst/>
          </a:prstGeom>
        </p:spPr>
        <p:txBody>
          <a:bodyPr wrap="square">
            <a:spAutoFit/>
          </a:bodyPr>
          <a:lstStyle/>
          <a:p>
            <a:r>
              <a:rPr lang="en-GB" sz="3200" i="1" dirty="0" smtClean="0">
                <a:latin typeface="Bauhaus 93" pitchFamily="82" charset="0"/>
              </a:rPr>
              <a:t>time spent on corrections is harmful to students writers . </a:t>
            </a:r>
          </a:p>
          <a:p>
            <a:r>
              <a:rPr lang="en-GB" sz="2000" i="1" dirty="0" err="1" smtClean="0">
                <a:latin typeface="Anonymous" pitchFamily="49" charset="0"/>
              </a:rPr>
              <a:t>J.Truscott</a:t>
            </a:r>
            <a:r>
              <a:rPr lang="en-GB" sz="2000" i="1" dirty="0" smtClean="0">
                <a:latin typeface="Anonymous" pitchFamily="49" charset="0"/>
              </a:rPr>
              <a:t> (1996)</a:t>
            </a:r>
            <a:endParaRPr lang="en-GB" sz="2000" dirty="0">
              <a:latin typeface="Anonymous" pitchFamily="49" charset="0"/>
            </a:endParaRPr>
          </a:p>
        </p:txBody>
      </p:sp>
      <p:pic>
        <p:nvPicPr>
          <p:cNvPr id="59394" name="Picture 2" descr="http://www.last-video.com/wp-content/uploads/2010/02/Incroyable-mais-vrai1.jpg"/>
          <p:cNvPicPr>
            <a:picLocks noChangeAspect="1" noChangeArrowheads="1"/>
          </p:cNvPicPr>
          <p:nvPr/>
        </p:nvPicPr>
        <p:blipFill>
          <a:blip r:embed="rId2" cstate="print"/>
          <a:srcRect/>
          <a:stretch>
            <a:fillRect/>
          </a:stretch>
        </p:blipFill>
        <p:spPr bwMode="auto">
          <a:xfrm>
            <a:off x="2627784" y="1124744"/>
            <a:ext cx="3048000" cy="2505076"/>
          </a:xfrm>
          <a:prstGeom prst="rect">
            <a:avLst/>
          </a:prstGeom>
          <a:noFill/>
        </p:spPr>
      </p:pic>
    </p:spTree>
  </p:cSld>
  <p:clrMapOvr>
    <a:masterClrMapping/>
  </p:clrMapOvr>
  <p:transition spd="slow">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694691122"/>
              </p:ext>
            </p:extLst>
          </p:nvPr>
        </p:nvGraphicFramePr>
        <p:xfrm>
          <a:off x="251520" y="908720"/>
          <a:ext cx="8424936" cy="1859880"/>
        </p:xfrm>
        <a:graphic>
          <a:graphicData uri="http://schemas.openxmlformats.org/drawingml/2006/table">
            <a:tbl>
              <a:tblPr firstRow="1" bandRow="1">
                <a:tableStyleId>{5C22544A-7EE6-4342-B048-85BDC9FD1C3A}</a:tableStyleId>
              </a:tblPr>
              <a:tblGrid>
                <a:gridCol w="4140460"/>
                <a:gridCol w="4284476"/>
              </a:tblGrid>
              <a:tr h="1859880">
                <a:tc>
                  <a:txBody>
                    <a:bodyPr/>
                    <a:lstStyle/>
                    <a:p>
                      <a:r>
                        <a:rPr kumimoji="0" lang="en-GB" sz="2800" b="1" i="0" kern="1200" dirty="0" smtClean="0">
                          <a:solidFill>
                            <a:schemeClr val="lt1"/>
                          </a:solidFill>
                          <a:latin typeface="+mn-lt"/>
                          <a:ea typeface="+mn-ea"/>
                          <a:cs typeface="+mn-cs"/>
                        </a:rPr>
                        <a:t>when students feel that they no longer need to learn….</a:t>
                      </a:r>
                      <a:endParaRPr lang="en-GB" sz="2800" i="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2800" b="1" i="0" dirty="0" smtClean="0"/>
                        <a:t>treatable and untreatable errors</a:t>
                      </a:r>
                      <a:r>
                        <a:rPr lang="en-GB" sz="2800" i="0" dirty="0" smtClean="0"/>
                        <a:t> </a:t>
                      </a:r>
                    </a:p>
                    <a:p>
                      <a:r>
                        <a:rPr lang="en-GB" sz="2000" i="0" dirty="0" smtClean="0">
                          <a:latin typeface="Anonymous" pitchFamily="49" charset="0"/>
                        </a:rPr>
                        <a:t>FERRIS (2006)</a:t>
                      </a:r>
                      <a:endParaRPr lang="en-GB" sz="2000" i="0" dirty="0">
                        <a:latin typeface="Anonymous" pitchFamily="49" charset="0"/>
                      </a:endParaRPr>
                    </a:p>
                  </a:txBody>
                  <a:tcPr/>
                </a:tc>
              </a:tr>
            </a:tbl>
          </a:graphicData>
        </a:graphic>
      </p:graphicFrame>
      <p:pic>
        <p:nvPicPr>
          <p:cNvPr id="75778" name="Picture 2" descr="\\lancs\homes\25\baroni\My Desktop\3066747603_1_5_FcjaDjV3.jpg"/>
          <p:cNvPicPr>
            <a:picLocks noChangeAspect="1" noChangeArrowheads="1"/>
          </p:cNvPicPr>
          <p:nvPr/>
        </p:nvPicPr>
        <p:blipFill>
          <a:blip r:embed="rId2" cstate="print"/>
          <a:srcRect/>
          <a:stretch>
            <a:fillRect/>
          </a:stretch>
        </p:blipFill>
        <p:spPr bwMode="auto">
          <a:xfrm>
            <a:off x="2627784" y="2276872"/>
            <a:ext cx="3810000" cy="3200400"/>
          </a:xfrm>
          <a:prstGeom prst="rect">
            <a:avLst/>
          </a:prstGeom>
          <a:noFill/>
        </p:spPr>
      </p:pic>
    </p:spTree>
  </p:cSld>
  <p:clrMapOvr>
    <a:masterClrMapping/>
  </p:clrMapOvr>
  <p:transition spd="slow">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6802" name="Picture 2" descr="http://www.petitpeuple.fr/accueil/images/stories/jdr/deadline/point-d-interrogation_5133_w560.jpg"/>
          <p:cNvPicPr>
            <a:picLocks noChangeAspect="1" noChangeArrowheads="1"/>
          </p:cNvPicPr>
          <p:nvPr/>
        </p:nvPicPr>
        <p:blipFill>
          <a:blip r:embed="rId2" cstate="print"/>
          <a:srcRect/>
          <a:stretch>
            <a:fillRect/>
          </a:stretch>
        </p:blipFill>
        <p:spPr bwMode="auto">
          <a:xfrm>
            <a:off x="1907704" y="1484784"/>
            <a:ext cx="5334000" cy="3533776"/>
          </a:xfrm>
          <a:prstGeom prst="rect">
            <a:avLst/>
          </a:prstGeom>
          <a:noFill/>
        </p:spPr>
      </p:pic>
    </p:spTree>
  </p:cSld>
  <p:clrMapOvr>
    <a:masterClrMapping/>
  </p:clrMapOvr>
  <p:transition spd="slow">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Rectangle 2"/>
          <p:cNvSpPr>
            <a:spLocks noChangeArrowheads="1"/>
          </p:cNvSpPr>
          <p:nvPr/>
        </p:nvSpPr>
        <p:spPr bwMode="auto">
          <a:xfrm>
            <a:off x="899592" y="-1679614"/>
            <a:ext cx="7200800" cy="38164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dirty="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dirty="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dirty="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dirty="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dirty="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2000" dirty="0">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i="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This questionnaire is designed to assess if and how feedback / corrections influence your subsequent assessable work, marked and unmarked.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i="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Please tick the boxes by level of usefulness / probability of you taking action in relation to your future work following that feedback</a:t>
            </a:r>
            <a:endParaRPr kumimoji="0" lang="en-GB" sz="1600" i="0" u="none" strike="noStrike" cap="none" normalizeH="0" baseline="0" dirty="0" smtClean="0">
              <a:ln>
                <a:noFill/>
              </a:ln>
              <a:solidFill>
                <a:schemeClr val="tx1"/>
              </a:solidFill>
              <a:effectLst/>
              <a:latin typeface="Bauhaus 93" pitchFamily="82"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Chart 2"/>
          <p:cNvGraphicFramePr/>
          <p:nvPr/>
        </p:nvGraphicFramePr>
        <p:xfrm>
          <a:off x="1259632" y="2276872"/>
          <a:ext cx="6480720" cy="3704456"/>
        </p:xfrm>
        <a:graphic>
          <a:graphicData uri="http://schemas.openxmlformats.org/drawingml/2006/chart">
            <c:chart xmlns:c="http://schemas.openxmlformats.org/drawingml/2006/chart" xmlns:r="http://schemas.openxmlformats.org/officeDocument/2006/relationships" r:id="rId2"/>
          </a:graphicData>
        </a:graphic>
      </p:graphicFrame>
      <p:sp>
        <p:nvSpPr>
          <p:cNvPr id="1027" name="Rectangle 3"/>
          <p:cNvSpPr>
            <a:spLocks noChangeArrowheads="1"/>
          </p:cNvSpPr>
          <p:nvPr/>
        </p:nvSpPr>
        <p:spPr bwMode="auto">
          <a:xfrm>
            <a:off x="0" y="3667125"/>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755576" y="599782"/>
            <a:ext cx="7344816" cy="10772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600" b="0" i="0" u="none" strike="noStrike" cap="none" normalizeH="0" baseline="0" dirty="0" smtClean="0">
                <a:ln>
                  <a:noFill/>
                </a:ln>
                <a:solidFill>
                  <a:schemeClr val="tx1"/>
                </a:solidFill>
                <a:effectLst/>
                <a:latin typeface="Bauhaus 93" pitchFamily="82" charset="0"/>
                <a:ea typeface="Times New Roman" pitchFamily="18" charset="0"/>
                <a:cs typeface="Arial" pitchFamily="34" charset="0"/>
              </a:rPr>
              <a:t>This questionnaire is designed to assess if and how feedback / corrections influence students’ subsequent assessable work. Please tick the boxes according to the probability of students taking action in relation to their future work following that feedback1 = not particularly likely to 5 = extremely likely</a:t>
            </a:r>
            <a:endParaRPr kumimoji="0" lang="en-GB" sz="1600" b="0" i="0" u="none" strike="noStrike" cap="none" normalizeH="0" baseline="0" dirty="0" smtClean="0">
              <a:ln>
                <a:noFill/>
              </a:ln>
              <a:solidFill>
                <a:schemeClr val="tx1"/>
              </a:solidFill>
              <a:effectLst/>
              <a:latin typeface="Bauhaus 93" pitchFamily="82" charset="0"/>
              <a:cs typeface="Arial" pitchFamily="34" charset="0"/>
            </a:endParaRPr>
          </a:p>
        </p:txBody>
      </p:sp>
      <p:sp>
        <p:nvSpPr>
          <p:cNvPr id="15363" name="Rectangle 3"/>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4" name="Chart 3"/>
          <p:cNvGraphicFramePr/>
          <p:nvPr/>
        </p:nvGraphicFramePr>
        <p:xfrm>
          <a:off x="971600" y="2060848"/>
          <a:ext cx="6768752" cy="3744416"/>
        </p:xfrm>
        <a:graphic>
          <a:graphicData uri="http://schemas.openxmlformats.org/drawingml/2006/chart">
            <c:chart xmlns:c="http://schemas.openxmlformats.org/drawingml/2006/chart" xmlns:r="http://schemas.openxmlformats.org/officeDocument/2006/relationships" r:id="rId2"/>
          </a:graphicData>
        </a:graphic>
      </p:graphicFrame>
      <p:sp>
        <p:nvSpPr>
          <p:cNvPr id="15364" name="Rectangle 4"/>
          <p:cNvSpPr>
            <a:spLocks noChangeArrowheads="1"/>
          </p:cNvSpPr>
          <p:nvPr/>
        </p:nvSpPr>
        <p:spPr bwMode="auto">
          <a:xfrm>
            <a:off x="0" y="3667125"/>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8850" name="Picture 2" descr="http://levinsurvingt.l.e.pic.centerblog.net/lybbip7m.jpg"/>
          <p:cNvPicPr>
            <a:picLocks noChangeAspect="1" noChangeArrowheads="1"/>
          </p:cNvPicPr>
          <p:nvPr/>
        </p:nvPicPr>
        <p:blipFill>
          <a:blip r:embed="rId2" cstate="print"/>
          <a:srcRect/>
          <a:stretch>
            <a:fillRect/>
          </a:stretch>
        </p:blipFill>
        <p:spPr bwMode="auto">
          <a:xfrm>
            <a:off x="2699792" y="1196752"/>
            <a:ext cx="3333750" cy="4029075"/>
          </a:xfrm>
          <a:prstGeom prst="rect">
            <a:avLst/>
          </a:prstGeom>
          <a:noFill/>
        </p:spPr>
      </p:pic>
      <p:sp>
        <p:nvSpPr>
          <p:cNvPr id="78851" name="Rectangle 3"/>
          <p:cNvSpPr>
            <a:spLocks noChangeArrowheads="1"/>
          </p:cNvSpPr>
          <p:nvPr/>
        </p:nvSpPr>
        <p:spPr bwMode="auto">
          <a:xfrm>
            <a:off x="683568" y="5698944"/>
            <a:ext cx="8460432" cy="2616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Isabelle Baron, Lancaster, 2012</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1600" y="1340768"/>
            <a:ext cx="6102848" cy="3046988"/>
          </a:xfrm>
          <a:prstGeom prst="rect">
            <a:avLst/>
          </a:prstGeom>
        </p:spPr>
        <p:txBody>
          <a:bodyPr wrap="square">
            <a:spAutoFit/>
          </a:bodyPr>
          <a:lstStyle/>
          <a:p>
            <a:pPr>
              <a:lnSpc>
                <a:spcPct val="200000"/>
              </a:lnSpc>
              <a:buFont typeface="Wingdings" pitchFamily="2" charset="2"/>
              <a:buChar char="q"/>
            </a:pPr>
            <a:r>
              <a:rPr lang="en-GB" sz="3200" dirty="0" smtClean="0">
                <a:latin typeface="Bauhaus 93" pitchFamily="82" charset="0"/>
              </a:rPr>
              <a:t>linguistic components </a:t>
            </a:r>
          </a:p>
          <a:p>
            <a:pPr>
              <a:lnSpc>
                <a:spcPct val="200000"/>
              </a:lnSpc>
              <a:buFont typeface="Wingdings" pitchFamily="2" charset="2"/>
              <a:buChar char="q"/>
            </a:pPr>
            <a:r>
              <a:rPr lang="en-GB" sz="3200" dirty="0" smtClean="0">
                <a:latin typeface="Bauhaus 93" pitchFamily="82" charset="0"/>
              </a:rPr>
              <a:t>methodological requirements </a:t>
            </a:r>
          </a:p>
          <a:p>
            <a:pPr>
              <a:lnSpc>
                <a:spcPct val="200000"/>
              </a:lnSpc>
              <a:buFont typeface="Wingdings" pitchFamily="2" charset="2"/>
              <a:buChar char="q"/>
            </a:pPr>
            <a:r>
              <a:rPr lang="en-GB" sz="3200" dirty="0" smtClean="0">
                <a:latin typeface="Bauhaus 93" pitchFamily="82" charset="0"/>
              </a:rPr>
              <a:t>textual analysis</a:t>
            </a:r>
            <a:endParaRPr lang="en-GB" sz="3200" dirty="0">
              <a:latin typeface="Bauhaus 93" pitchFamily="82"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1"/>
          <p:cNvSpPr>
            <a:spLocks noChangeArrowheads="1"/>
          </p:cNvSpPr>
          <p:nvPr/>
        </p:nvSpPr>
        <p:spPr bwMode="auto">
          <a:xfrm>
            <a:off x="0" y="20851"/>
            <a:ext cx="184731" cy="415498"/>
          </a:xfrm>
          <a:prstGeom prst="rect">
            <a:avLst/>
          </a:prstGeom>
          <a:noFill/>
          <a:ln w="9525">
            <a:noFill/>
            <a:miter lim="800000"/>
            <a:headEnd/>
            <a:tailEnd/>
          </a:ln>
          <a:effectLst/>
        </p:spPr>
        <p:txBody>
          <a:bodyPr vert="horz" wrap="none" lIns="91440" tIns="4572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sz="600" b="0" i="0" u="none" strike="noStrike" cap="none" normalizeH="0" baseline="0" dirty="0" smtClean="0">
                <a:ln>
                  <a:noFill/>
                </a:ln>
                <a:solidFill>
                  <a:schemeClr val="tx1"/>
                </a:solidFill>
                <a:effectLst/>
                <a:latin typeface="Arial" pitchFamily="34" charset="0"/>
                <a:cs typeface="Arial" pitchFamily="34" charset="0"/>
              </a:rPr>
              <a:t/>
            </a:r>
            <a:br>
              <a:rPr kumimoji="0" lang="en-GB" sz="600" b="0" i="0" u="none" strike="noStrike" cap="none" normalizeH="0" baseline="0" dirty="0" smtClean="0">
                <a:ln>
                  <a:noFill/>
                </a:ln>
                <a:solidFill>
                  <a:schemeClr val="tx1"/>
                </a:solidFill>
                <a:effectLst/>
                <a:latin typeface="Arial" pitchFamily="34" charset="0"/>
                <a:cs typeface="Arial" pitchFamily="34" charset="0"/>
              </a:rPr>
            </a:b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6387" name="Rectangle 3"/>
          <p:cNvSpPr>
            <a:spLocks noChangeArrowheads="1"/>
          </p:cNvSpPr>
          <p:nvPr/>
        </p:nvSpPr>
        <p:spPr bwMode="auto">
          <a:xfrm>
            <a:off x="1043608" y="-5991667"/>
            <a:ext cx="9165147" cy="15953085"/>
          </a:xfrm>
          <a:prstGeom prst="rect">
            <a:avLst/>
          </a:prstGeom>
          <a:solidFill>
            <a:schemeClr val="bg1"/>
          </a:solidFill>
          <a:ln w="9525">
            <a:solidFill>
              <a:schemeClr val="accent5">
                <a:lumMod val="60000"/>
                <a:lumOff val="40000"/>
              </a:schemeClr>
            </a:solid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000" b="0" i="0" u="sng" strike="noStrike" cap="none" normalizeH="0" baseline="30000" dirty="0" smtClean="0">
                <a:ln>
                  <a:noFill/>
                </a:ln>
                <a:solidFill>
                  <a:srgbClr val="800080"/>
                </a:solidFill>
                <a:effectLst/>
                <a:latin typeface="Arial" pitchFamily="34" charset="0"/>
                <a:ea typeface="Calibri" pitchFamily="34" charset="0"/>
                <a:cs typeface="Times New Roman" pitchFamily="18" charset="0"/>
              </a:rPr>
              <a:t>[</a:t>
            </a: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endParaRPr>
          </a:p>
          <a:p>
            <a:pPr lvl="0" fontAlgn="base">
              <a:spcBef>
                <a:spcPct val="0"/>
              </a:spcBef>
              <a:spcAft>
                <a:spcPct val="0"/>
              </a:spcAft>
            </a:pPr>
            <a:endParaRPr lang="en-GB" sz="2800" dirty="0" smtClean="0">
              <a:latin typeface="Bauhaus 93" pitchFamily="82" charset="0"/>
              <a:ea typeface="Times New Roman" pitchFamily="18" charset="0"/>
              <a:cs typeface="Arial" pitchFamily="34" charset="0"/>
            </a:endParaRPr>
          </a:p>
          <a:p>
            <a:pPr lvl="0" fontAlgn="base">
              <a:spcBef>
                <a:spcPct val="0"/>
              </a:spcBef>
              <a:spcAft>
                <a:spcPct val="0"/>
              </a:spcAft>
            </a:pPr>
            <a:endParaRPr lang="en-GB" sz="2800" dirty="0" smtClean="0">
              <a:latin typeface="Bauhaus 93" pitchFamily="82" charset="0"/>
              <a:ea typeface="Times New Roman" pitchFamily="18" charset="0"/>
              <a:cs typeface="Arial" pitchFamily="34" charset="0"/>
            </a:endParaRPr>
          </a:p>
          <a:p>
            <a:pPr lvl="0" fontAlgn="base">
              <a:spcBef>
                <a:spcPct val="0"/>
              </a:spcBef>
              <a:spcAft>
                <a:spcPct val="0"/>
              </a:spcAft>
            </a:pPr>
            <a:endParaRPr lang="en-GB" sz="2800" dirty="0" smtClean="0">
              <a:latin typeface="Bauhaus 93" pitchFamily="82" charset="0"/>
              <a:ea typeface="Times New Roman" pitchFamily="18" charset="0"/>
              <a:cs typeface="Arial" pitchFamily="34" charset="0"/>
            </a:endParaRPr>
          </a:p>
          <a:p>
            <a:pPr lvl="0" fontAlgn="base">
              <a:spcBef>
                <a:spcPct val="0"/>
              </a:spcBef>
              <a:spcAft>
                <a:spcPct val="0"/>
              </a:spcAft>
            </a:pPr>
            <a:endParaRPr lang="en-GB" sz="2800" dirty="0" smtClean="0">
              <a:latin typeface="Bauhaus 93" pitchFamily="82" charset="0"/>
              <a:ea typeface="Times New Roman" pitchFamily="18" charset="0"/>
              <a:cs typeface="Arial" pitchFamily="34" charset="0"/>
            </a:endParaRPr>
          </a:p>
          <a:p>
            <a:pPr lvl="0" fontAlgn="base">
              <a:spcBef>
                <a:spcPct val="0"/>
              </a:spcBef>
              <a:spcAft>
                <a:spcPct val="0"/>
              </a:spcAft>
            </a:pPr>
            <a:endParaRPr lang="en-GB" sz="2800" dirty="0" smtClean="0">
              <a:latin typeface="Bauhaus 93" pitchFamily="82" charset="0"/>
              <a:ea typeface="Times New Roman" pitchFamily="18" charset="0"/>
              <a:cs typeface="Arial" pitchFamily="34" charset="0"/>
            </a:endParaRPr>
          </a:p>
          <a:p>
            <a:pPr lvl="0" fontAlgn="base">
              <a:spcBef>
                <a:spcPct val="0"/>
              </a:spcBef>
              <a:spcAft>
                <a:spcPct val="0"/>
              </a:spcAft>
            </a:pPr>
            <a:endParaRPr lang="en-GB" sz="2800" dirty="0" smtClean="0">
              <a:latin typeface="Bauhaus 93" pitchFamily="82" charset="0"/>
              <a:ea typeface="Times New Roman" pitchFamily="18" charset="0"/>
              <a:cs typeface="Arial" pitchFamily="34" charset="0"/>
            </a:endParaRPr>
          </a:p>
          <a:p>
            <a:pPr lvl="0" fontAlgn="base">
              <a:spcBef>
                <a:spcPct val="0"/>
              </a:spcBef>
              <a:spcAft>
                <a:spcPct val="0"/>
              </a:spcAft>
            </a:pPr>
            <a:endParaRPr lang="en-GB" sz="2800" dirty="0" smtClean="0">
              <a:latin typeface="Bauhaus 93" pitchFamily="82" charset="0"/>
              <a:ea typeface="Times New Roman" pitchFamily="18" charset="0"/>
              <a:cs typeface="Arial" pitchFamily="34" charset="0"/>
            </a:endParaRPr>
          </a:p>
          <a:p>
            <a:pPr lvl="0" fontAlgn="base">
              <a:spcBef>
                <a:spcPct val="0"/>
              </a:spcBef>
              <a:spcAft>
                <a:spcPct val="0"/>
              </a:spcAft>
              <a:buFont typeface="Wingdings" pitchFamily="2" charset="2"/>
              <a:buChar char="q"/>
            </a:pPr>
            <a:r>
              <a:rPr lang="en-GB" sz="3200" dirty="0" smtClean="0">
                <a:latin typeface="Bauhaus 93" pitchFamily="82" charset="0"/>
                <a:ea typeface="Times New Roman" pitchFamily="18" charset="0"/>
                <a:cs typeface="Arial" pitchFamily="34" charset="0"/>
              </a:rPr>
              <a:t>Linguistic components</a:t>
            </a:r>
            <a:endParaRPr lang="en-GB" sz="3200" u="sng" baseline="30000" dirty="0" bmk="">
              <a:solidFill>
                <a:srgbClr val="800080"/>
              </a:solidFill>
              <a:latin typeface="Bauhaus 93" pitchFamily="82" charset="0"/>
              <a:ea typeface="Calibri" pitchFamily="34"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q"/>
              <a:tabLst/>
            </a:pPr>
            <a:endParaRPr kumimoji="0" lang="en-GB" sz="3200" u="sng" strike="noStrike" cap="none" normalizeH="0" baseline="30000" dirty="0" smtClean="0" bmk="">
              <a:ln>
                <a:noFill/>
              </a:ln>
              <a:solidFill>
                <a:srgbClr val="800080"/>
              </a:solidFill>
              <a:effectLst/>
              <a:latin typeface="Bauhaus 93" pitchFamily="82" charset="0"/>
              <a:ea typeface="Calibri" pitchFamily="34" charset="0"/>
              <a:cs typeface="Times New Roman" pitchFamily="18" charset="0"/>
            </a:endParaRPr>
          </a:p>
          <a:p>
            <a:pPr fontAlgn="base">
              <a:spcBef>
                <a:spcPct val="0"/>
              </a:spcBef>
              <a:spcAft>
                <a:spcPct val="0"/>
              </a:spcAft>
              <a:buFont typeface="Wingdings" pitchFamily="2" charset="2"/>
              <a:buChar char="q"/>
            </a:pPr>
            <a:r>
              <a:rPr lang="en-GB" sz="3200" dirty="0" smtClean="0">
                <a:latin typeface="Bauhaus 93" pitchFamily="82" charset="0"/>
                <a:ea typeface="Times New Roman" pitchFamily="18" charset="0"/>
                <a:cs typeface="Arial" pitchFamily="34" charset="0"/>
              </a:rPr>
              <a:t>Writing as a transferable study skill</a:t>
            </a:r>
          </a:p>
          <a:p>
            <a:pPr fontAlgn="base">
              <a:spcBef>
                <a:spcPct val="0"/>
              </a:spcBef>
              <a:spcAft>
                <a:spcPct val="0"/>
              </a:spcAft>
              <a:buFont typeface="Wingdings" pitchFamily="2" charset="2"/>
              <a:buChar char="q"/>
            </a:pPr>
            <a:endParaRPr lang="en-GB" sz="3200" dirty="0" smtClean="0">
              <a:latin typeface="Bauhaus 93" pitchFamily="82" charset="0"/>
              <a:cs typeface="Arial" pitchFamily="34" charset="0"/>
            </a:endParaRPr>
          </a:p>
          <a:p>
            <a:pPr fontAlgn="base">
              <a:spcBef>
                <a:spcPct val="0"/>
              </a:spcBef>
              <a:spcAft>
                <a:spcPct val="0"/>
              </a:spcAft>
              <a:buFont typeface="Wingdings" pitchFamily="2" charset="2"/>
              <a:buChar char="q"/>
            </a:pPr>
            <a:r>
              <a:rPr lang="en-GB" sz="3200" dirty="0" smtClean="0">
                <a:latin typeface="Bauhaus 93" pitchFamily="82" charset="0"/>
              </a:rPr>
              <a:t>Goals and outcomes</a:t>
            </a:r>
          </a:p>
          <a:p>
            <a:pPr fontAlgn="base">
              <a:spcBef>
                <a:spcPct val="0"/>
              </a:spcBef>
              <a:spcAft>
                <a:spcPct val="0"/>
              </a:spcAft>
              <a:buFont typeface="Wingdings" pitchFamily="2" charset="2"/>
              <a:buChar char="q"/>
            </a:pPr>
            <a:endParaRPr lang="en-GB" sz="3200" dirty="0" smtClean="0">
              <a:latin typeface="Bauhaus 93" pitchFamily="82" charset="0"/>
              <a:cs typeface="Arial" pitchFamily="34" charset="0"/>
            </a:endParaRPr>
          </a:p>
          <a:p>
            <a:pPr fontAlgn="base">
              <a:spcBef>
                <a:spcPct val="0"/>
              </a:spcBef>
              <a:spcAft>
                <a:spcPct val="0"/>
              </a:spcAft>
              <a:buFont typeface="Wingdings" pitchFamily="2" charset="2"/>
              <a:buChar char="q"/>
            </a:pPr>
            <a:r>
              <a:rPr lang="en-GB" sz="3200" dirty="0" smtClean="0">
                <a:latin typeface="Bauhaus 93" pitchFamily="82" charset="0"/>
              </a:rPr>
              <a:t>Surface approach </a:t>
            </a:r>
            <a:r>
              <a:rPr lang="en-GB" sz="3200" dirty="0" err="1" smtClean="0">
                <a:latin typeface="Bauhaus 93" pitchFamily="82" charset="0"/>
              </a:rPr>
              <a:t>vs</a:t>
            </a:r>
            <a:r>
              <a:rPr lang="en-GB" sz="3200" dirty="0" smtClean="0">
                <a:latin typeface="Bauhaus 93" pitchFamily="82" charset="0"/>
              </a:rPr>
              <a:t> deep </a:t>
            </a:r>
            <a:r>
              <a:rPr lang="en-GB" sz="3200" dirty="0" smtClean="0">
                <a:latin typeface="Bauhaus 93" pitchFamily="82" charset="0"/>
              </a:rPr>
              <a:t>approach</a:t>
            </a:r>
            <a:endParaRPr lang="en-GB" sz="3200" dirty="0" smtClean="0">
              <a:latin typeface="Bauhaus 93" pitchFamily="82" charset="0"/>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q"/>
              <a:tabLst/>
            </a:pPr>
            <a:endParaRPr lang="en-GB" sz="3200" u="sng" baseline="30000" dirty="0" bmk="">
              <a:solidFill>
                <a:srgbClr val="800080"/>
              </a:solidFill>
              <a:latin typeface="Bauhaus 93" pitchFamily="82"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q"/>
              <a:tabLst/>
            </a:pPr>
            <a:endParaRPr kumimoji="0" lang="en-GB" sz="3200" u="sng" strike="noStrike" cap="none" normalizeH="0" baseline="30000" dirty="0" smtClean="0" bmk="">
              <a:ln>
                <a:noFill/>
              </a:ln>
              <a:solidFill>
                <a:srgbClr val="800080"/>
              </a:solidFill>
              <a:effectLst/>
              <a:latin typeface="Bauhaus 93" pitchFamily="82"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 typeface="Wingdings" pitchFamily="2" charset="2"/>
              <a:buChar char="q"/>
              <a:tabLst/>
            </a:pPr>
            <a:endParaRPr lang="en-GB" sz="2800" u="sng" baseline="30000" dirty="0" bmk="">
              <a:solidFill>
                <a:srgbClr val="800080"/>
              </a:solidFill>
              <a:latin typeface="Bauhaus 93" pitchFamily="82"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800" u="sng" strike="noStrike" cap="none" normalizeH="0" baseline="30000" dirty="0" smtClean="0" bmk="">
              <a:ln>
                <a:noFill/>
              </a:ln>
              <a:solidFill>
                <a:srgbClr val="800080"/>
              </a:solidFill>
              <a:effectLst/>
              <a:latin typeface="Bauhaus 93" pitchFamily="82"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2800" u="sng" baseline="30000" dirty="0" bmk="">
              <a:solidFill>
                <a:srgbClr val="800080"/>
              </a:solidFill>
              <a:latin typeface="Bauhaus 93" pitchFamily="82"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800" b="0" i="0" u="sng" strike="noStrike" cap="none" normalizeH="0" baseline="30000" dirty="0" smtClean="0">
                <a:ln>
                  <a:noFill/>
                </a:ln>
                <a:solidFill>
                  <a:srgbClr val="800080"/>
                </a:solidFill>
                <a:effectLst/>
                <a:latin typeface="Bauhaus 93" pitchFamily="82" charset="0"/>
                <a:ea typeface="Times New Roman" pitchFamily="18" charset="0"/>
                <a:cs typeface="Arial" pitchFamily="34" charset="0"/>
                <a:hlinkClick r:id=""/>
              </a:rPr>
              <a:t>[</a:t>
            </a:r>
            <a:r>
              <a:rPr kumimoji="0" lang="en-GB" sz="800" b="0" i="0" u="sng" strike="noStrike" cap="none" normalizeH="0" baseline="30000" dirty="0" smtClean="0" bmk="">
                <a:ln>
                  <a:noFill/>
                </a:ln>
                <a:solidFill>
                  <a:srgbClr val="800080"/>
                </a:solidFill>
                <a:effectLst/>
                <a:latin typeface="Bauhaus 93" pitchFamily="82" charset="0"/>
                <a:ea typeface="Times New Roman" pitchFamily="18" charset="0"/>
                <a:cs typeface="Arial" pitchFamily="34" charset="0"/>
                <a:hlinkClick r:id=""/>
              </a:rPr>
              <a:t>1]</a:t>
            </a:r>
            <a:r>
              <a:rPr kumimoji="0" lang="en-GB" sz="2400" b="0" i="0" u="none" strike="noStrike" cap="none" normalizeH="0" baseline="0" dirty="0" smtClean="0">
                <a:ln>
                  <a:noFill/>
                </a:ln>
                <a:solidFill>
                  <a:schemeClr val="tx1"/>
                </a:solidFill>
                <a:effectLst/>
                <a:latin typeface="Bauhaus 93" pitchFamily="82" charset="0"/>
                <a:cs typeface="Arial" pitchFamily="34" charset="0"/>
              </a:rPr>
              <a:t>.</a:t>
            </a:r>
            <a:endParaRPr kumimoji="0" lang="en-GB" sz="2400" b="1" i="0" u="none" strike="noStrike" cap="none" normalizeH="0" baseline="0" dirty="0" smtClean="0">
              <a:ln>
                <a:noFill/>
              </a:ln>
              <a:solidFill>
                <a:schemeClr val="tx1"/>
              </a:solidFill>
              <a:effectLst/>
              <a:latin typeface="Bauhaus 93" pitchFamily="82" charset="0"/>
              <a:cs typeface="Times New Roman" pitchFamily="18"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400" b="0" i="0" u="sng" strike="noStrike" cap="none" normalizeH="0" baseline="30000" dirty="0" smtClean="0" bmk="">
              <a:ln>
                <a:noFill/>
              </a:ln>
              <a:solidFill>
                <a:srgbClr val="800080"/>
              </a:solidFill>
              <a:effectLst/>
              <a:latin typeface="Bauhaus 93" pitchFamily="82"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000" b="0" i="0" u="sng" strike="noStrike" cap="none" normalizeH="0" baseline="30000" dirty="0" smtClean="0" bmk="">
              <a:ln>
                <a:noFill/>
              </a:ln>
              <a:solidFill>
                <a:srgbClr val="800080"/>
              </a:solidFill>
              <a:effectLst/>
              <a:latin typeface="Arial" pitchFamily="34" charset="0"/>
              <a:ea typeface="Calibri" pitchFamily="34" charset="0"/>
              <a:cs typeface="Times New Roman" pitchFamily="18" charset="0"/>
              <a:hlinkClick r:id=""/>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000" u="sng" baseline="30000" dirty="0" bmk="">
              <a:solidFill>
                <a:srgbClr val="800080"/>
              </a:solidFill>
              <a:latin typeface="Arial" pitchFamily="34" charset="0"/>
              <a:ea typeface="Calibri" pitchFamily="34" charset="0"/>
              <a:cs typeface="Times New Roman" pitchFamily="18" charset="0"/>
              <a:hlinkClick r:id=""/>
            </a:endParaRPr>
          </a:p>
        </p:txBody>
      </p:sp>
      <p:sp>
        <p:nvSpPr>
          <p:cNvPr id="28673" name="Rectangle 1"/>
          <p:cNvSpPr>
            <a:spLocks noChangeArrowheads="1"/>
          </p:cNvSpPr>
          <p:nvPr/>
        </p:nvSpPr>
        <p:spPr bwMode="auto">
          <a:xfrm>
            <a:off x="0" y="1176427"/>
            <a:ext cx="3666388" cy="92333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lang="en-GB" sz="1200" dirty="0" smtClean="0">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6387">
                                            <p:txEl>
                                              <p:pRg st="48" end="48"/>
                                            </p:txEl>
                                          </p:spTgt>
                                        </p:tgtEl>
                                        <p:attrNameLst>
                                          <p:attrName>style.visibility</p:attrName>
                                        </p:attrNameLst>
                                      </p:cBhvr>
                                      <p:to>
                                        <p:strVal val="visible"/>
                                      </p:to>
                                    </p:set>
                                    <p:anim calcmode="lin" valueType="num">
                                      <p:cBhvr additive="base">
                                        <p:cTn id="7" dur="500" fill="hold"/>
                                        <p:tgtEl>
                                          <p:spTgt spid="16387">
                                            <p:txEl>
                                              <p:pRg st="48" end="4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6387">
                                            <p:txEl>
                                              <p:pRg st="48" end="48"/>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6387">
                                            <p:txEl>
                                              <p:pRg st="50" end="50"/>
                                            </p:txEl>
                                          </p:spTgt>
                                        </p:tgtEl>
                                        <p:attrNameLst>
                                          <p:attrName>style.visibility</p:attrName>
                                        </p:attrNameLst>
                                      </p:cBhvr>
                                      <p:to>
                                        <p:strVal val="visible"/>
                                      </p:to>
                                    </p:set>
                                    <p:anim calcmode="lin" valueType="num">
                                      <p:cBhvr additive="base">
                                        <p:cTn id="13" dur="500" fill="hold"/>
                                        <p:tgtEl>
                                          <p:spTgt spid="16387">
                                            <p:txEl>
                                              <p:pRg st="50" end="5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6387">
                                            <p:txEl>
                                              <p:pRg st="50" end="5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6387">
                                            <p:txEl>
                                              <p:pRg st="52" end="52"/>
                                            </p:txEl>
                                          </p:spTgt>
                                        </p:tgtEl>
                                        <p:attrNameLst>
                                          <p:attrName>style.visibility</p:attrName>
                                        </p:attrNameLst>
                                      </p:cBhvr>
                                      <p:to>
                                        <p:strVal val="visible"/>
                                      </p:to>
                                    </p:set>
                                    <p:anim calcmode="lin" valueType="num">
                                      <p:cBhvr additive="base">
                                        <p:cTn id="19" dur="500" fill="hold"/>
                                        <p:tgtEl>
                                          <p:spTgt spid="16387">
                                            <p:txEl>
                                              <p:pRg st="52" end="5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6387">
                                            <p:txEl>
                                              <p:pRg st="52" end="5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6387">
                                            <p:txEl>
                                              <p:pRg st="54" end="54"/>
                                            </p:txEl>
                                          </p:spTgt>
                                        </p:tgtEl>
                                        <p:attrNameLst>
                                          <p:attrName>style.visibility</p:attrName>
                                        </p:attrNameLst>
                                      </p:cBhvr>
                                      <p:to>
                                        <p:strVal val="visible"/>
                                      </p:to>
                                    </p:set>
                                    <p:anim calcmode="lin" valueType="num">
                                      <p:cBhvr additive="base">
                                        <p:cTn id="25" dur="500" fill="hold"/>
                                        <p:tgtEl>
                                          <p:spTgt spid="16387">
                                            <p:txEl>
                                              <p:pRg st="54" end="5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6387">
                                            <p:txEl>
                                              <p:pRg st="54" end="5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3568" y="1124744"/>
            <a:ext cx="5108478" cy="584775"/>
          </a:xfrm>
          <a:prstGeom prst="rect">
            <a:avLst/>
          </a:prstGeom>
        </p:spPr>
        <p:txBody>
          <a:bodyPr wrap="square">
            <a:spAutoFit/>
          </a:bodyPr>
          <a:lstStyle/>
          <a:p>
            <a:pPr algn="ctr"/>
            <a:r>
              <a:rPr lang="en-GB" sz="3200" dirty="0" smtClean="0">
                <a:latin typeface="Bauhaus 93" pitchFamily="82" charset="0"/>
              </a:rPr>
              <a:t>Selected activities </a:t>
            </a:r>
            <a:endParaRPr lang="en-GB" sz="3200" dirty="0">
              <a:latin typeface="Bauhaus 93" pitchFamily="82" charset="0"/>
            </a:endParaRPr>
          </a:p>
        </p:txBody>
      </p:sp>
      <p:pic>
        <p:nvPicPr>
          <p:cNvPr id="3" name="Picture 2" descr="http://us.123rf.com/400wm/400/400/marcscott/marcscott1104/marcscott110400008/9398980-formulaire-de-retroaction-montrant-une-cote-exceptionnelle-qui-depasse-les-attentes.jpg"/>
          <p:cNvPicPr/>
          <p:nvPr/>
        </p:nvPicPr>
        <p:blipFill>
          <a:blip r:embed="rId2" r:link="rId3" cstate="print"/>
          <a:srcRect/>
          <a:stretch>
            <a:fillRect/>
          </a:stretch>
        </p:blipFill>
        <p:spPr bwMode="auto">
          <a:xfrm>
            <a:off x="1547664" y="1844824"/>
            <a:ext cx="6480720" cy="3168774"/>
          </a:xfrm>
          <a:prstGeom prst="rect">
            <a:avLst/>
          </a:prstGeom>
          <a:noFill/>
          <a:ln w="9525">
            <a:noFill/>
            <a:miter lim="800000"/>
            <a:headEnd/>
            <a:tailEnd/>
          </a:ln>
        </p:spPr>
      </p:pic>
    </p:spTree>
  </p:cSld>
  <p:clrMapOvr>
    <a:masterClrMapping/>
  </p:clrMapOvr>
  <p:transition spd="slow">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gtEl>
                                        <p:attrNameLst>
                                          <p:attrName>style.visibility</p:attrName>
                                        </p:attrNameLst>
                                      </p:cBhvr>
                                      <p:to>
                                        <p:strVal val="visible"/>
                                      </p:to>
                                    </p:set>
                                    <p:anim calcmode="lin" valueType="num">
                                      <p:cBhvr additive="base">
                                        <p:cTn id="13" dur="500" fill="hold"/>
                                        <p:tgtEl>
                                          <p:spTgt spid="3"/>
                                        </p:tgtEl>
                                        <p:attrNameLst>
                                          <p:attrName>ppt_x</p:attrName>
                                        </p:attrNameLst>
                                      </p:cBhvr>
                                      <p:tavLst>
                                        <p:tav tm="0">
                                          <p:val>
                                            <p:strVal val="#ppt_x"/>
                                          </p:val>
                                        </p:tav>
                                        <p:tav tm="100000">
                                          <p:val>
                                            <p:strVal val="#ppt_x"/>
                                          </p:val>
                                        </p:tav>
                                      </p:tavLst>
                                    </p:anim>
                                    <p:anim calcmode="lin" valueType="num">
                                      <p:cBhvr additive="base">
                                        <p:cTn id="1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7" name="Picture 1"/>
          <p:cNvPicPr>
            <a:picLocks noChangeAspect="1" noChangeArrowheads="1"/>
          </p:cNvPicPr>
          <p:nvPr/>
        </p:nvPicPr>
        <p:blipFill>
          <a:blip r:embed="rId2" cstate="print"/>
          <a:srcRect/>
          <a:stretch>
            <a:fillRect/>
          </a:stretch>
        </p:blipFill>
        <p:spPr bwMode="auto">
          <a:xfrm>
            <a:off x="-612550" y="-239549"/>
            <a:ext cx="7936770" cy="5616000"/>
          </a:xfrm>
          <a:prstGeom prst="rect">
            <a:avLst/>
          </a:prstGeom>
          <a:noFill/>
          <a:ln w="9525">
            <a:noFill/>
            <a:miter lim="800000"/>
            <a:headEnd/>
            <a:tailEnd/>
          </a:ln>
        </p:spPr>
      </p:pic>
    </p:spTree>
  </p:cSld>
  <p:clrMapOvr>
    <a:masterClrMapping/>
  </p:clrMapOvr>
  <p:transition spd="slow">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2" name="Picture 4"/>
          <p:cNvPicPr>
            <a:picLocks noChangeAspect="1" noChangeArrowheads="1"/>
          </p:cNvPicPr>
          <p:nvPr/>
        </p:nvPicPr>
        <p:blipFill>
          <a:blip r:embed="rId2" cstate="print"/>
          <a:srcRect/>
          <a:stretch>
            <a:fillRect/>
          </a:stretch>
        </p:blipFill>
        <p:spPr bwMode="auto">
          <a:xfrm>
            <a:off x="2347913" y="542925"/>
            <a:ext cx="4448175" cy="5772150"/>
          </a:xfrm>
          <a:prstGeom prst="rect">
            <a:avLst/>
          </a:prstGeom>
          <a:noFill/>
          <a:ln w="9525">
            <a:noFill/>
            <a:miter lim="800000"/>
            <a:headEnd/>
            <a:tailEnd/>
          </a:ln>
        </p:spPr>
      </p:pic>
    </p:spTree>
  </p:cSld>
  <p:clrMapOvr>
    <a:masterClrMapping/>
  </p:clrMapOvr>
  <p:transition spd="slow">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3843" name="Picture 51" descr="Decouvrez l'Enertheque">
            <a:hlinkClick r:id="rId2"/>
          </p:cNvPr>
          <p:cNvPicPr>
            <a:picLocks noChangeAspect="1" noChangeArrowheads="1"/>
          </p:cNvPicPr>
          <p:nvPr/>
        </p:nvPicPr>
        <p:blipFill>
          <a:blip r:embed="rId3" cstate="print"/>
          <a:srcRect/>
          <a:stretch>
            <a:fillRect/>
          </a:stretch>
        </p:blipFill>
        <p:spPr bwMode="auto">
          <a:xfrm>
            <a:off x="1907704" y="2450306"/>
            <a:ext cx="4941826" cy="2922910"/>
          </a:xfrm>
          <a:prstGeom prst="rect">
            <a:avLst/>
          </a:prstGeom>
          <a:noFill/>
        </p:spPr>
      </p:pic>
      <p:sp>
        <p:nvSpPr>
          <p:cNvPr id="33848" name="Rectangle 56"/>
          <p:cNvSpPr>
            <a:spLocks noChangeArrowheads="1"/>
          </p:cNvSpPr>
          <p:nvPr/>
        </p:nvSpPr>
        <p:spPr bwMode="auto">
          <a:xfrm>
            <a:off x="1763688" y="1556792"/>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54" name="Picture 4" descr="Fondation pour la Nature et l’Homme pour la nature et l'homme"/>
          <p:cNvPicPr>
            <a:picLocks noChangeAspect="1" noChangeArrowheads="1"/>
          </p:cNvPicPr>
          <p:nvPr/>
        </p:nvPicPr>
        <p:blipFill>
          <a:blip r:embed="rId4" cstate="print"/>
          <a:srcRect/>
          <a:stretch>
            <a:fillRect/>
          </a:stretch>
        </p:blipFill>
        <p:spPr bwMode="auto">
          <a:xfrm>
            <a:off x="2987824" y="692696"/>
            <a:ext cx="2286000" cy="1800200"/>
          </a:xfrm>
          <a:prstGeom prst="rect">
            <a:avLst/>
          </a:prstGeom>
          <a:noFill/>
        </p:spPr>
      </p:pic>
    </p:spTree>
  </p:cSld>
  <p:clrMapOvr>
    <a:masterClrMapping/>
  </p:clrMapOvr>
  <p:transition spd="slow">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ChangeArrowheads="1"/>
          </p:cNvSpPr>
          <p:nvPr/>
        </p:nvSpPr>
        <p:spPr bwMode="auto">
          <a:xfrm>
            <a:off x="1259632" y="877362"/>
            <a:ext cx="7416824" cy="83099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Delia's tins and tubs divide and conquer</a:t>
            </a:r>
          </a:p>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51201" name="Picture 1" descr="Delia Smith's new book and series has divided her fans"/>
          <p:cNvPicPr>
            <a:picLocks noChangeAspect="1" noChangeArrowheads="1"/>
          </p:cNvPicPr>
          <p:nvPr/>
        </p:nvPicPr>
        <p:blipFill>
          <a:blip r:embed="rId2" cstate="print"/>
          <a:srcRect/>
          <a:stretch>
            <a:fillRect/>
          </a:stretch>
        </p:blipFill>
        <p:spPr bwMode="auto">
          <a:xfrm>
            <a:off x="3131840" y="2060848"/>
            <a:ext cx="2885306" cy="3747889"/>
          </a:xfrm>
          <a:prstGeom prst="rect">
            <a:avLst/>
          </a:prstGeom>
          <a:noFill/>
        </p:spPr>
      </p:pic>
      <p:sp>
        <p:nvSpPr>
          <p:cNvPr id="6" name="Rectangle 5"/>
          <p:cNvSpPr/>
          <p:nvPr/>
        </p:nvSpPr>
        <p:spPr>
          <a:xfrm>
            <a:off x="251520" y="1268760"/>
            <a:ext cx="8208912" cy="507831"/>
          </a:xfrm>
          <a:prstGeom prst="rect">
            <a:avLst/>
          </a:prstGeom>
        </p:spPr>
        <p:txBody>
          <a:bodyPr wrap="square">
            <a:spAutoFit/>
          </a:bodyPr>
          <a:lstStyle/>
          <a:p>
            <a:pPr lvl="0" fontAlgn="base">
              <a:spcBef>
                <a:spcPct val="0"/>
              </a:spcBef>
              <a:spcAft>
                <a:spcPct val="0"/>
              </a:spcAft>
            </a:pPr>
            <a:r>
              <a:rPr lang="en-GB" dirty="0" smtClean="0">
                <a:latin typeface="Calibri" pitchFamily="34" charset="0"/>
                <a:ea typeface="Times New Roman" pitchFamily="18" charset="0"/>
                <a:cs typeface="Times New Roman" pitchFamily="18" charset="0"/>
              </a:rPr>
              <a:t>Delia Smith is said to have expected a backlash to her new BBC cooking show </a:t>
            </a:r>
            <a:endParaRPr lang="en-GB" sz="800" dirty="0" smtClean="0">
              <a:latin typeface="Arial" pitchFamily="34" charset="0"/>
              <a:cs typeface="Arial" pitchFamily="34" charset="0"/>
            </a:endParaRPr>
          </a:p>
          <a:p>
            <a:pPr lvl="0" eaLnBrk="0" fontAlgn="base" hangingPunct="0">
              <a:spcBef>
                <a:spcPct val="0"/>
              </a:spcBef>
              <a:spcAft>
                <a:spcPct val="0"/>
              </a:spcAft>
            </a:pPr>
            <a:r>
              <a:rPr lang="en-GB" sz="900" dirty="0" smtClean="0">
                <a:latin typeface="Calibri" pitchFamily="34" charset="0"/>
                <a:ea typeface="Times New Roman" pitchFamily="18" charset="0"/>
                <a:cs typeface="Times New Roman" pitchFamily="18" charset="0"/>
              </a:rPr>
              <a:t>By Harry Wallop, Consumer Affairs Correspondent</a:t>
            </a:r>
            <a:r>
              <a:rPr lang="en-GB" sz="900" dirty="0" smtClean="0">
                <a:latin typeface="Arial" pitchFamily="34" charset="0"/>
                <a:cs typeface="Arial" pitchFamily="34" charset="0"/>
              </a:rPr>
              <a:t>         </a:t>
            </a:r>
            <a:r>
              <a:rPr lang="en-GB" sz="900" dirty="0" smtClean="0">
                <a:latin typeface="Calibri" pitchFamily="34" charset="0"/>
                <a:ea typeface="Times New Roman" pitchFamily="18" charset="0"/>
                <a:cs typeface="Times New Roman" pitchFamily="18" charset="0"/>
              </a:rPr>
              <a:t>12:01AM GMT 12 Mar 2008</a:t>
            </a:r>
            <a:endParaRPr lang="en-GB" sz="900" dirty="0" smtClean="0">
              <a:latin typeface="Arial" pitchFamily="34" charset="0"/>
              <a:cs typeface="Arial" pitchFamily="34" charset="0"/>
            </a:endParaRPr>
          </a:p>
        </p:txBody>
      </p:sp>
    </p:spTree>
  </p:cSld>
  <p:clrMapOvr>
    <a:masterClrMapping/>
  </p:clrMapOvr>
  <p:transition spd="slow">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riel">
  <a:themeElements>
    <a:clrScheme name="Oriel">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Oriel">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445</TotalTime>
  <Words>414</Words>
  <Application>Microsoft Office PowerPoint</Application>
  <PresentationFormat>On-screen Show (4:3)</PresentationFormat>
  <Paragraphs>182</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Oriel</vt:lpstr>
      <vt:lpstr>TEACHING WRITTEN FRENCH: REFLECTIONS ON COURSE DESIGN AND FEEDBACK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Lancaster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TEACHING FRENCH: REFLECTIOSNON COURSE DESIGN AND FEDBACK</dc:title>
  <dc:creator>baroni</dc:creator>
  <cp:lastModifiedBy>University of Bristol</cp:lastModifiedBy>
  <cp:revision>63</cp:revision>
  <dcterms:created xsi:type="dcterms:W3CDTF">2012-05-22T12:34:32Z</dcterms:created>
  <dcterms:modified xsi:type="dcterms:W3CDTF">2012-05-25T12:55:50Z</dcterms:modified>
</cp:coreProperties>
</file>