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6"/>
  </p:handoutMasterIdLst>
  <p:sldIdLst>
    <p:sldId id="256" r:id="rId2"/>
    <p:sldId id="277" r:id="rId3"/>
    <p:sldId id="294" r:id="rId4"/>
    <p:sldId id="288" r:id="rId5"/>
    <p:sldId id="291" r:id="rId6"/>
    <p:sldId id="290" r:id="rId7"/>
    <p:sldId id="279" r:id="rId8"/>
    <p:sldId id="263" r:id="rId9"/>
    <p:sldId id="264" r:id="rId10"/>
    <p:sldId id="266" r:id="rId11"/>
    <p:sldId id="267" r:id="rId12"/>
    <p:sldId id="270" r:id="rId13"/>
    <p:sldId id="274" r:id="rId14"/>
    <p:sldId id="280" r:id="rId15"/>
    <p:sldId id="268" r:id="rId16"/>
    <p:sldId id="269" r:id="rId17"/>
    <p:sldId id="284" r:id="rId18"/>
    <p:sldId id="282" r:id="rId19"/>
    <p:sldId id="285" r:id="rId20"/>
    <p:sldId id="283" r:id="rId21"/>
    <p:sldId id="292" r:id="rId22"/>
    <p:sldId id="289" r:id="rId23"/>
    <p:sldId id="272" r:id="rId24"/>
    <p:sldId id="281" r:id="rId25"/>
  </p:sldIdLst>
  <p:sldSz cx="9144000" cy="6858000" type="screen4x3"/>
  <p:notesSz cx="6778625" cy="9910763"/>
  <p:defaultTex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72" autoAdjust="0"/>
    <p:restoredTop sz="94660"/>
  </p:normalViewPr>
  <p:slideViewPr>
    <p:cSldViewPr>
      <p:cViewPr varScale="1">
        <p:scale>
          <a:sx n="100" d="100"/>
          <a:sy n="100" d="100"/>
        </p:scale>
        <p:origin x="-222"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oleObject" Target="file:///C:\Users\TOKORO\Desktop\&#37117;&#24066;&#20303;&#23429;&#23398;&#20250;&#22577;&#21578;2010.xls"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lang val="ja-JP"/>
  <c:clrMapOvr bg1="lt1" tx1="dk1" bg2="lt2" tx2="dk2" accent1="accent1" accent2="accent2" accent3="accent3" accent4="accent4" accent5="accent5" accent6="accent6" hlink="hlink" folHlink="folHlink"/>
  <c:chart>
    <c:title>
      <c:tx>
        <c:rich>
          <a:bodyPr/>
          <a:lstStyle/>
          <a:p>
            <a:pPr>
              <a:defRPr/>
            </a:pPr>
            <a:r>
              <a:rPr lang="ja-JP" altLang="en-US" dirty="0"/>
              <a:t>各国の社会保障給付費の構成比</a:t>
            </a:r>
            <a:r>
              <a:rPr lang="en-US" altLang="ja-JP" dirty="0"/>
              <a:t>(2005</a:t>
            </a:r>
            <a:r>
              <a:rPr lang="ja-JP" altLang="en-US" dirty="0"/>
              <a:t>年）</a:t>
            </a:r>
            <a:r>
              <a:rPr lang="en-US" altLang="ja-JP" dirty="0"/>
              <a:t>:</a:t>
            </a:r>
            <a:r>
              <a:rPr lang="ja-JP" altLang="en-US" dirty="0"/>
              <a:t>ＯＥＣＤ</a:t>
            </a:r>
          </a:p>
        </c:rich>
      </c:tx>
      <c:layout/>
    </c:title>
    <c:plotArea>
      <c:layout/>
      <c:barChart>
        <c:barDir val="col"/>
        <c:grouping val="percentStacked"/>
        <c:ser>
          <c:idx val="0"/>
          <c:order val="0"/>
          <c:tx>
            <c:strRef>
              <c:f>[都市住宅学会報告2010.xls]Sheet3!$C$7</c:f>
              <c:strCache>
                <c:ptCount val="1"/>
                <c:pt idx="0">
                  <c:v>家族</c:v>
                </c:pt>
              </c:strCache>
            </c:strRef>
          </c:tx>
          <c:dLbls>
            <c:showVal val="1"/>
          </c:dLbls>
          <c:cat>
            <c:strRef>
              <c:f>[都市住宅学会報告2010.xls]Sheet3!$D$6:$I$6</c:f>
              <c:strCache>
                <c:ptCount val="6"/>
                <c:pt idx="0">
                  <c:v>日本</c:v>
                </c:pt>
                <c:pt idx="1">
                  <c:v>アメリカ</c:v>
                </c:pt>
                <c:pt idx="2">
                  <c:v>ドイツ</c:v>
                </c:pt>
                <c:pt idx="3">
                  <c:v>イギリス</c:v>
                </c:pt>
                <c:pt idx="4">
                  <c:v>フランス</c:v>
                </c:pt>
                <c:pt idx="5">
                  <c:v>スウェーデン</c:v>
                </c:pt>
              </c:strCache>
            </c:strRef>
          </c:cat>
          <c:val>
            <c:numRef>
              <c:f>[都市住宅学会報告2010.xls]Sheet3!$D$7:$I$7</c:f>
              <c:numCache>
                <c:formatCode>General</c:formatCode>
                <c:ptCount val="6"/>
                <c:pt idx="0">
                  <c:v>4.2</c:v>
                </c:pt>
                <c:pt idx="1">
                  <c:v>3.8</c:v>
                </c:pt>
                <c:pt idx="2">
                  <c:v>8</c:v>
                </c:pt>
                <c:pt idx="3">
                  <c:v>14.5</c:v>
                </c:pt>
                <c:pt idx="4">
                  <c:v>10.200000000000001</c:v>
                </c:pt>
                <c:pt idx="5">
                  <c:v>10.6</c:v>
                </c:pt>
              </c:numCache>
            </c:numRef>
          </c:val>
        </c:ser>
        <c:ser>
          <c:idx val="1"/>
          <c:order val="1"/>
          <c:tx>
            <c:strRef>
              <c:f>[都市住宅学会報告2010.xls]Sheet3!$C$8</c:f>
              <c:strCache>
                <c:ptCount val="1"/>
                <c:pt idx="0">
                  <c:v>高齢</c:v>
                </c:pt>
              </c:strCache>
            </c:strRef>
          </c:tx>
          <c:dLbls>
            <c:showVal val="1"/>
          </c:dLbls>
          <c:cat>
            <c:strRef>
              <c:f>[都市住宅学会報告2010.xls]Sheet3!$D$6:$I$6</c:f>
              <c:strCache>
                <c:ptCount val="6"/>
                <c:pt idx="0">
                  <c:v>日本</c:v>
                </c:pt>
                <c:pt idx="1">
                  <c:v>アメリカ</c:v>
                </c:pt>
                <c:pt idx="2">
                  <c:v>ドイツ</c:v>
                </c:pt>
                <c:pt idx="3">
                  <c:v>イギリス</c:v>
                </c:pt>
                <c:pt idx="4">
                  <c:v>フランス</c:v>
                </c:pt>
                <c:pt idx="5">
                  <c:v>スウェーデン</c:v>
                </c:pt>
              </c:strCache>
            </c:strRef>
          </c:cat>
          <c:val>
            <c:numRef>
              <c:f>[都市住宅学会報告2010.xls]Sheet3!$D$8:$I$8</c:f>
              <c:numCache>
                <c:formatCode>General</c:formatCode>
                <c:ptCount val="6"/>
                <c:pt idx="0">
                  <c:v>46.9</c:v>
                </c:pt>
                <c:pt idx="1">
                  <c:v>32.6</c:v>
                </c:pt>
                <c:pt idx="2">
                  <c:v>40.300000000000004</c:v>
                </c:pt>
                <c:pt idx="3">
                  <c:v>30</c:v>
                </c:pt>
                <c:pt idx="4">
                  <c:v>37.300000000000004</c:v>
                </c:pt>
                <c:pt idx="5">
                  <c:v>32.200000000000003</c:v>
                </c:pt>
              </c:numCache>
            </c:numRef>
          </c:val>
        </c:ser>
        <c:ser>
          <c:idx val="2"/>
          <c:order val="2"/>
          <c:tx>
            <c:strRef>
              <c:f>[都市住宅学会報告2010.xls]Sheet3!$C$9</c:f>
              <c:strCache>
                <c:ptCount val="1"/>
                <c:pt idx="0">
                  <c:v>保健</c:v>
                </c:pt>
              </c:strCache>
            </c:strRef>
          </c:tx>
          <c:dLbls>
            <c:showVal val="1"/>
          </c:dLbls>
          <c:cat>
            <c:strRef>
              <c:f>[都市住宅学会報告2010.xls]Sheet3!$D$6:$I$6</c:f>
              <c:strCache>
                <c:ptCount val="6"/>
                <c:pt idx="0">
                  <c:v>日本</c:v>
                </c:pt>
                <c:pt idx="1">
                  <c:v>アメリカ</c:v>
                </c:pt>
                <c:pt idx="2">
                  <c:v>ドイツ</c:v>
                </c:pt>
                <c:pt idx="3">
                  <c:v>イギリス</c:v>
                </c:pt>
                <c:pt idx="4">
                  <c:v>フランス</c:v>
                </c:pt>
                <c:pt idx="5">
                  <c:v>スウェーデン</c:v>
                </c:pt>
              </c:strCache>
            </c:strRef>
          </c:cat>
          <c:val>
            <c:numRef>
              <c:f>[都市住宅学会報告2010.xls]Sheet3!$D$9:$I$9</c:f>
              <c:numCache>
                <c:formatCode>General</c:formatCode>
                <c:ptCount val="6"/>
                <c:pt idx="0">
                  <c:v>33.1</c:v>
                </c:pt>
                <c:pt idx="1">
                  <c:v>43.8</c:v>
                </c:pt>
                <c:pt idx="2">
                  <c:v>27.5</c:v>
                </c:pt>
                <c:pt idx="3">
                  <c:v>31.6</c:v>
                </c:pt>
                <c:pt idx="4">
                  <c:v>26.6</c:v>
                </c:pt>
                <c:pt idx="5">
                  <c:v>22.7</c:v>
                </c:pt>
              </c:numCache>
            </c:numRef>
          </c:val>
        </c:ser>
        <c:ser>
          <c:idx val="3"/>
          <c:order val="3"/>
          <c:tx>
            <c:strRef>
              <c:f>[都市住宅学会報告2010.xls]Sheet3!$C$10</c:f>
              <c:strCache>
                <c:ptCount val="1"/>
                <c:pt idx="0">
                  <c:v>その他</c:v>
                </c:pt>
              </c:strCache>
            </c:strRef>
          </c:tx>
          <c:dLbls>
            <c:showVal val="1"/>
          </c:dLbls>
          <c:cat>
            <c:strRef>
              <c:f>[都市住宅学会報告2010.xls]Sheet3!$D$6:$I$6</c:f>
              <c:strCache>
                <c:ptCount val="6"/>
                <c:pt idx="0">
                  <c:v>日本</c:v>
                </c:pt>
                <c:pt idx="1">
                  <c:v>アメリカ</c:v>
                </c:pt>
                <c:pt idx="2">
                  <c:v>ドイツ</c:v>
                </c:pt>
                <c:pt idx="3">
                  <c:v>イギリス</c:v>
                </c:pt>
                <c:pt idx="4">
                  <c:v>フランス</c:v>
                </c:pt>
                <c:pt idx="5">
                  <c:v>スウェーデン</c:v>
                </c:pt>
              </c:strCache>
            </c:strRef>
          </c:cat>
          <c:val>
            <c:numRef>
              <c:f>[都市住宅学会報告2010.xls]Sheet3!$D$10:$I$10</c:f>
              <c:numCache>
                <c:formatCode>General</c:formatCode>
                <c:ptCount val="6"/>
                <c:pt idx="0">
                  <c:v>15.8</c:v>
                </c:pt>
                <c:pt idx="1">
                  <c:v>19.8</c:v>
                </c:pt>
                <c:pt idx="2">
                  <c:v>24.3</c:v>
                </c:pt>
                <c:pt idx="3">
                  <c:v>23.9</c:v>
                </c:pt>
                <c:pt idx="4">
                  <c:v>25.9</c:v>
                </c:pt>
                <c:pt idx="5">
                  <c:v>34.5</c:v>
                </c:pt>
              </c:numCache>
            </c:numRef>
          </c:val>
        </c:ser>
        <c:dLbls/>
        <c:gapWidth val="55"/>
        <c:overlap val="100"/>
        <c:axId val="70893952"/>
        <c:axId val="70895488"/>
      </c:barChart>
      <c:catAx>
        <c:axId val="70893952"/>
        <c:scaling>
          <c:orientation val="minMax"/>
        </c:scaling>
        <c:axPos val="b"/>
        <c:majorTickMark val="none"/>
        <c:tickLblPos val="nextTo"/>
        <c:crossAx val="70895488"/>
        <c:crosses val="autoZero"/>
        <c:auto val="1"/>
        <c:lblAlgn val="ctr"/>
        <c:lblOffset val="100"/>
      </c:catAx>
      <c:valAx>
        <c:axId val="70895488"/>
        <c:scaling>
          <c:orientation val="minMax"/>
        </c:scaling>
        <c:axPos val="l"/>
        <c:majorGridlines/>
        <c:numFmt formatCode="0%" sourceLinked="1"/>
        <c:majorTickMark val="none"/>
        <c:tickLblPos val="nextTo"/>
        <c:crossAx val="70893952"/>
        <c:crosses val="autoZero"/>
        <c:crossBetween val="between"/>
      </c:valAx>
    </c:plotArea>
    <c:legend>
      <c:legendPos val="r"/>
      <c:layout/>
    </c:legend>
    <c:plotVisOnly val="1"/>
    <c:dispBlanksAs val="gap"/>
  </c:chart>
  <c:externalData r:id="rId2"/>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37405" cy="495539"/>
          </a:xfrm>
          <a:prstGeom prst="rect">
            <a:avLst/>
          </a:prstGeom>
        </p:spPr>
        <p:txBody>
          <a:bodyPr vert="horz" lIns="91915" tIns="45958" rIns="91915" bIns="45958" rtlCol="0"/>
          <a:lstStyle>
            <a:lvl1pPr algn="l">
              <a:defRPr sz="1200" smtClean="0"/>
            </a:lvl1pPr>
          </a:lstStyle>
          <a:p>
            <a:pPr>
              <a:defRPr/>
            </a:pPr>
            <a:endParaRPr lang="ja-JP" altLang="en-US"/>
          </a:p>
        </p:txBody>
      </p:sp>
      <p:sp>
        <p:nvSpPr>
          <p:cNvPr id="3" name="日付プレースホルダ 2"/>
          <p:cNvSpPr>
            <a:spLocks noGrp="1"/>
          </p:cNvSpPr>
          <p:nvPr>
            <p:ph type="dt" sz="quarter" idx="1"/>
          </p:nvPr>
        </p:nvSpPr>
        <p:spPr>
          <a:xfrm>
            <a:off x="3839652" y="0"/>
            <a:ext cx="2937405" cy="495539"/>
          </a:xfrm>
          <a:prstGeom prst="rect">
            <a:avLst/>
          </a:prstGeom>
        </p:spPr>
        <p:txBody>
          <a:bodyPr vert="horz" lIns="91915" tIns="45958" rIns="91915" bIns="45958" rtlCol="0"/>
          <a:lstStyle>
            <a:lvl1pPr algn="r">
              <a:defRPr sz="1200" smtClean="0"/>
            </a:lvl1pPr>
          </a:lstStyle>
          <a:p>
            <a:pPr>
              <a:defRPr/>
            </a:pPr>
            <a:fld id="{A2BB3C23-D264-41C9-85D5-E1B341E06604}" type="datetimeFigureOut">
              <a:rPr lang="ja-JP" altLang="en-US"/>
              <a:pPr>
                <a:defRPr/>
              </a:pPr>
              <a:t>2012/1/5</a:t>
            </a:fld>
            <a:endParaRPr lang="ja-JP" altLang="en-US"/>
          </a:p>
        </p:txBody>
      </p:sp>
      <p:sp>
        <p:nvSpPr>
          <p:cNvPr id="4" name="フッター プレースホルダ 3"/>
          <p:cNvSpPr>
            <a:spLocks noGrp="1"/>
          </p:cNvSpPr>
          <p:nvPr>
            <p:ph type="ftr" sz="quarter" idx="2"/>
          </p:nvPr>
        </p:nvSpPr>
        <p:spPr>
          <a:xfrm>
            <a:off x="0" y="9413505"/>
            <a:ext cx="2937405" cy="495539"/>
          </a:xfrm>
          <a:prstGeom prst="rect">
            <a:avLst/>
          </a:prstGeom>
        </p:spPr>
        <p:txBody>
          <a:bodyPr vert="horz" lIns="91915" tIns="45958" rIns="91915" bIns="45958" rtlCol="0" anchor="b"/>
          <a:lstStyle>
            <a:lvl1pPr algn="l">
              <a:defRPr sz="1200" smtClean="0"/>
            </a:lvl1pPr>
          </a:lstStyle>
          <a:p>
            <a:pPr>
              <a:defRPr/>
            </a:pPr>
            <a:endParaRPr lang="ja-JP" altLang="en-US"/>
          </a:p>
        </p:txBody>
      </p:sp>
      <p:sp>
        <p:nvSpPr>
          <p:cNvPr id="5" name="スライド番号プレースホルダ 4"/>
          <p:cNvSpPr>
            <a:spLocks noGrp="1"/>
          </p:cNvSpPr>
          <p:nvPr>
            <p:ph type="sldNum" sz="quarter" idx="3"/>
          </p:nvPr>
        </p:nvSpPr>
        <p:spPr>
          <a:xfrm>
            <a:off x="3839652" y="9413505"/>
            <a:ext cx="2937405" cy="495539"/>
          </a:xfrm>
          <a:prstGeom prst="rect">
            <a:avLst/>
          </a:prstGeom>
        </p:spPr>
        <p:txBody>
          <a:bodyPr vert="horz" lIns="91915" tIns="45958" rIns="91915" bIns="45958" rtlCol="0" anchor="b"/>
          <a:lstStyle>
            <a:lvl1pPr algn="r">
              <a:defRPr sz="1200" smtClean="0"/>
            </a:lvl1pPr>
          </a:lstStyle>
          <a:p>
            <a:pPr>
              <a:defRPr/>
            </a:pPr>
            <a:fld id="{C92F9C3F-F597-487A-920D-AE8E890A20A4}" type="slidenum">
              <a:rPr lang="ja-JP" altLang="en-US"/>
              <a:pPr>
                <a:defRPr/>
              </a:pPr>
              <a:t>&lt;#&gt;</a:t>
            </a:fld>
            <a:endParaRPr lang="ja-JP" altLang="en-US"/>
          </a:p>
        </p:txBody>
      </p:sp>
    </p:spTree>
    <p:extLst>
      <p:ext uri="{BB962C8B-B14F-4D97-AF65-F5344CB8AC3E}">
        <p14:creationId xmlns:p14="http://schemas.microsoft.com/office/powerpoint/2010/main" xmlns="" val="331067970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DF54290C-E4BA-4A2A-81AE-D2E5616AFA1F}" type="datetimeFigureOut">
              <a:rPr lang="ja-JP" altLang="en-US"/>
              <a:pPr>
                <a:defRPr/>
              </a:pPr>
              <a:t>2012/1/5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26902F6D-D871-418C-B221-E65F7040B2E4}" type="slidenum">
              <a:rPr lang="ja-JP" altLang="en-US"/>
              <a:pPr>
                <a:defRPr/>
              </a:pPr>
              <a:t>&lt;#&gt;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23EBF421-85B0-4D6B-8E63-68109042F827}" type="datetimeFigureOut">
              <a:rPr lang="ja-JP" altLang="en-US"/>
              <a:pPr>
                <a:defRPr/>
              </a:pPr>
              <a:t>2012/1/5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3DA1644C-D9A3-4115-A5FB-22078E59F3B9}" type="slidenum">
              <a:rPr lang="ja-JP" altLang="en-US"/>
              <a:pPr>
                <a:defRPr/>
              </a:pPr>
              <a:t>&lt;#&gt;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7C868E28-CF41-4EC3-9FD5-46AF9FA3BC4E}" type="datetimeFigureOut">
              <a:rPr lang="ja-JP" altLang="en-US"/>
              <a:pPr>
                <a:defRPr/>
              </a:pPr>
              <a:t>2012/1/5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D2841C57-5CC7-4CD1-B0BB-7C835C16BB73}" type="slidenum">
              <a:rPr lang="ja-JP" altLang="en-US"/>
              <a:pPr>
                <a:defRPr/>
              </a:pPr>
              <a:t>&lt;#&gt;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25D6EA40-76EF-4D7A-9D4D-106CCB5F93BE}" type="datetimeFigureOut">
              <a:rPr lang="ja-JP" altLang="en-US"/>
              <a:pPr>
                <a:defRPr/>
              </a:pPr>
              <a:t>2012/1/5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7761A3CE-8463-47BA-AEA7-72EBB1242F51}" type="slidenum">
              <a:rPr lang="ja-JP" altLang="en-US"/>
              <a:pPr>
                <a:defRPr/>
              </a:pPr>
              <a:t>&lt;#&gt;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7B2EB214-E1E6-4C62-A8A4-62ADA6F3FCAB}" type="datetimeFigureOut">
              <a:rPr lang="ja-JP" altLang="en-US"/>
              <a:pPr>
                <a:defRPr/>
              </a:pPr>
              <a:t>2012/1/5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AD91ADCE-E057-4499-AE69-A7354113D0FE}" type="slidenum">
              <a:rPr lang="ja-JP" altLang="en-US"/>
              <a:pPr>
                <a:defRPr/>
              </a:pPr>
              <a:t>&lt;#&gt;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B65DBCA1-18C5-4F5A-9827-1886151368A4}" type="datetimeFigureOut">
              <a:rPr lang="ja-JP" altLang="en-US"/>
              <a:pPr>
                <a:defRPr/>
              </a:pPr>
              <a:t>2012/1/5</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3F4BA6F9-2B58-41EC-A008-AE12C9623E14}" type="slidenum">
              <a:rPr lang="ja-JP" altLang="en-US"/>
              <a:pPr>
                <a:defRPr/>
              </a:pPr>
              <a:t>&lt;#&gt;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150D72AC-BCE9-4B9A-92B9-4CFE18721CC3}" type="datetimeFigureOut">
              <a:rPr lang="ja-JP" altLang="en-US"/>
              <a:pPr>
                <a:defRPr/>
              </a:pPr>
              <a:t>2012/1/5</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8CBE2490-7281-4DEA-9C57-167AD72FC147}" type="slidenum">
              <a:rPr lang="ja-JP" altLang="en-US"/>
              <a:pPr>
                <a:defRPr/>
              </a:pPr>
              <a:t>&lt;#&gt;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B5FB299A-A9E9-48E1-88DC-F9AD7E586B7B}" type="datetimeFigureOut">
              <a:rPr lang="ja-JP" altLang="en-US"/>
              <a:pPr>
                <a:defRPr/>
              </a:pPr>
              <a:t>2012/1/5</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23C5DCA7-7241-40BC-BA20-63E905973036}" type="slidenum">
              <a:rPr lang="ja-JP" altLang="en-US"/>
              <a:pPr>
                <a:defRPr/>
              </a:pPr>
              <a:t>&lt;#&gt;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6B5F180F-3BF9-4220-84DE-F01C90B6BCC0}" type="datetimeFigureOut">
              <a:rPr lang="ja-JP" altLang="en-US"/>
              <a:pPr>
                <a:defRPr/>
              </a:pPr>
              <a:t>2012/1/5</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3B00B8A2-1349-4E13-BD95-BB9EEE9FD12F}" type="slidenum">
              <a:rPr lang="ja-JP" altLang="en-US"/>
              <a:pPr>
                <a:defRPr/>
              </a:pPr>
              <a:t>&lt;#&gt;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F20051A1-0029-4333-9C8C-B6F1BEB3C72C}" type="datetimeFigureOut">
              <a:rPr lang="ja-JP" altLang="en-US"/>
              <a:pPr>
                <a:defRPr/>
              </a:pPr>
              <a:t>2012/1/5</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E54E8673-7C23-4D4A-A504-4822F852EAEC}" type="slidenum">
              <a:rPr lang="ja-JP" altLang="en-US"/>
              <a:pPr>
                <a:defRPr/>
              </a:pPr>
              <a:t>&lt;#&gt;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6B3AED3C-68B1-4C64-BCF5-BBB174B3F3CA}" type="datetimeFigureOut">
              <a:rPr lang="ja-JP" altLang="en-US"/>
              <a:pPr>
                <a:defRPr/>
              </a:pPr>
              <a:t>2012/1/5</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526A1454-DE8E-40A2-90A7-B75E64BBC4FB}" type="slidenum">
              <a:rPr lang="ja-JP" altLang="en-US"/>
              <a:pPr>
                <a:defRPr/>
              </a:pPr>
              <a:t>&lt;#&gt;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FA71A9C8-E2A5-4561-9876-1E8E0A11A0FB}" type="datetimeFigureOut">
              <a:rPr lang="ja-JP" altLang="en-US"/>
              <a:pPr>
                <a:defRPr/>
              </a:pPr>
              <a:t>2012/1/5</a:t>
            </a:fld>
            <a:endParaRPr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0AC7FF20-E030-4771-BB21-1EA47265D55A}"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タイトル 1"/>
          <p:cNvSpPr>
            <a:spLocks noGrp="1"/>
          </p:cNvSpPr>
          <p:nvPr>
            <p:ph type="ctrTitle"/>
          </p:nvPr>
        </p:nvSpPr>
        <p:spPr/>
        <p:txBody>
          <a:bodyPr/>
          <a:lstStyle/>
          <a:p>
            <a:pPr eaLnBrk="1" hangingPunct="1"/>
            <a:r>
              <a:rPr lang="ja-JP" altLang="en-US" dirty="0" smtClean="0"/>
              <a:t>子どもの貧困対策と</a:t>
            </a:r>
            <a:r>
              <a:rPr lang="en-US" altLang="ja-JP" dirty="0" smtClean="0"/>
              <a:t/>
            </a:r>
            <a:br>
              <a:rPr lang="en-US" altLang="ja-JP" dirty="0" smtClean="0"/>
            </a:br>
            <a:r>
              <a:rPr lang="ja-JP" altLang="en-US" dirty="0" smtClean="0"/>
              <a:t>日本型</a:t>
            </a:r>
            <a:r>
              <a:rPr lang="ja-JP" altLang="en-US" dirty="0"/>
              <a:t>福祉</a:t>
            </a:r>
            <a:r>
              <a:rPr lang="ja-JP" altLang="en-US" dirty="0" smtClean="0"/>
              <a:t>システムの限界：</a:t>
            </a:r>
            <a:r>
              <a:rPr lang="en-US" altLang="ja-JP" dirty="0" smtClean="0"/>
              <a:t/>
            </a:r>
            <a:br>
              <a:rPr lang="en-US" altLang="ja-JP" dirty="0" smtClean="0"/>
            </a:br>
            <a:r>
              <a:rPr lang="ja-JP" altLang="en-US" dirty="0" smtClean="0"/>
              <a:t>子ども手当の迷走</a:t>
            </a:r>
            <a:r>
              <a:rPr lang="en-US" altLang="ja-JP" dirty="0" smtClean="0"/>
              <a:t/>
            </a:r>
            <a:br>
              <a:rPr lang="en-US" altLang="ja-JP" dirty="0" smtClean="0"/>
            </a:br>
            <a:endParaRPr lang="ja-JP" altLang="en-US" dirty="0" smtClean="0"/>
          </a:p>
        </p:txBody>
      </p:sp>
      <p:sp>
        <p:nvSpPr>
          <p:cNvPr id="3" name="サブタイトル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r>
              <a:rPr lang="ja-JP" altLang="en-US" dirty="0" smtClean="0"/>
              <a:t>大阪市立大学大学院</a:t>
            </a:r>
            <a:endParaRPr lang="en-US" altLang="ja-JP" dirty="0" smtClean="0"/>
          </a:p>
          <a:p>
            <a:pPr eaLnBrk="1" fontAlgn="auto" hangingPunct="1">
              <a:spcAft>
                <a:spcPts val="0"/>
              </a:spcAft>
              <a:buFont typeface="Arial" pitchFamily="34" charset="0"/>
              <a:buNone/>
              <a:defRPr/>
            </a:pPr>
            <a:r>
              <a:rPr lang="ja-JP" altLang="en-US" dirty="0" smtClean="0"/>
              <a:t>生活科学研究科</a:t>
            </a:r>
            <a:endParaRPr lang="en-US" altLang="ja-JP" dirty="0" smtClean="0"/>
          </a:p>
          <a:p>
            <a:pPr eaLnBrk="1" fontAlgn="auto" hangingPunct="1">
              <a:spcAft>
                <a:spcPts val="0"/>
              </a:spcAft>
              <a:buFont typeface="Arial" pitchFamily="34" charset="0"/>
              <a:buNone/>
              <a:defRPr/>
            </a:pPr>
            <a:r>
              <a:rPr lang="ja-JP" altLang="en-US" dirty="0" smtClean="0"/>
              <a:t>所　道彦</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468313" y="260350"/>
            <a:ext cx="8229600" cy="1143000"/>
          </a:xfrm>
        </p:spPr>
        <p:txBody>
          <a:bodyPr/>
          <a:lstStyle/>
          <a:p>
            <a:pPr eaLnBrk="1" hangingPunct="1"/>
            <a:r>
              <a:rPr lang="ja-JP" altLang="en-US" dirty="0"/>
              <a:t>「子ども手当」批判論の検証</a:t>
            </a:r>
            <a:endParaRPr lang="ja-JP" altLang="en-US" dirty="0" smtClean="0"/>
          </a:p>
        </p:txBody>
      </p:sp>
      <p:sp>
        <p:nvSpPr>
          <p:cNvPr id="3" name="コンテンツ プレースホルダー 2"/>
          <p:cNvSpPr>
            <a:spLocks noGrp="1"/>
          </p:cNvSpPr>
          <p:nvPr>
            <p:ph idx="1"/>
          </p:nvPr>
        </p:nvSpPr>
        <p:spPr/>
        <p:txBody>
          <a:bodyPr rtlCol="0">
            <a:normAutofit/>
          </a:bodyPr>
          <a:lstStyle/>
          <a:p>
            <a:pPr marL="0" indent="0" eaLnBrk="1" fontAlgn="auto" hangingPunct="1">
              <a:spcAft>
                <a:spcPts val="0"/>
              </a:spcAft>
              <a:buFont typeface="Arial" pitchFamily="34" charset="0"/>
              <a:buNone/>
              <a:defRPr/>
            </a:pPr>
            <a:r>
              <a:rPr lang="ja-JP" altLang="en-US" dirty="0"/>
              <a:t>④</a:t>
            </a:r>
            <a:r>
              <a:rPr lang="ja-JP" altLang="ja-JP" dirty="0" smtClean="0"/>
              <a:t>現金</a:t>
            </a:r>
            <a:r>
              <a:rPr lang="ja-JP" altLang="ja-JP" dirty="0"/>
              <a:t>よりも</a:t>
            </a:r>
            <a:r>
              <a:rPr lang="ja-JP" altLang="ja-JP" dirty="0" smtClean="0"/>
              <a:t>現物</a:t>
            </a:r>
            <a:r>
              <a:rPr lang="ja-JP" altLang="en-US" dirty="0" smtClean="0"/>
              <a:t>・サービス</a:t>
            </a:r>
            <a:r>
              <a:rPr lang="ja-JP" altLang="ja-JP" dirty="0" smtClean="0"/>
              <a:t>を</a:t>
            </a:r>
            <a:endParaRPr lang="ja-JP" altLang="ja-JP" dirty="0"/>
          </a:p>
          <a:p>
            <a:pPr eaLnBrk="1" fontAlgn="auto" hangingPunct="1">
              <a:spcAft>
                <a:spcPts val="0"/>
              </a:spcAft>
              <a:buFont typeface="Arial" pitchFamily="34" charset="0"/>
              <a:buChar char="•"/>
              <a:defRPr/>
            </a:pPr>
            <a:r>
              <a:rPr lang="ja-JP" altLang="ja-JP" dirty="0"/>
              <a:t>保育サービスの整備の方が</a:t>
            </a:r>
            <a:r>
              <a:rPr lang="ja-JP" altLang="ja-JP" dirty="0" smtClean="0"/>
              <a:t>重要</a:t>
            </a:r>
            <a:endParaRPr lang="en-US" altLang="ja-JP" dirty="0"/>
          </a:p>
          <a:p>
            <a:pPr marL="0" indent="0" eaLnBrk="1" fontAlgn="auto" hangingPunct="1">
              <a:spcAft>
                <a:spcPts val="0"/>
              </a:spcAft>
              <a:buNone/>
              <a:defRPr/>
            </a:pPr>
            <a:endParaRPr lang="ja-JP" altLang="en-US" dirty="0"/>
          </a:p>
          <a:p>
            <a:pPr marL="0" indent="0" eaLnBrk="1" fontAlgn="auto" hangingPunct="1">
              <a:spcAft>
                <a:spcPts val="0"/>
              </a:spcAft>
              <a:buFont typeface="Arial" pitchFamily="34" charset="0"/>
              <a:buNone/>
              <a:defRPr/>
            </a:pPr>
            <a:r>
              <a:rPr lang="ja-JP" altLang="en-US" dirty="0"/>
              <a:t>⑤</a:t>
            </a:r>
            <a:r>
              <a:rPr lang="ja-JP" altLang="ja-JP" dirty="0" smtClean="0"/>
              <a:t>財源</a:t>
            </a:r>
            <a:r>
              <a:rPr lang="ja-JP" altLang="en-US" dirty="0" smtClean="0"/>
              <a:t>問題</a:t>
            </a:r>
            <a:endParaRPr lang="en-US" altLang="ja-JP" dirty="0" smtClean="0"/>
          </a:p>
          <a:p>
            <a:pPr eaLnBrk="1" fontAlgn="auto" hangingPunct="1">
              <a:spcAft>
                <a:spcPts val="0"/>
              </a:spcAft>
              <a:buFont typeface="Arial" pitchFamily="34" charset="0"/>
              <a:buChar char="•"/>
              <a:defRPr/>
            </a:pPr>
            <a:r>
              <a:rPr lang="ja-JP" altLang="en-US" dirty="0" smtClean="0"/>
              <a:t>財源が不足する場合の手立て不十分</a:t>
            </a:r>
            <a:endParaRPr lang="ja-JP" altLang="ja-JP" dirty="0" smtClean="0"/>
          </a:p>
          <a:p>
            <a:pPr eaLnBrk="1" fontAlgn="auto" hangingPunct="1">
              <a:spcAft>
                <a:spcPts val="0"/>
              </a:spcAft>
              <a:buFont typeface="Arial" pitchFamily="34" charset="0"/>
              <a:buChar char="•"/>
              <a:defRPr/>
            </a:pPr>
            <a:r>
              <a:rPr lang="ja-JP" altLang="en-US" dirty="0" smtClean="0"/>
              <a:t>旧来の児童手当制度の残存</a:t>
            </a:r>
            <a:r>
              <a:rPr lang="ja-JP" altLang="en-US" dirty="0"/>
              <a:t>と</a:t>
            </a:r>
            <a:r>
              <a:rPr lang="ja-JP" altLang="ja-JP" dirty="0" smtClean="0"/>
              <a:t>地方負担</a:t>
            </a:r>
            <a:endParaRPr lang="en-US" altLang="ja-JP" dirty="0" smtClean="0"/>
          </a:p>
          <a:p>
            <a:pPr marL="0" indent="0" eaLnBrk="1" fontAlgn="auto" hangingPunct="1">
              <a:spcAft>
                <a:spcPts val="0"/>
              </a:spcAft>
              <a:buNone/>
              <a:defRPr/>
            </a:pPr>
            <a:endParaRPr lang="en-US" altLang="ja-JP" dirty="0" smtClean="0"/>
          </a:p>
          <a:p>
            <a:pPr eaLnBrk="1" fontAlgn="auto" hangingPunct="1">
              <a:spcAft>
                <a:spcPts val="0"/>
              </a:spcAft>
              <a:buFont typeface="Arial" pitchFamily="34" charset="0"/>
              <a:buChar char="•"/>
              <a:defRPr/>
            </a:pPr>
            <a:endParaRPr lang="ja-JP" altLang="ja-JP" dirty="0" smtClean="0"/>
          </a:p>
          <a:p>
            <a:pPr eaLnBrk="1" fontAlgn="auto" hangingPunct="1">
              <a:spcAft>
                <a:spcPts val="0"/>
              </a:spcAft>
              <a:buFont typeface="Arial" pitchFamily="34" charset="0"/>
              <a:buChar char="•"/>
              <a:defRPr/>
            </a:pPr>
            <a:endParaRPr lang="ja-JP" altLang="en-US"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p:txBody>
          <a:bodyPr/>
          <a:lstStyle/>
          <a:p>
            <a:pPr eaLnBrk="1" hangingPunct="1"/>
            <a:r>
              <a:rPr lang="ja-JP" altLang="en-US" dirty="0" smtClean="0"/>
              <a:t>子ども手当迷走から見える</a:t>
            </a:r>
            <a:r>
              <a:rPr lang="en-US" altLang="ja-JP" dirty="0" smtClean="0"/>
              <a:t/>
            </a:r>
            <a:br>
              <a:rPr lang="en-US" altLang="ja-JP" dirty="0" smtClean="0"/>
            </a:br>
            <a:r>
              <a:rPr lang="ja-JP" altLang="en-US" dirty="0" smtClean="0"/>
              <a:t>日本の問題</a:t>
            </a:r>
          </a:p>
        </p:txBody>
      </p:sp>
      <p:sp>
        <p:nvSpPr>
          <p:cNvPr id="12291" name="コンテンツ プレースホルダー 2"/>
          <p:cNvSpPr>
            <a:spLocks noGrp="1"/>
          </p:cNvSpPr>
          <p:nvPr>
            <p:ph idx="1"/>
          </p:nvPr>
        </p:nvSpPr>
        <p:spPr/>
        <p:txBody>
          <a:bodyPr/>
          <a:lstStyle/>
          <a:p>
            <a:pPr eaLnBrk="1" hangingPunct="1"/>
            <a:r>
              <a:rPr lang="ja-JP" altLang="en-US" dirty="0" smtClean="0"/>
              <a:t>他の先進国と同じタイプの現金給付施策にこのような批判が出るのはなぜか？</a:t>
            </a:r>
            <a:endParaRPr lang="en-US" altLang="ja-JP" dirty="0" smtClean="0"/>
          </a:p>
          <a:p>
            <a:pPr eaLnBrk="1" hangingPunct="1"/>
            <a:r>
              <a:rPr lang="ja-JP" altLang="en-US" dirty="0" smtClean="0"/>
              <a:t>貧困問題の受け止め方</a:t>
            </a:r>
            <a:endParaRPr lang="en-US" altLang="ja-JP" dirty="0" smtClean="0"/>
          </a:p>
          <a:p>
            <a:pPr lvl="1" eaLnBrk="1" hangingPunct="1"/>
            <a:r>
              <a:rPr lang="ja-JP" altLang="en-US" dirty="0" smtClean="0"/>
              <a:t>ＯＥＣＤの相対的貧困率は、</a:t>
            </a:r>
            <a:r>
              <a:rPr lang="en-US" altLang="ja-JP" dirty="0" smtClean="0"/>
              <a:t>30</a:t>
            </a:r>
            <a:r>
              <a:rPr lang="ja-JP" altLang="en-US" dirty="0" smtClean="0"/>
              <a:t>か国中</a:t>
            </a:r>
            <a:r>
              <a:rPr lang="en-US" altLang="ja-JP" dirty="0" smtClean="0"/>
              <a:t>27</a:t>
            </a:r>
            <a:r>
              <a:rPr lang="ja-JP" altLang="en-US" dirty="0" smtClean="0"/>
              <a:t>位</a:t>
            </a:r>
            <a:endParaRPr lang="en-US" altLang="ja-JP" dirty="0" smtClean="0"/>
          </a:p>
          <a:p>
            <a:pPr lvl="1" eaLnBrk="1" hangingPunct="1"/>
            <a:r>
              <a:rPr lang="ja-JP" altLang="en-US" dirty="0" smtClean="0"/>
              <a:t>日本の相対的貧困率</a:t>
            </a:r>
            <a:endParaRPr lang="en-US" altLang="ja-JP" dirty="0" smtClean="0"/>
          </a:p>
          <a:p>
            <a:pPr lvl="2" eaLnBrk="1" hangingPunct="1"/>
            <a:r>
              <a:rPr lang="ja-JP" altLang="en-US" dirty="0" smtClean="0"/>
              <a:t>全体で</a:t>
            </a:r>
            <a:r>
              <a:rPr lang="en-US" altLang="ja-JP" dirty="0" smtClean="0"/>
              <a:t>15.7</a:t>
            </a:r>
            <a:r>
              <a:rPr lang="ja-JP" altLang="en-US" dirty="0" smtClean="0"/>
              <a:t>％、子どもの貧困率は</a:t>
            </a:r>
            <a:r>
              <a:rPr lang="en-US" altLang="ja-JP" dirty="0" smtClean="0"/>
              <a:t>14.2</a:t>
            </a:r>
            <a:r>
              <a:rPr lang="ja-JP" altLang="en-US" dirty="0" smtClean="0"/>
              <a:t>％</a:t>
            </a:r>
            <a:endParaRPr lang="en-US" altLang="ja-JP" dirty="0" smtClean="0"/>
          </a:p>
          <a:p>
            <a:pPr lvl="1" eaLnBrk="1" hangingPunct="1"/>
            <a:r>
              <a:rPr lang="ja-JP" altLang="en-US" dirty="0" smtClean="0"/>
              <a:t>大きな</a:t>
            </a:r>
            <a:r>
              <a:rPr lang="ja-JP" altLang="en-US" dirty="0"/>
              <a:t>政治</a:t>
            </a:r>
            <a:r>
              <a:rPr lang="ja-JP" altLang="en-US" dirty="0" smtClean="0"/>
              <a:t>問題とならないのはなぜか？</a:t>
            </a:r>
            <a:endParaRPr lang="en-US" altLang="ja-JP"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title"/>
          </p:nvPr>
        </p:nvSpPr>
        <p:spPr/>
        <p:txBody>
          <a:bodyPr/>
          <a:lstStyle/>
          <a:p>
            <a:pPr eaLnBrk="1" hangingPunct="1"/>
            <a:r>
              <a:rPr lang="ja-JP" altLang="en-US" dirty="0" smtClean="0"/>
              <a:t>子ども</a:t>
            </a:r>
            <a:r>
              <a:rPr lang="ja-JP" altLang="en-US" dirty="0"/>
              <a:t>手当迷走から</a:t>
            </a:r>
            <a:r>
              <a:rPr lang="ja-JP" altLang="en-US" dirty="0" smtClean="0"/>
              <a:t>見える</a:t>
            </a:r>
            <a:r>
              <a:rPr lang="en-US" altLang="ja-JP" dirty="0" smtClean="0"/>
              <a:t/>
            </a:r>
            <a:br>
              <a:rPr lang="en-US" altLang="ja-JP" dirty="0" smtClean="0"/>
            </a:br>
            <a:r>
              <a:rPr lang="ja-JP" altLang="en-US" dirty="0" smtClean="0"/>
              <a:t>日本の問題①</a:t>
            </a:r>
          </a:p>
        </p:txBody>
      </p:sp>
      <p:sp>
        <p:nvSpPr>
          <p:cNvPr id="3" name="コンテンツ プレースホルダー 2"/>
          <p:cNvSpPr>
            <a:spLocks noGrp="1"/>
          </p:cNvSpPr>
          <p:nvPr>
            <p:ph idx="1"/>
          </p:nvPr>
        </p:nvSpPr>
        <p:spPr/>
        <p:txBody>
          <a:bodyPr rtlCol="0">
            <a:normAutofit lnSpcReduction="10000"/>
          </a:bodyPr>
          <a:lstStyle/>
          <a:p>
            <a:pPr marL="0" indent="0" eaLnBrk="1" fontAlgn="auto" hangingPunct="1">
              <a:spcAft>
                <a:spcPts val="0"/>
              </a:spcAft>
              <a:buFont typeface="Arial" pitchFamily="34" charset="0"/>
              <a:buNone/>
              <a:defRPr/>
            </a:pPr>
            <a:r>
              <a:rPr lang="ja-JP" altLang="ja-JP" dirty="0" smtClean="0"/>
              <a:t>子どもへの給付を後回しに</a:t>
            </a:r>
            <a:r>
              <a:rPr lang="ja-JP" altLang="en-US" dirty="0" smtClean="0"/>
              <a:t>した</a:t>
            </a:r>
            <a:r>
              <a:rPr lang="ja-JP" altLang="ja-JP" dirty="0" smtClean="0"/>
              <a:t>日本</a:t>
            </a:r>
          </a:p>
          <a:p>
            <a:pPr eaLnBrk="1" fontAlgn="auto" hangingPunct="1">
              <a:spcAft>
                <a:spcPts val="0"/>
              </a:spcAft>
              <a:buFont typeface="Arial" pitchFamily="34" charset="0"/>
              <a:buChar char="•"/>
              <a:defRPr/>
            </a:pPr>
            <a:r>
              <a:rPr lang="ja-JP" altLang="ja-JP" dirty="0" smtClean="0"/>
              <a:t>年金</a:t>
            </a:r>
            <a:r>
              <a:rPr lang="ja-JP" altLang="en-US" dirty="0" smtClean="0"/>
              <a:t>・医療</a:t>
            </a:r>
            <a:r>
              <a:rPr lang="ja-JP" altLang="ja-JP" dirty="0" smtClean="0"/>
              <a:t>保険制度を創設</a:t>
            </a:r>
            <a:r>
              <a:rPr lang="ja-JP" altLang="en-US" dirty="0" smtClean="0"/>
              <a:t>・拡充（</a:t>
            </a:r>
            <a:r>
              <a:rPr lang="en-US" altLang="ja-JP" dirty="0" smtClean="0"/>
              <a:t>1960</a:t>
            </a:r>
            <a:r>
              <a:rPr lang="ja-JP" altLang="en-US" dirty="0" smtClean="0"/>
              <a:t>年代）</a:t>
            </a:r>
            <a:endParaRPr lang="en-US" altLang="ja-JP" dirty="0" smtClean="0"/>
          </a:p>
          <a:p>
            <a:pPr eaLnBrk="1" fontAlgn="auto" hangingPunct="1">
              <a:spcAft>
                <a:spcPts val="0"/>
              </a:spcAft>
              <a:buFont typeface="Arial" pitchFamily="34" charset="0"/>
              <a:buChar char="•"/>
              <a:defRPr/>
            </a:pPr>
            <a:r>
              <a:rPr lang="ja-JP" altLang="en-US" dirty="0"/>
              <a:t>最後に児童</a:t>
            </a:r>
            <a:r>
              <a:rPr lang="ja-JP" altLang="en-US" dirty="0" smtClean="0"/>
              <a:t>手当制度（</a:t>
            </a:r>
            <a:r>
              <a:rPr lang="en-US" altLang="ja-JP" dirty="0" smtClean="0"/>
              <a:t>1970</a:t>
            </a:r>
            <a:r>
              <a:rPr lang="ja-JP" altLang="en-US" dirty="0" smtClean="0"/>
              <a:t>年代）</a:t>
            </a:r>
            <a:endParaRPr lang="en-US" altLang="ja-JP" dirty="0" smtClean="0"/>
          </a:p>
          <a:p>
            <a:pPr eaLnBrk="1" fontAlgn="auto" hangingPunct="1">
              <a:spcAft>
                <a:spcPts val="0"/>
              </a:spcAft>
              <a:buFont typeface="Arial" pitchFamily="34" charset="0"/>
              <a:buChar char="•"/>
              <a:defRPr/>
            </a:pPr>
            <a:r>
              <a:rPr lang="ja-JP" altLang="en-US" dirty="0" smtClean="0"/>
              <a:t>その後、児童手当を縮減（</a:t>
            </a:r>
            <a:r>
              <a:rPr lang="en-US" altLang="ja-JP" dirty="0" smtClean="0"/>
              <a:t>1980</a:t>
            </a:r>
            <a:r>
              <a:rPr lang="ja-JP" altLang="en-US" dirty="0" smtClean="0"/>
              <a:t>年代）</a:t>
            </a:r>
            <a:endParaRPr lang="en-US" altLang="ja-JP" dirty="0" smtClean="0"/>
          </a:p>
          <a:p>
            <a:pPr eaLnBrk="1" fontAlgn="auto" hangingPunct="1">
              <a:spcAft>
                <a:spcPts val="0"/>
              </a:spcAft>
              <a:buFont typeface="Arial" pitchFamily="34" charset="0"/>
              <a:buChar char="•"/>
              <a:defRPr/>
            </a:pPr>
            <a:r>
              <a:rPr lang="ja-JP" altLang="en-US" dirty="0" smtClean="0"/>
              <a:t>近年、少子化を背景にようやく拡充傾向</a:t>
            </a:r>
            <a:endParaRPr lang="en-US" altLang="ja-JP" dirty="0" smtClean="0"/>
          </a:p>
          <a:p>
            <a:pPr eaLnBrk="1" fontAlgn="auto" hangingPunct="1">
              <a:spcAft>
                <a:spcPts val="0"/>
              </a:spcAft>
              <a:buFont typeface="Arial" pitchFamily="34" charset="0"/>
              <a:buChar char="•"/>
              <a:defRPr/>
            </a:pPr>
            <a:endParaRPr lang="ja-JP" altLang="ja-JP" dirty="0" smtClean="0"/>
          </a:p>
          <a:p>
            <a:pPr eaLnBrk="1" fontAlgn="auto" hangingPunct="1">
              <a:spcAft>
                <a:spcPts val="0"/>
              </a:spcAft>
              <a:buFont typeface="Arial" pitchFamily="34" charset="0"/>
              <a:buChar char="•"/>
              <a:defRPr/>
            </a:pPr>
            <a:r>
              <a:rPr lang="ja-JP" altLang="en-US" dirty="0"/>
              <a:t>後発</a:t>
            </a:r>
            <a:r>
              <a:rPr lang="ja-JP" altLang="ja-JP" dirty="0" smtClean="0"/>
              <a:t>制度</a:t>
            </a:r>
            <a:r>
              <a:rPr lang="ja-JP" altLang="en-US" dirty="0"/>
              <a:t>へ</a:t>
            </a:r>
            <a:r>
              <a:rPr lang="ja-JP" altLang="en-US" dirty="0" smtClean="0"/>
              <a:t>の拒否反応</a:t>
            </a:r>
            <a:endParaRPr lang="en-US" altLang="ja-JP" dirty="0"/>
          </a:p>
          <a:p>
            <a:pPr eaLnBrk="1" fontAlgn="auto" hangingPunct="1">
              <a:spcAft>
                <a:spcPts val="0"/>
              </a:spcAft>
              <a:buFont typeface="Arial" pitchFamily="34" charset="0"/>
              <a:buChar char="•"/>
              <a:defRPr/>
            </a:pPr>
            <a:r>
              <a:rPr lang="ja-JP" altLang="en-US" dirty="0" smtClean="0"/>
              <a:t>優先度が低い「子ども」</a:t>
            </a:r>
            <a:endParaRPr lang="en-US" altLang="ja-JP" dirty="0" smtClean="0"/>
          </a:p>
          <a:p>
            <a:pPr marL="0" indent="0" eaLnBrk="1" fontAlgn="auto" hangingPunct="1">
              <a:spcAft>
                <a:spcPts val="0"/>
              </a:spcAft>
              <a:buNone/>
              <a:defRPr/>
            </a:pPr>
            <a:endParaRPr lang="en-US" altLang="ja-JP" dirty="0" smtClean="0"/>
          </a:p>
          <a:p>
            <a:pPr marL="0" indent="0" eaLnBrk="1" fontAlgn="auto" hangingPunct="1">
              <a:spcAft>
                <a:spcPts val="0"/>
              </a:spcAft>
              <a:buFont typeface="Arial" charset="0"/>
              <a:buNone/>
              <a:defRPr/>
            </a:pPr>
            <a:endParaRPr lang="en-US" altLang="ja-JP" dirty="0"/>
          </a:p>
          <a:p>
            <a:pPr marL="0" indent="0" eaLnBrk="1" fontAlgn="auto" hangingPunct="1">
              <a:spcAft>
                <a:spcPts val="0"/>
              </a:spcAft>
              <a:buFont typeface="Arial" charset="0"/>
              <a:buNone/>
              <a:defRPr/>
            </a:pPr>
            <a:endParaRPr lang="ja-JP" altLang="ja-JP" dirty="0" smtClean="0"/>
          </a:p>
          <a:p>
            <a:pPr marL="0" indent="0" eaLnBrk="1" fontAlgn="auto" hangingPunct="1">
              <a:spcAft>
                <a:spcPts val="0"/>
              </a:spcAft>
              <a:buFont typeface="Arial" pitchFamily="34" charset="0"/>
              <a:buNone/>
              <a:defRPr/>
            </a:pPr>
            <a:endParaRPr lang="ja-JP" altLang="ja-JP" dirty="0" smtClean="0"/>
          </a:p>
          <a:p>
            <a:pPr eaLnBrk="1" fontAlgn="auto" hangingPunct="1">
              <a:spcAft>
                <a:spcPts val="0"/>
              </a:spcAft>
              <a:buFont typeface="Arial" pitchFamily="34" charset="0"/>
              <a:buChar char="•"/>
              <a:defRPr/>
            </a:pPr>
            <a:endParaRPr lang="ja-JP" altLang="en-US"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p:txBody>
          <a:bodyPr/>
          <a:lstStyle/>
          <a:p>
            <a:pPr eaLnBrk="1" hangingPunct="1"/>
            <a:r>
              <a:rPr lang="ja-JP" altLang="en-US" smtClean="0"/>
              <a:t>社会保障給付費の構成比</a:t>
            </a:r>
          </a:p>
        </p:txBody>
      </p:sp>
      <p:graphicFrame>
        <p:nvGraphicFramePr>
          <p:cNvPr id="5" name="コンテンツ プレースホルダー 4"/>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p:txBody>
          <a:bodyPr/>
          <a:lstStyle/>
          <a:p>
            <a:r>
              <a:rPr lang="ja-JP" altLang="en-US" dirty="0"/>
              <a:t>子ども手当迷走から</a:t>
            </a:r>
            <a:r>
              <a:rPr lang="ja-JP" altLang="en-US" dirty="0" smtClean="0"/>
              <a:t>見える</a:t>
            </a:r>
            <a:r>
              <a:rPr lang="en-US" altLang="ja-JP" dirty="0" smtClean="0"/>
              <a:t/>
            </a:r>
            <a:br>
              <a:rPr lang="en-US" altLang="ja-JP" dirty="0" smtClean="0"/>
            </a:br>
            <a:r>
              <a:rPr lang="ja-JP" altLang="en-US" dirty="0" smtClean="0"/>
              <a:t>日本の問題②</a:t>
            </a:r>
          </a:p>
        </p:txBody>
      </p:sp>
      <p:sp>
        <p:nvSpPr>
          <p:cNvPr id="3" name="コンテンツ プレースホルダ 2"/>
          <p:cNvSpPr>
            <a:spLocks noGrp="1"/>
          </p:cNvSpPr>
          <p:nvPr>
            <p:ph idx="1"/>
          </p:nvPr>
        </p:nvSpPr>
        <p:spPr/>
        <p:txBody>
          <a:bodyPr/>
          <a:lstStyle/>
          <a:p>
            <a:pPr marL="0" indent="0" eaLnBrk="1" fontAlgn="auto" hangingPunct="1">
              <a:spcAft>
                <a:spcPts val="0"/>
              </a:spcAft>
              <a:buFont typeface="Arial" pitchFamily="34" charset="0"/>
              <a:buNone/>
              <a:defRPr/>
            </a:pPr>
            <a:r>
              <a:rPr lang="ja-JP" altLang="ja-JP" dirty="0" smtClean="0"/>
              <a:t>社会保障制度全体を後回しにする日本</a:t>
            </a:r>
          </a:p>
          <a:p>
            <a:pPr eaLnBrk="1" fontAlgn="auto" hangingPunct="1">
              <a:spcAft>
                <a:spcPts val="0"/>
              </a:spcAft>
              <a:buFont typeface="Arial" pitchFamily="34" charset="0"/>
              <a:buChar char="•"/>
              <a:defRPr/>
            </a:pPr>
            <a:r>
              <a:rPr lang="ja-JP" altLang="ja-JP" dirty="0" smtClean="0"/>
              <a:t>経済の余裕がある時</a:t>
            </a:r>
            <a:r>
              <a:rPr lang="ja-JP" altLang="en-US" dirty="0" smtClean="0"/>
              <a:t>だけ</a:t>
            </a:r>
            <a:r>
              <a:rPr lang="ja-JP" altLang="ja-JP" dirty="0" smtClean="0"/>
              <a:t>社会保障を</a:t>
            </a:r>
            <a:r>
              <a:rPr lang="ja-JP" altLang="en-US" dirty="0" smtClean="0"/>
              <a:t>拡充？</a:t>
            </a:r>
            <a:endParaRPr lang="en-US" altLang="ja-JP" dirty="0" smtClean="0"/>
          </a:p>
          <a:p>
            <a:pPr eaLnBrk="1" fontAlgn="auto" hangingPunct="1">
              <a:spcAft>
                <a:spcPts val="0"/>
              </a:spcAft>
              <a:buFont typeface="Arial" pitchFamily="34" charset="0"/>
              <a:buChar char="•"/>
              <a:defRPr/>
            </a:pPr>
            <a:r>
              <a:rPr lang="ja-JP" altLang="en-US" dirty="0" smtClean="0"/>
              <a:t>「経済が回復すれば・・・・」？</a:t>
            </a:r>
            <a:endParaRPr lang="en-US" altLang="ja-JP" dirty="0" smtClean="0"/>
          </a:p>
          <a:p>
            <a:pPr lvl="1" eaLnBrk="1" fontAlgn="auto" hangingPunct="1">
              <a:spcAft>
                <a:spcPts val="0"/>
              </a:spcAft>
              <a:buFont typeface="Arial" pitchFamily="34" charset="0"/>
              <a:buChar char="•"/>
              <a:defRPr/>
            </a:pPr>
            <a:r>
              <a:rPr lang="ja-JP" altLang="en-US" dirty="0"/>
              <a:t>労働</a:t>
            </a:r>
            <a:r>
              <a:rPr lang="ja-JP" altLang="en-US" dirty="0" smtClean="0"/>
              <a:t>市場の変化、非正規化、若年者の雇用状況の厳しさなどの認識は十分か？</a:t>
            </a:r>
            <a:endParaRPr lang="en-US" altLang="ja-JP" dirty="0" smtClean="0"/>
          </a:p>
          <a:p>
            <a:pPr lvl="1" eaLnBrk="1" fontAlgn="auto" hangingPunct="1">
              <a:spcAft>
                <a:spcPts val="0"/>
              </a:spcAft>
              <a:buFont typeface="Arial" pitchFamily="34" charset="0"/>
              <a:buChar char="•"/>
              <a:defRPr/>
            </a:pPr>
            <a:r>
              <a:rPr lang="ja-JP" altLang="en-US" dirty="0" smtClean="0"/>
              <a:t>格差の問題への対応をどうするのか？</a:t>
            </a:r>
            <a:endParaRPr lang="en-US" altLang="ja-JP" dirty="0" smtClean="0"/>
          </a:p>
          <a:p>
            <a:pPr marL="0" indent="0" eaLnBrk="1" fontAlgn="auto" hangingPunct="1">
              <a:spcAft>
                <a:spcPts val="0"/>
              </a:spcAft>
              <a:buNone/>
              <a:defRPr/>
            </a:pPr>
            <a:endParaRPr lang="en-US" altLang="ja-JP" dirty="0" smtClean="0"/>
          </a:p>
          <a:p>
            <a:pPr lvl="1" eaLnBrk="1" fontAlgn="auto" hangingPunct="1">
              <a:spcAft>
                <a:spcPts val="0"/>
              </a:spcAft>
              <a:buFont typeface="Arial" pitchFamily="34" charset="0"/>
              <a:buChar char="•"/>
              <a:defRPr/>
            </a:pPr>
            <a:endParaRPr lang="ja-JP" altLang="ja-JP" dirty="0" smtClean="0"/>
          </a:p>
          <a:p>
            <a:pPr>
              <a:defRPr/>
            </a:pPr>
            <a:endParaRPr lang="ja-JP"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p:cNvSpPr>
          <p:nvPr>
            <p:ph type="title"/>
          </p:nvPr>
        </p:nvSpPr>
        <p:spPr>
          <a:xfrm>
            <a:off x="468313" y="260350"/>
            <a:ext cx="8229600" cy="1143000"/>
          </a:xfrm>
        </p:spPr>
        <p:txBody>
          <a:bodyPr/>
          <a:lstStyle/>
          <a:p>
            <a:pPr eaLnBrk="1" hangingPunct="1"/>
            <a:r>
              <a:rPr lang="ja-JP" altLang="en-US" dirty="0"/>
              <a:t>子ども手当迷走から見える</a:t>
            </a:r>
            <a:r>
              <a:rPr lang="en-US" altLang="ja-JP" dirty="0" smtClean="0"/>
              <a:t/>
            </a:r>
            <a:br>
              <a:rPr lang="en-US" altLang="ja-JP" dirty="0" smtClean="0"/>
            </a:br>
            <a:r>
              <a:rPr lang="ja-JP" altLang="en-US" dirty="0" smtClean="0"/>
              <a:t>日本の問題③</a:t>
            </a:r>
          </a:p>
        </p:txBody>
      </p:sp>
      <p:sp>
        <p:nvSpPr>
          <p:cNvPr id="3" name="コンテンツ プレースホルダー 2"/>
          <p:cNvSpPr>
            <a:spLocks noGrp="1"/>
          </p:cNvSpPr>
          <p:nvPr>
            <p:ph idx="1"/>
          </p:nvPr>
        </p:nvSpPr>
        <p:spPr/>
        <p:txBody>
          <a:bodyPr rtlCol="0">
            <a:normAutofit/>
          </a:bodyPr>
          <a:lstStyle/>
          <a:p>
            <a:pPr marL="0" indent="0" eaLnBrk="1" fontAlgn="auto" hangingPunct="1">
              <a:spcAft>
                <a:spcPts val="0"/>
              </a:spcAft>
              <a:buFont typeface="Arial" pitchFamily="34" charset="0"/>
              <a:buNone/>
              <a:defRPr/>
            </a:pPr>
            <a:r>
              <a:rPr lang="ja-JP" altLang="ja-JP" dirty="0" smtClean="0"/>
              <a:t>残余主義的福祉観の国</a:t>
            </a:r>
          </a:p>
          <a:p>
            <a:pPr eaLnBrk="1" fontAlgn="auto" hangingPunct="1">
              <a:spcAft>
                <a:spcPts val="0"/>
              </a:spcAft>
              <a:buFont typeface="Arial" pitchFamily="34" charset="0"/>
              <a:buChar char="•"/>
              <a:defRPr/>
            </a:pPr>
            <a:r>
              <a:rPr lang="ja-JP" altLang="ja-JP" dirty="0" smtClean="0"/>
              <a:t>本当に必要な人にだけ出せばいい</a:t>
            </a:r>
            <a:endParaRPr lang="en-US" altLang="ja-JP" dirty="0"/>
          </a:p>
          <a:p>
            <a:pPr eaLnBrk="1" fontAlgn="auto" hangingPunct="1">
              <a:spcAft>
                <a:spcPts val="0"/>
              </a:spcAft>
              <a:buFont typeface="Arial" pitchFamily="34" charset="0"/>
              <a:buChar char="•"/>
              <a:defRPr/>
            </a:pPr>
            <a:r>
              <a:rPr lang="ja-JP" altLang="en-US" dirty="0" smtClean="0"/>
              <a:t>「自助論」「家族責任」の強調</a:t>
            </a:r>
            <a:endParaRPr lang="en-US" altLang="ja-JP" dirty="0" smtClean="0"/>
          </a:p>
          <a:p>
            <a:pPr eaLnBrk="1" fontAlgn="auto" hangingPunct="1">
              <a:spcAft>
                <a:spcPts val="0"/>
              </a:spcAft>
              <a:buFont typeface="Arial" pitchFamily="34" charset="0"/>
              <a:buChar char="•"/>
              <a:defRPr/>
            </a:pPr>
            <a:endParaRPr lang="en-US" altLang="ja-JP" dirty="0" smtClean="0"/>
          </a:p>
          <a:p>
            <a:pPr marL="0" indent="0" eaLnBrk="1" fontAlgn="auto" hangingPunct="1">
              <a:spcAft>
                <a:spcPts val="0"/>
              </a:spcAft>
              <a:buNone/>
              <a:defRPr/>
            </a:pPr>
            <a:r>
              <a:rPr lang="ja-JP" altLang="en-US" dirty="0" smtClean="0"/>
              <a:t>「日本型福祉システム」の</a:t>
            </a:r>
            <a:r>
              <a:rPr lang="ja-JP" altLang="en-US" dirty="0"/>
              <a:t>限界</a:t>
            </a:r>
            <a:r>
              <a:rPr lang="ja-JP" altLang="en-US" dirty="0" smtClean="0"/>
              <a:t>は認識されているのか？</a:t>
            </a:r>
            <a:endParaRPr lang="en-US" altLang="ja-JP" dirty="0" smtClean="0"/>
          </a:p>
          <a:p>
            <a:pPr lvl="1" eaLnBrk="1" fontAlgn="auto" hangingPunct="1">
              <a:spcAft>
                <a:spcPts val="0"/>
              </a:spcAft>
              <a:buFont typeface="Arial" pitchFamily="34" charset="0"/>
              <a:buChar char="•"/>
              <a:defRPr/>
            </a:pPr>
            <a:r>
              <a:rPr lang="ja-JP" altLang="en-US" dirty="0" smtClean="0"/>
              <a:t>介護の社会化＞＞公的介護保険制度</a:t>
            </a:r>
            <a:endParaRPr lang="en-US" altLang="ja-JP" dirty="0" smtClean="0"/>
          </a:p>
          <a:p>
            <a:pPr lvl="1" eaLnBrk="1" fontAlgn="auto" hangingPunct="1">
              <a:spcAft>
                <a:spcPts val="0"/>
              </a:spcAft>
              <a:buFont typeface="Arial" pitchFamily="34" charset="0"/>
              <a:buChar char="•"/>
              <a:defRPr/>
            </a:pPr>
            <a:r>
              <a:rPr lang="ja-JP" altLang="en-US" dirty="0" smtClean="0"/>
              <a:t>子育ての社会化＞＞？？</a:t>
            </a:r>
            <a:endParaRPr lang="en-US" altLang="ja-JP" dirty="0" smtClean="0"/>
          </a:p>
          <a:p>
            <a:pPr eaLnBrk="1" fontAlgn="auto" hangingPunct="1">
              <a:spcAft>
                <a:spcPts val="0"/>
              </a:spcAft>
              <a:buFont typeface="Arial" pitchFamily="34" charset="0"/>
              <a:buChar char="•"/>
              <a:defRPr/>
            </a:pPr>
            <a:endParaRPr lang="en-US" altLang="ja-JP" dirty="0" smtClean="0"/>
          </a:p>
          <a:p>
            <a:pPr eaLnBrk="1" fontAlgn="auto" hangingPunct="1">
              <a:spcAft>
                <a:spcPts val="0"/>
              </a:spcAft>
              <a:buFont typeface="Arial" charset="0"/>
              <a:buNone/>
              <a:defRPr/>
            </a:pPr>
            <a:endParaRPr lang="en-US" altLang="ja-JP" dirty="0" smtClean="0"/>
          </a:p>
          <a:p>
            <a:pPr eaLnBrk="1" fontAlgn="auto" hangingPunct="1">
              <a:spcAft>
                <a:spcPts val="0"/>
              </a:spcAft>
              <a:buFont typeface="Arial" charset="0"/>
              <a:buNone/>
              <a:defRPr/>
            </a:pPr>
            <a:endParaRPr lang="en-US" altLang="ja-JP" dirty="0" smtClean="0"/>
          </a:p>
          <a:p>
            <a:pPr eaLnBrk="1" fontAlgn="auto" hangingPunct="1">
              <a:spcAft>
                <a:spcPts val="0"/>
              </a:spcAft>
              <a:buFont typeface="Arial" pitchFamily="34" charset="0"/>
              <a:buChar char="•"/>
              <a:defRPr/>
            </a:pPr>
            <a:endParaRPr lang="ja-JP" alt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a:xfrm>
            <a:off x="468313" y="260350"/>
            <a:ext cx="8229600" cy="1143000"/>
          </a:xfrm>
        </p:spPr>
        <p:txBody>
          <a:bodyPr/>
          <a:lstStyle/>
          <a:p>
            <a:pPr eaLnBrk="1" hangingPunct="1"/>
            <a:r>
              <a:rPr lang="ja-JP" altLang="en-US" dirty="0"/>
              <a:t>子ども手当迷走から見える</a:t>
            </a:r>
            <a:r>
              <a:rPr lang="en-US" altLang="ja-JP" dirty="0" smtClean="0"/>
              <a:t/>
            </a:r>
            <a:br>
              <a:rPr lang="en-US" altLang="ja-JP" dirty="0" smtClean="0"/>
            </a:br>
            <a:r>
              <a:rPr lang="ja-JP" altLang="en-US" dirty="0" smtClean="0"/>
              <a:t>日本の問題④</a:t>
            </a:r>
          </a:p>
        </p:txBody>
      </p:sp>
      <p:sp>
        <p:nvSpPr>
          <p:cNvPr id="3" name="コンテンツ プレースホルダー 2"/>
          <p:cNvSpPr>
            <a:spLocks noGrp="1"/>
          </p:cNvSpPr>
          <p:nvPr>
            <p:ph idx="1"/>
          </p:nvPr>
        </p:nvSpPr>
        <p:spPr/>
        <p:txBody>
          <a:bodyPr rtlCol="0">
            <a:normAutofit fontScale="25000" lnSpcReduction="20000"/>
          </a:bodyPr>
          <a:lstStyle/>
          <a:p>
            <a:pPr marL="0" indent="0" eaLnBrk="1" fontAlgn="auto" hangingPunct="1">
              <a:spcAft>
                <a:spcPts val="0"/>
              </a:spcAft>
              <a:buFont typeface="Arial" pitchFamily="34" charset="0"/>
              <a:buNone/>
              <a:defRPr/>
            </a:pPr>
            <a:r>
              <a:rPr lang="ja-JP" altLang="en-US" sz="12800" dirty="0" smtClean="0"/>
              <a:t>社会保障制度の認識の</a:t>
            </a:r>
            <a:r>
              <a:rPr lang="ja-JP" altLang="en-US" sz="12800" dirty="0"/>
              <a:t>偏り</a:t>
            </a:r>
            <a:endParaRPr lang="en-US" altLang="ja-JP" sz="12800" dirty="0" smtClean="0"/>
          </a:p>
          <a:p>
            <a:pPr marL="0" indent="0" eaLnBrk="1" fontAlgn="auto" hangingPunct="1">
              <a:spcAft>
                <a:spcPts val="0"/>
              </a:spcAft>
              <a:buFont typeface="Arial" pitchFamily="34" charset="0"/>
              <a:buNone/>
              <a:defRPr/>
            </a:pPr>
            <a:r>
              <a:rPr lang="ja-JP" altLang="en-US" sz="12800" dirty="0" smtClean="0"/>
              <a:t>救貧施策としての社会保障・社会福祉</a:t>
            </a:r>
            <a:endParaRPr lang="en-US" altLang="ja-JP" sz="12800" dirty="0" smtClean="0"/>
          </a:p>
          <a:p>
            <a:pPr lvl="1" eaLnBrk="1" fontAlgn="auto" hangingPunct="1">
              <a:spcAft>
                <a:spcPts val="0"/>
              </a:spcAft>
              <a:buFont typeface="Arial" pitchFamily="34" charset="0"/>
              <a:buChar char="•"/>
              <a:defRPr/>
            </a:pPr>
            <a:r>
              <a:rPr lang="ja-JP" altLang="en-US" sz="9600" dirty="0"/>
              <a:t>困って</a:t>
            </a:r>
            <a:r>
              <a:rPr lang="ja-JP" altLang="en-US" sz="9600" dirty="0" smtClean="0"/>
              <a:t>いる人を助けること？</a:t>
            </a:r>
            <a:endParaRPr lang="en-US" altLang="ja-JP" sz="9600" dirty="0" smtClean="0"/>
          </a:p>
          <a:p>
            <a:pPr lvl="1" eaLnBrk="1" fontAlgn="auto" hangingPunct="1">
              <a:spcAft>
                <a:spcPts val="0"/>
              </a:spcAft>
              <a:buFont typeface="Arial" pitchFamily="34" charset="0"/>
              <a:buChar char="•"/>
              <a:defRPr/>
            </a:pPr>
            <a:r>
              <a:rPr lang="ja-JP" altLang="en-US" sz="9600" dirty="0"/>
              <a:t>「相対的貧困」理解の</a:t>
            </a:r>
            <a:r>
              <a:rPr lang="ja-JP" altLang="en-US" sz="9600" dirty="0" smtClean="0"/>
              <a:t>欠如</a:t>
            </a:r>
            <a:endParaRPr lang="en-US" altLang="ja-JP" sz="9600" dirty="0" smtClean="0"/>
          </a:p>
          <a:p>
            <a:pPr lvl="1" eaLnBrk="1" fontAlgn="auto" hangingPunct="1">
              <a:spcAft>
                <a:spcPts val="0"/>
              </a:spcAft>
              <a:buFont typeface="Arial" pitchFamily="34" charset="0"/>
              <a:buChar char="•"/>
              <a:defRPr/>
            </a:pPr>
            <a:r>
              <a:rPr lang="ja-JP" altLang="en-US" sz="9600" dirty="0" smtClean="0"/>
              <a:t>社会保障の</a:t>
            </a:r>
            <a:r>
              <a:rPr lang="ja-JP" altLang="ja-JP" sz="9600" dirty="0" smtClean="0"/>
              <a:t>再分配</a:t>
            </a:r>
            <a:r>
              <a:rPr lang="ja-JP" altLang="en-US" sz="9600" dirty="0" smtClean="0"/>
              <a:t>機能</a:t>
            </a:r>
            <a:r>
              <a:rPr lang="ja-JP" altLang="ja-JP" sz="9600" dirty="0" smtClean="0"/>
              <a:t>の理解</a:t>
            </a:r>
            <a:r>
              <a:rPr lang="ja-JP" altLang="en-US" sz="9600" dirty="0" smtClean="0"/>
              <a:t>は？？</a:t>
            </a:r>
            <a:endParaRPr lang="en-US" altLang="ja-JP" sz="9600" dirty="0" smtClean="0"/>
          </a:p>
          <a:p>
            <a:pPr lvl="2" eaLnBrk="1" fontAlgn="auto" hangingPunct="1">
              <a:spcAft>
                <a:spcPts val="0"/>
              </a:spcAft>
              <a:buFont typeface="Arial" pitchFamily="34" charset="0"/>
              <a:buChar char="•"/>
              <a:defRPr/>
            </a:pPr>
            <a:r>
              <a:rPr lang="ja-JP" altLang="en-US" sz="9600" dirty="0" smtClean="0"/>
              <a:t>子どものいない世帯から子どものいる世帯へ</a:t>
            </a:r>
            <a:endParaRPr lang="ja-JP" altLang="ja-JP" sz="9600" dirty="0" smtClean="0"/>
          </a:p>
          <a:p>
            <a:pPr lvl="2" eaLnBrk="1" fontAlgn="auto" hangingPunct="1">
              <a:spcAft>
                <a:spcPts val="0"/>
              </a:spcAft>
              <a:buFont typeface="Arial" pitchFamily="34" charset="0"/>
              <a:buChar char="•"/>
              <a:defRPr/>
            </a:pPr>
            <a:r>
              <a:rPr lang="ja-JP" altLang="en-US" sz="9600" dirty="0" smtClean="0"/>
              <a:t>高所得の世帯から低所得の世帯へ</a:t>
            </a:r>
            <a:endParaRPr lang="ja-JP" altLang="ja-JP" sz="9600" dirty="0" smtClean="0"/>
          </a:p>
          <a:p>
            <a:pPr lvl="2" eaLnBrk="1" fontAlgn="auto" hangingPunct="1">
              <a:spcAft>
                <a:spcPts val="0"/>
              </a:spcAft>
              <a:buFont typeface="Arial" pitchFamily="34" charset="0"/>
              <a:buChar char="•"/>
              <a:defRPr/>
            </a:pPr>
            <a:r>
              <a:rPr lang="ja-JP" altLang="en-US" sz="9600" dirty="0" smtClean="0"/>
              <a:t>世代間の支え合い</a:t>
            </a:r>
            <a:endParaRPr lang="en-US" altLang="ja-JP" sz="9600" dirty="0" smtClean="0"/>
          </a:p>
          <a:p>
            <a:pPr lvl="1" eaLnBrk="1" fontAlgn="auto" hangingPunct="1">
              <a:spcAft>
                <a:spcPts val="0"/>
              </a:spcAft>
              <a:buFont typeface="Arial" charset="0"/>
              <a:buNone/>
              <a:defRPr/>
            </a:pPr>
            <a:r>
              <a:rPr lang="ja-JP" altLang="en-US" sz="9600" dirty="0" smtClean="0"/>
              <a:t>これらが</a:t>
            </a:r>
            <a:r>
              <a:rPr lang="ja-JP" altLang="ja-JP" sz="9600" dirty="0" smtClean="0"/>
              <a:t>同時進行している</a:t>
            </a:r>
            <a:r>
              <a:rPr lang="ja-JP" altLang="en-US" sz="9600" dirty="0" smtClean="0"/>
              <a:t>こと、</a:t>
            </a:r>
            <a:endParaRPr lang="en-US" altLang="ja-JP" sz="9600" dirty="0" smtClean="0"/>
          </a:p>
          <a:p>
            <a:pPr lvl="1" eaLnBrk="1" fontAlgn="auto" hangingPunct="1">
              <a:spcAft>
                <a:spcPts val="0"/>
              </a:spcAft>
              <a:buFont typeface="Arial" charset="0"/>
              <a:buNone/>
              <a:defRPr/>
            </a:pPr>
            <a:r>
              <a:rPr lang="ja-JP" altLang="en-US" sz="9600" dirty="0" smtClean="0"/>
              <a:t>税と社会保障がその機能を担っていること</a:t>
            </a:r>
            <a:endParaRPr lang="en-US" altLang="ja-JP" sz="9600" dirty="0" smtClean="0"/>
          </a:p>
          <a:p>
            <a:pPr lvl="1" eaLnBrk="1" fontAlgn="auto" hangingPunct="1">
              <a:spcAft>
                <a:spcPts val="0"/>
              </a:spcAft>
              <a:buFont typeface="Arial" charset="0"/>
              <a:buNone/>
              <a:defRPr/>
            </a:pPr>
            <a:r>
              <a:rPr lang="en-US" altLang="ja-JP" sz="9600" dirty="0" smtClean="0"/>
              <a:t>					</a:t>
            </a:r>
            <a:r>
              <a:rPr lang="ja-JP" altLang="en-US" sz="9600" dirty="0" smtClean="0"/>
              <a:t>が社会的に理解されていない</a:t>
            </a:r>
            <a:endParaRPr lang="en-US" altLang="ja-JP" sz="9600" dirty="0" smtClean="0"/>
          </a:p>
          <a:p>
            <a:pPr lvl="1" eaLnBrk="1" fontAlgn="auto" hangingPunct="1">
              <a:spcAft>
                <a:spcPts val="0"/>
              </a:spcAft>
              <a:buFont typeface="Arial" charset="0"/>
              <a:buNone/>
              <a:defRPr/>
            </a:pPr>
            <a:r>
              <a:rPr lang="en-GB" altLang="ja-JP" sz="7000" dirty="0" smtClean="0"/>
              <a:t>	</a:t>
            </a:r>
            <a:endParaRPr lang="ja-JP" altLang="ja-JP" sz="7000" dirty="0" smtClean="0"/>
          </a:p>
          <a:p>
            <a:pPr marL="0" indent="0" eaLnBrk="1" fontAlgn="auto" hangingPunct="1">
              <a:spcAft>
                <a:spcPts val="0"/>
              </a:spcAft>
              <a:buFont typeface="Arial" pitchFamily="34" charset="0"/>
              <a:buNone/>
              <a:defRPr/>
            </a:pPr>
            <a:endParaRPr lang="en-US" altLang="ja-JP"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p:txBody>
          <a:bodyPr/>
          <a:lstStyle/>
          <a:p>
            <a:r>
              <a:rPr lang="ja-JP" altLang="en-US" dirty="0"/>
              <a:t>子ども手当迷走から見える</a:t>
            </a:r>
            <a:r>
              <a:rPr lang="en-US" altLang="ja-JP" dirty="0" smtClean="0"/>
              <a:t/>
            </a:r>
            <a:br>
              <a:rPr lang="en-US" altLang="ja-JP" dirty="0" smtClean="0"/>
            </a:br>
            <a:r>
              <a:rPr lang="ja-JP" altLang="en-US" dirty="0" smtClean="0"/>
              <a:t>日本の問題⑤</a:t>
            </a:r>
          </a:p>
        </p:txBody>
      </p:sp>
      <p:sp>
        <p:nvSpPr>
          <p:cNvPr id="3" name="コンテンツ プレースホルダ 2"/>
          <p:cNvSpPr>
            <a:spLocks noGrp="1"/>
          </p:cNvSpPr>
          <p:nvPr>
            <p:ph idx="1"/>
          </p:nvPr>
        </p:nvSpPr>
        <p:spPr/>
        <p:txBody>
          <a:bodyPr/>
          <a:lstStyle/>
          <a:p>
            <a:pPr eaLnBrk="1" fontAlgn="auto" hangingPunct="1">
              <a:spcAft>
                <a:spcPts val="0"/>
              </a:spcAft>
              <a:buFont typeface="Arial" charset="0"/>
              <a:buNone/>
              <a:defRPr/>
            </a:pPr>
            <a:r>
              <a:rPr lang="ja-JP" altLang="ja-JP" dirty="0" smtClean="0"/>
              <a:t>普遍主義的給付への</a:t>
            </a:r>
            <a:r>
              <a:rPr lang="ja-JP" altLang="en-US" dirty="0" smtClean="0"/>
              <a:t>反発</a:t>
            </a:r>
            <a:endParaRPr lang="en-US" altLang="ja-JP" dirty="0" smtClean="0"/>
          </a:p>
          <a:p>
            <a:pPr lvl="1" eaLnBrk="1" hangingPunct="1">
              <a:defRPr/>
            </a:pPr>
            <a:r>
              <a:rPr lang="ja-JP" altLang="en-US" dirty="0" smtClean="0"/>
              <a:t>「全員に給付するのはおかしい論」</a:t>
            </a:r>
            <a:endParaRPr lang="en-US" altLang="ja-JP" dirty="0" smtClean="0"/>
          </a:p>
          <a:p>
            <a:pPr lvl="1" eaLnBrk="1" hangingPunct="1">
              <a:defRPr/>
            </a:pPr>
            <a:r>
              <a:rPr lang="ja-JP" altLang="en-US" dirty="0" smtClean="0"/>
              <a:t>特に「現金給付」への批判</a:t>
            </a:r>
            <a:endParaRPr lang="en-US" altLang="ja-JP" dirty="0" smtClean="0"/>
          </a:p>
          <a:p>
            <a:pPr lvl="1" eaLnBrk="1" hangingPunct="1">
              <a:defRPr/>
            </a:pPr>
            <a:endParaRPr lang="en-US" altLang="ja-JP" dirty="0" smtClean="0"/>
          </a:p>
          <a:p>
            <a:pPr lvl="1" eaLnBrk="1" hangingPunct="1">
              <a:defRPr/>
            </a:pPr>
            <a:r>
              <a:rPr lang="ja-JP" altLang="en-US" dirty="0" smtClean="0"/>
              <a:t>税負担が異なることが理解されていない？</a:t>
            </a:r>
            <a:endParaRPr lang="en-US" altLang="ja-JP" dirty="0" smtClean="0"/>
          </a:p>
          <a:p>
            <a:pPr lvl="1" eaLnBrk="1" hangingPunct="1">
              <a:defRPr/>
            </a:pPr>
            <a:r>
              <a:rPr lang="ja-JP" altLang="en-US" dirty="0" smtClean="0"/>
              <a:t>古典的な「選別主義」ＶＳ「普遍主義」</a:t>
            </a:r>
            <a:endParaRPr lang="en-US" altLang="ja-JP" dirty="0" smtClean="0"/>
          </a:p>
          <a:p>
            <a:pPr lvl="1" eaLnBrk="1" hangingPunct="1">
              <a:defRPr/>
            </a:pPr>
            <a:r>
              <a:rPr lang="ja-JP" altLang="en-US" dirty="0" smtClean="0"/>
              <a:t>選別のコスト、負担しても給付がないこと、スティグマの問題、階層社会の固定化等</a:t>
            </a:r>
            <a:r>
              <a:rPr lang="ja-JP" altLang="en-US" dirty="0"/>
              <a:t>は</a:t>
            </a:r>
            <a:r>
              <a:rPr lang="ja-JP" altLang="en-US" dirty="0" smtClean="0"/>
              <a:t>どう考えるか？</a:t>
            </a:r>
            <a:endParaRPr lang="en-US" altLang="ja-JP" dirty="0" smtClean="0"/>
          </a:p>
          <a:p>
            <a:pPr marL="0" indent="0" eaLnBrk="1" fontAlgn="auto" hangingPunct="1">
              <a:spcAft>
                <a:spcPts val="0"/>
              </a:spcAft>
              <a:buFont typeface="Arial" charset="0"/>
              <a:buNone/>
              <a:defRPr/>
            </a:pPr>
            <a:endParaRPr lang="ja-JP" altLang="ja-JP" dirty="0" smtClean="0"/>
          </a:p>
          <a:p>
            <a:pPr>
              <a:defRPr/>
            </a:pPr>
            <a:endParaRPr lang="ja-JP"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1"/>
          <p:cNvSpPr>
            <a:spLocks noGrp="1"/>
          </p:cNvSpPr>
          <p:nvPr>
            <p:ph type="title"/>
          </p:nvPr>
        </p:nvSpPr>
        <p:spPr/>
        <p:txBody>
          <a:bodyPr/>
          <a:lstStyle/>
          <a:p>
            <a:r>
              <a:rPr lang="ja-JP" altLang="en-US" dirty="0" smtClean="0"/>
              <a:t>子ども手当迷走から見える</a:t>
            </a:r>
            <a:r>
              <a:rPr lang="en-US" altLang="ja-JP" dirty="0" smtClean="0"/>
              <a:t/>
            </a:r>
            <a:br>
              <a:rPr lang="en-US" altLang="ja-JP" dirty="0" smtClean="0"/>
            </a:br>
            <a:r>
              <a:rPr lang="ja-JP" altLang="en-US" dirty="0" smtClean="0"/>
              <a:t>日本の問題⑥</a:t>
            </a:r>
          </a:p>
        </p:txBody>
      </p:sp>
      <p:sp>
        <p:nvSpPr>
          <p:cNvPr id="14339" name="コンテンツ プレースホルダ 2"/>
          <p:cNvSpPr>
            <a:spLocks noGrp="1"/>
          </p:cNvSpPr>
          <p:nvPr>
            <p:ph idx="1"/>
          </p:nvPr>
        </p:nvSpPr>
        <p:spPr/>
        <p:txBody>
          <a:bodyPr/>
          <a:lstStyle/>
          <a:p>
            <a:pPr marL="0" indent="0">
              <a:buNone/>
            </a:pPr>
            <a:r>
              <a:rPr lang="ja-JP" altLang="ja-JP" dirty="0"/>
              <a:t>個別の家計にとって</a:t>
            </a:r>
            <a:r>
              <a:rPr lang="ja-JP" altLang="en-US" dirty="0"/>
              <a:t>増減（損得）</a:t>
            </a:r>
            <a:r>
              <a:rPr lang="ja-JP" altLang="ja-JP" dirty="0"/>
              <a:t>だけで議論</a:t>
            </a:r>
          </a:p>
          <a:p>
            <a:r>
              <a:rPr lang="ja-JP" altLang="en-US" dirty="0" smtClean="0"/>
              <a:t>制度改革前後での個別家計での比較</a:t>
            </a:r>
            <a:endParaRPr lang="en-US" altLang="ja-JP" dirty="0" smtClean="0"/>
          </a:p>
          <a:p>
            <a:pPr lvl="1"/>
            <a:r>
              <a:rPr lang="ja-JP" altLang="en-US" dirty="0" smtClean="0"/>
              <a:t>「旧制度と比較して、年収○○円の家庭では減少・・・・」</a:t>
            </a:r>
            <a:endParaRPr lang="en-US" altLang="ja-JP" dirty="0" smtClean="0"/>
          </a:p>
          <a:p>
            <a:r>
              <a:rPr lang="ja-JP" altLang="en-US" dirty="0" smtClean="0"/>
              <a:t>「子どものいる世帯と子どものいない世帯との間の差」「異なる所得階層での子ども一人当たりの給付の差」</a:t>
            </a:r>
            <a:r>
              <a:rPr lang="ja-JP" altLang="en-US" dirty="0"/>
              <a:t>について</a:t>
            </a:r>
            <a:r>
              <a:rPr lang="ja-JP" altLang="en-US" dirty="0" smtClean="0"/>
              <a:t>の</a:t>
            </a:r>
            <a:r>
              <a:rPr lang="ja-JP" altLang="en-US" dirty="0"/>
              <a:t>関心</a:t>
            </a:r>
            <a:r>
              <a:rPr lang="ja-JP" altLang="en-US" dirty="0" smtClean="0"/>
              <a:t>が不足</a:t>
            </a:r>
          </a:p>
          <a:p>
            <a:r>
              <a:rPr lang="ja-JP" altLang="en-US" dirty="0" smtClean="0"/>
              <a:t>日本中すべての家庭が「損」をしない制度改革はあり得ない</a:t>
            </a:r>
            <a:endParaRPr lang="en-US" altLang="ja-JP"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タイトル 1"/>
          <p:cNvSpPr>
            <a:spLocks noGrp="1"/>
          </p:cNvSpPr>
          <p:nvPr>
            <p:ph type="title"/>
          </p:nvPr>
        </p:nvSpPr>
        <p:spPr/>
        <p:txBody>
          <a:bodyPr/>
          <a:lstStyle/>
          <a:p>
            <a:r>
              <a:rPr lang="ja-JP" altLang="en-US" dirty="0"/>
              <a:t>子ども手当迷走から見える</a:t>
            </a:r>
            <a:r>
              <a:rPr lang="en-US" altLang="ja-JP" dirty="0" smtClean="0"/>
              <a:t/>
            </a:r>
            <a:br>
              <a:rPr lang="en-US" altLang="ja-JP" dirty="0" smtClean="0"/>
            </a:br>
            <a:r>
              <a:rPr lang="ja-JP" altLang="en-US" dirty="0" smtClean="0"/>
              <a:t>日本の問題</a:t>
            </a:r>
            <a:r>
              <a:rPr lang="ja-JP" altLang="en-US" dirty="0"/>
              <a:t>⑦</a:t>
            </a:r>
            <a:endParaRPr lang="ja-JP" altLang="en-US" dirty="0" smtClean="0"/>
          </a:p>
        </p:txBody>
      </p:sp>
      <p:sp>
        <p:nvSpPr>
          <p:cNvPr id="20483" name="コンテンツ プレースホルダ 2"/>
          <p:cNvSpPr>
            <a:spLocks noGrp="1"/>
          </p:cNvSpPr>
          <p:nvPr>
            <p:ph idx="1"/>
          </p:nvPr>
        </p:nvSpPr>
        <p:spPr/>
        <p:txBody>
          <a:bodyPr/>
          <a:lstStyle/>
          <a:p>
            <a:pPr>
              <a:buFont typeface="Arial" charset="0"/>
              <a:buNone/>
            </a:pPr>
            <a:r>
              <a:rPr lang="ja-JP" altLang="en-US" dirty="0" smtClean="0"/>
              <a:t>社会保障・社会福祉の政策の優先順位？</a:t>
            </a:r>
            <a:endParaRPr lang="en-US" altLang="ja-JP" dirty="0" smtClean="0"/>
          </a:p>
          <a:p>
            <a:pPr lvl="1"/>
            <a:r>
              <a:rPr lang="ja-JP" altLang="en-US" dirty="0" smtClean="0"/>
              <a:t>「限られた財源の有効な使い道論」</a:t>
            </a:r>
            <a:endParaRPr lang="en-US" altLang="ja-JP" dirty="0" smtClean="0"/>
          </a:p>
          <a:p>
            <a:pPr lvl="1"/>
            <a:r>
              <a:rPr lang="ja-JP" altLang="en-US" dirty="0" smtClean="0"/>
              <a:t>「保育サービスの拡充優先論」</a:t>
            </a:r>
            <a:endParaRPr lang="en-US" altLang="ja-JP" dirty="0" smtClean="0"/>
          </a:p>
          <a:p>
            <a:pPr lvl="1"/>
            <a:r>
              <a:rPr lang="ja-JP" altLang="en-US" dirty="0" smtClean="0"/>
              <a:t>福祉関係者までが</a:t>
            </a:r>
            <a:r>
              <a:rPr lang="ja-JP" altLang="en-US" dirty="0"/>
              <a:t>批判・自己</a:t>
            </a:r>
            <a:r>
              <a:rPr lang="ja-JP" altLang="en-US" dirty="0" smtClean="0"/>
              <a:t>抑制論？</a:t>
            </a:r>
            <a:endParaRPr lang="en-US" altLang="ja-JP" dirty="0" smtClean="0"/>
          </a:p>
          <a:p>
            <a:pPr>
              <a:buNone/>
            </a:pPr>
            <a:r>
              <a:rPr lang="ja-JP" altLang="en-US" dirty="0" smtClean="0"/>
              <a:t>「二者択一論」的政治の問題</a:t>
            </a:r>
            <a:endParaRPr lang="en-US" altLang="ja-JP" dirty="0" smtClean="0"/>
          </a:p>
          <a:p>
            <a:pPr lvl="1"/>
            <a:r>
              <a:rPr lang="ja-JP" altLang="en-US" dirty="0" smtClean="0"/>
              <a:t>「保育」</a:t>
            </a:r>
            <a:r>
              <a:rPr lang="en-US" altLang="ja-JP" dirty="0" smtClean="0"/>
              <a:t>or</a:t>
            </a:r>
            <a:r>
              <a:rPr lang="ja-JP" altLang="en-US" dirty="0" smtClean="0"/>
              <a:t>「手当」？「就労」</a:t>
            </a:r>
            <a:r>
              <a:rPr lang="en-US" altLang="ja-JP" dirty="0" smtClean="0"/>
              <a:t>or</a:t>
            </a:r>
            <a:r>
              <a:rPr lang="ja-JP" altLang="en-US" dirty="0" smtClean="0"/>
              <a:t>「福祉」？</a:t>
            </a:r>
            <a:endParaRPr lang="en-US" altLang="ja-JP" dirty="0" smtClean="0"/>
          </a:p>
          <a:p>
            <a:pPr lvl="1"/>
            <a:r>
              <a:rPr lang="ja-JP" altLang="en-US" dirty="0" smtClean="0"/>
              <a:t>「高齢者」</a:t>
            </a:r>
            <a:r>
              <a:rPr lang="en-US" altLang="ja-JP" dirty="0" smtClean="0"/>
              <a:t>or</a:t>
            </a:r>
            <a:r>
              <a:rPr lang="ja-JP" altLang="en-US" dirty="0" smtClean="0"/>
              <a:t>「子ども」？</a:t>
            </a:r>
            <a:endParaRPr lang="en-US" altLang="ja-JP" dirty="0" smtClean="0"/>
          </a:p>
          <a:p>
            <a:pPr lvl="1"/>
            <a:r>
              <a:rPr lang="ja-JP" altLang="en-US" dirty="0" smtClean="0"/>
              <a:t>「経済」</a:t>
            </a:r>
            <a:r>
              <a:rPr lang="en-US" altLang="ja-JP" dirty="0" smtClean="0"/>
              <a:t>or</a:t>
            </a:r>
            <a:r>
              <a:rPr lang="ja-JP" altLang="en-US" dirty="0" smtClean="0"/>
              <a:t>「社会保障」？</a:t>
            </a:r>
            <a:endParaRPr lang="en-US" altLang="ja-JP" dirty="0" smtClean="0"/>
          </a:p>
          <a:p>
            <a:pPr lvl="1"/>
            <a:endParaRPr lang="en-US" altLang="ja-JP" dirty="0" smtClean="0"/>
          </a:p>
          <a:p>
            <a:pPr marL="457200" lvl="1" indent="0">
              <a:buNone/>
            </a:pPr>
            <a:endParaRPr lang="en-US" altLang="ja-JP" dirty="0" smtClean="0"/>
          </a:p>
          <a:p>
            <a:endParaRPr lang="en-US" altLang="ja-JP" dirty="0" smtClean="0"/>
          </a:p>
          <a:p>
            <a:endParaRPr lang="ja-JP" alt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title"/>
          </p:nvPr>
        </p:nvSpPr>
        <p:spPr/>
        <p:txBody>
          <a:bodyPr/>
          <a:lstStyle/>
          <a:p>
            <a:pPr eaLnBrk="1" hangingPunct="1"/>
            <a:r>
              <a:rPr lang="ja-JP" altLang="en-US" dirty="0"/>
              <a:t>子どもに関する給付の迷走</a:t>
            </a:r>
            <a:endParaRPr lang="ja-JP" altLang="en-US" dirty="0" smtClean="0"/>
          </a:p>
        </p:txBody>
      </p:sp>
      <p:sp>
        <p:nvSpPr>
          <p:cNvPr id="3" name="コンテンツ プレースホルダー 2"/>
          <p:cNvSpPr>
            <a:spLocks noGrp="1"/>
          </p:cNvSpPr>
          <p:nvPr>
            <p:ph idx="1"/>
          </p:nvPr>
        </p:nvSpPr>
        <p:spPr/>
        <p:txBody>
          <a:bodyPr/>
          <a:lstStyle/>
          <a:p>
            <a:pPr marL="0" indent="0" eaLnBrk="1" fontAlgn="auto" hangingPunct="1">
              <a:spcAft>
                <a:spcPts val="0"/>
              </a:spcAft>
              <a:buNone/>
              <a:defRPr/>
            </a:pPr>
            <a:r>
              <a:rPr lang="ja-JP" altLang="ja-JP" dirty="0" smtClean="0"/>
              <a:t>①</a:t>
            </a:r>
            <a:r>
              <a:rPr lang="ja-JP" altLang="en-US" dirty="0" smtClean="0"/>
              <a:t>民主党</a:t>
            </a:r>
            <a:r>
              <a:rPr lang="ja-JP" altLang="ja-JP" dirty="0" smtClean="0"/>
              <a:t>マニフェスト</a:t>
            </a:r>
            <a:r>
              <a:rPr lang="ja-JP" altLang="en-US" dirty="0" smtClean="0"/>
              <a:t>の看板プログラム</a:t>
            </a:r>
            <a:endParaRPr lang="en-US" altLang="ja-JP" dirty="0" smtClean="0"/>
          </a:p>
          <a:p>
            <a:pPr marL="0" indent="0" eaLnBrk="1" fontAlgn="auto" hangingPunct="1">
              <a:spcAft>
                <a:spcPts val="0"/>
              </a:spcAft>
              <a:buNone/>
              <a:defRPr/>
            </a:pPr>
            <a:r>
              <a:rPr lang="ja-JP" altLang="en-US" dirty="0" smtClean="0"/>
              <a:t>「中学卒業まで、一人当たり年</a:t>
            </a:r>
            <a:r>
              <a:rPr lang="en-US" altLang="ja-JP" dirty="0" smtClean="0"/>
              <a:t>31</a:t>
            </a:r>
            <a:r>
              <a:rPr lang="ja-JP" altLang="en-US" dirty="0" smtClean="0"/>
              <a:t>万</a:t>
            </a:r>
            <a:r>
              <a:rPr lang="en-US" altLang="ja-JP" dirty="0" smtClean="0"/>
              <a:t>2000</a:t>
            </a:r>
            <a:r>
              <a:rPr lang="ja-JP" altLang="en-US" dirty="0" smtClean="0"/>
              <a:t>円（月額</a:t>
            </a:r>
            <a:r>
              <a:rPr lang="en-US" altLang="ja-JP" dirty="0" smtClean="0"/>
              <a:t>2</a:t>
            </a:r>
            <a:r>
              <a:rPr lang="ja-JP" altLang="en-US" dirty="0" smtClean="0"/>
              <a:t>万</a:t>
            </a:r>
            <a:r>
              <a:rPr lang="en-US" altLang="ja-JP" dirty="0" smtClean="0"/>
              <a:t>6000</a:t>
            </a:r>
            <a:r>
              <a:rPr lang="ja-JP" altLang="en-US" dirty="0" smtClean="0"/>
              <a:t>円）の「子ども手当」を支給します」</a:t>
            </a:r>
            <a:endParaRPr lang="en-US" altLang="ja-JP" dirty="0" smtClean="0"/>
          </a:p>
          <a:p>
            <a:pPr lvl="1" eaLnBrk="1" hangingPunct="1">
              <a:defRPr/>
            </a:pPr>
            <a:r>
              <a:rPr lang="ja-JP" altLang="en-US" dirty="0" smtClean="0"/>
              <a:t>次代の社会を担う子ども</a:t>
            </a:r>
            <a:r>
              <a:rPr lang="en-US" altLang="ja-JP" dirty="0" smtClean="0"/>
              <a:t>1</a:t>
            </a:r>
            <a:r>
              <a:rPr lang="ja-JP" altLang="en-US" dirty="0" smtClean="0"/>
              <a:t>人ひとりの育ちを社会全体で応援する</a:t>
            </a:r>
            <a:endParaRPr lang="en-US" altLang="ja-JP" dirty="0" smtClean="0"/>
          </a:p>
          <a:p>
            <a:pPr lvl="1" eaLnBrk="1" hangingPunct="1">
              <a:defRPr/>
            </a:pPr>
            <a:r>
              <a:rPr lang="ja-JP" altLang="en-US" dirty="0" smtClean="0"/>
              <a:t>子育ての経済的負担を軽減し、安心して出産し、子どもが育てられる社会をつくる</a:t>
            </a:r>
            <a:endParaRPr lang="en-US" altLang="ja-JP" dirty="0" smtClean="0"/>
          </a:p>
          <a:p>
            <a:pPr lvl="1" eaLnBrk="1" hangingPunct="1">
              <a:defRPr/>
            </a:pPr>
            <a:r>
              <a:rPr lang="ja-JP" altLang="en-US" dirty="0" smtClean="0"/>
              <a:t>相対的に高所得者に有利な所得控除から、中・低所得者に有利な手当などへ切り替える</a:t>
            </a:r>
            <a:endParaRPr lang="en-US" altLang="ja-JP" dirty="0" smtClean="0"/>
          </a:p>
          <a:p>
            <a:pPr lvl="1" eaLnBrk="1" hangingPunct="1">
              <a:defRPr/>
            </a:pPr>
            <a:endParaRPr lang="en-US" altLang="ja-JP"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p:nvPr>
        </p:nvSpPr>
        <p:spPr>
          <a:xfrm>
            <a:off x="468313" y="260350"/>
            <a:ext cx="8229600" cy="1143000"/>
          </a:xfrm>
        </p:spPr>
        <p:txBody>
          <a:bodyPr/>
          <a:lstStyle/>
          <a:p>
            <a:r>
              <a:rPr lang="ja-JP" altLang="en-US" dirty="0"/>
              <a:t>子ども手当迷走から</a:t>
            </a:r>
            <a:r>
              <a:rPr lang="ja-JP" altLang="en-US" dirty="0" smtClean="0"/>
              <a:t>見える</a:t>
            </a:r>
            <a:r>
              <a:rPr lang="en-US" altLang="ja-JP" dirty="0" smtClean="0"/>
              <a:t/>
            </a:r>
            <a:br>
              <a:rPr lang="en-US" altLang="ja-JP" dirty="0" smtClean="0"/>
            </a:br>
            <a:r>
              <a:rPr lang="ja-JP" altLang="en-US" dirty="0" smtClean="0"/>
              <a:t>日本の問題⑦</a:t>
            </a:r>
          </a:p>
        </p:txBody>
      </p:sp>
      <p:sp>
        <p:nvSpPr>
          <p:cNvPr id="21507" name="コンテンツ プレースホルダ 2"/>
          <p:cNvSpPr>
            <a:spLocks noGrp="1"/>
          </p:cNvSpPr>
          <p:nvPr>
            <p:ph idx="1"/>
          </p:nvPr>
        </p:nvSpPr>
        <p:spPr/>
        <p:txBody>
          <a:bodyPr/>
          <a:lstStyle/>
          <a:p>
            <a:pPr>
              <a:buFont typeface="Arial" charset="0"/>
              <a:buNone/>
            </a:pPr>
            <a:r>
              <a:rPr lang="ja-JP" altLang="en-US" dirty="0" smtClean="0"/>
              <a:t>政府の説明責任</a:t>
            </a:r>
            <a:endParaRPr lang="ja-JP" altLang="ja-JP" dirty="0" smtClean="0"/>
          </a:p>
          <a:p>
            <a:r>
              <a:rPr lang="ja-JP" altLang="en-US" dirty="0" smtClean="0"/>
              <a:t>正当化するために</a:t>
            </a:r>
            <a:r>
              <a:rPr lang="ja-JP" altLang="en-US" dirty="0"/>
              <a:t>多様</a:t>
            </a:r>
            <a:r>
              <a:rPr lang="ja-JP" altLang="en-US" dirty="0" smtClean="0"/>
              <a:t>な</a:t>
            </a:r>
            <a:r>
              <a:rPr lang="ja-JP" altLang="en-US" dirty="0"/>
              <a:t>説明</a:t>
            </a:r>
            <a:r>
              <a:rPr lang="ja-JP" altLang="en-US" dirty="0" smtClean="0"/>
              <a:t>を動員＞混乱</a:t>
            </a:r>
            <a:endParaRPr lang="en-US" altLang="ja-JP" dirty="0" smtClean="0"/>
          </a:p>
          <a:p>
            <a:r>
              <a:rPr lang="ja-JP" altLang="en-US" dirty="0" smtClean="0"/>
              <a:t>メディアの責任</a:t>
            </a:r>
            <a:endParaRPr lang="en-US" altLang="ja-JP" dirty="0" smtClean="0"/>
          </a:p>
          <a:p>
            <a:endParaRPr lang="en-US" altLang="ja-JP" dirty="0" smtClean="0"/>
          </a:p>
          <a:p>
            <a:r>
              <a:rPr lang="ja-JP" altLang="en-US" dirty="0"/>
              <a:t>給付面だけを説明して、所得再分配全体のシステムを十分に説明しなかったことに</a:t>
            </a:r>
            <a:r>
              <a:rPr lang="ja-JP" altLang="en-US" dirty="0" smtClean="0"/>
              <a:t>問題</a:t>
            </a:r>
            <a:endParaRPr lang="ja-JP" altLang="en-US" dirty="0"/>
          </a:p>
          <a:p>
            <a:r>
              <a:rPr lang="ja-JP" altLang="en-US" dirty="0"/>
              <a:t>超党派的なコンセンサスの不在</a:t>
            </a:r>
            <a:endParaRPr lang="en-US" altLang="ja-JP" dirty="0"/>
          </a:p>
          <a:p>
            <a:pPr>
              <a:buNone/>
            </a:pPr>
            <a:r>
              <a:rPr lang="en-US" altLang="ja-JP" dirty="0"/>
              <a:t>		</a:t>
            </a:r>
          </a:p>
          <a:p>
            <a:endParaRPr lang="en-US" altLang="ja-JP" dirty="0" smtClean="0"/>
          </a:p>
          <a:p>
            <a:endParaRPr lang="en-US" altLang="ja-JP" dirty="0" smtClean="0"/>
          </a:p>
          <a:p>
            <a:pPr marL="0" indent="0">
              <a:buNone/>
            </a:pPr>
            <a:endParaRPr lang="en-US" altLang="ja-JP" dirty="0" smtClean="0"/>
          </a:p>
          <a:p>
            <a:endParaRPr lang="en-US" altLang="ja-JP" dirty="0" smtClean="0"/>
          </a:p>
          <a:p>
            <a:pPr>
              <a:buFont typeface="Arial" charset="0"/>
              <a:buNone/>
            </a:pPr>
            <a:endParaRPr lang="en-US" altLang="ja-JP" dirty="0" smtClean="0"/>
          </a:p>
          <a:p>
            <a:endParaRPr lang="en-US" altLang="ja-JP" dirty="0" smtClean="0"/>
          </a:p>
          <a:p>
            <a:pPr lvl="1"/>
            <a:endParaRPr lang="en-US" altLang="ja-JP" dirty="0" smtClean="0"/>
          </a:p>
          <a:p>
            <a:endParaRPr lang="ja-JP" altLang="en-US"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「子どもの貧困」</a:t>
            </a:r>
            <a:r>
              <a:rPr lang="ja-JP" altLang="en-US" dirty="0" smtClean="0"/>
              <a:t>問題との関連</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子ども手当の迷走</a:t>
            </a:r>
            <a:endParaRPr kumimoji="1" lang="en-US" altLang="ja-JP" dirty="0" smtClean="0"/>
          </a:p>
          <a:p>
            <a:pPr>
              <a:buNone/>
            </a:pPr>
            <a:r>
              <a:rPr lang="en-US" altLang="ja-JP" dirty="0" smtClean="0"/>
              <a:t>	</a:t>
            </a:r>
            <a:r>
              <a:rPr lang="ja-JP" altLang="en-US" dirty="0" smtClean="0"/>
              <a:t>＞</a:t>
            </a:r>
            <a:r>
              <a:rPr kumimoji="1" lang="ja-JP" altLang="en-US" dirty="0" smtClean="0"/>
              <a:t>「子どもの貧困問題」解決のためのプラットフォームの欠如を示すもの</a:t>
            </a:r>
            <a:endParaRPr kumimoji="1" lang="en-US" altLang="ja-JP" dirty="0" smtClean="0"/>
          </a:p>
          <a:p>
            <a:pPr>
              <a:buNone/>
            </a:pPr>
            <a:r>
              <a:rPr lang="en-US" altLang="ja-JP" dirty="0"/>
              <a:t>	</a:t>
            </a:r>
            <a:endParaRPr lang="en-US" altLang="ja-JP" dirty="0" smtClean="0"/>
          </a:p>
          <a:p>
            <a:pPr>
              <a:buNone/>
            </a:pPr>
            <a:r>
              <a:rPr lang="ja-JP" altLang="en-US" dirty="0"/>
              <a:t>　</a:t>
            </a:r>
            <a:r>
              <a:rPr lang="ja-JP" altLang="en-US" dirty="0" smtClean="0"/>
              <a:t>＞「貧困」＝絶対的貧困？</a:t>
            </a:r>
            <a:endParaRPr kumimoji="1" lang="ja-JP" altLang="en-US" dirty="0" smtClean="0"/>
          </a:p>
          <a:p>
            <a:pPr marL="0" indent="0">
              <a:buNone/>
            </a:pPr>
            <a:r>
              <a:rPr lang="ja-JP" altLang="en-US" dirty="0"/>
              <a:t>　</a:t>
            </a:r>
            <a:r>
              <a:rPr kumimoji="1" lang="ja-JP" altLang="en-US" dirty="0" smtClean="0"/>
              <a:t>＞「貧困対策」＝自助？</a:t>
            </a:r>
            <a:endParaRPr lang="en-US" altLang="ja-JP" dirty="0"/>
          </a:p>
          <a:p>
            <a:pPr marL="0" indent="0">
              <a:buNone/>
            </a:pPr>
            <a:r>
              <a:rPr lang="ja-JP" altLang="en-US" dirty="0" smtClean="0"/>
              <a:t>　＞「子育ての社会化」へのコンセンサス？</a:t>
            </a:r>
            <a:endParaRPr lang="en-US" altLang="ja-JP" dirty="0" smtClean="0"/>
          </a:p>
          <a:p>
            <a:pPr>
              <a:buNone/>
            </a:pPr>
            <a:r>
              <a:rPr lang="ja-JP" altLang="en-US" dirty="0" smtClean="0"/>
              <a:t>＊日本型福祉システムの完全転換が必要</a:t>
            </a:r>
            <a:endParaRPr lang="en-US" altLang="ja-JP" dirty="0"/>
          </a:p>
          <a:p>
            <a:pPr marL="0" indent="0">
              <a:buNone/>
            </a:pPr>
            <a:endParaRPr lang="en-US" altLang="ja-JP" dirty="0" smtClean="0"/>
          </a:p>
        </p:txBody>
      </p:sp>
    </p:spTree>
    <p:extLst>
      <p:ext uri="{BB962C8B-B14F-4D97-AF65-F5344CB8AC3E}">
        <p14:creationId xmlns:p14="http://schemas.microsoft.com/office/powerpoint/2010/main" xmlns="" val="39281473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60648"/>
            <a:ext cx="8229600" cy="1143000"/>
          </a:xfrm>
        </p:spPr>
        <p:txBody>
          <a:bodyPr/>
          <a:lstStyle/>
          <a:p>
            <a:r>
              <a:rPr lang="ja-JP" altLang="en-US" dirty="0"/>
              <a:t>今後の課題</a:t>
            </a:r>
            <a:endParaRPr kumimoji="1" lang="en-GB" dirty="0"/>
          </a:p>
        </p:txBody>
      </p:sp>
      <p:sp>
        <p:nvSpPr>
          <p:cNvPr id="3" name="コンテンツ プレースホルダ 2"/>
          <p:cNvSpPr>
            <a:spLocks noGrp="1"/>
          </p:cNvSpPr>
          <p:nvPr>
            <p:ph idx="1"/>
          </p:nvPr>
        </p:nvSpPr>
        <p:spPr/>
        <p:txBody>
          <a:bodyPr/>
          <a:lstStyle/>
          <a:p>
            <a:r>
              <a:rPr kumimoji="1" lang="ja-JP" altLang="en-US" dirty="0" smtClean="0"/>
              <a:t>「子どもの貧困」と政策議論</a:t>
            </a:r>
            <a:endParaRPr lang="en-US" altLang="ja-JP" dirty="0" smtClean="0"/>
          </a:p>
          <a:p>
            <a:pPr lvl="1"/>
            <a:r>
              <a:rPr kumimoji="1" lang="ja-JP" altLang="en-US" dirty="0" smtClean="0"/>
              <a:t>「絶対的貧困」と「格差問題」</a:t>
            </a:r>
            <a:endParaRPr kumimoji="1" lang="en-US" altLang="ja-JP" dirty="0" smtClean="0"/>
          </a:p>
          <a:p>
            <a:pPr lvl="1"/>
            <a:r>
              <a:rPr lang="ja-JP" altLang="en-US" dirty="0"/>
              <a:t>「子どもの貧困問題」を社会構造的な問題として理解できるかどうか</a:t>
            </a:r>
            <a:r>
              <a:rPr lang="ja-JP" altLang="en-US" dirty="0" smtClean="0"/>
              <a:t>？</a:t>
            </a:r>
            <a:endParaRPr lang="en-US" altLang="ja-JP" dirty="0" smtClean="0"/>
          </a:p>
          <a:p>
            <a:pPr lvl="1"/>
            <a:r>
              <a:rPr lang="ja-JP" altLang="en-US" dirty="0" smtClean="0"/>
              <a:t>「子どものウェルビーイング」に関する議論</a:t>
            </a:r>
            <a:endParaRPr lang="en-US" altLang="ja-JP" dirty="0"/>
          </a:p>
          <a:p>
            <a:r>
              <a:rPr kumimoji="1" lang="ja-JP" altLang="en-US" dirty="0" smtClean="0"/>
              <a:t>「子どもの貧困対策」</a:t>
            </a:r>
            <a:r>
              <a:rPr lang="ja-JP" altLang="en-US" dirty="0"/>
              <a:t>と</a:t>
            </a:r>
            <a:r>
              <a:rPr lang="ja-JP" altLang="en-US" dirty="0" smtClean="0"/>
              <a:t>は何か？</a:t>
            </a:r>
            <a:endParaRPr lang="en-US" altLang="ja-JP" dirty="0" smtClean="0"/>
          </a:p>
          <a:p>
            <a:pPr lvl="1"/>
            <a:r>
              <a:rPr lang="ja-JP" altLang="en-US" dirty="0"/>
              <a:t>「貧困」の「救済」＝「貧困者のための施策」？</a:t>
            </a:r>
            <a:endParaRPr lang="en-US" altLang="ja-JP" dirty="0"/>
          </a:p>
          <a:p>
            <a:pPr lvl="1"/>
            <a:r>
              <a:rPr kumimoji="1" lang="ja-JP" altLang="en-US" dirty="0" smtClean="0"/>
              <a:t>「格差問題」の当事者は誰か？</a:t>
            </a:r>
            <a:endParaRPr kumimoji="1" lang="en-US" altLang="ja-JP" dirty="0" smtClean="0"/>
          </a:p>
          <a:p>
            <a:pPr lvl="1"/>
            <a:endParaRPr lang="en-US" altLang="ja-JP"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タイトル 1"/>
          <p:cNvSpPr>
            <a:spLocks noGrp="1"/>
          </p:cNvSpPr>
          <p:nvPr>
            <p:ph type="title"/>
          </p:nvPr>
        </p:nvSpPr>
        <p:spPr/>
        <p:txBody>
          <a:bodyPr/>
          <a:lstStyle/>
          <a:p>
            <a:pPr eaLnBrk="1" hangingPunct="1"/>
            <a:r>
              <a:rPr lang="ja-JP" altLang="en-US" dirty="0" smtClean="0"/>
              <a:t>今後の課題</a:t>
            </a:r>
          </a:p>
        </p:txBody>
      </p:sp>
      <p:sp>
        <p:nvSpPr>
          <p:cNvPr id="24579" name="コンテンツ プレースホルダー 2"/>
          <p:cNvSpPr>
            <a:spLocks noGrp="1"/>
          </p:cNvSpPr>
          <p:nvPr>
            <p:ph idx="1"/>
          </p:nvPr>
        </p:nvSpPr>
        <p:spPr/>
        <p:txBody>
          <a:bodyPr/>
          <a:lstStyle/>
          <a:p>
            <a:pPr eaLnBrk="1" hangingPunct="1"/>
            <a:r>
              <a:rPr lang="ja-JP" altLang="ja-JP" dirty="0" smtClean="0"/>
              <a:t>子ども手当の</a:t>
            </a:r>
            <a:r>
              <a:rPr lang="ja-JP" altLang="en-US" dirty="0" smtClean="0"/>
              <a:t>役割の認識と説明の再構築</a:t>
            </a:r>
            <a:endParaRPr lang="en-US" altLang="ja-JP" dirty="0" smtClean="0"/>
          </a:p>
          <a:p>
            <a:pPr lvl="1"/>
            <a:r>
              <a:rPr lang="ja-JP" altLang="en-US" dirty="0"/>
              <a:t>「子ども手当・児童手当」＞一つの施策の額面の給付額だけ</a:t>
            </a:r>
            <a:r>
              <a:rPr lang="ja-JP" altLang="en-US" dirty="0" smtClean="0"/>
              <a:t>で「貧困問題」は解決</a:t>
            </a:r>
            <a:r>
              <a:rPr lang="ja-JP" altLang="en-US" dirty="0"/>
              <a:t>しない</a:t>
            </a:r>
            <a:endParaRPr lang="en-US" altLang="ja-JP" dirty="0"/>
          </a:p>
          <a:p>
            <a:pPr lvl="1"/>
            <a:r>
              <a:rPr lang="ja-JP" altLang="en-US" dirty="0"/>
              <a:t>貧困対策の前提として「</a:t>
            </a:r>
            <a:r>
              <a:rPr lang="ja-JP" altLang="en-US" dirty="0" smtClean="0"/>
              <a:t>水平的再分配」＋「垂直的再分配」＋「世代間再分配」のトータルパッケージが必要＞</a:t>
            </a:r>
            <a:r>
              <a:rPr lang="ja-JP" altLang="ja-JP" dirty="0" smtClean="0"/>
              <a:t>子ども手当の</a:t>
            </a:r>
            <a:r>
              <a:rPr lang="ja-JP" altLang="en-US" dirty="0" smtClean="0"/>
              <a:t>意味</a:t>
            </a:r>
            <a:endParaRPr lang="en-US" altLang="ja-JP" dirty="0" smtClean="0"/>
          </a:p>
          <a:p>
            <a:pPr lvl="1"/>
            <a:r>
              <a:rPr lang="ja-JP" altLang="en-US" dirty="0" smtClean="0"/>
              <a:t>これに加えて、領域</a:t>
            </a:r>
            <a:r>
              <a:rPr lang="ja-JP" altLang="en-US" dirty="0"/>
              <a:t>ごと・課題ごとの施策の</a:t>
            </a:r>
            <a:r>
              <a:rPr lang="ja-JP" altLang="en-US" dirty="0" smtClean="0"/>
              <a:t>拡充</a:t>
            </a:r>
            <a:endParaRPr lang="en-US" altLang="ja-JP" dirty="0" smtClean="0"/>
          </a:p>
          <a:p>
            <a:pPr lvl="1"/>
            <a:r>
              <a:rPr lang="ja-JP" altLang="en-US" dirty="0" smtClean="0"/>
              <a:t>「再分配の構造転換」の必要性</a:t>
            </a:r>
            <a:endParaRPr lang="en-US" altLang="ja-JP" dirty="0" smtClean="0"/>
          </a:p>
          <a:p>
            <a:pPr lvl="1" eaLnBrk="1" hangingPunct="1"/>
            <a:r>
              <a:rPr lang="ja-JP" altLang="en-US" dirty="0" smtClean="0"/>
              <a:t>個人単位の損得論からの脱却</a:t>
            </a:r>
            <a:endParaRPr lang="en-US" altLang="ja-JP" dirty="0" smtClean="0"/>
          </a:p>
          <a:p>
            <a:pPr eaLnBrk="1" hangingPunct="1"/>
            <a:endParaRPr lang="ja-JP" altLang="en-US"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タイトル 1"/>
          <p:cNvSpPr>
            <a:spLocks noGrp="1"/>
          </p:cNvSpPr>
          <p:nvPr>
            <p:ph type="title"/>
          </p:nvPr>
        </p:nvSpPr>
        <p:spPr/>
        <p:txBody>
          <a:bodyPr/>
          <a:lstStyle/>
          <a:p>
            <a:r>
              <a:rPr lang="ja-JP" altLang="en-US" smtClean="0"/>
              <a:t>今後の課題</a:t>
            </a:r>
          </a:p>
        </p:txBody>
      </p:sp>
      <p:sp>
        <p:nvSpPr>
          <p:cNvPr id="25603" name="コンテンツ プレースホルダ 2"/>
          <p:cNvSpPr>
            <a:spLocks noGrp="1"/>
          </p:cNvSpPr>
          <p:nvPr>
            <p:ph idx="1"/>
          </p:nvPr>
        </p:nvSpPr>
        <p:spPr/>
        <p:txBody>
          <a:bodyPr/>
          <a:lstStyle/>
          <a:p>
            <a:r>
              <a:rPr lang="ja-JP" altLang="en-US" dirty="0"/>
              <a:t>トータルな社会保障論の</a:t>
            </a:r>
            <a:r>
              <a:rPr lang="ja-JP" altLang="en-US" dirty="0" smtClean="0"/>
              <a:t>議論</a:t>
            </a:r>
            <a:endParaRPr lang="en-US" altLang="ja-JP" dirty="0" smtClean="0"/>
          </a:p>
          <a:p>
            <a:pPr lvl="1"/>
            <a:r>
              <a:rPr lang="ja-JP" altLang="en-US" dirty="0" smtClean="0"/>
              <a:t>税負担や税控除とセットの議論が必要</a:t>
            </a:r>
            <a:endParaRPr lang="en-US" altLang="ja-JP" dirty="0" smtClean="0"/>
          </a:p>
          <a:p>
            <a:pPr lvl="1"/>
            <a:r>
              <a:rPr lang="ja-JP" altLang="en-US" dirty="0" smtClean="0"/>
              <a:t>財源問題は政治の問題</a:t>
            </a:r>
            <a:endParaRPr lang="en-US" altLang="ja-JP" dirty="0" smtClean="0"/>
          </a:p>
          <a:p>
            <a:pPr lvl="1" eaLnBrk="1" hangingPunct="1"/>
            <a:r>
              <a:rPr lang="ja-JP" altLang="en-US" dirty="0" smtClean="0"/>
              <a:t>単純明快なシステムの必要性</a:t>
            </a:r>
            <a:endParaRPr lang="en-US" altLang="ja-JP" dirty="0" smtClean="0"/>
          </a:p>
          <a:p>
            <a:pPr lvl="1" eaLnBrk="1" hangingPunct="1"/>
            <a:r>
              <a:rPr lang="ja-JP" altLang="en-US" dirty="0" smtClean="0"/>
              <a:t>「税</a:t>
            </a:r>
            <a:r>
              <a:rPr lang="ja-JP" altLang="en-US" dirty="0"/>
              <a:t>制度</a:t>
            </a:r>
            <a:r>
              <a:rPr lang="ja-JP" altLang="en-US" dirty="0" smtClean="0"/>
              <a:t>」の問題点の再確認</a:t>
            </a:r>
            <a:endParaRPr lang="en-US" altLang="ja-JP" dirty="0" smtClean="0"/>
          </a:p>
          <a:p>
            <a:pPr lvl="1" eaLnBrk="1" hangingPunct="1"/>
            <a:r>
              <a:rPr lang="ja-JP" altLang="en-US" dirty="0" smtClean="0"/>
              <a:t>高齢者への給付とのバランス</a:t>
            </a:r>
            <a:endParaRPr lang="en-US" altLang="ja-JP" dirty="0" smtClean="0"/>
          </a:p>
          <a:p>
            <a:pPr lvl="1" eaLnBrk="1" hangingPunct="1"/>
            <a:r>
              <a:rPr lang="ja-JP" altLang="en-US" dirty="0" smtClean="0"/>
              <a:t>一体化した議論の展開が必要</a:t>
            </a:r>
            <a:endParaRPr lang="en-US" altLang="ja-JP" dirty="0" smtClean="0"/>
          </a:p>
          <a:p>
            <a:pPr marL="457200" lvl="1" indent="0" eaLnBrk="1" hangingPunct="1">
              <a:buNone/>
            </a:pPr>
            <a:r>
              <a:rPr lang="ja-JP" altLang="en-US" dirty="0" smtClean="0"/>
              <a:t>＞＞「税と社会保障の一体改革」への期待と不安</a:t>
            </a:r>
            <a:endParaRPr lang="en-US" altLang="ja-JP" dirty="0" smtClean="0"/>
          </a:p>
          <a:p>
            <a:pPr lvl="1" eaLnBrk="1" hangingPunct="1"/>
            <a:endParaRPr lang="ja-JP" altLang="ja-JP" dirty="0" smtClean="0"/>
          </a:p>
          <a:p>
            <a:pPr lvl="1" eaLnBrk="1" hangingPunct="1"/>
            <a:endParaRPr lang="ja-JP" altLang="ja-JP" dirty="0" smtClean="0"/>
          </a:p>
          <a:p>
            <a:endParaRPr lang="en-US" altLang="ja-JP"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子どもに関する給付の迷走</a:t>
            </a:r>
            <a:endParaRPr kumimoji="1" lang="en-GB" dirty="0"/>
          </a:p>
        </p:txBody>
      </p:sp>
      <p:sp>
        <p:nvSpPr>
          <p:cNvPr id="3" name="コンテンツ プレースホルダー 2"/>
          <p:cNvSpPr>
            <a:spLocks noGrp="1"/>
          </p:cNvSpPr>
          <p:nvPr>
            <p:ph idx="1"/>
          </p:nvPr>
        </p:nvSpPr>
        <p:spPr/>
        <p:txBody>
          <a:bodyPr/>
          <a:lstStyle/>
          <a:p>
            <a:pPr marL="0" indent="0" eaLnBrk="1" fontAlgn="auto" hangingPunct="1">
              <a:spcAft>
                <a:spcPts val="0"/>
              </a:spcAft>
              <a:buFont typeface="Arial" pitchFamily="34" charset="0"/>
              <a:buNone/>
              <a:defRPr/>
            </a:pPr>
            <a:r>
              <a:rPr lang="ja-JP" altLang="ja-JP" dirty="0"/>
              <a:t>②普遍主義的現金給付システム</a:t>
            </a:r>
            <a:r>
              <a:rPr lang="ja-JP" altLang="en-US" dirty="0"/>
              <a:t>の実施</a:t>
            </a:r>
            <a:endParaRPr lang="en-US" altLang="ja-JP" dirty="0"/>
          </a:p>
          <a:p>
            <a:pPr lvl="1" eaLnBrk="1" hangingPunct="1">
              <a:defRPr/>
            </a:pPr>
            <a:r>
              <a:rPr lang="ja-JP" altLang="en-US" dirty="0"/>
              <a:t>所得制限なし</a:t>
            </a:r>
            <a:endParaRPr lang="en-US" altLang="ja-JP" dirty="0"/>
          </a:p>
          <a:p>
            <a:pPr lvl="1" eaLnBrk="1" hangingPunct="1">
              <a:defRPr/>
            </a:pPr>
            <a:r>
              <a:rPr lang="ja-JP" altLang="en-US" dirty="0"/>
              <a:t>中学生修了までの児童を対象</a:t>
            </a:r>
            <a:endParaRPr lang="en-US" altLang="ja-JP" dirty="0"/>
          </a:p>
          <a:p>
            <a:pPr lvl="1" eaLnBrk="1" hangingPunct="1">
              <a:defRPr/>
            </a:pPr>
            <a:r>
              <a:rPr lang="ja-JP" altLang="ja-JP" dirty="0"/>
              <a:t>月額</a:t>
            </a:r>
            <a:r>
              <a:rPr lang="en-GB" altLang="ja-JP" dirty="0"/>
              <a:t>13000</a:t>
            </a:r>
            <a:r>
              <a:rPr lang="ja-JP" altLang="ja-JP" dirty="0"/>
              <a:t>円</a:t>
            </a:r>
            <a:r>
              <a:rPr lang="ja-JP" altLang="en-US" dirty="0"/>
              <a:t>＞</a:t>
            </a:r>
            <a:r>
              <a:rPr lang="ja-JP" altLang="en-US" dirty="0" smtClean="0"/>
              <a:t>（</a:t>
            </a:r>
            <a:r>
              <a:rPr lang="en-US" altLang="ja-JP" dirty="0"/>
              <a:t>2</a:t>
            </a:r>
            <a:r>
              <a:rPr lang="ja-JP" altLang="en-US" dirty="0" smtClean="0"/>
              <a:t>年目</a:t>
            </a:r>
            <a:r>
              <a:rPr lang="en-US" altLang="ja-JP" dirty="0" smtClean="0"/>
              <a:t>26000</a:t>
            </a:r>
            <a:r>
              <a:rPr lang="ja-JP" altLang="en-US" dirty="0"/>
              <a:t>円の予定だった）</a:t>
            </a:r>
            <a:endParaRPr lang="en-US" altLang="ja-JP" dirty="0"/>
          </a:p>
          <a:p>
            <a:pPr lvl="1" eaLnBrk="1" hangingPunct="1">
              <a:defRPr/>
            </a:pPr>
            <a:r>
              <a:rPr lang="ja-JP" altLang="en-US" dirty="0"/>
              <a:t>従来の児童</a:t>
            </a:r>
            <a:r>
              <a:rPr lang="ja-JP" altLang="en-US" dirty="0" smtClean="0"/>
              <a:t>手当法の</a:t>
            </a:r>
            <a:r>
              <a:rPr lang="ja-JP" altLang="en-US" dirty="0"/>
              <a:t>仕組みが残る複雑な</a:t>
            </a:r>
            <a:r>
              <a:rPr lang="ja-JP" altLang="en-US" dirty="0" smtClean="0"/>
              <a:t>制度</a:t>
            </a:r>
            <a:endParaRPr lang="en-US" altLang="ja-JP" dirty="0" smtClean="0"/>
          </a:p>
          <a:p>
            <a:pPr lvl="1" eaLnBrk="1" hangingPunct="1">
              <a:defRPr/>
            </a:pPr>
            <a:r>
              <a:rPr lang="en-US" altLang="ja-JP" dirty="0"/>
              <a:t>2010</a:t>
            </a:r>
            <a:r>
              <a:rPr lang="ja-JP" altLang="en-US" dirty="0" smtClean="0"/>
              <a:t>年</a:t>
            </a:r>
            <a:r>
              <a:rPr lang="ja-JP" altLang="en-US" dirty="0"/>
              <a:t>４</a:t>
            </a:r>
            <a:r>
              <a:rPr lang="ja-JP" altLang="en-US" dirty="0" smtClean="0"/>
              <a:t>月から実施</a:t>
            </a:r>
            <a:endParaRPr lang="ja-JP" altLang="ja-JP" dirty="0"/>
          </a:p>
          <a:p>
            <a:endParaRPr kumimoji="1" lang="en-GB" dirty="0"/>
          </a:p>
        </p:txBody>
      </p:sp>
    </p:spTree>
    <p:extLst>
      <p:ext uri="{BB962C8B-B14F-4D97-AF65-F5344CB8AC3E}">
        <p14:creationId xmlns:p14="http://schemas.microsoft.com/office/powerpoint/2010/main" xmlns="" val="30253631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子どもに関する給付の迷走</a:t>
            </a:r>
            <a:endParaRPr kumimoji="1" lang="en-GB" dirty="0"/>
          </a:p>
        </p:txBody>
      </p:sp>
      <p:sp>
        <p:nvSpPr>
          <p:cNvPr id="3" name="コンテンツ プレースホルダ 2"/>
          <p:cNvSpPr>
            <a:spLocks noGrp="1"/>
          </p:cNvSpPr>
          <p:nvPr>
            <p:ph idx="1"/>
          </p:nvPr>
        </p:nvSpPr>
        <p:spPr/>
        <p:txBody>
          <a:bodyPr/>
          <a:lstStyle/>
          <a:p>
            <a:pPr>
              <a:buNone/>
            </a:pPr>
            <a:r>
              <a:rPr kumimoji="1" lang="ja-JP" altLang="en-US" dirty="0" smtClean="0"/>
              <a:t>③子ども手当の</a:t>
            </a:r>
            <a:r>
              <a:rPr lang="ja-JP" altLang="en-US" dirty="0" smtClean="0"/>
              <a:t>見直し・廃止・新手当？</a:t>
            </a:r>
            <a:endParaRPr kumimoji="1" lang="en-US" altLang="ja-JP" dirty="0" smtClean="0"/>
          </a:p>
          <a:p>
            <a:pPr lvl="1"/>
            <a:r>
              <a:rPr lang="ja-JP" altLang="en-US" dirty="0" smtClean="0"/>
              <a:t>国会での</a:t>
            </a:r>
            <a:r>
              <a:rPr kumimoji="1" lang="ja-JP" altLang="en-US" dirty="0" smtClean="0"/>
              <a:t>与野党対立</a:t>
            </a:r>
            <a:endParaRPr lang="en-US" altLang="ja-JP" dirty="0"/>
          </a:p>
          <a:p>
            <a:pPr lvl="1"/>
            <a:r>
              <a:rPr lang="ja-JP" altLang="en-US" dirty="0" smtClean="0"/>
              <a:t>財源問題</a:t>
            </a:r>
            <a:endParaRPr lang="en-US" altLang="ja-JP" dirty="0" smtClean="0"/>
          </a:p>
          <a:p>
            <a:pPr lvl="1"/>
            <a:r>
              <a:rPr lang="ja-JP" altLang="en-US" dirty="0"/>
              <a:t>必要</a:t>
            </a:r>
            <a:r>
              <a:rPr lang="ja-JP" altLang="en-US" dirty="0" smtClean="0"/>
              <a:t>な</a:t>
            </a:r>
            <a:r>
              <a:rPr lang="en-US" altLang="ja-JP" dirty="0" smtClean="0"/>
              <a:t>5.4</a:t>
            </a:r>
            <a:r>
              <a:rPr lang="ja-JP" altLang="en-US" dirty="0" smtClean="0"/>
              <a:t>兆円確保できず</a:t>
            </a:r>
            <a:endParaRPr lang="en-US" altLang="ja-JP" dirty="0"/>
          </a:p>
          <a:p>
            <a:pPr lvl="1"/>
            <a:r>
              <a:rPr lang="ja-JP" altLang="en-US" dirty="0" smtClean="0"/>
              <a:t>満額支給を断念</a:t>
            </a:r>
            <a:endParaRPr lang="en-US" altLang="ja-JP" dirty="0" smtClean="0"/>
          </a:p>
          <a:p>
            <a:pPr lvl="1"/>
            <a:r>
              <a:rPr lang="ja-JP" altLang="en-US" dirty="0" smtClean="0"/>
              <a:t>震災の影響</a:t>
            </a:r>
            <a:endParaRPr lang="en-US" altLang="ja-JP" dirty="0" smtClean="0"/>
          </a:p>
          <a:p>
            <a:pPr lvl="1"/>
            <a:r>
              <a:rPr lang="en-US" altLang="ja-JP" dirty="0"/>
              <a:t>2011</a:t>
            </a:r>
            <a:r>
              <a:rPr lang="ja-JP" altLang="ja-JP" dirty="0"/>
              <a:t>年</a:t>
            </a:r>
            <a:r>
              <a:rPr lang="en-US" altLang="ja-JP" dirty="0"/>
              <a:t>8</a:t>
            </a:r>
            <a:r>
              <a:rPr lang="ja-JP" altLang="ja-JP" dirty="0"/>
              <a:t>月、民主、自民、公明の三党合意によって、現在の「子ども手当」を事実上</a:t>
            </a:r>
            <a:r>
              <a:rPr lang="ja-JP" altLang="ja-JP" dirty="0" smtClean="0"/>
              <a:t>廃止</a:t>
            </a:r>
            <a:endParaRPr lang="en-US" altLang="ja-JP" dirty="0" smtClean="0"/>
          </a:p>
          <a:p>
            <a:pPr>
              <a:buNone/>
            </a:pPr>
            <a:endParaRPr kumimoji="1" lang="en-US" altLang="ja-JP" dirty="0" smtClean="0"/>
          </a:p>
          <a:p>
            <a:pPr>
              <a:buNone/>
            </a:pPr>
            <a:endParaRPr kumimoji="1" lang="en-US" altLang="ja-JP" dirty="0" smtClean="0"/>
          </a:p>
          <a:p>
            <a:pPr>
              <a:buNone/>
            </a:pPr>
            <a:endParaRPr kumimoji="1" lang="en-US" altLang="ja-JP" dirty="0" smtClean="0"/>
          </a:p>
          <a:p>
            <a:pPr>
              <a:buNone/>
            </a:pPr>
            <a:endParaRPr kumimoji="1"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子どもに関する給付の迷走</a:t>
            </a:r>
            <a:endParaRPr kumimoji="1" lang="ja-JP" altLang="en-US" dirty="0"/>
          </a:p>
        </p:txBody>
      </p:sp>
      <p:sp>
        <p:nvSpPr>
          <p:cNvPr id="3" name="コンテンツ プレースホルダー 2"/>
          <p:cNvSpPr>
            <a:spLocks noGrp="1"/>
          </p:cNvSpPr>
          <p:nvPr>
            <p:ph idx="1"/>
          </p:nvPr>
        </p:nvSpPr>
        <p:spPr/>
        <p:txBody>
          <a:bodyPr/>
          <a:lstStyle/>
          <a:p>
            <a:pPr marL="342900" lvl="1" indent="-342900">
              <a:buFont typeface="Arial" charset="0"/>
              <a:buChar char="•"/>
            </a:pPr>
            <a:r>
              <a:rPr lang="en-US" altLang="ja-JP" dirty="0"/>
              <a:t>2011</a:t>
            </a:r>
            <a:r>
              <a:rPr lang="ja-JP" altLang="en-US" dirty="0"/>
              <a:t>年</a:t>
            </a:r>
            <a:r>
              <a:rPr lang="en-US" altLang="ja-JP" dirty="0"/>
              <a:t>10</a:t>
            </a:r>
            <a:r>
              <a:rPr lang="ja-JP" altLang="en-US" dirty="0"/>
              <a:t>月から年齢や出生順による支給</a:t>
            </a:r>
            <a:r>
              <a:rPr lang="ja-JP" altLang="en-US" dirty="0" smtClean="0"/>
              <a:t>金額</a:t>
            </a:r>
            <a:endParaRPr lang="en-US" altLang="ja-JP" dirty="0" smtClean="0"/>
          </a:p>
          <a:p>
            <a:pPr marL="342900" lvl="1" indent="-342900">
              <a:buFont typeface="Arial" charset="0"/>
              <a:buChar char="•"/>
            </a:pPr>
            <a:r>
              <a:rPr lang="ja-JP" altLang="ja-JP" dirty="0" smtClean="0"/>
              <a:t>現在</a:t>
            </a:r>
            <a:r>
              <a:rPr lang="ja-JP" altLang="en-US" dirty="0" smtClean="0"/>
              <a:t>の子ども手当の</a:t>
            </a:r>
            <a:r>
              <a:rPr lang="ja-JP" altLang="ja-JP" dirty="0" smtClean="0"/>
              <a:t>支給額</a:t>
            </a:r>
            <a:r>
              <a:rPr lang="ja-JP" altLang="en-US" dirty="0"/>
              <a:t>（</a:t>
            </a:r>
            <a:r>
              <a:rPr lang="ja-JP" altLang="en-US" dirty="0" smtClean="0"/>
              <a:t>月額）</a:t>
            </a:r>
            <a:endParaRPr lang="en-US" altLang="ja-JP" dirty="0" smtClean="0"/>
          </a:p>
          <a:p>
            <a:pPr lvl="1"/>
            <a:r>
              <a:rPr lang="en-US" altLang="ja-JP" dirty="0" smtClean="0"/>
              <a:t>3</a:t>
            </a:r>
            <a:r>
              <a:rPr lang="ja-JP" altLang="ja-JP" dirty="0"/>
              <a:t>歳未満が</a:t>
            </a:r>
            <a:r>
              <a:rPr lang="en-US" altLang="ja-JP" dirty="0"/>
              <a:t>15000</a:t>
            </a:r>
            <a:r>
              <a:rPr lang="ja-JP" altLang="ja-JP" dirty="0"/>
              <a:t>円</a:t>
            </a:r>
            <a:r>
              <a:rPr lang="ja-JP" altLang="ja-JP" dirty="0" smtClean="0"/>
              <a:t>、</a:t>
            </a:r>
            <a:endParaRPr lang="en-US" altLang="ja-JP" dirty="0" smtClean="0"/>
          </a:p>
          <a:p>
            <a:pPr lvl="1"/>
            <a:r>
              <a:rPr lang="en-US" altLang="ja-JP" dirty="0" smtClean="0"/>
              <a:t>3</a:t>
            </a:r>
            <a:r>
              <a:rPr lang="ja-JP" altLang="ja-JP" dirty="0"/>
              <a:t>歳から小学校修了前が</a:t>
            </a:r>
            <a:r>
              <a:rPr lang="en-US" altLang="ja-JP" dirty="0"/>
              <a:t>10000</a:t>
            </a:r>
            <a:r>
              <a:rPr lang="ja-JP" altLang="ja-JP" dirty="0"/>
              <a:t>円（第</a:t>
            </a:r>
            <a:r>
              <a:rPr lang="en-US" altLang="ja-JP" dirty="0"/>
              <a:t>3</a:t>
            </a:r>
            <a:r>
              <a:rPr lang="ja-JP" altLang="ja-JP" dirty="0"/>
              <a:t>子以降は</a:t>
            </a:r>
            <a:r>
              <a:rPr lang="en-US" altLang="ja-JP" dirty="0"/>
              <a:t>15000</a:t>
            </a:r>
            <a:r>
              <a:rPr lang="ja-JP" altLang="ja-JP" dirty="0"/>
              <a:t>円）</a:t>
            </a:r>
            <a:r>
              <a:rPr lang="ja-JP" altLang="ja-JP" dirty="0" smtClean="0"/>
              <a:t>、</a:t>
            </a:r>
            <a:endParaRPr lang="en-US" altLang="ja-JP" dirty="0" smtClean="0"/>
          </a:p>
          <a:p>
            <a:pPr lvl="1"/>
            <a:r>
              <a:rPr lang="ja-JP" altLang="ja-JP" dirty="0" smtClean="0"/>
              <a:t>中学生</a:t>
            </a:r>
            <a:r>
              <a:rPr lang="ja-JP" altLang="ja-JP" dirty="0"/>
              <a:t>は一律</a:t>
            </a:r>
            <a:r>
              <a:rPr lang="en-US" altLang="ja-JP" dirty="0"/>
              <a:t>10000</a:t>
            </a:r>
            <a:r>
              <a:rPr lang="ja-JP" altLang="ja-JP" dirty="0" smtClean="0"/>
              <a:t>円</a:t>
            </a:r>
            <a:endParaRPr lang="en-US" altLang="ja-JP" dirty="0" smtClean="0"/>
          </a:p>
          <a:p>
            <a:endParaRPr kumimoji="1" lang="ja-JP" altLang="en-US" dirty="0"/>
          </a:p>
        </p:txBody>
      </p:sp>
    </p:spTree>
    <p:extLst>
      <p:ext uri="{BB962C8B-B14F-4D97-AF65-F5344CB8AC3E}">
        <p14:creationId xmlns:p14="http://schemas.microsoft.com/office/powerpoint/2010/main" xmlns="" val="1442935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子どもに関する給付の</a:t>
            </a:r>
            <a:r>
              <a:rPr lang="ja-JP" altLang="en-US" dirty="0" smtClean="0"/>
              <a:t>迷走</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ja-JP" altLang="en-US" dirty="0" smtClean="0"/>
              <a:t>④</a:t>
            </a:r>
            <a:r>
              <a:rPr lang="en-US" altLang="ja-JP" dirty="0" smtClean="0"/>
              <a:t>2012</a:t>
            </a:r>
            <a:r>
              <a:rPr lang="ja-JP" altLang="en-US" dirty="0"/>
              <a:t>年度に</a:t>
            </a:r>
            <a:r>
              <a:rPr lang="ja-JP" altLang="ja-JP" dirty="0"/>
              <a:t>新たな制度を導入する</a:t>
            </a:r>
            <a:r>
              <a:rPr lang="ja-JP" altLang="en-US" dirty="0"/>
              <a:t>予定</a:t>
            </a:r>
            <a:endParaRPr lang="en-US" altLang="ja-JP" dirty="0"/>
          </a:p>
          <a:p>
            <a:pPr lvl="1"/>
            <a:r>
              <a:rPr lang="ja-JP" altLang="ja-JP" dirty="0" smtClean="0"/>
              <a:t>新たな制度では、所得制限</a:t>
            </a:r>
            <a:r>
              <a:rPr lang="ja-JP" altLang="en-US" dirty="0" smtClean="0"/>
              <a:t>を</a:t>
            </a:r>
            <a:r>
              <a:rPr lang="ja-JP" altLang="ja-JP" dirty="0" smtClean="0"/>
              <a:t>導入</a:t>
            </a:r>
            <a:endParaRPr lang="en-US" altLang="ja-JP" dirty="0" smtClean="0"/>
          </a:p>
          <a:p>
            <a:pPr lvl="1"/>
            <a:r>
              <a:rPr lang="ja-JP" altLang="ja-JP" dirty="0" smtClean="0"/>
              <a:t>年収</a:t>
            </a:r>
            <a:r>
              <a:rPr lang="en-US" altLang="ja-JP" dirty="0" smtClean="0"/>
              <a:t>960</a:t>
            </a:r>
            <a:r>
              <a:rPr lang="ja-JP" altLang="ja-JP" dirty="0" smtClean="0"/>
              <a:t>万円（夫婦＋子ども二人世帯）</a:t>
            </a:r>
            <a:r>
              <a:rPr lang="ja-JP" altLang="en-US" dirty="0" smtClean="0"/>
              <a:t>程度</a:t>
            </a:r>
            <a:r>
              <a:rPr lang="ja-JP" altLang="ja-JP" dirty="0" smtClean="0"/>
              <a:t>で所得制限が行われる</a:t>
            </a:r>
            <a:r>
              <a:rPr lang="ja-JP" altLang="en-US" dirty="0" smtClean="0"/>
              <a:t>予定</a:t>
            </a:r>
            <a:endParaRPr lang="en-US" altLang="ja-JP" dirty="0" smtClean="0"/>
          </a:p>
          <a:p>
            <a:pPr lvl="1"/>
            <a:r>
              <a:rPr lang="ja-JP" altLang="en-US" dirty="0" smtClean="0"/>
              <a:t>支給額は現在のままの予定</a:t>
            </a:r>
            <a:endParaRPr lang="en-US" altLang="ja-JP" dirty="0" smtClean="0"/>
          </a:p>
          <a:p>
            <a:pPr lvl="1"/>
            <a:r>
              <a:rPr lang="ja-JP" altLang="ja-JP" dirty="0" smtClean="0"/>
              <a:t>所得</a:t>
            </a:r>
            <a:r>
              <a:rPr lang="ja-JP" altLang="ja-JP" dirty="0"/>
              <a:t>制限がかかる高所得世帯に対しても、減額された給付を</a:t>
            </a:r>
            <a:r>
              <a:rPr lang="ja-JP" altLang="ja-JP" dirty="0" smtClean="0"/>
              <a:t>行うこと</a:t>
            </a:r>
            <a:r>
              <a:rPr lang="ja-JP" altLang="en-US" dirty="0" smtClean="0"/>
              <a:t>を</a:t>
            </a:r>
            <a:r>
              <a:rPr lang="ja-JP" altLang="ja-JP" dirty="0" smtClean="0"/>
              <a:t>検討</a:t>
            </a:r>
            <a:endParaRPr lang="en-US" altLang="ja-JP" dirty="0"/>
          </a:p>
          <a:p>
            <a:pPr lvl="1"/>
            <a:r>
              <a:rPr lang="ja-JP" altLang="ja-JP" dirty="0" smtClean="0"/>
              <a:t>現在</a:t>
            </a:r>
            <a:r>
              <a:rPr lang="ja-JP" altLang="ja-JP" dirty="0"/>
              <a:t>も、</a:t>
            </a:r>
            <a:r>
              <a:rPr lang="en-US" altLang="ja-JP" dirty="0"/>
              <a:t>2012</a:t>
            </a:r>
            <a:r>
              <a:rPr lang="ja-JP" altLang="ja-JP" dirty="0"/>
              <a:t>年度以降の制度設計が見えない</a:t>
            </a:r>
            <a:r>
              <a:rPr lang="ja-JP" altLang="ja-JP" dirty="0" smtClean="0"/>
              <a:t>。</a:t>
            </a:r>
            <a:r>
              <a:rPr lang="ja-JP" altLang="en-US" dirty="0" smtClean="0"/>
              <a:t>新制度の名称も迷走？</a:t>
            </a:r>
            <a:endParaRPr lang="en-US" altLang="ja-JP" dirty="0"/>
          </a:p>
          <a:p>
            <a:endParaRPr kumimoji="1" lang="ja-JP" altLang="en-US" dirty="0"/>
          </a:p>
        </p:txBody>
      </p:sp>
    </p:spTree>
    <p:extLst>
      <p:ext uri="{BB962C8B-B14F-4D97-AF65-F5344CB8AC3E}">
        <p14:creationId xmlns:p14="http://schemas.microsoft.com/office/powerpoint/2010/main" xmlns="" val="23303959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p:txBody>
          <a:bodyPr/>
          <a:lstStyle/>
          <a:p>
            <a:pPr eaLnBrk="1" hangingPunct="1"/>
            <a:r>
              <a:rPr lang="ja-JP" altLang="en-US" dirty="0" smtClean="0"/>
              <a:t>子ども手当の迷走から見えるもの</a:t>
            </a:r>
          </a:p>
        </p:txBody>
      </p:sp>
      <p:sp>
        <p:nvSpPr>
          <p:cNvPr id="8195" name="コンテンツ プレースホルダー 2"/>
          <p:cNvSpPr>
            <a:spLocks noGrp="1"/>
          </p:cNvSpPr>
          <p:nvPr>
            <p:ph idx="1"/>
          </p:nvPr>
        </p:nvSpPr>
        <p:spPr/>
        <p:txBody>
          <a:bodyPr/>
          <a:lstStyle/>
          <a:p>
            <a:pPr eaLnBrk="1" hangingPunct="1"/>
            <a:r>
              <a:rPr lang="ja-JP" altLang="en-US" dirty="0" smtClean="0"/>
              <a:t>前例のない制度批判</a:t>
            </a:r>
            <a:endParaRPr lang="en-US" altLang="ja-JP" dirty="0" smtClean="0"/>
          </a:p>
          <a:p>
            <a:pPr eaLnBrk="1" hangingPunct="1"/>
            <a:r>
              <a:rPr lang="ja-JP" altLang="en-US" dirty="0" smtClean="0"/>
              <a:t>「社会保障制度のあり方」に大きな問題</a:t>
            </a:r>
            <a:endParaRPr lang="en-US" altLang="ja-JP" dirty="0" smtClean="0"/>
          </a:p>
          <a:p>
            <a:pPr lvl="1" eaLnBrk="1" hangingPunct="1"/>
            <a:r>
              <a:rPr lang="ja-JP" altLang="en-US" dirty="0" smtClean="0"/>
              <a:t>震災や財源問題だけが迷走の原因ではない</a:t>
            </a:r>
            <a:endParaRPr lang="en-US" altLang="ja-JP" dirty="0" smtClean="0"/>
          </a:p>
          <a:p>
            <a:pPr eaLnBrk="1" hangingPunct="1"/>
            <a:r>
              <a:rPr lang="ja-JP" altLang="en-US" dirty="0" smtClean="0"/>
              <a:t>子ども手当批判論から見える問題の克服が重要</a:t>
            </a:r>
            <a:endParaRPr lang="en-US" altLang="ja-JP" dirty="0" smtClean="0"/>
          </a:p>
          <a:p>
            <a:pPr lvl="1" eaLnBrk="1" hangingPunct="1"/>
            <a:r>
              <a:rPr lang="ja-JP" altLang="en-US" dirty="0" smtClean="0"/>
              <a:t>子どもの貧困対策の基盤形成の条件</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p:txBody>
          <a:bodyPr/>
          <a:lstStyle/>
          <a:p>
            <a:pPr eaLnBrk="1" hangingPunct="1"/>
            <a:r>
              <a:rPr lang="ja-JP" altLang="en-US" dirty="0" smtClean="0"/>
              <a:t>「子ども手当」批判論の</a:t>
            </a:r>
            <a:r>
              <a:rPr lang="ja-JP" altLang="en-US" dirty="0"/>
              <a:t>検証</a:t>
            </a:r>
            <a:endParaRPr lang="ja-JP" altLang="en-US" dirty="0" smtClean="0"/>
          </a:p>
        </p:txBody>
      </p:sp>
      <p:sp>
        <p:nvSpPr>
          <p:cNvPr id="3" name="コンテンツ プレースホルダー 2"/>
          <p:cNvSpPr>
            <a:spLocks noGrp="1"/>
          </p:cNvSpPr>
          <p:nvPr>
            <p:ph idx="1"/>
          </p:nvPr>
        </p:nvSpPr>
        <p:spPr/>
        <p:txBody>
          <a:bodyPr rtlCol="0">
            <a:normAutofit lnSpcReduction="10000"/>
          </a:bodyPr>
          <a:lstStyle/>
          <a:p>
            <a:pPr marL="0" indent="0" eaLnBrk="1" fontAlgn="auto" hangingPunct="1">
              <a:spcAft>
                <a:spcPts val="0"/>
              </a:spcAft>
              <a:buFont typeface="Arial" pitchFamily="34" charset="0"/>
              <a:buNone/>
              <a:defRPr/>
            </a:pPr>
            <a:r>
              <a:rPr lang="ja-JP" altLang="ja-JP" dirty="0" smtClean="0"/>
              <a:t>①効果が不明</a:t>
            </a:r>
            <a:r>
              <a:rPr lang="ja-JP" altLang="en-US" dirty="0" smtClean="0"/>
              <a:t>＞手当の趣旨・</a:t>
            </a:r>
            <a:r>
              <a:rPr lang="ja-JP" altLang="ja-JP" dirty="0" smtClean="0"/>
              <a:t>目的の混乱</a:t>
            </a:r>
            <a:endParaRPr lang="en-US" altLang="ja-JP" dirty="0" smtClean="0"/>
          </a:p>
          <a:p>
            <a:pPr marL="0" indent="0" eaLnBrk="1" fontAlgn="auto" hangingPunct="1">
              <a:spcAft>
                <a:spcPts val="0"/>
              </a:spcAft>
              <a:buFont typeface="Arial" pitchFamily="34" charset="0"/>
              <a:buNone/>
              <a:defRPr/>
            </a:pPr>
            <a:r>
              <a:rPr lang="ja-JP" altLang="en-US" dirty="0" smtClean="0"/>
              <a:t>「次代の社会を担う子どもの健やかな育ちを応援する」（子ども手当のリーフレット）</a:t>
            </a:r>
            <a:endParaRPr lang="en-US" altLang="ja-JP" dirty="0" smtClean="0"/>
          </a:p>
          <a:p>
            <a:pPr marL="0" indent="0" eaLnBrk="1" fontAlgn="auto" hangingPunct="1">
              <a:spcAft>
                <a:spcPts val="0"/>
              </a:spcAft>
              <a:buFont typeface="Arial" pitchFamily="34" charset="0"/>
              <a:buNone/>
              <a:defRPr/>
            </a:pPr>
            <a:endParaRPr lang="en-US" altLang="ja-JP" dirty="0"/>
          </a:p>
          <a:p>
            <a:pPr marL="0" indent="0" eaLnBrk="1" fontAlgn="auto" hangingPunct="1">
              <a:spcAft>
                <a:spcPts val="0"/>
              </a:spcAft>
              <a:buFont typeface="Arial" pitchFamily="34" charset="0"/>
              <a:buNone/>
              <a:defRPr/>
            </a:pPr>
            <a:r>
              <a:rPr lang="ja-JP" altLang="en-US" dirty="0" smtClean="0"/>
              <a:t>＞一般には多様な説明が行われている</a:t>
            </a:r>
            <a:endParaRPr lang="ja-JP" altLang="ja-JP" dirty="0" smtClean="0"/>
          </a:p>
          <a:p>
            <a:pPr lvl="1" eaLnBrk="1" fontAlgn="auto" hangingPunct="1">
              <a:spcAft>
                <a:spcPts val="0"/>
              </a:spcAft>
              <a:buFont typeface="Arial" pitchFamily="34" charset="0"/>
              <a:buChar char="•"/>
              <a:defRPr/>
            </a:pPr>
            <a:r>
              <a:rPr lang="ja-JP" altLang="ja-JP" dirty="0" smtClean="0"/>
              <a:t>貧困対策</a:t>
            </a:r>
          </a:p>
          <a:p>
            <a:pPr lvl="1" eaLnBrk="1" fontAlgn="auto" hangingPunct="1">
              <a:spcAft>
                <a:spcPts val="0"/>
              </a:spcAft>
              <a:buFont typeface="Arial" pitchFamily="34" charset="0"/>
              <a:buChar char="•"/>
              <a:defRPr/>
            </a:pPr>
            <a:r>
              <a:rPr lang="ja-JP" altLang="ja-JP" dirty="0" smtClean="0"/>
              <a:t>少子化対策</a:t>
            </a:r>
          </a:p>
          <a:p>
            <a:pPr lvl="1" eaLnBrk="1" fontAlgn="auto" hangingPunct="1">
              <a:spcAft>
                <a:spcPts val="0"/>
              </a:spcAft>
              <a:buFont typeface="Arial" pitchFamily="34" charset="0"/>
              <a:buChar char="•"/>
              <a:defRPr/>
            </a:pPr>
            <a:r>
              <a:rPr lang="ja-JP" altLang="ja-JP" dirty="0" smtClean="0"/>
              <a:t>子育て支援対策</a:t>
            </a:r>
          </a:p>
          <a:p>
            <a:pPr lvl="1" eaLnBrk="1" fontAlgn="auto" hangingPunct="1">
              <a:spcAft>
                <a:spcPts val="0"/>
              </a:spcAft>
              <a:buFont typeface="Arial" pitchFamily="34" charset="0"/>
              <a:buChar char="•"/>
              <a:defRPr/>
            </a:pPr>
            <a:r>
              <a:rPr lang="ja-JP" altLang="ja-JP" dirty="0" smtClean="0"/>
              <a:t>経済対策</a:t>
            </a:r>
          </a:p>
          <a:p>
            <a:pPr eaLnBrk="1" fontAlgn="auto" hangingPunct="1">
              <a:spcAft>
                <a:spcPts val="0"/>
              </a:spcAft>
              <a:buFont typeface="Arial" pitchFamily="34" charset="0"/>
              <a:buChar char="•"/>
              <a:defRPr/>
            </a:pPr>
            <a:endParaRPr lang="ja-JP" alt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p:txBody>
          <a:bodyPr/>
          <a:lstStyle/>
          <a:p>
            <a:pPr eaLnBrk="1" hangingPunct="1"/>
            <a:r>
              <a:rPr lang="ja-JP" altLang="en-US" dirty="0"/>
              <a:t>「子ども手当」批判論の検証</a:t>
            </a:r>
            <a:endParaRPr lang="ja-JP" altLang="en-US" dirty="0" smtClean="0"/>
          </a:p>
        </p:txBody>
      </p:sp>
      <p:sp>
        <p:nvSpPr>
          <p:cNvPr id="3" name="コンテンツ プレースホルダー 2"/>
          <p:cNvSpPr>
            <a:spLocks noGrp="1"/>
          </p:cNvSpPr>
          <p:nvPr>
            <p:ph idx="1"/>
          </p:nvPr>
        </p:nvSpPr>
        <p:spPr/>
        <p:txBody>
          <a:bodyPr rtlCol="0">
            <a:normAutofit/>
          </a:bodyPr>
          <a:lstStyle/>
          <a:p>
            <a:pPr marL="0" indent="0" eaLnBrk="1" fontAlgn="auto" hangingPunct="1">
              <a:spcAft>
                <a:spcPts val="0"/>
              </a:spcAft>
              <a:buFont typeface="Arial" pitchFamily="34" charset="0"/>
              <a:buNone/>
              <a:defRPr/>
            </a:pPr>
            <a:r>
              <a:rPr lang="ja-JP" altLang="ja-JP" dirty="0" smtClean="0"/>
              <a:t>②「</a:t>
            </a:r>
            <a:r>
              <a:rPr lang="ja-JP" altLang="en-US" dirty="0" smtClean="0"/>
              <a:t>バラマキ</a:t>
            </a:r>
            <a:r>
              <a:rPr lang="ja-JP" altLang="ja-JP" dirty="0" smtClean="0"/>
              <a:t>」批判</a:t>
            </a:r>
          </a:p>
          <a:p>
            <a:pPr eaLnBrk="1" fontAlgn="auto" hangingPunct="1">
              <a:spcAft>
                <a:spcPts val="0"/>
              </a:spcAft>
              <a:buFont typeface="Arial" pitchFamily="34" charset="0"/>
              <a:buChar char="•"/>
              <a:defRPr/>
            </a:pPr>
            <a:r>
              <a:rPr lang="ja-JP" altLang="ja-JP" dirty="0" smtClean="0"/>
              <a:t>高所得者には不要</a:t>
            </a:r>
          </a:p>
          <a:p>
            <a:pPr eaLnBrk="1" fontAlgn="auto" hangingPunct="1">
              <a:spcAft>
                <a:spcPts val="0"/>
              </a:spcAft>
              <a:buFont typeface="Arial" pitchFamily="34" charset="0"/>
              <a:buChar char="•"/>
              <a:defRPr/>
            </a:pPr>
            <a:r>
              <a:rPr lang="ja-JP" altLang="en-US" dirty="0" smtClean="0"/>
              <a:t>現金給付への批判</a:t>
            </a:r>
            <a:endParaRPr lang="en-US" altLang="ja-JP" dirty="0" smtClean="0"/>
          </a:p>
          <a:p>
            <a:pPr eaLnBrk="1" fontAlgn="auto" hangingPunct="1">
              <a:spcAft>
                <a:spcPts val="0"/>
              </a:spcAft>
              <a:buFont typeface="Arial" pitchFamily="34" charset="0"/>
              <a:buChar char="•"/>
              <a:defRPr/>
            </a:pPr>
            <a:r>
              <a:rPr lang="ja-JP" altLang="en-US" dirty="0" smtClean="0"/>
              <a:t>子どもに使われるか不明</a:t>
            </a:r>
            <a:endParaRPr lang="en-US" altLang="ja-JP" dirty="0" smtClean="0"/>
          </a:p>
          <a:p>
            <a:pPr marL="0" indent="0" eaLnBrk="1" fontAlgn="auto" hangingPunct="1">
              <a:spcAft>
                <a:spcPts val="0"/>
              </a:spcAft>
              <a:buNone/>
              <a:defRPr/>
            </a:pPr>
            <a:r>
              <a:rPr lang="ja-JP" altLang="en-US" dirty="0" smtClean="0"/>
              <a:t>③不公平論</a:t>
            </a:r>
            <a:endParaRPr lang="ja-JP" altLang="ja-JP" dirty="0" smtClean="0"/>
          </a:p>
          <a:p>
            <a:pPr eaLnBrk="1" fontAlgn="auto" hangingPunct="1">
              <a:spcAft>
                <a:spcPts val="0"/>
              </a:spcAft>
              <a:buFont typeface="Arial" pitchFamily="34" charset="0"/>
              <a:buChar char="•"/>
              <a:defRPr/>
            </a:pPr>
            <a:r>
              <a:rPr lang="ja-JP" altLang="en-US" dirty="0" smtClean="0"/>
              <a:t>一部世帯（専業主婦世帯など）</a:t>
            </a:r>
            <a:r>
              <a:rPr lang="ja-JP" altLang="ja-JP" dirty="0" smtClean="0"/>
              <a:t>には</a:t>
            </a:r>
            <a:r>
              <a:rPr lang="ja-JP" altLang="en-US" dirty="0" smtClean="0"/>
              <a:t>マイナス</a:t>
            </a:r>
            <a:endParaRPr lang="en-US" altLang="ja-JP" dirty="0" smtClean="0"/>
          </a:p>
          <a:p>
            <a:pPr eaLnBrk="1" fontAlgn="auto" hangingPunct="1">
              <a:spcAft>
                <a:spcPts val="0"/>
              </a:spcAft>
              <a:buFont typeface="Arial" pitchFamily="34" charset="0"/>
              <a:buChar char="•"/>
              <a:defRPr/>
            </a:pPr>
            <a:r>
              <a:rPr lang="ja-JP" altLang="en-US" dirty="0" smtClean="0"/>
              <a:t>可処分所得が減る世帯もある</a:t>
            </a:r>
            <a:endParaRPr lang="en-US" altLang="ja-JP" dirty="0" smtClean="0"/>
          </a:p>
          <a:p>
            <a:pPr marL="0" indent="0" eaLnBrk="1" fontAlgn="auto" hangingPunct="1">
              <a:spcAft>
                <a:spcPts val="0"/>
              </a:spcAft>
              <a:buFont typeface="Arial" charset="0"/>
              <a:buNone/>
              <a:defRPr/>
            </a:pPr>
            <a:endParaRPr lang="ja-JP" altLang="en-US" dirty="0" smtClean="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1804</TotalTime>
  <Words>1500</Words>
  <Application>Microsoft Office PowerPoint</Application>
  <PresentationFormat>画面に合わせる (4:3)</PresentationFormat>
  <Paragraphs>194</Paragraphs>
  <Slides>24</Slides>
  <Notes>0</Notes>
  <HiddenSlides>0</HiddenSlides>
  <MMClips>0</MMClips>
  <ScaleCrop>false</ScaleCrop>
  <HeadingPairs>
    <vt:vector size="4" baseType="variant">
      <vt:variant>
        <vt:lpstr>テーマ</vt:lpstr>
      </vt:variant>
      <vt:variant>
        <vt:i4>1</vt:i4>
      </vt:variant>
      <vt:variant>
        <vt:lpstr>スライド タイトル</vt:lpstr>
      </vt:variant>
      <vt:variant>
        <vt:i4>24</vt:i4>
      </vt:variant>
    </vt:vector>
  </HeadingPairs>
  <TitlesOfParts>
    <vt:vector size="25" baseType="lpstr">
      <vt:lpstr>Office ​​テーマ</vt:lpstr>
      <vt:lpstr>子どもの貧困対策と 日本型福祉システムの限界： 子ども手当の迷走 </vt:lpstr>
      <vt:lpstr>子どもに関する給付の迷走</vt:lpstr>
      <vt:lpstr>子どもに関する給付の迷走</vt:lpstr>
      <vt:lpstr>子どもに関する給付の迷走</vt:lpstr>
      <vt:lpstr>子どもに関する給付の迷走</vt:lpstr>
      <vt:lpstr>子どもに関する給付の迷走</vt:lpstr>
      <vt:lpstr>子ども手当の迷走から見えるもの</vt:lpstr>
      <vt:lpstr>「子ども手当」批判論の検証</vt:lpstr>
      <vt:lpstr>「子ども手当」批判論の検証</vt:lpstr>
      <vt:lpstr>「子ども手当」批判論の検証</vt:lpstr>
      <vt:lpstr>子ども手当迷走から見える 日本の問題</vt:lpstr>
      <vt:lpstr>子ども手当迷走から見える 日本の問題①</vt:lpstr>
      <vt:lpstr>社会保障給付費の構成比</vt:lpstr>
      <vt:lpstr>子ども手当迷走から見える 日本の問題②</vt:lpstr>
      <vt:lpstr>子ども手当迷走から見える 日本の問題③</vt:lpstr>
      <vt:lpstr>子ども手当迷走から見える 日本の問題④</vt:lpstr>
      <vt:lpstr>子ども手当迷走から見える 日本の問題⑤</vt:lpstr>
      <vt:lpstr>子ども手当迷走から見える 日本の問題⑥</vt:lpstr>
      <vt:lpstr>子ども手当迷走から見える 日本の問題⑦</vt:lpstr>
      <vt:lpstr>子ども手当迷走から見える 日本の問題⑦</vt:lpstr>
      <vt:lpstr>「子どもの貧困」問題との関連</vt:lpstr>
      <vt:lpstr>今後の課題</vt:lpstr>
      <vt:lpstr>今後の課題</vt:lpstr>
      <vt:lpstr>今後の課題</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TOKORO</dc:creator>
  <cp:lastModifiedBy>国立社会保障・人口問題研究所</cp:lastModifiedBy>
  <cp:revision>84</cp:revision>
  <cp:lastPrinted>2012-01-05T05:32:46Z</cp:lastPrinted>
  <dcterms:created xsi:type="dcterms:W3CDTF">2010-12-07T05:23:37Z</dcterms:created>
  <dcterms:modified xsi:type="dcterms:W3CDTF">2012-01-05T07:32:06Z</dcterms:modified>
</cp:coreProperties>
</file>