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notesSlides/notesSlide7.xml" ContentType="application/vnd.openxmlformats-officedocument.presentationml.notesSlide+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quickStyle5.xml" ContentType="application/vnd.openxmlformats-officedocument.drawingml.diagramStyle+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notesSlides/notesSlide6.xml" ContentType="application/vnd.openxmlformats-officedocument.presentationml.notesSlid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notesSlides/notesSlide9.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notesSlides/notesSlide5.xml" ContentType="application/vnd.openxmlformats-officedocument.presentationml.notesSlide+xml"/>
  <Override PartName="/ppt/diagrams/layout11.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4"/>
  </p:notesMasterIdLst>
  <p:handoutMasterIdLst>
    <p:handoutMasterId r:id="rId45"/>
  </p:handoutMasterIdLst>
  <p:sldIdLst>
    <p:sldId id="287" r:id="rId2"/>
    <p:sldId id="291" r:id="rId3"/>
    <p:sldId id="300" r:id="rId4"/>
    <p:sldId id="301" r:id="rId5"/>
    <p:sldId id="280" r:id="rId6"/>
    <p:sldId id="302" r:id="rId7"/>
    <p:sldId id="320" r:id="rId8"/>
    <p:sldId id="315" r:id="rId9"/>
    <p:sldId id="276" r:id="rId10"/>
    <p:sldId id="277" r:id="rId11"/>
    <p:sldId id="317" r:id="rId12"/>
    <p:sldId id="310" r:id="rId13"/>
    <p:sldId id="321" r:id="rId14"/>
    <p:sldId id="330" r:id="rId15"/>
    <p:sldId id="322" r:id="rId16"/>
    <p:sldId id="324" r:id="rId17"/>
    <p:sldId id="325" r:id="rId18"/>
    <p:sldId id="326" r:id="rId19"/>
    <p:sldId id="331" r:id="rId20"/>
    <p:sldId id="258" r:id="rId21"/>
    <p:sldId id="259" r:id="rId22"/>
    <p:sldId id="260" r:id="rId23"/>
    <p:sldId id="261" r:id="rId24"/>
    <p:sldId id="262" r:id="rId25"/>
    <p:sldId id="263" r:id="rId26"/>
    <p:sldId id="333" r:id="rId27"/>
    <p:sldId id="332" r:id="rId28"/>
    <p:sldId id="274" r:id="rId29"/>
    <p:sldId id="334" r:id="rId30"/>
    <p:sldId id="275" r:id="rId31"/>
    <p:sldId id="264" r:id="rId32"/>
    <p:sldId id="265" r:id="rId33"/>
    <p:sldId id="266" r:id="rId34"/>
    <p:sldId id="267" r:id="rId35"/>
    <p:sldId id="268" r:id="rId36"/>
    <p:sldId id="269" r:id="rId37"/>
    <p:sldId id="270" r:id="rId38"/>
    <p:sldId id="312" r:id="rId39"/>
    <p:sldId id="303" r:id="rId40"/>
    <p:sldId id="335" r:id="rId41"/>
    <p:sldId id="336" r:id="rId42"/>
    <p:sldId id="309" r:id="rId43"/>
  </p:sldIdLst>
  <p:sldSz cx="9144000" cy="6858000" type="screen4x3"/>
  <p:notesSz cx="6742113" cy="987266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660"/>
  </p:normalViewPr>
  <p:slideViewPr>
    <p:cSldViewPr>
      <p:cViewPr varScale="1">
        <p:scale>
          <a:sx n="69" d="100"/>
          <a:sy n="69" d="100"/>
        </p:scale>
        <p:origin x="-118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6"/>
      </p:cViewPr>
      <p:guideLst>
        <p:guide orient="horz" pos="3110"/>
        <p:guide pos="212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42877" custScaleY="141302" custLinFactNeighborX="18622" custLinFactNeighborY="18897"/>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133607" custScaleY="124058" custLinFactNeighborX="-5056" custLinFactNeighborY="-30957"/>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17371" custScaleY="115653" custLinFactNeighborX="35823" custLinFactNeighborY="-29411"/>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512F86D0-21CB-4855-AFFB-245F9E10B2BC}" type="presOf" srcId="{F1D54D89-5E60-42F0-AEFB-9093A18E9AA2}" destId="{FEF63E13-4FBC-4D59-B956-814375DE591F}" srcOrd="1" destOrd="0" presId="urn:microsoft.com/office/officeart/2005/8/layout/venn1"/>
    <dgm:cxn modelId="{BD929D6A-CF68-4CE5-9505-EE7858E678B0}" srcId="{C02E8FD6-2991-4E81-8AC6-C4783C08EE8B}" destId="{C56AB422-DB06-4958-A3B9-0D6636D35361}" srcOrd="0" destOrd="0" parTransId="{BA5BBE39-1943-4385-AFAA-443EE14D2250}" sibTransId="{D5BF0056-5BF3-4EB4-96C6-CE976F567236}"/>
    <dgm:cxn modelId="{2D2B4599-0D79-4747-8273-3574C6D86CE8}" type="presOf" srcId="{C56AB422-DB06-4958-A3B9-0D6636D35361}" destId="{D679E7B1-FC84-414B-8455-6A701CE2049F}" srcOrd="0" destOrd="0" presId="urn:microsoft.com/office/officeart/2005/8/layout/venn1"/>
    <dgm:cxn modelId="{B5F7A429-5580-4DA7-86A0-ED7796ED92CA}" type="presOf" srcId="{C56AB422-DB06-4958-A3B9-0D6636D35361}" destId="{421B9244-A210-4668-8643-8BE204E19EEA}" srcOrd="1" destOrd="0" presId="urn:microsoft.com/office/officeart/2005/8/layout/venn1"/>
    <dgm:cxn modelId="{EC8B2A38-6B5F-4336-B3A1-18F43C632B34}" type="presOf" srcId="{D2428A2B-DC29-41C3-A4B7-377F5D4781BC}" destId="{85DF3387-0E9A-4416-A28A-3E91796BB184}" srcOrd="0" destOrd="0" presId="urn:microsoft.com/office/officeart/2005/8/layout/venn1"/>
    <dgm:cxn modelId="{4B9A1B9B-1C3D-4D7A-BED2-04D0D4635769}" type="presOf" srcId="{C02E8FD6-2991-4E81-8AC6-C4783C08EE8B}" destId="{6C295271-6C2F-4633-B2B5-29A2CDBD3ECB}" srcOrd="0" destOrd="0" presId="urn:microsoft.com/office/officeart/2005/8/layout/venn1"/>
    <dgm:cxn modelId="{2C10F3B7-FDA6-4B59-B172-686E54FBFE34}" type="presOf" srcId="{D2428A2B-DC29-41C3-A4B7-377F5D4781BC}" destId="{3C9C9A09-F128-4874-8FFB-DB56F4175605}" srcOrd="1" destOrd="0" presId="urn:microsoft.com/office/officeart/2005/8/layout/venn1"/>
    <dgm:cxn modelId="{4C9A9623-47F7-49BD-971A-3763C8C6C98F}" type="presOf" srcId="{F1D54D89-5E60-42F0-AEFB-9093A18E9AA2}" destId="{A789DC9D-53FC-400A-84AA-5BFCD82D12B4}"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C74D4ADC-A41E-4556-9E6F-FEE37E60FBAC}" srcId="{C02E8FD6-2991-4E81-8AC6-C4783C08EE8B}" destId="{D2428A2B-DC29-41C3-A4B7-377F5D4781BC}" srcOrd="2" destOrd="0" parTransId="{BA83E1DB-AEED-4477-9250-2A473432CE87}" sibTransId="{D3F79820-AB56-4C08-B009-A876A3539431}"/>
    <dgm:cxn modelId="{FE00ACA2-8B8F-4D24-812D-3CA694B2718A}" type="presParOf" srcId="{6C295271-6C2F-4633-B2B5-29A2CDBD3ECB}" destId="{D679E7B1-FC84-414B-8455-6A701CE2049F}" srcOrd="0" destOrd="0" presId="urn:microsoft.com/office/officeart/2005/8/layout/venn1"/>
    <dgm:cxn modelId="{9EAEC534-A2E0-4E67-9F63-C9CEE2249EF2}" type="presParOf" srcId="{6C295271-6C2F-4633-B2B5-29A2CDBD3ECB}" destId="{421B9244-A210-4668-8643-8BE204E19EEA}" srcOrd="1" destOrd="0" presId="urn:microsoft.com/office/officeart/2005/8/layout/venn1"/>
    <dgm:cxn modelId="{A6E0E6D1-26DE-467C-B90B-D63AB13F9850}" type="presParOf" srcId="{6C295271-6C2F-4633-B2B5-29A2CDBD3ECB}" destId="{A789DC9D-53FC-400A-84AA-5BFCD82D12B4}" srcOrd="2" destOrd="0" presId="urn:microsoft.com/office/officeart/2005/8/layout/venn1"/>
    <dgm:cxn modelId="{02E05D1D-2FB2-46ED-A7AF-BC80AD06C76F}" type="presParOf" srcId="{6C295271-6C2F-4633-B2B5-29A2CDBD3ECB}" destId="{FEF63E13-4FBC-4D59-B956-814375DE591F}" srcOrd="3" destOrd="0" presId="urn:microsoft.com/office/officeart/2005/8/layout/venn1"/>
    <dgm:cxn modelId="{B808D865-7823-48F6-98DE-DC36C1789E8B}" type="presParOf" srcId="{6C295271-6C2F-4633-B2B5-29A2CDBD3ECB}" destId="{85DF3387-0E9A-4416-A28A-3E91796BB184}" srcOrd="4" destOrd="0" presId="urn:microsoft.com/office/officeart/2005/8/layout/venn1"/>
    <dgm:cxn modelId="{A9F7B45C-2AB2-4E24-8384-514038878940}"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1#3"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17476" custScaleY="115492" custLinFactNeighborX="-2194" custLinFactNeighborY="32366"/>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Ang="2605481" custScaleX="86302" custScaleY="126498" custLinFactNeighborX="-33189" custLinFactNeighborY="-9340"/>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Ang="3235404" custScaleX="111489" custScaleY="85874" custLinFactNeighborX="8312" custLinFactNeighborY="-6789"/>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C6066787-AC66-4003-A011-1F302831249C}" type="presOf" srcId="{C56AB422-DB06-4958-A3B9-0D6636D35361}" destId="{D679E7B1-FC84-414B-8455-6A701CE2049F}" srcOrd="0" destOrd="0" presId="urn:microsoft.com/office/officeart/2005/8/layout/venn1"/>
    <dgm:cxn modelId="{BD929D6A-CF68-4CE5-9505-EE7858E678B0}" srcId="{C02E8FD6-2991-4E81-8AC6-C4783C08EE8B}" destId="{C56AB422-DB06-4958-A3B9-0D6636D35361}" srcOrd="0" destOrd="0" parTransId="{BA5BBE39-1943-4385-AFAA-443EE14D2250}" sibTransId="{D5BF0056-5BF3-4EB4-96C6-CE976F567236}"/>
    <dgm:cxn modelId="{9026E5C5-51AB-4DDA-8CB1-7FDF513F8061}" type="presOf" srcId="{C02E8FD6-2991-4E81-8AC6-C4783C08EE8B}" destId="{6C295271-6C2F-4633-B2B5-29A2CDBD3ECB}" srcOrd="0" destOrd="0" presId="urn:microsoft.com/office/officeart/2005/8/layout/venn1"/>
    <dgm:cxn modelId="{2F96A2C1-22CF-4AC6-BD31-ADEDDE27DD0F}" type="presOf" srcId="{C56AB422-DB06-4958-A3B9-0D6636D35361}" destId="{421B9244-A210-4668-8643-8BE204E19EEA}" srcOrd="1" destOrd="0" presId="urn:microsoft.com/office/officeart/2005/8/layout/venn1"/>
    <dgm:cxn modelId="{D6EC798D-7291-40E0-BAFD-A0D49EC3D7A1}" type="presOf" srcId="{D2428A2B-DC29-41C3-A4B7-377F5D4781BC}" destId="{85DF3387-0E9A-4416-A28A-3E91796BB184}" srcOrd="0" destOrd="0" presId="urn:microsoft.com/office/officeart/2005/8/layout/venn1"/>
    <dgm:cxn modelId="{0BBFC986-ED3D-4F16-B062-50906BFA21D3}" type="presOf" srcId="{F1D54D89-5E60-42F0-AEFB-9093A18E9AA2}" destId="{FEF63E13-4FBC-4D59-B956-814375DE591F}" srcOrd="1" destOrd="0" presId="urn:microsoft.com/office/officeart/2005/8/layout/venn1"/>
    <dgm:cxn modelId="{B53F26AF-59CB-47DD-AE9E-4BA9C7653E20}" type="presOf" srcId="{D2428A2B-DC29-41C3-A4B7-377F5D4781BC}" destId="{3C9C9A09-F128-4874-8FFB-DB56F4175605}" srcOrd="1" destOrd="0" presId="urn:microsoft.com/office/officeart/2005/8/layout/venn1"/>
    <dgm:cxn modelId="{06DD0413-4E61-4F7D-B3CA-582F57F1766B}" type="presOf" srcId="{F1D54D89-5E60-42F0-AEFB-9093A18E9AA2}" destId="{A789DC9D-53FC-400A-84AA-5BFCD82D12B4}"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C74D4ADC-A41E-4556-9E6F-FEE37E60FBAC}" srcId="{C02E8FD6-2991-4E81-8AC6-C4783C08EE8B}" destId="{D2428A2B-DC29-41C3-A4B7-377F5D4781BC}" srcOrd="2" destOrd="0" parTransId="{BA83E1DB-AEED-4477-9250-2A473432CE87}" sibTransId="{D3F79820-AB56-4C08-B009-A876A3539431}"/>
    <dgm:cxn modelId="{83D15B42-782D-49CD-A2C7-E2D91B306284}" type="presParOf" srcId="{6C295271-6C2F-4633-B2B5-29A2CDBD3ECB}" destId="{D679E7B1-FC84-414B-8455-6A701CE2049F}" srcOrd="0" destOrd="0" presId="urn:microsoft.com/office/officeart/2005/8/layout/venn1"/>
    <dgm:cxn modelId="{5358A458-DA45-4D47-A66E-93CDC0D99866}" type="presParOf" srcId="{6C295271-6C2F-4633-B2B5-29A2CDBD3ECB}" destId="{421B9244-A210-4668-8643-8BE204E19EEA}" srcOrd="1" destOrd="0" presId="urn:microsoft.com/office/officeart/2005/8/layout/venn1"/>
    <dgm:cxn modelId="{8115A873-2C7C-4926-AF30-B18AD1FB420D}" type="presParOf" srcId="{6C295271-6C2F-4633-B2B5-29A2CDBD3ECB}" destId="{A789DC9D-53FC-400A-84AA-5BFCD82D12B4}" srcOrd="2" destOrd="0" presId="urn:microsoft.com/office/officeart/2005/8/layout/venn1"/>
    <dgm:cxn modelId="{172AEF57-92BC-44F6-940C-7BBE0589E374}" type="presParOf" srcId="{6C295271-6C2F-4633-B2B5-29A2CDBD3ECB}" destId="{FEF63E13-4FBC-4D59-B956-814375DE591F}" srcOrd="3" destOrd="0" presId="urn:microsoft.com/office/officeart/2005/8/layout/venn1"/>
    <dgm:cxn modelId="{245D24AC-7F99-469D-9CB8-C73FF833A066}" type="presParOf" srcId="{6C295271-6C2F-4633-B2B5-29A2CDBD3ECB}" destId="{85DF3387-0E9A-4416-A28A-3E91796BB184}" srcOrd="4" destOrd="0" presId="urn:microsoft.com/office/officeart/2005/8/layout/venn1"/>
    <dgm:cxn modelId="{7D3DA5B8-6066-4412-9395-F99D66CD1C2A}"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1#4"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39694" custScaleY="116671" custLinFactNeighborX="3121" custLinFactNeighborY="18607"/>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Ang="20420822" custScaleX="128260" custScaleY="99673" custLinFactNeighborX="-22377" custLinFactNeighborY="-19420"/>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Ang="19207521" custScaleX="87243" custScaleY="117891" custLinFactNeighborX="11965" custLinFactNeighborY="-23101"/>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7E8DAD24-E72A-42FA-80C4-E2F6A6333456}" type="presOf" srcId="{C56AB422-DB06-4958-A3B9-0D6636D35361}" destId="{D679E7B1-FC84-414B-8455-6A701CE2049F}" srcOrd="0" destOrd="0" presId="urn:microsoft.com/office/officeart/2005/8/layout/venn1"/>
    <dgm:cxn modelId="{6A5D8ADA-51E3-4B4E-BEB2-C94FA5CFEDC2}" type="presOf" srcId="{D2428A2B-DC29-41C3-A4B7-377F5D4781BC}" destId="{3C9C9A09-F128-4874-8FFB-DB56F4175605}" srcOrd="1" destOrd="0" presId="urn:microsoft.com/office/officeart/2005/8/layout/venn1"/>
    <dgm:cxn modelId="{66740A15-E9A3-4577-81D2-C77522C0F137}" type="presOf" srcId="{F1D54D89-5E60-42F0-AEFB-9093A18E9AA2}" destId="{A789DC9D-53FC-400A-84AA-5BFCD82D12B4}" srcOrd="0" destOrd="0" presId="urn:microsoft.com/office/officeart/2005/8/layout/venn1"/>
    <dgm:cxn modelId="{5026C7F7-8203-4BA6-A414-2990D0E66469}" type="presOf" srcId="{C56AB422-DB06-4958-A3B9-0D6636D35361}" destId="{421B9244-A210-4668-8643-8BE204E19EEA}" srcOrd="1" destOrd="0" presId="urn:microsoft.com/office/officeart/2005/8/layout/venn1"/>
    <dgm:cxn modelId="{1211E3A4-66F3-487D-931E-6A54A0CD1DB9}" type="presOf" srcId="{C02E8FD6-2991-4E81-8AC6-C4783C08EE8B}" destId="{6C295271-6C2F-4633-B2B5-29A2CDBD3ECB}" srcOrd="0" destOrd="0" presId="urn:microsoft.com/office/officeart/2005/8/layout/venn1"/>
    <dgm:cxn modelId="{D25E3800-867A-4671-817F-34DFAE313683}" type="presOf" srcId="{F1D54D89-5E60-42F0-AEFB-9093A18E9AA2}" destId="{FEF63E13-4FBC-4D59-B956-814375DE591F}" srcOrd="1"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C74D4ADC-A41E-4556-9E6F-FEE37E60FBAC}" srcId="{C02E8FD6-2991-4E81-8AC6-C4783C08EE8B}" destId="{D2428A2B-DC29-41C3-A4B7-377F5D4781BC}" srcOrd="2" destOrd="0" parTransId="{BA83E1DB-AEED-4477-9250-2A473432CE87}" sibTransId="{D3F79820-AB56-4C08-B009-A876A3539431}"/>
    <dgm:cxn modelId="{9FD3F42C-AEC1-4258-A771-034C531DBFB3}" type="presOf" srcId="{D2428A2B-DC29-41C3-A4B7-377F5D4781BC}" destId="{85DF3387-0E9A-4416-A28A-3E91796BB184}" srcOrd="0" destOrd="0" presId="urn:microsoft.com/office/officeart/2005/8/layout/venn1"/>
    <dgm:cxn modelId="{365CDC08-ED00-4486-85AB-1DB0FABB9245}" type="presParOf" srcId="{6C295271-6C2F-4633-B2B5-29A2CDBD3ECB}" destId="{D679E7B1-FC84-414B-8455-6A701CE2049F}" srcOrd="0" destOrd="0" presId="urn:microsoft.com/office/officeart/2005/8/layout/venn1"/>
    <dgm:cxn modelId="{D91F4CE2-084F-493B-9723-9C7A9F6D11C5}" type="presParOf" srcId="{6C295271-6C2F-4633-B2B5-29A2CDBD3ECB}" destId="{421B9244-A210-4668-8643-8BE204E19EEA}" srcOrd="1" destOrd="0" presId="urn:microsoft.com/office/officeart/2005/8/layout/venn1"/>
    <dgm:cxn modelId="{A9E66983-2019-43AA-A9E5-409B2A4C3357}" type="presParOf" srcId="{6C295271-6C2F-4633-B2B5-29A2CDBD3ECB}" destId="{A789DC9D-53FC-400A-84AA-5BFCD82D12B4}" srcOrd="2" destOrd="0" presId="urn:microsoft.com/office/officeart/2005/8/layout/venn1"/>
    <dgm:cxn modelId="{210BE4EF-40E4-4F9E-A114-CFD2A5F0A348}" type="presParOf" srcId="{6C295271-6C2F-4633-B2B5-29A2CDBD3ECB}" destId="{FEF63E13-4FBC-4D59-B956-814375DE591F}" srcOrd="3" destOrd="0" presId="urn:microsoft.com/office/officeart/2005/8/layout/venn1"/>
    <dgm:cxn modelId="{0043377A-2E33-4378-A74B-75AD588FD000}" type="presParOf" srcId="{6C295271-6C2F-4633-B2B5-29A2CDBD3ECB}" destId="{85DF3387-0E9A-4416-A28A-3E91796BB184}" srcOrd="4" destOrd="0" presId="urn:microsoft.com/office/officeart/2005/8/layout/venn1"/>
    <dgm:cxn modelId="{B8C12112-A381-40D0-981D-96570E544F61}"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1#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50737" custScaleY="122559" custLinFactNeighborX="19" custLinFactNeighborY="23828"/>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Ang="19385125" custScaleX="143364" custScaleY="105183" custLinFactNeighborX="-17151" custLinFactNeighborY="-15389"/>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Ang="0" custScaleX="115566" custScaleY="117261" custLinFactNeighborX="19561" custLinFactNeighborY="-14776"/>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8EAE7A24-00A9-4D57-98BC-27615170B474}" type="presOf" srcId="{F1D54D89-5E60-42F0-AEFB-9093A18E9AA2}" destId="{A789DC9D-53FC-400A-84AA-5BFCD82D12B4}" srcOrd="0" destOrd="0" presId="urn:microsoft.com/office/officeart/2005/8/layout/venn1"/>
    <dgm:cxn modelId="{9A1B3A37-2DF0-48AA-8868-3F3A0719ED1F}" type="presOf" srcId="{C56AB422-DB06-4958-A3B9-0D6636D35361}" destId="{421B9244-A210-4668-8643-8BE204E19EEA}" srcOrd="1" destOrd="0" presId="urn:microsoft.com/office/officeart/2005/8/layout/venn1"/>
    <dgm:cxn modelId="{CB256257-5C65-49D1-A91D-4A33DE2C69BD}" type="presOf" srcId="{C02E8FD6-2991-4E81-8AC6-C4783C08EE8B}" destId="{6C295271-6C2F-4633-B2B5-29A2CDBD3ECB}" srcOrd="0" destOrd="0" presId="urn:microsoft.com/office/officeart/2005/8/layout/venn1"/>
    <dgm:cxn modelId="{7CA3C1CF-A69D-42E8-8253-B67B5518C31C}" type="presOf" srcId="{F1D54D89-5E60-42F0-AEFB-9093A18E9AA2}" destId="{FEF63E13-4FBC-4D59-B956-814375DE591F}" srcOrd="1" destOrd="0" presId="urn:microsoft.com/office/officeart/2005/8/layout/venn1"/>
    <dgm:cxn modelId="{A52EF55E-C5A3-4A00-95F8-0CEEAFE7D854}" type="presOf" srcId="{D2428A2B-DC29-41C3-A4B7-377F5D4781BC}" destId="{85DF3387-0E9A-4416-A28A-3E91796BB184}" srcOrd="0" destOrd="0" presId="urn:microsoft.com/office/officeart/2005/8/layout/venn1"/>
    <dgm:cxn modelId="{5C3EF523-E00C-4BEB-BE1B-C872E656C069}" type="presOf" srcId="{D2428A2B-DC29-41C3-A4B7-377F5D4781BC}" destId="{3C9C9A09-F128-4874-8FFB-DB56F4175605}" srcOrd="1" destOrd="0" presId="urn:microsoft.com/office/officeart/2005/8/layout/venn1"/>
    <dgm:cxn modelId="{1BD4F436-15D7-4748-9120-5C21CD23F870}" type="presOf" srcId="{C56AB422-DB06-4958-A3B9-0D6636D35361}" destId="{D679E7B1-FC84-414B-8455-6A701CE2049F}"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C74D4ADC-A41E-4556-9E6F-FEE37E60FBAC}" srcId="{C02E8FD6-2991-4E81-8AC6-C4783C08EE8B}" destId="{D2428A2B-DC29-41C3-A4B7-377F5D4781BC}" srcOrd="2" destOrd="0" parTransId="{BA83E1DB-AEED-4477-9250-2A473432CE87}" sibTransId="{D3F79820-AB56-4C08-B009-A876A3539431}"/>
    <dgm:cxn modelId="{7E33769A-CDAA-430C-B17F-85EB8274D163}" type="presParOf" srcId="{6C295271-6C2F-4633-B2B5-29A2CDBD3ECB}" destId="{D679E7B1-FC84-414B-8455-6A701CE2049F}" srcOrd="0" destOrd="0" presId="urn:microsoft.com/office/officeart/2005/8/layout/venn1"/>
    <dgm:cxn modelId="{D82F2976-312F-47A7-BFA7-6E8466F23176}" type="presParOf" srcId="{6C295271-6C2F-4633-B2B5-29A2CDBD3ECB}" destId="{421B9244-A210-4668-8643-8BE204E19EEA}" srcOrd="1" destOrd="0" presId="urn:microsoft.com/office/officeart/2005/8/layout/venn1"/>
    <dgm:cxn modelId="{69E3E8BA-0E90-4C9A-93ED-EEBB2B010637}" type="presParOf" srcId="{6C295271-6C2F-4633-B2B5-29A2CDBD3ECB}" destId="{A789DC9D-53FC-400A-84AA-5BFCD82D12B4}" srcOrd="2" destOrd="0" presId="urn:microsoft.com/office/officeart/2005/8/layout/venn1"/>
    <dgm:cxn modelId="{BB81AF3A-0357-4990-BC1A-8B42CF7286F8}" type="presParOf" srcId="{6C295271-6C2F-4633-B2B5-29A2CDBD3ECB}" destId="{FEF63E13-4FBC-4D59-B956-814375DE591F}" srcOrd="3" destOrd="0" presId="urn:microsoft.com/office/officeart/2005/8/layout/venn1"/>
    <dgm:cxn modelId="{954BE739-ACB1-4EC4-86B5-DF69715C59C4}" type="presParOf" srcId="{6C295271-6C2F-4633-B2B5-29A2CDBD3ECB}" destId="{85DF3387-0E9A-4416-A28A-3E91796BB184}" srcOrd="4" destOrd="0" presId="urn:microsoft.com/office/officeart/2005/8/layout/venn1"/>
    <dgm:cxn modelId="{61CB95C4-18E3-463A-9048-725E1FCC90F1}"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1#6"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Ang="20950493" custScaleX="149704" custScaleY="124677" custLinFactNeighborX="16139" custLinFactNeighborY="12047"/>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Ang="19353763" custScaleX="135474" custScaleY="89555" custLinFactNeighborX="-622" custLinFactNeighborY="-24065"/>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Ang="2089392" custScaleX="122011" custScaleY="74518" custLinFactNeighborX="26070" custLinFactNeighborY="-16267"/>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84E52360-A9B8-4154-937A-D8F3251EC4A5}" type="presOf" srcId="{C56AB422-DB06-4958-A3B9-0D6636D35361}" destId="{D679E7B1-FC84-414B-8455-6A701CE2049F}" srcOrd="0" destOrd="0" presId="urn:microsoft.com/office/officeart/2005/8/layout/venn1"/>
    <dgm:cxn modelId="{8AD69154-2071-4C10-A6DD-8BC09DC1214B}" type="presOf" srcId="{F1D54D89-5E60-42F0-AEFB-9093A18E9AA2}" destId="{A789DC9D-53FC-400A-84AA-5BFCD82D12B4}" srcOrd="0" destOrd="0" presId="urn:microsoft.com/office/officeart/2005/8/layout/venn1"/>
    <dgm:cxn modelId="{DEA92D56-B2C2-4D22-A25C-D24C7EF8CA63}" type="presOf" srcId="{D2428A2B-DC29-41C3-A4B7-377F5D4781BC}" destId="{85DF3387-0E9A-4416-A28A-3E91796BB184}" srcOrd="0" destOrd="0" presId="urn:microsoft.com/office/officeart/2005/8/layout/venn1"/>
    <dgm:cxn modelId="{888050D4-E7A0-4B4A-A382-820C8AB05097}" type="presOf" srcId="{D2428A2B-DC29-41C3-A4B7-377F5D4781BC}" destId="{3C9C9A09-F128-4874-8FFB-DB56F4175605}" srcOrd="1" destOrd="0" presId="urn:microsoft.com/office/officeart/2005/8/layout/venn1"/>
    <dgm:cxn modelId="{85228277-65D8-4FEC-89F6-E51FBE753001}" type="presOf" srcId="{C02E8FD6-2991-4E81-8AC6-C4783C08EE8B}" destId="{6C295271-6C2F-4633-B2B5-29A2CDBD3ECB}" srcOrd="0" destOrd="0" presId="urn:microsoft.com/office/officeart/2005/8/layout/venn1"/>
    <dgm:cxn modelId="{EF8DDEBC-6F27-4549-9513-29AE0326CF21}" type="presOf" srcId="{F1D54D89-5E60-42F0-AEFB-9093A18E9AA2}" destId="{FEF63E13-4FBC-4D59-B956-814375DE591F}" srcOrd="1"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B6484222-BFBD-4D72-A31D-1038B0D0C7B7}" type="presOf" srcId="{C56AB422-DB06-4958-A3B9-0D6636D35361}" destId="{421B9244-A210-4668-8643-8BE204E19EEA}" srcOrd="1"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06A042F3-2C8F-499B-AF42-DFF3F2176416}" type="presParOf" srcId="{6C295271-6C2F-4633-B2B5-29A2CDBD3ECB}" destId="{D679E7B1-FC84-414B-8455-6A701CE2049F}" srcOrd="0" destOrd="0" presId="urn:microsoft.com/office/officeart/2005/8/layout/venn1"/>
    <dgm:cxn modelId="{0ED265F3-36EA-489A-9F0D-F7EBAB0EC358}" type="presParOf" srcId="{6C295271-6C2F-4633-B2B5-29A2CDBD3ECB}" destId="{421B9244-A210-4668-8643-8BE204E19EEA}" srcOrd="1" destOrd="0" presId="urn:microsoft.com/office/officeart/2005/8/layout/venn1"/>
    <dgm:cxn modelId="{B3E4A759-02FD-41D6-9AF4-A6BEFCD9D710}" type="presParOf" srcId="{6C295271-6C2F-4633-B2B5-29A2CDBD3ECB}" destId="{A789DC9D-53FC-400A-84AA-5BFCD82D12B4}" srcOrd="2" destOrd="0" presId="urn:microsoft.com/office/officeart/2005/8/layout/venn1"/>
    <dgm:cxn modelId="{F864310B-96B8-48AD-85BA-ABF3F9BEDA17}" type="presParOf" srcId="{6C295271-6C2F-4633-B2B5-29A2CDBD3ECB}" destId="{FEF63E13-4FBC-4D59-B956-814375DE591F}" srcOrd="3" destOrd="0" presId="urn:microsoft.com/office/officeart/2005/8/layout/venn1"/>
    <dgm:cxn modelId="{38BB847E-9DA8-4144-95F2-00464652E77E}" type="presParOf" srcId="{6C295271-6C2F-4633-B2B5-29A2CDBD3ECB}" destId="{85DF3387-0E9A-4416-A28A-3E91796BB184}" srcOrd="4" destOrd="0" presId="urn:microsoft.com/office/officeart/2005/8/layout/venn1"/>
    <dgm:cxn modelId="{470E4143-68D0-45F6-9A54-00A88961FF16}"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25469" custScaleY="116043" custLinFactNeighborX="-13490" custLinFactNeighborY="22601"/>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91429" custScaleY="114691" custLinFactNeighborX="-22548" custLinFactNeighborY="-26751"/>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38287" custScaleY="127432" custLinFactNeighborX="16192" custLinFactNeighborY="-28719"/>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4BF10AAD-F493-4A45-A65D-1A5590A95BAA}" type="presOf" srcId="{D2428A2B-DC29-41C3-A4B7-377F5D4781BC}" destId="{85DF3387-0E9A-4416-A28A-3E91796BB184}" srcOrd="0" destOrd="0" presId="urn:microsoft.com/office/officeart/2005/8/layout/venn1"/>
    <dgm:cxn modelId="{6D374D28-A51D-4DF0-A44A-E4B4A7E1E3F5}" type="presOf" srcId="{C56AB422-DB06-4958-A3B9-0D6636D35361}" destId="{421B9244-A210-4668-8643-8BE204E19EEA}" srcOrd="1" destOrd="0" presId="urn:microsoft.com/office/officeart/2005/8/layout/venn1"/>
    <dgm:cxn modelId="{2386AE48-297D-4D7D-A7D2-A5F28B721998}" type="presOf" srcId="{F1D54D89-5E60-42F0-AEFB-9093A18E9AA2}" destId="{A789DC9D-53FC-400A-84AA-5BFCD82D12B4}" srcOrd="0" destOrd="0" presId="urn:microsoft.com/office/officeart/2005/8/layout/venn1"/>
    <dgm:cxn modelId="{08D3EEC0-7270-400A-B15F-8AE3B1DACC12}" type="presOf" srcId="{C02E8FD6-2991-4E81-8AC6-C4783C08EE8B}" destId="{6C295271-6C2F-4633-B2B5-29A2CDBD3ECB}" srcOrd="0" destOrd="0" presId="urn:microsoft.com/office/officeart/2005/8/layout/venn1"/>
    <dgm:cxn modelId="{18949476-8B4B-405C-B511-BD315C18A7B4}" type="presOf" srcId="{F1D54D89-5E60-42F0-AEFB-9093A18E9AA2}" destId="{FEF63E13-4FBC-4D59-B956-814375DE591F}" srcOrd="1"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E3CDA5B1-AAFC-4E07-A6F3-43E3D7CB2042}" type="presOf" srcId="{C56AB422-DB06-4958-A3B9-0D6636D35361}" destId="{D679E7B1-FC84-414B-8455-6A701CE2049F}" srcOrd="0"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83B81971-B8D1-485D-9B95-6430D15C54D1}" type="presOf" srcId="{D2428A2B-DC29-41C3-A4B7-377F5D4781BC}" destId="{3C9C9A09-F128-4874-8FFB-DB56F4175605}" srcOrd="1" destOrd="0" presId="urn:microsoft.com/office/officeart/2005/8/layout/venn1"/>
    <dgm:cxn modelId="{BB3F9918-13AB-4B29-AD64-1AF38F98A486}" type="presParOf" srcId="{6C295271-6C2F-4633-B2B5-29A2CDBD3ECB}" destId="{D679E7B1-FC84-414B-8455-6A701CE2049F}" srcOrd="0" destOrd="0" presId="urn:microsoft.com/office/officeart/2005/8/layout/venn1"/>
    <dgm:cxn modelId="{7D27BD38-BD47-4D16-9117-20A3028E141D}" type="presParOf" srcId="{6C295271-6C2F-4633-B2B5-29A2CDBD3ECB}" destId="{421B9244-A210-4668-8643-8BE204E19EEA}" srcOrd="1" destOrd="0" presId="urn:microsoft.com/office/officeart/2005/8/layout/venn1"/>
    <dgm:cxn modelId="{EA4EF9F3-3E82-4A06-953F-D30E89E787E0}" type="presParOf" srcId="{6C295271-6C2F-4633-B2B5-29A2CDBD3ECB}" destId="{A789DC9D-53FC-400A-84AA-5BFCD82D12B4}" srcOrd="2" destOrd="0" presId="urn:microsoft.com/office/officeart/2005/8/layout/venn1"/>
    <dgm:cxn modelId="{E99BB4B1-5849-4DD8-9142-2CA6AA98C1B1}" type="presParOf" srcId="{6C295271-6C2F-4633-B2B5-29A2CDBD3ECB}" destId="{FEF63E13-4FBC-4D59-B956-814375DE591F}" srcOrd="3" destOrd="0" presId="urn:microsoft.com/office/officeart/2005/8/layout/venn1"/>
    <dgm:cxn modelId="{3BADAF22-2DD5-4A70-B3B9-F7406DCB4E74}" type="presParOf" srcId="{6C295271-6C2F-4633-B2B5-29A2CDBD3ECB}" destId="{85DF3387-0E9A-4416-A28A-3E91796BB184}" srcOrd="4" destOrd="0" presId="urn:microsoft.com/office/officeart/2005/8/layout/venn1"/>
    <dgm:cxn modelId="{2D7424AC-CD59-4445-B024-B6F1FA1A9408}"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13783" custScaleY="85744" custLinFactNeighborX="18345" custLinFactNeighborY="30581"/>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111657" custScaleY="105522" custLinFactNeighborX="9896" custLinFactNeighborY="9683"/>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39538" custScaleY="129932" custLinFactNeighborX="34036" custLinFactNeighborY="-4145"/>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562CBAE2-4F62-43D5-A0E9-55207EB98A39}" type="presOf" srcId="{F1D54D89-5E60-42F0-AEFB-9093A18E9AA2}" destId="{A789DC9D-53FC-400A-84AA-5BFCD82D12B4}" srcOrd="0" destOrd="0" presId="urn:microsoft.com/office/officeart/2005/8/layout/venn1"/>
    <dgm:cxn modelId="{98D88C7A-C919-4E61-8E3D-6C849DE5E7E6}" type="presOf" srcId="{C56AB422-DB06-4958-A3B9-0D6636D35361}" destId="{D679E7B1-FC84-414B-8455-6A701CE2049F}" srcOrd="0" destOrd="0" presId="urn:microsoft.com/office/officeart/2005/8/layout/venn1"/>
    <dgm:cxn modelId="{BFB4953B-8AB0-4DF4-8C5E-78CAE7CBFB47}" type="presOf" srcId="{F1D54D89-5E60-42F0-AEFB-9093A18E9AA2}" destId="{FEF63E13-4FBC-4D59-B956-814375DE591F}" srcOrd="1" destOrd="0" presId="urn:microsoft.com/office/officeart/2005/8/layout/venn1"/>
    <dgm:cxn modelId="{3CD5A71D-6E4D-4245-9FE8-599C3467F6BF}" type="presOf" srcId="{D2428A2B-DC29-41C3-A4B7-377F5D4781BC}" destId="{85DF3387-0E9A-4416-A28A-3E91796BB184}" srcOrd="0" destOrd="0" presId="urn:microsoft.com/office/officeart/2005/8/layout/venn1"/>
    <dgm:cxn modelId="{5D7877A5-AE6C-4B96-9355-B0FB28E51C50}" type="presOf" srcId="{D2428A2B-DC29-41C3-A4B7-377F5D4781BC}" destId="{3C9C9A09-F128-4874-8FFB-DB56F4175605}" srcOrd="1"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52A5749F-0631-41CD-8AE7-C165F275E06F}" type="presOf" srcId="{C56AB422-DB06-4958-A3B9-0D6636D35361}" destId="{421B9244-A210-4668-8643-8BE204E19EEA}" srcOrd="1"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6D12FF3E-CDDA-4B5B-ABAD-4560A29BD09B}" type="presOf" srcId="{C02E8FD6-2991-4E81-8AC6-C4783C08EE8B}" destId="{6C295271-6C2F-4633-B2B5-29A2CDBD3ECB}" srcOrd="0" destOrd="0" presId="urn:microsoft.com/office/officeart/2005/8/layout/venn1"/>
    <dgm:cxn modelId="{6F943ACD-8E2C-4CDA-9CB6-35447446D5BF}" type="presParOf" srcId="{6C295271-6C2F-4633-B2B5-29A2CDBD3ECB}" destId="{D679E7B1-FC84-414B-8455-6A701CE2049F}" srcOrd="0" destOrd="0" presId="urn:microsoft.com/office/officeart/2005/8/layout/venn1"/>
    <dgm:cxn modelId="{FB12D11A-9282-4F2E-9A15-1B8D2AAE90BE}" type="presParOf" srcId="{6C295271-6C2F-4633-B2B5-29A2CDBD3ECB}" destId="{421B9244-A210-4668-8643-8BE204E19EEA}" srcOrd="1" destOrd="0" presId="urn:microsoft.com/office/officeart/2005/8/layout/venn1"/>
    <dgm:cxn modelId="{D3667F40-767A-4B42-8358-5C7B8249869B}" type="presParOf" srcId="{6C295271-6C2F-4633-B2B5-29A2CDBD3ECB}" destId="{A789DC9D-53FC-400A-84AA-5BFCD82D12B4}" srcOrd="2" destOrd="0" presId="urn:microsoft.com/office/officeart/2005/8/layout/venn1"/>
    <dgm:cxn modelId="{21F8440D-9F40-4A9C-AF3F-51A0BDFD09D7}" type="presParOf" srcId="{6C295271-6C2F-4633-B2B5-29A2CDBD3ECB}" destId="{FEF63E13-4FBC-4D59-B956-814375DE591F}" srcOrd="3" destOrd="0" presId="urn:microsoft.com/office/officeart/2005/8/layout/venn1"/>
    <dgm:cxn modelId="{1BD458B6-B0E5-49E3-898F-9FAF1E3946C2}" type="presParOf" srcId="{6C295271-6C2F-4633-B2B5-29A2CDBD3ECB}" destId="{85DF3387-0E9A-4416-A28A-3E91796BB184}" srcOrd="4" destOrd="0" presId="urn:microsoft.com/office/officeart/2005/8/layout/venn1"/>
    <dgm:cxn modelId="{FB49E649-A297-47A3-872C-1A9E79630D36}"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67596" custScaleY="61789" custLinFactNeighborX="-1967" custLinFactNeighborY="36065"/>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107465" custScaleY="104864" custLinFactNeighborX="-10598" custLinFactNeighborY="21091"/>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07058" custScaleY="127540" custLinFactNeighborX="21309" custLinFactNeighborY="7129"/>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D086D4B3-3E23-4E48-9796-0FE45EC76CFF}" type="presOf" srcId="{F1D54D89-5E60-42F0-AEFB-9093A18E9AA2}" destId="{FEF63E13-4FBC-4D59-B956-814375DE591F}" srcOrd="1" destOrd="0" presId="urn:microsoft.com/office/officeart/2005/8/layout/venn1"/>
    <dgm:cxn modelId="{BD929D6A-CF68-4CE5-9505-EE7858E678B0}" srcId="{C02E8FD6-2991-4E81-8AC6-C4783C08EE8B}" destId="{C56AB422-DB06-4958-A3B9-0D6636D35361}" srcOrd="0" destOrd="0" parTransId="{BA5BBE39-1943-4385-AFAA-443EE14D2250}" sibTransId="{D5BF0056-5BF3-4EB4-96C6-CE976F567236}"/>
    <dgm:cxn modelId="{FED5C69C-358E-40E5-9E3B-C9DED91007A4}" type="presOf" srcId="{D2428A2B-DC29-41C3-A4B7-377F5D4781BC}" destId="{3C9C9A09-F128-4874-8FFB-DB56F4175605}" srcOrd="1" destOrd="0" presId="urn:microsoft.com/office/officeart/2005/8/layout/venn1"/>
    <dgm:cxn modelId="{92F01D1A-577C-4341-818C-A434C0254F71}" type="presOf" srcId="{C56AB422-DB06-4958-A3B9-0D6636D35361}" destId="{D679E7B1-FC84-414B-8455-6A701CE2049F}" srcOrd="0" destOrd="0" presId="urn:microsoft.com/office/officeart/2005/8/layout/venn1"/>
    <dgm:cxn modelId="{2AD74822-503A-4C27-B84C-960C087AA576}" type="presOf" srcId="{C56AB422-DB06-4958-A3B9-0D6636D35361}" destId="{421B9244-A210-4668-8643-8BE204E19EEA}" srcOrd="1" destOrd="0" presId="urn:microsoft.com/office/officeart/2005/8/layout/venn1"/>
    <dgm:cxn modelId="{C86D6E8B-92D5-4A1C-840A-DAA8A63B3D5A}" type="presOf" srcId="{D2428A2B-DC29-41C3-A4B7-377F5D4781BC}" destId="{85DF3387-0E9A-4416-A28A-3E91796BB184}"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3582A015-E6EE-4D35-900C-D6B9131ACED1}" type="presOf" srcId="{F1D54D89-5E60-42F0-AEFB-9093A18E9AA2}" destId="{A789DC9D-53FC-400A-84AA-5BFCD82D12B4}" srcOrd="0"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58A972DE-B8BF-483F-9E8A-CEDEB4766A3E}" type="presOf" srcId="{C02E8FD6-2991-4E81-8AC6-C4783C08EE8B}" destId="{6C295271-6C2F-4633-B2B5-29A2CDBD3ECB}" srcOrd="0" destOrd="0" presId="urn:microsoft.com/office/officeart/2005/8/layout/venn1"/>
    <dgm:cxn modelId="{0F8C377F-38B5-4FD9-B31E-2FB2AA38E622}" type="presParOf" srcId="{6C295271-6C2F-4633-B2B5-29A2CDBD3ECB}" destId="{D679E7B1-FC84-414B-8455-6A701CE2049F}" srcOrd="0" destOrd="0" presId="urn:microsoft.com/office/officeart/2005/8/layout/venn1"/>
    <dgm:cxn modelId="{B170044D-FF27-459B-9796-16FA51FE4174}" type="presParOf" srcId="{6C295271-6C2F-4633-B2B5-29A2CDBD3ECB}" destId="{421B9244-A210-4668-8643-8BE204E19EEA}" srcOrd="1" destOrd="0" presId="urn:microsoft.com/office/officeart/2005/8/layout/venn1"/>
    <dgm:cxn modelId="{8B28C647-A683-40EF-9CE4-639A0B55029F}" type="presParOf" srcId="{6C295271-6C2F-4633-B2B5-29A2CDBD3ECB}" destId="{A789DC9D-53FC-400A-84AA-5BFCD82D12B4}" srcOrd="2" destOrd="0" presId="urn:microsoft.com/office/officeart/2005/8/layout/venn1"/>
    <dgm:cxn modelId="{2C05D883-7BBE-40A2-A0A5-9D44D308861A}" type="presParOf" srcId="{6C295271-6C2F-4633-B2B5-29A2CDBD3ECB}" destId="{FEF63E13-4FBC-4D59-B956-814375DE591F}" srcOrd="3" destOrd="0" presId="urn:microsoft.com/office/officeart/2005/8/layout/venn1"/>
    <dgm:cxn modelId="{4C72E9A3-97FC-4A3A-A5F8-4DBA54EB36A0}" type="presParOf" srcId="{6C295271-6C2F-4633-B2B5-29A2CDBD3ECB}" destId="{85DF3387-0E9A-4416-A28A-3E91796BB184}" srcOrd="4" destOrd="0" presId="urn:microsoft.com/office/officeart/2005/8/layout/venn1"/>
    <dgm:cxn modelId="{327A24D3-B132-4890-88BC-6F3A073C62FE}"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94765" custScaleY="80611" custLinFactNeighborX="-8662" custLinFactNeighborY="29362"/>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107465" custScaleY="104864" custLinFactNeighborX="-30518" custLinFactNeighborY="12221"/>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19529" custScaleY="127540" custLinFactNeighborX="7685" custLinFactNeighborY="-2406"/>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73DD4034-2B33-4F7B-8382-178B75223421}" type="presOf" srcId="{D2428A2B-DC29-41C3-A4B7-377F5D4781BC}" destId="{3C9C9A09-F128-4874-8FFB-DB56F4175605}" srcOrd="1" destOrd="0" presId="urn:microsoft.com/office/officeart/2005/8/layout/venn1"/>
    <dgm:cxn modelId="{BD929D6A-CF68-4CE5-9505-EE7858E678B0}" srcId="{C02E8FD6-2991-4E81-8AC6-C4783C08EE8B}" destId="{C56AB422-DB06-4958-A3B9-0D6636D35361}" srcOrd="0" destOrd="0" parTransId="{BA5BBE39-1943-4385-AFAA-443EE14D2250}" sibTransId="{D5BF0056-5BF3-4EB4-96C6-CE976F567236}"/>
    <dgm:cxn modelId="{FB612192-FEAF-4907-92B2-74E65AEF9448}" type="presOf" srcId="{F1D54D89-5E60-42F0-AEFB-9093A18E9AA2}" destId="{FEF63E13-4FBC-4D59-B956-814375DE591F}" srcOrd="1" destOrd="0" presId="urn:microsoft.com/office/officeart/2005/8/layout/venn1"/>
    <dgm:cxn modelId="{2C19179F-0746-46E9-BA81-258F706111B3}" type="presOf" srcId="{D2428A2B-DC29-41C3-A4B7-377F5D4781BC}" destId="{85DF3387-0E9A-4416-A28A-3E91796BB184}" srcOrd="0" destOrd="0" presId="urn:microsoft.com/office/officeart/2005/8/layout/venn1"/>
    <dgm:cxn modelId="{C0B6643E-A7A0-4EFD-820E-931030115051}" type="presOf" srcId="{C56AB422-DB06-4958-A3B9-0D6636D35361}" destId="{421B9244-A210-4668-8643-8BE204E19EEA}" srcOrd="1" destOrd="0" presId="urn:microsoft.com/office/officeart/2005/8/layout/venn1"/>
    <dgm:cxn modelId="{E243AE39-E053-4510-9DE4-2C789DE11D00}" type="presOf" srcId="{C02E8FD6-2991-4E81-8AC6-C4783C08EE8B}" destId="{6C295271-6C2F-4633-B2B5-29A2CDBD3ECB}" srcOrd="0" destOrd="0" presId="urn:microsoft.com/office/officeart/2005/8/layout/venn1"/>
    <dgm:cxn modelId="{03630906-5877-4217-BF0C-D269ADEC2A87}" type="presOf" srcId="{F1D54D89-5E60-42F0-AEFB-9093A18E9AA2}" destId="{A789DC9D-53FC-400A-84AA-5BFCD82D12B4}" srcOrd="0" destOrd="0" presId="urn:microsoft.com/office/officeart/2005/8/layout/venn1"/>
    <dgm:cxn modelId="{D979AE8C-9A68-40EF-902D-C60EA9AD6751}" type="presOf" srcId="{C56AB422-DB06-4958-A3B9-0D6636D35361}" destId="{D679E7B1-FC84-414B-8455-6A701CE2049F}"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C74D4ADC-A41E-4556-9E6F-FEE37E60FBAC}" srcId="{C02E8FD6-2991-4E81-8AC6-C4783C08EE8B}" destId="{D2428A2B-DC29-41C3-A4B7-377F5D4781BC}" srcOrd="2" destOrd="0" parTransId="{BA83E1DB-AEED-4477-9250-2A473432CE87}" sibTransId="{D3F79820-AB56-4C08-B009-A876A3539431}"/>
    <dgm:cxn modelId="{DEF838A0-782B-49FB-95C9-3D98C3B012F9}" type="presParOf" srcId="{6C295271-6C2F-4633-B2B5-29A2CDBD3ECB}" destId="{D679E7B1-FC84-414B-8455-6A701CE2049F}" srcOrd="0" destOrd="0" presId="urn:microsoft.com/office/officeart/2005/8/layout/venn1"/>
    <dgm:cxn modelId="{50E425FC-ADCC-45C8-9068-B20B56C33123}" type="presParOf" srcId="{6C295271-6C2F-4633-B2B5-29A2CDBD3ECB}" destId="{421B9244-A210-4668-8643-8BE204E19EEA}" srcOrd="1" destOrd="0" presId="urn:microsoft.com/office/officeart/2005/8/layout/venn1"/>
    <dgm:cxn modelId="{619641A7-C701-4507-BE28-13110C3F62BC}" type="presParOf" srcId="{6C295271-6C2F-4633-B2B5-29A2CDBD3ECB}" destId="{A789DC9D-53FC-400A-84AA-5BFCD82D12B4}" srcOrd="2" destOrd="0" presId="urn:microsoft.com/office/officeart/2005/8/layout/venn1"/>
    <dgm:cxn modelId="{C4CE95DE-E9A0-484A-B717-8E621B339795}" type="presParOf" srcId="{6C295271-6C2F-4633-B2B5-29A2CDBD3ECB}" destId="{FEF63E13-4FBC-4D59-B956-814375DE591F}" srcOrd="3" destOrd="0" presId="urn:microsoft.com/office/officeart/2005/8/layout/venn1"/>
    <dgm:cxn modelId="{9B72D750-5761-4A49-84AF-2A443A596661}" type="presParOf" srcId="{6C295271-6C2F-4633-B2B5-29A2CDBD3ECB}" destId="{85DF3387-0E9A-4416-A28A-3E91796BB184}" srcOrd="4" destOrd="0" presId="urn:microsoft.com/office/officeart/2005/8/layout/venn1"/>
    <dgm:cxn modelId="{5A6C7192-B815-4AE6-9DF5-14304CBE3D2E}"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21756" custScaleY="120256" custLinFactNeighborX="-6080" custLinFactNeighborY="31063"/>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77159" custScaleY="79511" custLinFactNeighborX="-40652" custLinFactNeighborY="75"/>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07544" custScaleY="111298" custLinFactNeighborX="8421" custLinFactNeighborY="-13124"/>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772B5524-8F6B-44DF-921D-D52006D434FF}" type="presOf" srcId="{F1D54D89-5E60-42F0-AEFB-9093A18E9AA2}" destId="{FEF63E13-4FBC-4D59-B956-814375DE591F}" srcOrd="1" destOrd="0" presId="urn:microsoft.com/office/officeart/2005/8/layout/venn1"/>
    <dgm:cxn modelId="{50355DC1-2593-485E-A2FD-7D7BAEF61BA2}" type="presOf" srcId="{D2428A2B-DC29-41C3-A4B7-377F5D4781BC}" destId="{85DF3387-0E9A-4416-A28A-3E91796BB184}" srcOrd="0" destOrd="0" presId="urn:microsoft.com/office/officeart/2005/8/layout/venn1"/>
    <dgm:cxn modelId="{EBFCB40B-BAB0-475A-AB2E-DFE4A5D26784}" type="presOf" srcId="{D2428A2B-DC29-41C3-A4B7-377F5D4781BC}" destId="{3C9C9A09-F128-4874-8FFB-DB56F4175605}" srcOrd="1" destOrd="0" presId="urn:microsoft.com/office/officeart/2005/8/layout/venn1"/>
    <dgm:cxn modelId="{53657FCF-16C6-4E87-ACCA-ECE462BCB661}" type="presOf" srcId="{C02E8FD6-2991-4E81-8AC6-C4783C08EE8B}" destId="{6C295271-6C2F-4633-B2B5-29A2CDBD3ECB}" srcOrd="0" destOrd="0" presId="urn:microsoft.com/office/officeart/2005/8/layout/venn1"/>
    <dgm:cxn modelId="{FBA7DBA6-3276-4B55-ACB2-AA606E9269B8}" type="presOf" srcId="{C56AB422-DB06-4958-A3B9-0D6636D35361}" destId="{421B9244-A210-4668-8643-8BE204E19EEA}" srcOrd="1" destOrd="0" presId="urn:microsoft.com/office/officeart/2005/8/layout/venn1"/>
    <dgm:cxn modelId="{8A57255A-4C2A-47A3-A6F4-2EC4F93E9AA9}" type="presOf" srcId="{C56AB422-DB06-4958-A3B9-0D6636D35361}" destId="{D679E7B1-FC84-414B-8455-6A701CE2049F}" srcOrd="0" destOrd="0" presId="urn:microsoft.com/office/officeart/2005/8/layout/venn1"/>
    <dgm:cxn modelId="{47279B45-1B80-49E5-8EE2-0E26D329C437}" type="presOf" srcId="{F1D54D89-5E60-42F0-AEFB-9093A18E9AA2}" destId="{A789DC9D-53FC-400A-84AA-5BFCD82D12B4}"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C74D4ADC-A41E-4556-9E6F-FEE37E60FBAC}" srcId="{C02E8FD6-2991-4E81-8AC6-C4783C08EE8B}" destId="{D2428A2B-DC29-41C3-A4B7-377F5D4781BC}" srcOrd="2" destOrd="0" parTransId="{BA83E1DB-AEED-4477-9250-2A473432CE87}" sibTransId="{D3F79820-AB56-4C08-B009-A876A3539431}"/>
    <dgm:cxn modelId="{E8E8F59E-F92F-4CA9-A446-5C26A05215FC}" type="presParOf" srcId="{6C295271-6C2F-4633-B2B5-29A2CDBD3ECB}" destId="{D679E7B1-FC84-414B-8455-6A701CE2049F}" srcOrd="0" destOrd="0" presId="urn:microsoft.com/office/officeart/2005/8/layout/venn1"/>
    <dgm:cxn modelId="{035B5E03-1B31-4162-9083-E4AB50F0F612}" type="presParOf" srcId="{6C295271-6C2F-4633-B2B5-29A2CDBD3ECB}" destId="{421B9244-A210-4668-8643-8BE204E19EEA}" srcOrd="1" destOrd="0" presId="urn:microsoft.com/office/officeart/2005/8/layout/venn1"/>
    <dgm:cxn modelId="{25596F69-D0E3-402D-8B0B-9362ADC4C325}" type="presParOf" srcId="{6C295271-6C2F-4633-B2B5-29A2CDBD3ECB}" destId="{A789DC9D-53FC-400A-84AA-5BFCD82D12B4}" srcOrd="2" destOrd="0" presId="urn:microsoft.com/office/officeart/2005/8/layout/venn1"/>
    <dgm:cxn modelId="{FCD1A2E8-4A99-4872-B456-7573C280D2C0}" type="presParOf" srcId="{6C295271-6C2F-4633-B2B5-29A2CDBD3ECB}" destId="{FEF63E13-4FBC-4D59-B956-814375DE591F}" srcOrd="3" destOrd="0" presId="urn:microsoft.com/office/officeart/2005/8/layout/venn1"/>
    <dgm:cxn modelId="{D9088C67-6E7C-46FC-B1CB-E5A2B3362213}" type="presParOf" srcId="{6C295271-6C2F-4633-B2B5-29A2CDBD3ECB}" destId="{85DF3387-0E9A-4416-A28A-3E91796BB184}" srcOrd="4" destOrd="0" presId="urn:microsoft.com/office/officeart/2005/8/layout/venn1"/>
    <dgm:cxn modelId="{930EC84C-191E-422B-9853-791C87AF1E4A}"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5"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Ang="21027249" custScaleX="162439" custScaleY="121450" custLinFactNeighborX="-26505" custLinFactNeighborY="39246"/>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ScaleX="110540" custScaleY="110925" custLinFactNeighborX="-43168" custLinFactNeighborY="-2886"/>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ScaleX="140102" custScaleY="132676" custLinFactNeighborX="466" custLinFactNeighborY="-11717"/>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3B88DAE8-3B5C-4076-B50A-50FFB735DCE4}" type="presOf" srcId="{D2428A2B-DC29-41C3-A4B7-377F5D4781BC}" destId="{3C9C9A09-F128-4874-8FFB-DB56F4175605}" srcOrd="1" destOrd="0" presId="urn:microsoft.com/office/officeart/2005/8/layout/venn1"/>
    <dgm:cxn modelId="{5C732618-EE0E-4BE8-BED9-D4524B0D09EE}" type="presOf" srcId="{C56AB422-DB06-4958-A3B9-0D6636D35361}" destId="{D679E7B1-FC84-414B-8455-6A701CE2049F}" srcOrd="0" destOrd="0" presId="urn:microsoft.com/office/officeart/2005/8/layout/venn1"/>
    <dgm:cxn modelId="{5E96E3C1-D6EE-468D-88B6-B918F116F18A}" type="presOf" srcId="{F1D54D89-5E60-42F0-AEFB-9093A18E9AA2}" destId="{FEF63E13-4FBC-4D59-B956-814375DE591F}" srcOrd="1" destOrd="0" presId="urn:microsoft.com/office/officeart/2005/8/layout/venn1"/>
    <dgm:cxn modelId="{BD929D6A-CF68-4CE5-9505-EE7858E678B0}" srcId="{C02E8FD6-2991-4E81-8AC6-C4783C08EE8B}" destId="{C56AB422-DB06-4958-A3B9-0D6636D35361}" srcOrd="0" destOrd="0" parTransId="{BA5BBE39-1943-4385-AFAA-443EE14D2250}" sibTransId="{D5BF0056-5BF3-4EB4-96C6-CE976F567236}"/>
    <dgm:cxn modelId="{1710D3D9-C10B-45C1-9FB1-3C3D4C133ADA}" type="presOf" srcId="{C02E8FD6-2991-4E81-8AC6-C4783C08EE8B}" destId="{6C295271-6C2F-4633-B2B5-29A2CDBD3ECB}" srcOrd="0" destOrd="0" presId="urn:microsoft.com/office/officeart/2005/8/layout/venn1"/>
    <dgm:cxn modelId="{A1656E70-722B-44FD-B6EF-10EA1AFB3712}" type="presOf" srcId="{F1D54D89-5E60-42F0-AEFB-9093A18E9AA2}" destId="{A789DC9D-53FC-400A-84AA-5BFCD82D12B4}" srcOrd="0"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B62B6141-64EF-4FD9-B587-A1CC83951F3A}" type="presOf" srcId="{D2428A2B-DC29-41C3-A4B7-377F5D4781BC}" destId="{85DF3387-0E9A-4416-A28A-3E91796BB184}" srcOrd="0" destOrd="0" presId="urn:microsoft.com/office/officeart/2005/8/layout/venn1"/>
    <dgm:cxn modelId="{D188F1B7-2390-43D1-BE56-9ADACCA61FCA}" type="presOf" srcId="{C56AB422-DB06-4958-A3B9-0D6636D35361}" destId="{421B9244-A210-4668-8643-8BE204E19EEA}" srcOrd="1"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042E0526-422E-4DCA-BE22-B78B0771B920}" type="presParOf" srcId="{6C295271-6C2F-4633-B2B5-29A2CDBD3ECB}" destId="{D679E7B1-FC84-414B-8455-6A701CE2049F}" srcOrd="0" destOrd="0" presId="urn:microsoft.com/office/officeart/2005/8/layout/venn1"/>
    <dgm:cxn modelId="{F35E6C36-1A9B-4818-97B4-28DE249F3D4B}" type="presParOf" srcId="{6C295271-6C2F-4633-B2B5-29A2CDBD3ECB}" destId="{421B9244-A210-4668-8643-8BE204E19EEA}" srcOrd="1" destOrd="0" presId="urn:microsoft.com/office/officeart/2005/8/layout/venn1"/>
    <dgm:cxn modelId="{3B7DAE14-0D9F-4D37-9CFA-4823898D4181}" type="presParOf" srcId="{6C295271-6C2F-4633-B2B5-29A2CDBD3ECB}" destId="{A789DC9D-53FC-400A-84AA-5BFCD82D12B4}" srcOrd="2" destOrd="0" presId="urn:microsoft.com/office/officeart/2005/8/layout/venn1"/>
    <dgm:cxn modelId="{197A1D5A-8339-4F58-BE33-6D67F519D79F}" type="presParOf" srcId="{6C295271-6C2F-4633-B2B5-29A2CDBD3ECB}" destId="{FEF63E13-4FBC-4D59-B956-814375DE591F}" srcOrd="3" destOrd="0" presId="urn:microsoft.com/office/officeart/2005/8/layout/venn1"/>
    <dgm:cxn modelId="{395AA337-0019-4DA9-B8E7-A3BF98FF9ED1}" type="presParOf" srcId="{6C295271-6C2F-4633-B2B5-29A2CDBD3ECB}" destId="{85DF3387-0E9A-4416-A28A-3E91796BB184}" srcOrd="4" destOrd="0" presId="urn:microsoft.com/office/officeart/2005/8/layout/venn1"/>
    <dgm:cxn modelId="{C72C1487-04ED-4155-9E32-DD73294CE4FD}"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1#1"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ScaleX="115055" custScaleY="121063" custLinFactNeighborX="-11559" custLinFactNeighborY="31154"/>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Ang="18005577" custScaleX="131755" custScaleY="94271" custLinFactNeighborX="-33086" custLinFactNeighborY="-6787"/>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Ang="3736979" custScaleX="131040" custScaleY="95706" custLinFactNeighborX="6463" custLinFactNeighborY="-5036"/>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D3D657D6-81DD-4254-98E0-871A483AB231}" type="presOf" srcId="{F1D54D89-5E60-42F0-AEFB-9093A18E9AA2}" destId="{FEF63E13-4FBC-4D59-B956-814375DE591F}" srcOrd="1" destOrd="0" presId="urn:microsoft.com/office/officeart/2005/8/layout/venn1"/>
    <dgm:cxn modelId="{BD929D6A-CF68-4CE5-9505-EE7858E678B0}" srcId="{C02E8FD6-2991-4E81-8AC6-C4783C08EE8B}" destId="{C56AB422-DB06-4958-A3B9-0D6636D35361}" srcOrd="0" destOrd="0" parTransId="{BA5BBE39-1943-4385-AFAA-443EE14D2250}" sibTransId="{D5BF0056-5BF3-4EB4-96C6-CE976F567236}"/>
    <dgm:cxn modelId="{CF2E752D-CE43-4C30-B039-0F88959B1B75}" type="presOf" srcId="{D2428A2B-DC29-41C3-A4B7-377F5D4781BC}" destId="{85DF3387-0E9A-4416-A28A-3E91796BB184}" srcOrd="0" destOrd="0" presId="urn:microsoft.com/office/officeart/2005/8/layout/venn1"/>
    <dgm:cxn modelId="{EBFAA642-E88E-4EBB-86D6-8E7106F19D8E}" type="presOf" srcId="{F1D54D89-5E60-42F0-AEFB-9093A18E9AA2}" destId="{A789DC9D-53FC-400A-84AA-5BFCD82D12B4}" srcOrd="0" destOrd="0" presId="urn:microsoft.com/office/officeart/2005/8/layout/venn1"/>
    <dgm:cxn modelId="{013AE734-19BF-488C-B849-4FDB07F7B211}" type="presOf" srcId="{C56AB422-DB06-4958-A3B9-0D6636D35361}" destId="{D679E7B1-FC84-414B-8455-6A701CE2049F}" srcOrd="0" destOrd="0" presId="urn:microsoft.com/office/officeart/2005/8/layout/venn1"/>
    <dgm:cxn modelId="{7AB2AC72-8127-4DE3-B109-F73997F224F1}" type="presOf" srcId="{C02E8FD6-2991-4E81-8AC6-C4783C08EE8B}" destId="{6C295271-6C2F-4633-B2B5-29A2CDBD3ECB}" srcOrd="0" destOrd="0" presId="urn:microsoft.com/office/officeart/2005/8/layout/venn1"/>
    <dgm:cxn modelId="{02F0B49D-1DB0-40BB-928E-7B1A22FD4829}" type="presOf" srcId="{D2428A2B-DC29-41C3-A4B7-377F5D4781BC}" destId="{3C9C9A09-F128-4874-8FFB-DB56F4175605}" srcOrd="1"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3B218B25-DAB6-4253-9F5B-250EC74EC553}" type="presOf" srcId="{C56AB422-DB06-4958-A3B9-0D6636D35361}" destId="{421B9244-A210-4668-8643-8BE204E19EEA}" srcOrd="1"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4DB273D3-AC7B-4A8A-A11C-9D1B3A44DE51}" type="presParOf" srcId="{6C295271-6C2F-4633-B2B5-29A2CDBD3ECB}" destId="{D679E7B1-FC84-414B-8455-6A701CE2049F}" srcOrd="0" destOrd="0" presId="urn:microsoft.com/office/officeart/2005/8/layout/venn1"/>
    <dgm:cxn modelId="{462C352B-C0CC-4EA3-B3DA-4357C313A509}" type="presParOf" srcId="{6C295271-6C2F-4633-B2B5-29A2CDBD3ECB}" destId="{421B9244-A210-4668-8643-8BE204E19EEA}" srcOrd="1" destOrd="0" presId="urn:microsoft.com/office/officeart/2005/8/layout/venn1"/>
    <dgm:cxn modelId="{0106D8D0-5276-4A25-9BA9-0B996364F5CE}" type="presParOf" srcId="{6C295271-6C2F-4633-B2B5-29A2CDBD3ECB}" destId="{A789DC9D-53FC-400A-84AA-5BFCD82D12B4}" srcOrd="2" destOrd="0" presId="urn:microsoft.com/office/officeart/2005/8/layout/venn1"/>
    <dgm:cxn modelId="{8051E980-7F0A-4B3A-8BE6-24F2A7E60878}" type="presParOf" srcId="{6C295271-6C2F-4633-B2B5-29A2CDBD3ECB}" destId="{FEF63E13-4FBC-4D59-B956-814375DE591F}" srcOrd="3" destOrd="0" presId="urn:microsoft.com/office/officeart/2005/8/layout/venn1"/>
    <dgm:cxn modelId="{4FC07D70-DA89-4EDB-8425-1883709A02CB}" type="presParOf" srcId="{6C295271-6C2F-4633-B2B5-29A2CDBD3ECB}" destId="{85DF3387-0E9A-4416-A28A-3E91796BB184}" srcOrd="4" destOrd="0" presId="urn:microsoft.com/office/officeart/2005/8/layout/venn1"/>
    <dgm:cxn modelId="{3DCC2E64-6EC6-4C04-A0DC-14AFD82AEE61}"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02E8FD6-2991-4E81-8AC6-C4783C08EE8B}" type="doc">
      <dgm:prSet loTypeId="urn:microsoft.com/office/officeart/2005/8/layout/venn1" loCatId="relationship" qsTypeId="urn:microsoft.com/office/officeart/2005/8/quickstyle/3d3" qsCatId="3D" csTypeId="urn:microsoft.com/office/officeart/2005/8/colors/colorful1#2" csCatId="colorful" phldr="1"/>
      <dgm:spPr/>
    </dgm:pt>
    <dgm:pt modelId="{C56AB422-DB06-4958-A3B9-0D6636D35361}">
      <dgm:prSet phldrT="[テキスト]" phldr="1" custT="1"/>
      <dgm:spPr/>
      <dgm:t>
        <a:bodyPr/>
        <a:lstStyle/>
        <a:p>
          <a:endParaRPr kumimoji="1" lang="ja-JP" altLang="en-US" sz="800"/>
        </a:p>
      </dgm:t>
    </dgm:pt>
    <dgm:pt modelId="{BA5BBE39-1943-4385-AFAA-443EE14D2250}" type="parTrans" cxnId="{BD929D6A-CF68-4CE5-9505-EE7858E678B0}">
      <dgm:prSet/>
      <dgm:spPr/>
      <dgm:t>
        <a:bodyPr/>
        <a:lstStyle/>
        <a:p>
          <a:endParaRPr kumimoji="1" lang="ja-JP" altLang="en-US"/>
        </a:p>
      </dgm:t>
    </dgm:pt>
    <dgm:pt modelId="{D5BF0056-5BF3-4EB4-96C6-CE976F567236}" type="sibTrans" cxnId="{BD929D6A-CF68-4CE5-9505-EE7858E678B0}">
      <dgm:prSet/>
      <dgm:spPr/>
      <dgm:t>
        <a:bodyPr/>
        <a:lstStyle/>
        <a:p>
          <a:endParaRPr kumimoji="1" lang="ja-JP" altLang="en-US"/>
        </a:p>
      </dgm:t>
    </dgm:pt>
    <dgm:pt modelId="{F1D54D89-5E60-42F0-AEFB-9093A18E9AA2}">
      <dgm:prSet phldrT="[テキスト]" phldr="1" custT="1"/>
      <dgm:spPr/>
      <dgm:t>
        <a:bodyPr/>
        <a:lstStyle/>
        <a:p>
          <a:endParaRPr kumimoji="1" lang="ja-JP" altLang="en-US" sz="800" baseline="0" dirty="0"/>
        </a:p>
      </dgm:t>
    </dgm:pt>
    <dgm:pt modelId="{EF199F9A-4528-46BE-A1E3-51AF3FF16888}" type="parTrans" cxnId="{FE39A0DB-E584-4529-B2A8-2627E60A53C4}">
      <dgm:prSet/>
      <dgm:spPr/>
      <dgm:t>
        <a:bodyPr/>
        <a:lstStyle/>
        <a:p>
          <a:endParaRPr kumimoji="1" lang="ja-JP" altLang="en-US"/>
        </a:p>
      </dgm:t>
    </dgm:pt>
    <dgm:pt modelId="{6BED6A82-65AC-4579-9580-AABDA25626D0}" type="sibTrans" cxnId="{FE39A0DB-E584-4529-B2A8-2627E60A53C4}">
      <dgm:prSet/>
      <dgm:spPr/>
      <dgm:t>
        <a:bodyPr/>
        <a:lstStyle/>
        <a:p>
          <a:endParaRPr kumimoji="1" lang="ja-JP" altLang="en-US"/>
        </a:p>
      </dgm:t>
    </dgm:pt>
    <dgm:pt modelId="{D2428A2B-DC29-41C3-A4B7-377F5D4781BC}">
      <dgm:prSet phldrT="[テキスト]" custT="1"/>
      <dgm:spPr/>
      <dgm:t>
        <a:bodyPr/>
        <a:lstStyle/>
        <a:p>
          <a:endParaRPr kumimoji="1" lang="ja-JP" altLang="en-US" sz="800" baseline="0" dirty="0"/>
        </a:p>
      </dgm:t>
    </dgm:pt>
    <dgm:pt modelId="{D3F79820-AB56-4C08-B009-A876A3539431}" type="sibTrans" cxnId="{C74D4ADC-A41E-4556-9E6F-FEE37E60FBAC}">
      <dgm:prSet/>
      <dgm:spPr/>
      <dgm:t>
        <a:bodyPr/>
        <a:lstStyle/>
        <a:p>
          <a:endParaRPr kumimoji="1" lang="ja-JP" altLang="en-US"/>
        </a:p>
      </dgm:t>
    </dgm:pt>
    <dgm:pt modelId="{BA83E1DB-AEED-4477-9250-2A473432CE87}" type="parTrans" cxnId="{C74D4ADC-A41E-4556-9E6F-FEE37E60FBAC}">
      <dgm:prSet/>
      <dgm:spPr/>
      <dgm:t>
        <a:bodyPr/>
        <a:lstStyle/>
        <a:p>
          <a:endParaRPr kumimoji="1" lang="ja-JP" altLang="en-US"/>
        </a:p>
      </dgm:t>
    </dgm:pt>
    <dgm:pt modelId="{6C295271-6C2F-4633-B2B5-29A2CDBD3ECB}" type="pres">
      <dgm:prSet presAssocID="{C02E8FD6-2991-4E81-8AC6-C4783C08EE8B}" presName="compositeShape" presStyleCnt="0">
        <dgm:presLayoutVars>
          <dgm:chMax val="7"/>
          <dgm:dir/>
          <dgm:resizeHandles val="exact"/>
        </dgm:presLayoutVars>
      </dgm:prSet>
      <dgm:spPr/>
    </dgm:pt>
    <dgm:pt modelId="{D679E7B1-FC84-414B-8455-6A701CE2049F}" type="pres">
      <dgm:prSet presAssocID="{C56AB422-DB06-4958-A3B9-0D6636D35361}" presName="circ1" presStyleLbl="vennNode1" presStyleIdx="0" presStyleCnt="3" custAng="21192405" custScaleX="119123" custScaleY="99648" custLinFactNeighborX="-11069" custLinFactNeighborY="20996"/>
      <dgm:spPr/>
      <dgm:t>
        <a:bodyPr/>
        <a:lstStyle/>
        <a:p>
          <a:endParaRPr kumimoji="1" lang="ja-JP" altLang="en-US"/>
        </a:p>
      </dgm:t>
    </dgm:pt>
    <dgm:pt modelId="{421B9244-A210-4668-8643-8BE204E19EEA}" type="pres">
      <dgm:prSet presAssocID="{C56AB422-DB06-4958-A3B9-0D6636D35361}" presName="circ1Tx" presStyleLbl="revTx" presStyleIdx="0" presStyleCnt="0">
        <dgm:presLayoutVars>
          <dgm:chMax val="0"/>
          <dgm:chPref val="0"/>
          <dgm:bulletEnabled val="1"/>
        </dgm:presLayoutVars>
      </dgm:prSet>
      <dgm:spPr/>
      <dgm:t>
        <a:bodyPr/>
        <a:lstStyle/>
        <a:p>
          <a:endParaRPr kumimoji="1" lang="ja-JP" altLang="en-US"/>
        </a:p>
      </dgm:t>
    </dgm:pt>
    <dgm:pt modelId="{A789DC9D-53FC-400A-84AA-5BFCD82D12B4}" type="pres">
      <dgm:prSet presAssocID="{F1D54D89-5E60-42F0-AEFB-9093A18E9AA2}" presName="circ2" presStyleLbl="vennNode1" presStyleIdx="1" presStyleCnt="3" custAng="473531" custScaleX="102881" custScaleY="106918" custLinFactNeighborX="-25026" custLinFactNeighborY="-18180"/>
      <dgm:spPr/>
      <dgm:t>
        <a:bodyPr/>
        <a:lstStyle/>
        <a:p>
          <a:endParaRPr kumimoji="1" lang="ja-JP" altLang="en-US"/>
        </a:p>
      </dgm:t>
    </dgm:pt>
    <dgm:pt modelId="{FEF63E13-4FBC-4D59-B956-814375DE591F}" type="pres">
      <dgm:prSet presAssocID="{F1D54D89-5E60-42F0-AEFB-9093A18E9AA2}" presName="circ2Tx" presStyleLbl="revTx" presStyleIdx="0" presStyleCnt="0">
        <dgm:presLayoutVars>
          <dgm:chMax val="0"/>
          <dgm:chPref val="0"/>
          <dgm:bulletEnabled val="1"/>
        </dgm:presLayoutVars>
      </dgm:prSet>
      <dgm:spPr/>
      <dgm:t>
        <a:bodyPr/>
        <a:lstStyle/>
        <a:p>
          <a:endParaRPr kumimoji="1" lang="ja-JP" altLang="en-US"/>
        </a:p>
      </dgm:t>
    </dgm:pt>
    <dgm:pt modelId="{85DF3387-0E9A-4416-A28A-3E91796BB184}" type="pres">
      <dgm:prSet presAssocID="{D2428A2B-DC29-41C3-A4B7-377F5D4781BC}" presName="circ3" presStyleLbl="vennNode1" presStyleIdx="2" presStyleCnt="3" custAng="930308" custScaleX="120776" custScaleY="109408" custLinFactNeighborX="17472" custLinFactNeighborY="-13681"/>
      <dgm:spPr/>
      <dgm:t>
        <a:bodyPr/>
        <a:lstStyle/>
        <a:p>
          <a:endParaRPr kumimoji="1" lang="ja-JP" altLang="en-US"/>
        </a:p>
      </dgm:t>
    </dgm:pt>
    <dgm:pt modelId="{3C9C9A09-F128-4874-8FFB-DB56F4175605}" type="pres">
      <dgm:prSet presAssocID="{D2428A2B-DC29-41C3-A4B7-377F5D4781BC}"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BD929D6A-CF68-4CE5-9505-EE7858E678B0}" srcId="{C02E8FD6-2991-4E81-8AC6-C4783C08EE8B}" destId="{C56AB422-DB06-4958-A3B9-0D6636D35361}" srcOrd="0" destOrd="0" parTransId="{BA5BBE39-1943-4385-AFAA-443EE14D2250}" sibTransId="{D5BF0056-5BF3-4EB4-96C6-CE976F567236}"/>
    <dgm:cxn modelId="{9EDFE411-5806-45C5-A7F3-0E9C43AE10FC}" type="presOf" srcId="{F1D54D89-5E60-42F0-AEFB-9093A18E9AA2}" destId="{FEF63E13-4FBC-4D59-B956-814375DE591F}" srcOrd="1" destOrd="0" presId="urn:microsoft.com/office/officeart/2005/8/layout/venn1"/>
    <dgm:cxn modelId="{BD292948-215B-4F8B-AAF8-722FB8B92475}" type="presOf" srcId="{D2428A2B-DC29-41C3-A4B7-377F5D4781BC}" destId="{3C9C9A09-F128-4874-8FFB-DB56F4175605}" srcOrd="1" destOrd="0" presId="urn:microsoft.com/office/officeart/2005/8/layout/venn1"/>
    <dgm:cxn modelId="{5606B95C-D26A-47CF-ADEC-AD20A7B31F61}" type="presOf" srcId="{D2428A2B-DC29-41C3-A4B7-377F5D4781BC}" destId="{85DF3387-0E9A-4416-A28A-3E91796BB184}" srcOrd="0" destOrd="0" presId="urn:microsoft.com/office/officeart/2005/8/layout/venn1"/>
    <dgm:cxn modelId="{86BA7FCE-2060-444E-8151-969820368160}" type="presOf" srcId="{C56AB422-DB06-4958-A3B9-0D6636D35361}" destId="{D679E7B1-FC84-414B-8455-6A701CE2049F}" srcOrd="0" destOrd="0" presId="urn:microsoft.com/office/officeart/2005/8/layout/venn1"/>
    <dgm:cxn modelId="{659F8F61-F48E-41B7-98D4-3825B930C36C}" type="presOf" srcId="{F1D54D89-5E60-42F0-AEFB-9093A18E9AA2}" destId="{A789DC9D-53FC-400A-84AA-5BFCD82D12B4}" srcOrd="0" destOrd="0" presId="urn:microsoft.com/office/officeart/2005/8/layout/venn1"/>
    <dgm:cxn modelId="{716DB179-B4E8-4732-A803-7BE32B4277DD}" type="presOf" srcId="{C56AB422-DB06-4958-A3B9-0D6636D35361}" destId="{421B9244-A210-4668-8643-8BE204E19EEA}" srcOrd="1" destOrd="0" presId="urn:microsoft.com/office/officeart/2005/8/layout/venn1"/>
    <dgm:cxn modelId="{FE39A0DB-E584-4529-B2A8-2627E60A53C4}" srcId="{C02E8FD6-2991-4E81-8AC6-C4783C08EE8B}" destId="{F1D54D89-5E60-42F0-AEFB-9093A18E9AA2}" srcOrd="1" destOrd="0" parTransId="{EF199F9A-4528-46BE-A1E3-51AF3FF16888}" sibTransId="{6BED6A82-65AC-4579-9580-AABDA25626D0}"/>
    <dgm:cxn modelId="{E5FA2565-EA0F-4EB9-9D36-5D1736E06D90}" type="presOf" srcId="{C02E8FD6-2991-4E81-8AC6-C4783C08EE8B}" destId="{6C295271-6C2F-4633-B2B5-29A2CDBD3ECB}" srcOrd="0" destOrd="0" presId="urn:microsoft.com/office/officeart/2005/8/layout/venn1"/>
    <dgm:cxn modelId="{C74D4ADC-A41E-4556-9E6F-FEE37E60FBAC}" srcId="{C02E8FD6-2991-4E81-8AC6-C4783C08EE8B}" destId="{D2428A2B-DC29-41C3-A4B7-377F5D4781BC}" srcOrd="2" destOrd="0" parTransId="{BA83E1DB-AEED-4477-9250-2A473432CE87}" sibTransId="{D3F79820-AB56-4C08-B009-A876A3539431}"/>
    <dgm:cxn modelId="{92E14CB2-A3A3-468E-8EB7-EC912842FD82}" type="presParOf" srcId="{6C295271-6C2F-4633-B2B5-29A2CDBD3ECB}" destId="{D679E7B1-FC84-414B-8455-6A701CE2049F}" srcOrd="0" destOrd="0" presId="urn:microsoft.com/office/officeart/2005/8/layout/venn1"/>
    <dgm:cxn modelId="{F41CF92B-5061-4B07-B1A0-A1A76D663FE2}" type="presParOf" srcId="{6C295271-6C2F-4633-B2B5-29A2CDBD3ECB}" destId="{421B9244-A210-4668-8643-8BE204E19EEA}" srcOrd="1" destOrd="0" presId="urn:microsoft.com/office/officeart/2005/8/layout/venn1"/>
    <dgm:cxn modelId="{CFEB38CB-51AC-45B6-B400-D71D4DEE097F}" type="presParOf" srcId="{6C295271-6C2F-4633-B2B5-29A2CDBD3ECB}" destId="{A789DC9D-53FC-400A-84AA-5BFCD82D12B4}" srcOrd="2" destOrd="0" presId="urn:microsoft.com/office/officeart/2005/8/layout/venn1"/>
    <dgm:cxn modelId="{8ECBBB1C-1835-44FE-A6BC-AA036B694943}" type="presParOf" srcId="{6C295271-6C2F-4633-B2B5-29A2CDBD3ECB}" destId="{FEF63E13-4FBC-4D59-B956-814375DE591F}" srcOrd="3" destOrd="0" presId="urn:microsoft.com/office/officeart/2005/8/layout/venn1"/>
    <dgm:cxn modelId="{AEA54EF5-8183-4242-A611-959CD289185C}" type="presParOf" srcId="{6C295271-6C2F-4633-B2B5-29A2CDBD3ECB}" destId="{85DF3387-0E9A-4416-A28A-3E91796BB184}" srcOrd="4" destOrd="0" presId="urn:microsoft.com/office/officeart/2005/8/layout/venn1"/>
    <dgm:cxn modelId="{9421357D-3C2D-470F-A371-5385FA3F9075}" type="presParOf" srcId="{6C295271-6C2F-4633-B2B5-29A2CDBD3ECB}" destId="{3C9C9A09-F128-4874-8FFB-DB56F4175605}"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1781483" y="127261"/>
          <a:ext cx="3918412" cy="3875218"/>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2303938" y="805424"/>
        <a:ext cx="2873502" cy="1743848"/>
      </dsp:txXfrm>
    </dsp:sp>
    <dsp:sp modelId="{A789DC9D-53FC-400A-84AA-5BFCD82D12B4}">
      <dsp:nvSpPr>
        <dsp:cNvPr id="0" name=""/>
        <dsp:cNvSpPr/>
      </dsp:nvSpPr>
      <dsp:spPr>
        <a:xfrm>
          <a:off x="2248816" y="710538"/>
          <a:ext cx="3664182" cy="3402300"/>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3369445" y="1589465"/>
        <a:ext cx="2198509" cy="1871265"/>
      </dsp:txXfrm>
    </dsp:sp>
    <dsp:sp modelId="{85DF3387-0E9A-4416-A28A-3E91796BB184}">
      <dsp:nvSpPr>
        <dsp:cNvPr id="0" name=""/>
        <dsp:cNvSpPr/>
      </dsp:nvSpPr>
      <dsp:spPr>
        <a:xfrm>
          <a:off x="1613386" y="868191"/>
          <a:ext cx="3218908" cy="3171792"/>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1916500" y="1687570"/>
        <a:ext cx="1931345" cy="174448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1385928" y="663432"/>
          <a:ext cx="3253922" cy="3198968"/>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1819784" y="1223252"/>
        <a:ext cx="2386209" cy="1439535"/>
      </dsp:txXfrm>
    </dsp:sp>
    <dsp:sp modelId="{A789DC9D-53FC-400A-84AA-5BFCD82D12B4}">
      <dsp:nvSpPr>
        <dsp:cNvPr id="0" name=""/>
        <dsp:cNvSpPr/>
      </dsp:nvSpPr>
      <dsp:spPr>
        <a:xfrm rot="2605481">
          <a:off x="1958606" y="1086972"/>
          <a:ext cx="2390445" cy="3503819"/>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2605481">
        <a:off x="2689684" y="1992125"/>
        <a:ext cx="1434267" cy="1927100"/>
      </dsp:txXfrm>
    </dsp:sp>
    <dsp:sp modelId="{85DF3387-0E9A-4416-A28A-3E91796BB184}">
      <dsp:nvSpPr>
        <dsp:cNvPr id="0" name=""/>
        <dsp:cNvSpPr/>
      </dsp:nvSpPr>
      <dsp:spPr>
        <a:xfrm rot="3235404">
          <a:off x="760387" y="1720245"/>
          <a:ext cx="3088090" cy="2378590"/>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3235404">
        <a:off x="1051182" y="2334714"/>
        <a:ext cx="1852854" cy="130822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809855" y="325638"/>
          <a:ext cx="3775133" cy="3152952"/>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1313206" y="877405"/>
        <a:ext cx="2768431" cy="1418828"/>
      </dsp:txXfrm>
    </dsp:sp>
    <dsp:sp modelId="{A789DC9D-53FC-400A-84AA-5BFCD82D12B4}">
      <dsp:nvSpPr>
        <dsp:cNvPr id="0" name=""/>
        <dsp:cNvSpPr/>
      </dsp:nvSpPr>
      <dsp:spPr>
        <a:xfrm rot="20420822">
          <a:off x="1250414" y="1216683"/>
          <a:ext cx="3466137" cy="2693593"/>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20420822">
        <a:off x="2310474" y="1912528"/>
        <a:ext cx="2079682" cy="1481476"/>
      </dsp:txXfrm>
    </dsp:sp>
    <dsp:sp modelId="{85DF3387-0E9A-4416-A28A-3E91796BB184}">
      <dsp:nvSpPr>
        <dsp:cNvPr id="0" name=""/>
        <dsp:cNvSpPr/>
      </dsp:nvSpPr>
      <dsp:spPr>
        <a:xfrm rot="19207521">
          <a:off x="782457" y="871042"/>
          <a:ext cx="2357681" cy="3185922"/>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19207521">
        <a:off x="1004472" y="1694072"/>
        <a:ext cx="1414608" cy="1752257"/>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652144" y="426794"/>
          <a:ext cx="4031860" cy="3278165"/>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1189725" y="1000473"/>
        <a:ext cx="2956697" cy="1475174"/>
      </dsp:txXfrm>
    </dsp:sp>
    <dsp:sp modelId="{A789DC9D-53FC-400A-84AA-5BFCD82D12B4}">
      <dsp:nvSpPr>
        <dsp:cNvPr id="0" name=""/>
        <dsp:cNvSpPr/>
      </dsp:nvSpPr>
      <dsp:spPr>
        <a:xfrm rot="19385125">
          <a:off x="1256636" y="1281943"/>
          <a:ext cx="3834650" cy="2813398"/>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19385125">
        <a:off x="2429400" y="2008738"/>
        <a:ext cx="2300790" cy="1547369"/>
      </dsp:txXfrm>
    </dsp:sp>
    <dsp:sp modelId="{85DF3387-0E9A-4416-A28A-3E91796BB184}">
      <dsp:nvSpPr>
        <dsp:cNvPr id="0" name=""/>
        <dsp:cNvSpPr/>
      </dsp:nvSpPr>
      <dsp:spPr>
        <a:xfrm>
          <a:off x="680073" y="1136810"/>
          <a:ext cx="3091119" cy="3136456"/>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971153" y="1947062"/>
        <a:ext cx="1854671" cy="1725051"/>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rot="20950493">
          <a:off x="1212557" y="285709"/>
          <a:ext cx="4045646" cy="3369309"/>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rot="20950493">
        <a:off x="1751977" y="875339"/>
        <a:ext cx="2966807" cy="1516189"/>
      </dsp:txXfrm>
    </dsp:sp>
    <dsp:sp modelId="{A789DC9D-53FC-400A-84AA-5BFCD82D12B4}">
      <dsp:nvSpPr>
        <dsp:cNvPr id="0" name=""/>
        <dsp:cNvSpPr/>
      </dsp:nvSpPr>
      <dsp:spPr>
        <a:xfrm rot="19353763">
          <a:off x="1927008" y="1473401"/>
          <a:ext cx="3661090" cy="2420161"/>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19353763">
        <a:off x="3046692" y="2098609"/>
        <a:ext cx="2196654" cy="1331088"/>
      </dsp:txXfrm>
    </dsp:sp>
    <dsp:sp modelId="{85DF3387-0E9A-4416-A28A-3E91796BB184}">
      <dsp:nvSpPr>
        <dsp:cNvPr id="0" name=""/>
        <dsp:cNvSpPr/>
      </dsp:nvSpPr>
      <dsp:spPr>
        <a:xfrm rot="2089392">
          <a:off x="880001" y="1887318"/>
          <a:ext cx="3297262" cy="2013797"/>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2089392">
        <a:off x="1190493" y="2407549"/>
        <a:ext cx="1978357" cy="110758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1566809" y="416445"/>
          <a:ext cx="3782029" cy="3497900"/>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2071080" y="1028577"/>
        <a:ext cx="2773488" cy="1574055"/>
      </dsp:txXfrm>
    </dsp:sp>
    <dsp:sp modelId="{A789DC9D-53FC-400A-84AA-5BFCD82D12B4}">
      <dsp:nvSpPr>
        <dsp:cNvPr id="0" name=""/>
        <dsp:cNvSpPr/>
      </dsp:nvSpPr>
      <dsp:spPr>
        <a:xfrm>
          <a:off x="2894474" y="833143"/>
          <a:ext cx="2755957" cy="3457147"/>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3737337" y="1726240"/>
        <a:ext cx="1653574" cy="1901430"/>
      </dsp:txXfrm>
    </dsp:sp>
    <dsp:sp modelId="{85DF3387-0E9A-4416-A28A-3E91796BB184}">
      <dsp:nvSpPr>
        <dsp:cNvPr id="0" name=""/>
        <dsp:cNvSpPr/>
      </dsp:nvSpPr>
      <dsp:spPr>
        <a:xfrm>
          <a:off x="1180665" y="581795"/>
          <a:ext cx="4168404" cy="3841200"/>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1573190" y="1574105"/>
        <a:ext cx="2501042" cy="21126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2457472" y="811027"/>
          <a:ext cx="3210299" cy="2419201"/>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2885512" y="1234387"/>
        <a:ext cx="2354219" cy="1088640"/>
      </dsp:txXfrm>
    </dsp:sp>
    <dsp:sp modelId="{A789DC9D-53FC-400A-84AA-5BFCD82D12B4}">
      <dsp:nvSpPr>
        <dsp:cNvPr id="0" name=""/>
        <dsp:cNvSpPr/>
      </dsp:nvSpPr>
      <dsp:spPr>
        <a:xfrm>
          <a:off x="3267145" y="1705785"/>
          <a:ext cx="3150316" cy="2977222"/>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4230617" y="2474901"/>
        <a:ext cx="1890189" cy="1637472"/>
      </dsp:txXfrm>
    </dsp:sp>
    <dsp:sp modelId="{85DF3387-0E9A-4416-A28A-3E91796BB184}">
      <dsp:nvSpPr>
        <dsp:cNvPr id="0" name=""/>
        <dsp:cNvSpPr/>
      </dsp:nvSpPr>
      <dsp:spPr>
        <a:xfrm>
          <a:off x="1518789" y="971284"/>
          <a:ext cx="3936957" cy="3665931"/>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1889519" y="1918316"/>
        <a:ext cx="2362174" cy="201626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2268669" y="1236189"/>
          <a:ext cx="2047267" cy="1871391"/>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2541638" y="1563682"/>
        <a:ext cx="1501329" cy="842126"/>
      </dsp:txXfrm>
    </dsp:sp>
    <dsp:sp modelId="{A789DC9D-53FC-400A-84AA-5BFCD82D12B4}">
      <dsp:nvSpPr>
        <dsp:cNvPr id="0" name=""/>
        <dsp:cNvSpPr/>
      </dsp:nvSpPr>
      <dsp:spPr>
        <a:xfrm>
          <a:off x="2496361" y="1871805"/>
          <a:ext cx="3254772" cy="3175996"/>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3491779" y="2692271"/>
        <a:ext cx="1952863" cy="1746797"/>
      </dsp:txXfrm>
    </dsp:sp>
    <dsp:sp modelId="{85DF3387-0E9A-4416-A28A-3E91796BB184}">
      <dsp:nvSpPr>
        <dsp:cNvPr id="0" name=""/>
        <dsp:cNvSpPr/>
      </dsp:nvSpPr>
      <dsp:spPr>
        <a:xfrm>
          <a:off x="1283187" y="1185021"/>
          <a:ext cx="3242445" cy="3862780"/>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1588517" y="2182906"/>
        <a:ext cx="1945467" cy="212452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1748895" y="890661"/>
          <a:ext cx="2870129" cy="2441450"/>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2131579" y="1317915"/>
        <a:ext cx="2104761" cy="1098652"/>
      </dsp:txXfrm>
    </dsp:sp>
    <dsp:sp modelId="{A789DC9D-53FC-400A-84AA-5BFCD82D12B4}">
      <dsp:nvSpPr>
        <dsp:cNvPr id="0" name=""/>
        <dsp:cNvSpPr/>
      </dsp:nvSpPr>
      <dsp:spPr>
        <a:xfrm>
          <a:off x="1987474" y="1871805"/>
          <a:ext cx="3254772" cy="3175996"/>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2982892" y="2692271"/>
        <a:ext cx="1952863" cy="1746797"/>
      </dsp:txXfrm>
    </dsp:sp>
    <dsp:sp modelId="{85DF3387-0E9A-4416-A28A-3E91796BB184}">
      <dsp:nvSpPr>
        <dsp:cNvPr id="0" name=""/>
        <dsp:cNvSpPr/>
      </dsp:nvSpPr>
      <dsp:spPr>
        <a:xfrm>
          <a:off x="776133" y="1110771"/>
          <a:ext cx="3620152" cy="3862780"/>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1117031" y="2108656"/>
        <a:ext cx="2172091" cy="212452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1616738" y="740152"/>
          <a:ext cx="3567923" cy="3523968"/>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2092461" y="1356847"/>
        <a:ext cx="2616477" cy="1585785"/>
      </dsp:txXfrm>
    </dsp:sp>
    <dsp:sp modelId="{A789DC9D-53FC-400A-84AA-5BFCD82D12B4}">
      <dsp:nvSpPr>
        <dsp:cNvPr id="0" name=""/>
        <dsp:cNvSpPr/>
      </dsp:nvSpPr>
      <dsp:spPr>
        <a:xfrm>
          <a:off x="2314458" y="2260570"/>
          <a:ext cx="2261058" cy="2329981"/>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3005965" y="2862481"/>
        <a:ext cx="1356635" cy="1281489"/>
      </dsp:txXfrm>
    </dsp:sp>
    <dsp:sp modelId="{85DF3387-0E9A-4416-A28A-3E91796BB184}">
      <dsp:nvSpPr>
        <dsp:cNvPr id="0" name=""/>
        <dsp:cNvSpPr/>
      </dsp:nvSpPr>
      <dsp:spPr>
        <a:xfrm>
          <a:off x="1192525" y="1408046"/>
          <a:ext cx="3151457" cy="3261463"/>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1489287" y="2250591"/>
        <a:ext cx="1890874" cy="179380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rot="21027249">
          <a:off x="241754" y="751217"/>
          <a:ext cx="4389801" cy="3282101"/>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rot="21027249">
        <a:off x="827061" y="1325584"/>
        <a:ext cx="3219187" cy="1476945"/>
      </dsp:txXfrm>
    </dsp:sp>
    <dsp:sp modelId="{A789DC9D-53FC-400A-84AA-5BFCD82D12B4}">
      <dsp:nvSpPr>
        <dsp:cNvPr id="0" name=""/>
        <dsp:cNvSpPr/>
      </dsp:nvSpPr>
      <dsp:spPr>
        <a:xfrm>
          <a:off x="1404824" y="1443863"/>
          <a:ext cx="2987266" cy="2997671"/>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2318430" y="2218262"/>
        <a:ext cx="1792360" cy="1648719"/>
      </dsp:txXfrm>
    </dsp:sp>
    <dsp:sp modelId="{85DF3387-0E9A-4416-A28A-3E91796BB184}">
      <dsp:nvSpPr>
        <dsp:cNvPr id="0" name=""/>
        <dsp:cNvSpPr/>
      </dsp:nvSpPr>
      <dsp:spPr>
        <a:xfrm>
          <a:off x="234302" y="911309"/>
          <a:ext cx="3786159" cy="3585476"/>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a:off x="590832" y="1837557"/>
        <a:ext cx="2271695" cy="1972012"/>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a:off x="1027816" y="808072"/>
          <a:ext cx="3200982" cy="3368132"/>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1454613" y="1397495"/>
        <a:ext cx="2347386" cy="1515659"/>
      </dsp:txXfrm>
    </dsp:sp>
    <dsp:sp modelId="{A789DC9D-53FC-400A-84AA-5BFCD82D12B4}">
      <dsp:nvSpPr>
        <dsp:cNvPr id="0" name=""/>
        <dsp:cNvSpPr/>
      </dsp:nvSpPr>
      <dsp:spPr>
        <a:xfrm rot="18005577">
          <a:off x="1200484" y="1864030"/>
          <a:ext cx="3665598" cy="2622743"/>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18005577">
        <a:off x="2321546" y="2541573"/>
        <a:ext cx="2199358" cy="1442509"/>
      </dsp:txXfrm>
    </dsp:sp>
    <dsp:sp modelId="{85DF3387-0E9A-4416-A28A-3E91796BB184}">
      <dsp:nvSpPr>
        <dsp:cNvPr id="0" name=""/>
        <dsp:cNvSpPr/>
      </dsp:nvSpPr>
      <dsp:spPr>
        <a:xfrm rot="3736979">
          <a:off x="302964" y="1892784"/>
          <a:ext cx="3645706" cy="2662667"/>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3736979">
        <a:off x="646268" y="2580639"/>
        <a:ext cx="2187423" cy="1464467"/>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79E7B1-FC84-414B-8455-6A701CE2049F}">
      <dsp:nvSpPr>
        <dsp:cNvPr id="0" name=""/>
        <dsp:cNvSpPr/>
      </dsp:nvSpPr>
      <dsp:spPr>
        <a:xfrm rot="21192405">
          <a:off x="1119514" y="568215"/>
          <a:ext cx="3251812" cy="2720184"/>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rot="21192405">
        <a:off x="1553089" y="1044247"/>
        <a:ext cx="2384662" cy="1224083"/>
      </dsp:txXfrm>
    </dsp:sp>
    <dsp:sp modelId="{A789DC9D-53FC-400A-84AA-5BFCD82D12B4}">
      <dsp:nvSpPr>
        <dsp:cNvPr id="0" name=""/>
        <dsp:cNvSpPr/>
      </dsp:nvSpPr>
      <dsp:spPr>
        <a:xfrm rot="473531">
          <a:off x="1945204" y="1105684"/>
          <a:ext cx="2808438" cy="2918640"/>
        </a:xfrm>
        <a:prstGeom prst="ellipse">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473531">
        <a:off x="2804118" y="1859666"/>
        <a:ext cx="1685063" cy="1605252"/>
      </dsp:txXfrm>
    </dsp:sp>
    <dsp:sp modelId="{85DF3387-0E9A-4416-A28A-3E91796BB184}">
      <dsp:nvSpPr>
        <dsp:cNvPr id="0" name=""/>
        <dsp:cNvSpPr/>
      </dsp:nvSpPr>
      <dsp:spPr>
        <a:xfrm rot="930308">
          <a:off x="891062" y="1194512"/>
          <a:ext cx="3296935" cy="2986612"/>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baseline="0" dirty="0"/>
        </a:p>
      </dsp:txBody>
      <dsp:txXfrm rot="930308">
        <a:off x="1201524" y="1966053"/>
        <a:ext cx="1978161" cy="164263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9487F115-9D90-4638-A31E-A4CF491841F3}" type="datetimeFigureOut">
              <a:rPr lang="ja-JP" altLang="en-US"/>
              <a:pPr>
                <a:defRPr/>
              </a:pPr>
              <a:t>2012/1/4</a:t>
            </a:fld>
            <a:endParaRPr lang="ja-JP" altLang="en-US"/>
          </a:p>
        </p:txBody>
      </p:sp>
      <p:sp>
        <p:nvSpPr>
          <p:cNvPr id="4" name="フッター プレースホルダー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69A561B3-1E5A-4FFB-8F4D-7AEB0F825034}"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9525" y="0"/>
            <a:ext cx="2921000" cy="493713"/>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929732D9-5832-4777-B3A9-AC7C7943DBEA}" type="datetimeFigureOut">
              <a:rPr lang="ja-JP" altLang="en-US"/>
              <a:pPr>
                <a:defRPr/>
              </a:pPr>
              <a:t>2012/1/4</a:t>
            </a:fld>
            <a:endParaRPr lang="ja-JP" altLang="en-US"/>
          </a:p>
        </p:txBody>
      </p:sp>
      <p:sp>
        <p:nvSpPr>
          <p:cNvPr id="4" name="スライド イメージ プレースホルダー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610AB4F-CA40-48E6-8E52-B0A3252412F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789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2C8E4E-6258-4E4A-82DF-FF0C9E182834}" type="slidenum">
              <a:rPr lang="ja-JP" altLang="en-US"/>
              <a:pPr fontAlgn="base">
                <a:spcBef>
                  <a:spcPct val="0"/>
                </a:spcBef>
                <a:spcAft>
                  <a:spcPct val="0"/>
                </a:spcAft>
              </a:pPr>
              <a:t>22</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14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6144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1C5289-AE17-4AD7-BCE2-F4690FC762CA}" type="slidenum">
              <a:rPr lang="ja-JP" altLang="en-US"/>
              <a:pPr fontAlgn="base">
                <a:spcBef>
                  <a:spcPct val="0"/>
                </a:spcBef>
                <a:spcAft>
                  <a:spcPct val="0"/>
                </a:spcAft>
              </a:pPr>
              <a:t>37</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993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A20584-8DCC-4EA8-80BC-5EC5A4403A7B}" type="slidenum">
              <a:rPr lang="ja-JP" altLang="en-US"/>
              <a:pPr fontAlgn="base">
                <a:spcBef>
                  <a:spcPct val="0"/>
                </a:spcBef>
                <a:spcAft>
                  <a:spcPct val="0"/>
                </a:spcAft>
              </a:pPr>
              <a:t>23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19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198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30A9D1-D96B-4C91-891D-5A53CE14F30A}" type="slidenum">
              <a:rPr lang="ja-JP" altLang="en-US"/>
              <a:pPr fontAlgn="base">
                <a:spcBef>
                  <a:spcPct val="0"/>
                </a:spcBef>
                <a:spcAft>
                  <a:spcPct val="0"/>
                </a:spcAft>
              </a:pPr>
              <a:t>24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40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403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1827E0-C3E5-4A01-828C-A6BBCB0A93EB}" type="slidenum">
              <a:rPr lang="ja-JP" altLang="en-US"/>
              <a:pPr fontAlgn="base">
                <a:spcBef>
                  <a:spcPct val="0"/>
                </a:spcBef>
                <a:spcAft>
                  <a:spcPct val="0"/>
                </a:spcAft>
              </a:pPr>
              <a:t>25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120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472ED4-77A1-4087-BBFA-81AA60F5924B}" type="slidenum">
              <a:rPr lang="ja-JP" altLang="en-US"/>
              <a:pPr fontAlgn="base">
                <a:spcBef>
                  <a:spcPct val="0"/>
                </a:spcBef>
                <a:spcAft>
                  <a:spcPct val="0"/>
                </a:spcAft>
              </a:pPr>
              <a:t>32</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325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325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1D5B7B-4B57-4696-849E-15E5CBD584DB}" type="slidenum">
              <a:rPr lang="ja-JP" altLang="en-US"/>
              <a:pPr fontAlgn="base">
                <a:spcBef>
                  <a:spcPct val="0"/>
                </a:spcBef>
                <a:spcAft>
                  <a:spcPct val="0"/>
                </a:spcAft>
              </a:pPr>
              <a:t>33</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52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529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87BAE3-DD3A-4923-B499-4968E1C8764A}" type="slidenum">
              <a:rPr lang="ja-JP" altLang="en-US"/>
              <a:pPr fontAlgn="base">
                <a:spcBef>
                  <a:spcPct val="0"/>
                </a:spcBef>
                <a:spcAft>
                  <a:spcPct val="0"/>
                </a:spcAft>
              </a:pPr>
              <a:t>34</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734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734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273640-3507-4F0D-8769-243A625BD9D7}" type="slidenum">
              <a:rPr lang="ja-JP" altLang="en-US"/>
              <a:pPr fontAlgn="base">
                <a:spcBef>
                  <a:spcPct val="0"/>
                </a:spcBef>
                <a:spcAft>
                  <a:spcPct val="0"/>
                </a:spcAft>
              </a:pPr>
              <a:t>35</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939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939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C9B84-6681-496D-A681-ABBD0EAC34F6}" type="slidenum">
              <a:rPr lang="ja-JP" altLang="en-US"/>
              <a:pPr fontAlgn="base">
                <a:spcBef>
                  <a:spcPct val="0"/>
                </a:spcBef>
                <a:spcAft>
                  <a:spcPct val="0"/>
                </a:spcAft>
              </a:pPr>
              <a:t>36</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E59102B-2259-42C1-8624-BDB7EA1F78E9}" type="datetimeFigureOut">
              <a:rPr lang="ja-JP" altLang="en-US"/>
              <a:pPr>
                <a:defRPr/>
              </a:pPr>
              <a:t>2012/1/4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7717EFA-7FB2-4CF4-BA1A-7F844DC8B8B9}"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FE62F09-9B32-4759-8658-C0D3FC5087C1}" type="datetimeFigureOut">
              <a:rPr lang="ja-JP" altLang="en-US"/>
              <a:pPr>
                <a:defRPr/>
              </a:pPr>
              <a:t>2012/1/4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DF941B4-9DAB-4E28-86EF-D5311151D19E}"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DD0F23D-C609-4334-BA51-5FE64F4A2540}" type="datetimeFigureOut">
              <a:rPr lang="ja-JP" altLang="en-US"/>
              <a:pPr>
                <a:defRPr/>
              </a:pPr>
              <a:t>2012/1/4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85EE3F6-7DB6-4251-9ECF-EB7F801DA280}"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7A8F183-78F5-4E27-A519-9E675D1DC293}" type="datetimeFigureOut">
              <a:rPr lang="ja-JP" altLang="en-US"/>
              <a:pPr>
                <a:defRPr/>
              </a:pPr>
              <a:t>2012/1/4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AB5D73C-79AE-4973-B344-A275C8D1E2A1}"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052ED827-B73A-457A-A996-765DEF4856F7}" type="datetimeFigureOut">
              <a:rPr lang="ja-JP" altLang="en-US"/>
              <a:pPr>
                <a:defRPr/>
              </a:pPr>
              <a:t>2012/1/4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6CDA6BF-37C5-4F1C-A786-6231D7932A6F}"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C767D343-E8ED-4CCB-B77B-956A5D7A2E52}" type="datetimeFigureOut">
              <a:rPr lang="ja-JP" altLang="en-US"/>
              <a:pPr>
                <a:defRPr/>
              </a:pPr>
              <a:t>2012/1/4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0483CF8-E237-4434-91F9-496D0FECB51D}"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6EF06FC5-E4D0-4E08-BC53-81437FAD3D24}" type="datetimeFigureOut">
              <a:rPr lang="ja-JP" altLang="en-US"/>
              <a:pPr>
                <a:defRPr/>
              </a:pPr>
              <a:t>2012/1/4</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084FE29-82D3-450D-B790-5EBAE15E1FFF}"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4C51FF2C-B3DC-44B5-871D-0FAF1ED2E318}" type="datetimeFigureOut">
              <a:rPr lang="ja-JP" altLang="en-US"/>
              <a:pPr>
                <a:defRPr/>
              </a:pPr>
              <a:t>2012/1/4</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5B9FEC4F-4E8A-4047-BF28-BB3ACAA65694}"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7D5D5A8-0411-4F00-8A59-FE22D9F07FD4}" type="datetimeFigureOut">
              <a:rPr lang="ja-JP" altLang="en-US"/>
              <a:pPr>
                <a:defRPr/>
              </a:pPr>
              <a:t>2012/1/4</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DBD9F3EC-F98B-440C-9DAC-003B1D7F892E}"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20CFA5C-C914-4B76-A468-6DE77F5D8E48}" type="datetimeFigureOut">
              <a:rPr lang="ja-JP" altLang="en-US"/>
              <a:pPr>
                <a:defRPr/>
              </a:pPr>
              <a:t>2012/1/4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00FFBE1-B031-4247-8712-565415CA578D}"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2CAA547-97D4-41F8-AA8C-70F532C54FE1}" type="datetimeFigureOut">
              <a:rPr lang="ja-JP" altLang="en-US"/>
              <a:pPr>
                <a:defRPr/>
              </a:pPr>
              <a:t>2012/1/4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A5F76B1-17F1-471A-9989-2A98268CA399}"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8DAB618B-E11A-44A6-BFD4-CCC7FA46DEB7}" type="datetimeFigureOut">
              <a:rPr lang="ja-JP" altLang="en-US"/>
              <a:pPr>
                <a:defRPr/>
              </a:pPr>
              <a:t>2012/1/4</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E0881C40-DE39-4012-870E-7D53251FECA2}"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file:///C:\Documents%20and%20Settings\&#26494;&#26412;&#30740;&#31350;&#23460;\&#12487;&#12473;&#12463;&#12488;&#12483;&#12503;\2012&#26085;&#33521;&#12475;&#12511;&#12490;&#65293;\&#34920;&#12288;&#23398;&#26989;&#25104;&#32318;&#12289;&#35242;&#23376;&#12398;&#27963;&#21205;&#12289;&#23376;&#32946;&#12390;&#12434;&#12417;&#12368;&#12427;&#31038;&#20250;&#38306;&#20418;.xlsx!Sheet1!R14C1:R23C9"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file:///D:\2012&#26085;&#33521;&#12475;&#12511;&#12490;&#65293;\&#34920;&#12288;&#26412;&#20154;&#12364;&#20837;&#23621;&#21069;&#12395;&#32076;&#39443;&#12539;&#30452;&#38754;&#12375;&#12383;&#12371;&#12392;.xlsx!Sheet1!R2C1:R17C5"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file:///D:\2012&#26085;&#33521;&#12475;&#12511;&#12490;&#65293;\&#34920;&#12288;&#23398;&#26989;&#25104;&#32318;&#12289;&#35242;&#23376;&#12398;&#27963;&#21205;&#12289;&#23376;&#32946;&#12390;&#12434;&#12417;&#12368;&#12427;&#31038;&#20250;&#38306;&#20418;.xlsx!Sheet1!R2C1:R11C11"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0" y="1412776"/>
            <a:ext cx="9144000" cy="5040560"/>
          </a:xfrm>
        </p:spPr>
        <p:txBody>
          <a:bodyPr rtlCol="0">
            <a:normAutofit fontScale="90000"/>
          </a:bodyPr>
          <a:lstStyle/>
          <a:p>
            <a:pPr fontAlgn="auto">
              <a:spcAft>
                <a:spcPts val="0"/>
              </a:spcAft>
              <a:defRPr/>
            </a:pPr>
            <a:r>
              <a:rPr lang="ja-JP" altLang="en-US" sz="2700" b="1" dirty="0" smtClean="0"/>
              <a:t>公開</a:t>
            </a:r>
            <a:r>
              <a:rPr lang="ja-JP" altLang="en-US" sz="2700" b="1" dirty="0" smtClean="0"/>
              <a:t>セミナー　子どもの貧困に対する政策を考える</a:t>
            </a:r>
            <a:r>
              <a:rPr lang="en-US" altLang="ja-JP" sz="2700" b="1" dirty="0" smtClean="0"/>
              <a:t/>
            </a:r>
            <a:br>
              <a:rPr lang="en-US" altLang="ja-JP" sz="2700" b="1" dirty="0" smtClean="0"/>
            </a:br>
            <a:r>
              <a:rPr lang="ja-JP" altLang="en-US" sz="2700" b="1" dirty="0" smtClean="0"/>
              <a:t>第</a:t>
            </a:r>
            <a:r>
              <a:rPr lang="en-US" altLang="ja-JP" sz="2700" b="1" dirty="0" smtClean="0"/>
              <a:t>Ⅱ</a:t>
            </a:r>
            <a:r>
              <a:rPr lang="ja-JP" altLang="en-US" sz="2700" b="1" dirty="0" smtClean="0"/>
              <a:t>セッション　子どもの貧困と社会的排除を理解する</a:t>
            </a:r>
            <a:r>
              <a:rPr lang="en-US" altLang="ja-JP" sz="3100" b="1" dirty="0" smtClean="0"/>
              <a:t/>
            </a:r>
            <a:br>
              <a:rPr lang="en-US" altLang="ja-JP" sz="3100" b="1" dirty="0" smtClean="0"/>
            </a:br>
            <a:r>
              <a:rPr lang="en-US" altLang="ja-JP" sz="3100" b="1" dirty="0" smtClean="0"/>
              <a:t/>
            </a:r>
            <a:br>
              <a:rPr lang="en-US" altLang="ja-JP" sz="3100" b="1" dirty="0" smtClean="0"/>
            </a:br>
            <a:r>
              <a:rPr lang="ja-JP" altLang="en-US" sz="4900" b="1" dirty="0" smtClean="0"/>
              <a:t>子ども</a:t>
            </a:r>
            <a:r>
              <a:rPr lang="ja-JP" altLang="en-US" sz="4900" b="1" dirty="0" smtClean="0"/>
              <a:t>の貧困と「重なりあう不利」</a:t>
            </a:r>
            <a:r>
              <a:rPr lang="en-US" altLang="ja-JP" b="1" dirty="0" smtClean="0"/>
              <a:t/>
            </a:r>
            <a:br>
              <a:rPr lang="en-US" altLang="ja-JP" b="1" dirty="0" smtClean="0"/>
            </a:br>
            <a:r>
              <a:rPr lang="en-US" altLang="ja-JP" sz="4000" dirty="0" smtClean="0"/>
              <a:t/>
            </a:r>
            <a:br>
              <a:rPr lang="en-US" altLang="ja-JP" sz="4000" dirty="0" smtClean="0"/>
            </a:br>
            <a:r>
              <a:rPr lang="ja-JP" altLang="en-US" sz="4000" dirty="0" smtClean="0"/>
              <a:t>松本伊智</a:t>
            </a:r>
            <a:r>
              <a:rPr lang="ja-JP" altLang="en-US" sz="4000" dirty="0" smtClean="0"/>
              <a:t>朗</a:t>
            </a:r>
            <a:r>
              <a:rPr lang="en-US" altLang="ja-JP" sz="4000" dirty="0" smtClean="0"/>
              <a:t/>
            </a:r>
            <a:br>
              <a:rPr lang="en-US" altLang="ja-JP" sz="4000" dirty="0" smtClean="0"/>
            </a:br>
            <a:r>
              <a:rPr lang="ja-JP" altLang="en-US" sz="2700" dirty="0" smtClean="0"/>
              <a:t>北海道大学教育学</a:t>
            </a:r>
            <a:r>
              <a:rPr lang="ja-JP" altLang="en-US" sz="2700" dirty="0" smtClean="0"/>
              <a:t>研究院教育</a:t>
            </a:r>
            <a:r>
              <a:rPr lang="ja-JP" altLang="en-US" sz="2700" dirty="0" smtClean="0"/>
              <a:t>福祉論研究</a:t>
            </a:r>
            <a:r>
              <a:rPr lang="ja-JP" altLang="en-US" sz="2700" dirty="0" smtClean="0"/>
              <a:t>グループ</a:t>
            </a:r>
            <a:r>
              <a:rPr lang="en-US" altLang="ja-JP" sz="3100" dirty="0" smtClean="0"/>
              <a:t/>
            </a:r>
            <a:br>
              <a:rPr lang="en-US" altLang="ja-JP" sz="3100" dirty="0" smtClean="0"/>
            </a:br>
            <a:r>
              <a:rPr lang="en-US" altLang="ja-JP" sz="3100" dirty="0" smtClean="0"/>
              <a:t/>
            </a:r>
            <a:br>
              <a:rPr lang="en-US" altLang="ja-JP" sz="3100" dirty="0" smtClean="0"/>
            </a:br>
            <a:r>
              <a:rPr lang="en-US" altLang="ja-JP" sz="3100" dirty="0" smtClean="0"/>
              <a:t/>
            </a:r>
            <a:br>
              <a:rPr lang="en-US" altLang="ja-JP" sz="3100" dirty="0" smtClean="0"/>
            </a:br>
            <a:r>
              <a:rPr lang="ja-JP" altLang="en-US" sz="3600" dirty="0" smtClean="0"/>
              <a:t>本報告の目的</a:t>
            </a:r>
            <a:r>
              <a:rPr lang="en-US" altLang="ja-JP" sz="3100" dirty="0" smtClean="0"/>
              <a:t/>
            </a:r>
            <a:br>
              <a:rPr lang="en-US" altLang="ja-JP" sz="3100" dirty="0" smtClean="0"/>
            </a:br>
            <a:r>
              <a:rPr lang="ja-JP" altLang="ja-JP" sz="3600" dirty="0" smtClean="0"/>
              <a:t>子ども</a:t>
            </a:r>
            <a:r>
              <a:rPr lang="ja-JP" altLang="ja-JP" sz="3600" dirty="0" smtClean="0"/>
              <a:t>の貧困について重なり合う不利・困難の</a:t>
            </a:r>
            <a:r>
              <a:rPr lang="en-US" altLang="ja-JP" sz="3600" dirty="0" smtClean="0"/>
              <a:t/>
            </a:r>
            <a:br>
              <a:rPr lang="en-US" altLang="ja-JP" sz="3600" dirty="0" smtClean="0"/>
            </a:br>
            <a:r>
              <a:rPr lang="ja-JP" altLang="ja-JP" sz="3600" dirty="0" smtClean="0"/>
              <a:t>複合的性格という観点から理解を試みること</a:t>
            </a:r>
            <a:r>
              <a:rPr lang="ja-JP" altLang="ja-JP" sz="2800" dirty="0" smtClean="0"/>
              <a:t/>
            </a:r>
            <a:br>
              <a:rPr lang="ja-JP" altLang="ja-JP" sz="2800" dirty="0" smtClean="0"/>
            </a:br>
            <a:r>
              <a:rPr lang="en-US" altLang="ja-JP" sz="3100" dirty="0" smtClean="0"/>
              <a:t/>
            </a:r>
            <a:br>
              <a:rPr lang="en-US" altLang="ja-JP" sz="3100" dirty="0" smtClean="0"/>
            </a:br>
            <a:r>
              <a:rPr lang="en-US" altLang="ja-JP" sz="3100" dirty="0" smtClean="0"/>
              <a:t/>
            </a:r>
            <a:br>
              <a:rPr lang="en-US" altLang="ja-JP" sz="3100" dirty="0" smtClean="0"/>
            </a:br>
            <a:endParaRPr lang="ja-JP" altLang="en-US" sz="3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コンテンツ プレースホルダー 2"/>
          <p:cNvSpPr>
            <a:spLocks noGrp="1"/>
          </p:cNvSpPr>
          <p:nvPr>
            <p:ph idx="1"/>
          </p:nvPr>
        </p:nvSpPr>
        <p:spPr>
          <a:xfrm>
            <a:off x="539750" y="1628775"/>
            <a:ext cx="8229600" cy="4525963"/>
          </a:xfrm>
        </p:spPr>
        <p:txBody>
          <a:bodyPr/>
          <a:lstStyle/>
          <a:p>
            <a:endParaRPr lang="ja-JP" altLang="en-US" smtClean="0"/>
          </a:p>
        </p:txBody>
      </p:sp>
      <p:sp>
        <p:nvSpPr>
          <p:cNvPr id="19460" name="タイトル 1"/>
          <p:cNvSpPr>
            <a:spLocks noGrp="1"/>
          </p:cNvSpPr>
          <p:nvPr>
            <p:ph type="title"/>
          </p:nvPr>
        </p:nvSpPr>
        <p:spPr>
          <a:xfrm>
            <a:off x="0" y="274638"/>
            <a:ext cx="9144000" cy="1143000"/>
          </a:xfrm>
        </p:spPr>
        <p:txBody>
          <a:bodyPr/>
          <a:lstStyle/>
          <a:p>
            <a:pPr algn="l"/>
            <a:r>
              <a:rPr lang="ja-JP" altLang="en-US" sz="3200" dirty="0" smtClean="0"/>
              <a:t>　</a:t>
            </a:r>
            <a:r>
              <a:rPr lang="ja-JP" altLang="ja-JP" sz="4000" dirty="0" smtClean="0"/>
              <a:t>子育て生活</a:t>
            </a:r>
            <a:r>
              <a:rPr lang="ja-JP" altLang="en-US" sz="4000" dirty="0" smtClean="0"/>
              <a:t>の</a:t>
            </a:r>
            <a:r>
              <a:rPr lang="ja-JP" altLang="ja-JP" sz="4000" dirty="0" smtClean="0"/>
              <a:t>社会階層的格差（２）</a:t>
            </a:r>
            <a:r>
              <a:rPr lang="ja-JP" altLang="en-US" sz="2800" dirty="0" smtClean="0"/>
              <a:t>文献③</a:t>
            </a:r>
            <a:r>
              <a:rPr lang="ja-JP" altLang="en-US" sz="3200" dirty="0" smtClean="0"/>
              <a:t>　</a:t>
            </a:r>
          </a:p>
        </p:txBody>
      </p:sp>
      <p:graphicFrame>
        <p:nvGraphicFramePr>
          <p:cNvPr id="19458" name="Object 2"/>
          <p:cNvGraphicFramePr>
            <a:graphicFrameLocks noChangeAspect="1"/>
          </p:cNvGraphicFramePr>
          <p:nvPr/>
        </p:nvGraphicFramePr>
        <p:xfrm>
          <a:off x="539750" y="1628775"/>
          <a:ext cx="7215188" cy="4392613"/>
        </p:xfrm>
        <a:graphic>
          <a:graphicData uri="http://schemas.openxmlformats.org/presentationml/2006/ole">
            <p:oleObj spid="_x0000_s19458" name="Worksheet" r:id="rId3" imgW="6410255" imgH="2505060" progId="Excel.Sheet.8">
              <p:link updateAutomatic="1"/>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rtlCol="0">
            <a:normAutofit fontScale="90000"/>
          </a:bodyPr>
          <a:lstStyle/>
          <a:p>
            <a:pPr fontAlgn="auto">
              <a:spcAft>
                <a:spcPts val="0"/>
              </a:spcAft>
              <a:defRPr/>
            </a:pPr>
            <a:r>
              <a:rPr lang="ja-JP" altLang="ja-JP" dirty="0" smtClean="0"/>
              <a:t>２　「子どもの貧困」と今日の日本社会</a:t>
            </a:r>
            <a:endParaRPr lang="ja-JP" altLang="en-US" dirty="0"/>
          </a:p>
        </p:txBody>
      </p:sp>
      <p:sp>
        <p:nvSpPr>
          <p:cNvPr id="77827" name="コンテンツ プレースホルダ 2"/>
          <p:cNvSpPr>
            <a:spLocks noGrp="1"/>
          </p:cNvSpPr>
          <p:nvPr>
            <p:ph idx="4294967295"/>
          </p:nvPr>
        </p:nvSpPr>
        <p:spPr>
          <a:xfrm>
            <a:off x="395288" y="981075"/>
            <a:ext cx="8229600" cy="5543550"/>
          </a:xfrm>
        </p:spPr>
        <p:txBody>
          <a:bodyPr/>
          <a:lstStyle/>
          <a:p>
            <a:pPr>
              <a:buFont typeface="Arial" charset="0"/>
              <a:buNone/>
            </a:pPr>
            <a:r>
              <a:rPr lang="en-US" altLang="ja-JP" sz="2400" dirty="0" smtClean="0"/>
              <a:t>Ⅰ</a:t>
            </a:r>
            <a:r>
              <a:rPr lang="ja-JP" altLang="en-US" sz="2400" dirty="0" smtClean="0"/>
              <a:t>　</a:t>
            </a:r>
            <a:r>
              <a:rPr lang="ja-JP" altLang="ja-JP" sz="2400" dirty="0" smtClean="0"/>
              <a:t>市場と家族</a:t>
            </a:r>
            <a:endParaRPr lang="ja-JP" altLang="en-US" sz="2400" dirty="0" smtClean="0"/>
          </a:p>
          <a:p>
            <a:pPr>
              <a:buFont typeface="Arial" charset="0"/>
              <a:buNone/>
            </a:pPr>
            <a:r>
              <a:rPr lang="en-US" altLang="ja-JP" sz="2400" dirty="0" smtClean="0"/>
              <a:t>Ⅱ</a:t>
            </a:r>
            <a:r>
              <a:rPr lang="ja-JP" altLang="en-US" sz="2400" dirty="0" smtClean="0"/>
              <a:t>　</a:t>
            </a:r>
            <a:r>
              <a:rPr lang="ja-JP" altLang="ja-JP" sz="2400" dirty="0" smtClean="0"/>
              <a:t>家族の状態</a:t>
            </a:r>
            <a:endParaRPr lang="ja-JP" altLang="en-US" sz="2400" dirty="0" smtClean="0"/>
          </a:p>
          <a:p>
            <a:pPr>
              <a:buFont typeface="Arial" charset="0"/>
              <a:buNone/>
            </a:pPr>
            <a:r>
              <a:rPr lang="en-US" altLang="ja-JP" dirty="0" smtClean="0"/>
              <a:t>Ⅲ</a:t>
            </a:r>
            <a:r>
              <a:rPr lang="ja-JP" altLang="en-US" dirty="0" smtClean="0"/>
              <a:t>　</a:t>
            </a:r>
            <a:r>
              <a:rPr lang="ja-JP" altLang="ja-JP" dirty="0" smtClean="0"/>
              <a:t>所得・雇用・社会保障</a:t>
            </a:r>
            <a:r>
              <a:rPr lang="ja-JP" altLang="en-US" sz="2800" dirty="0" smtClean="0"/>
              <a:t>（</a:t>
            </a:r>
            <a:r>
              <a:rPr lang="ja-JP" altLang="en-US" sz="2400" dirty="0" smtClean="0"/>
              <a:t>文献⑥⑦　</a:t>
            </a:r>
            <a:r>
              <a:rPr lang="en-US" altLang="ja-JP" sz="2400" dirty="0" smtClean="0"/>
              <a:t>OECD</a:t>
            </a:r>
            <a:r>
              <a:rPr lang="ja-JP" altLang="en-US" sz="2400" dirty="0" smtClean="0"/>
              <a:t>　厚労省）</a:t>
            </a:r>
            <a:endParaRPr lang="ja-JP" altLang="ja-JP" sz="2400" dirty="0" smtClean="0"/>
          </a:p>
          <a:p>
            <a:pPr>
              <a:buFont typeface="Arial" charset="0"/>
              <a:buNone/>
            </a:pPr>
            <a:r>
              <a:rPr lang="ja-JP" altLang="ja-JP" dirty="0" smtClean="0"/>
              <a:t>５）貧困率の上昇と若年層の失業・不安定化</a:t>
            </a:r>
            <a:endParaRPr lang="ja-JP" altLang="en-US" dirty="0" smtClean="0"/>
          </a:p>
          <a:p>
            <a:pPr>
              <a:buFont typeface="Arial" charset="0"/>
              <a:buNone/>
            </a:pPr>
            <a:r>
              <a:rPr lang="ja-JP" altLang="en-US" dirty="0" smtClean="0"/>
              <a:t>　　子どもの貧困率　</a:t>
            </a:r>
            <a:r>
              <a:rPr lang="en-US" altLang="ja-JP" dirty="0" smtClean="0"/>
              <a:t>09</a:t>
            </a:r>
            <a:r>
              <a:rPr lang="ja-JP" altLang="en-US" dirty="0" smtClean="0"/>
              <a:t>年</a:t>
            </a:r>
            <a:r>
              <a:rPr lang="en-US" altLang="ja-JP" dirty="0" smtClean="0"/>
              <a:t>15.7</a:t>
            </a:r>
            <a:r>
              <a:rPr lang="ja-JP" altLang="en-US" dirty="0" smtClean="0"/>
              <a:t>％　</a:t>
            </a:r>
            <a:r>
              <a:rPr lang="ja-JP" altLang="en-US" sz="2800" dirty="0" smtClean="0"/>
              <a:t>（</a:t>
            </a:r>
            <a:r>
              <a:rPr lang="en-US" altLang="ja-JP" sz="2800" dirty="0" smtClean="0"/>
              <a:t>85</a:t>
            </a:r>
            <a:r>
              <a:rPr lang="ja-JP" altLang="en-US" sz="2800" dirty="0" smtClean="0"/>
              <a:t>年</a:t>
            </a:r>
            <a:r>
              <a:rPr lang="en-US" altLang="ja-JP" sz="2800" dirty="0" smtClean="0"/>
              <a:t>0.9</a:t>
            </a:r>
            <a:r>
              <a:rPr lang="ja-JP" altLang="en-US" sz="2800" dirty="0" smtClean="0"/>
              <a:t>％）　</a:t>
            </a:r>
          </a:p>
          <a:p>
            <a:pPr>
              <a:buFont typeface="Arial" charset="0"/>
              <a:buNone/>
            </a:pPr>
            <a:r>
              <a:rPr lang="ja-JP" altLang="ja-JP" dirty="0" smtClean="0"/>
              <a:t>　　</a:t>
            </a:r>
            <a:r>
              <a:rPr lang="en-US" altLang="ja-JP" dirty="0" smtClean="0"/>
              <a:t>20</a:t>
            </a:r>
            <a:r>
              <a:rPr lang="ja-JP" altLang="en-US" dirty="0" smtClean="0"/>
              <a:t>歳</a:t>
            </a:r>
            <a:r>
              <a:rPr lang="en-US" altLang="ja-JP" dirty="0" smtClean="0"/>
              <a:t>‐24</a:t>
            </a:r>
            <a:r>
              <a:rPr lang="ja-JP" altLang="en-US" dirty="0" smtClean="0"/>
              <a:t>歳</a:t>
            </a:r>
            <a:r>
              <a:rPr lang="ja-JP" altLang="ja-JP" dirty="0" smtClean="0"/>
              <a:t>の失業率</a:t>
            </a:r>
            <a:r>
              <a:rPr lang="ja-JP" altLang="en-US" dirty="0" smtClean="0"/>
              <a:t>　</a:t>
            </a:r>
            <a:r>
              <a:rPr lang="en-US" altLang="ja-JP" dirty="0" smtClean="0"/>
              <a:t>10</a:t>
            </a:r>
            <a:r>
              <a:rPr lang="ja-JP" altLang="en-US" dirty="0" smtClean="0"/>
              <a:t>年</a:t>
            </a:r>
            <a:r>
              <a:rPr lang="en-US" altLang="ja-JP" dirty="0" smtClean="0"/>
              <a:t>9.1</a:t>
            </a:r>
            <a:r>
              <a:rPr lang="ja-JP" altLang="en-US" dirty="0" smtClean="0"/>
              <a:t>％</a:t>
            </a:r>
            <a:r>
              <a:rPr lang="ja-JP" altLang="en-US" sz="2800" dirty="0" smtClean="0"/>
              <a:t>（全体</a:t>
            </a:r>
            <a:r>
              <a:rPr lang="en-US" altLang="ja-JP" sz="2800" dirty="0" smtClean="0"/>
              <a:t>5.1</a:t>
            </a:r>
            <a:r>
              <a:rPr lang="ja-JP" altLang="en-US" sz="2800" dirty="0" smtClean="0"/>
              <a:t>％）</a:t>
            </a:r>
          </a:p>
          <a:p>
            <a:pPr>
              <a:buFont typeface="Arial" charset="0"/>
              <a:buNone/>
            </a:pPr>
            <a:r>
              <a:rPr lang="ja-JP" altLang="en-US" dirty="0" smtClean="0"/>
              <a:t>     	　　　　　　　　家族形成の基盤の不安定化</a:t>
            </a:r>
            <a:endParaRPr lang="ja-JP" altLang="ja-JP" dirty="0" smtClean="0"/>
          </a:p>
          <a:p>
            <a:pPr>
              <a:buFont typeface="Arial" charset="0"/>
              <a:buNone/>
            </a:pPr>
            <a:r>
              <a:rPr lang="ja-JP" altLang="ja-JP" dirty="0" smtClean="0"/>
              <a:t>６）税と社会保障の逆機能</a:t>
            </a:r>
            <a:endParaRPr lang="ja-JP" altLang="en-US" dirty="0" smtClean="0"/>
          </a:p>
          <a:p>
            <a:pPr>
              <a:buFont typeface="Arial" charset="0"/>
              <a:buNone/>
            </a:pPr>
            <a:r>
              <a:rPr lang="ja-JP" altLang="ja-JP" dirty="0" smtClean="0"/>
              <a:t>　　　子どもの貧困率が再分配後に上昇？！</a:t>
            </a:r>
            <a:endParaRPr lang="ja-JP" altLang="en-US" dirty="0" smtClean="0"/>
          </a:p>
          <a:p>
            <a:pPr>
              <a:buFont typeface="Arial" charset="0"/>
              <a:buNone/>
            </a:pPr>
            <a:r>
              <a:rPr lang="ja-JP" altLang="ja-JP" dirty="0" smtClean="0"/>
              <a:t>　　　社会的公正？　　</a:t>
            </a:r>
          </a:p>
          <a:p>
            <a:pPr>
              <a:buFont typeface="Arial" charset="0"/>
              <a:buNone/>
            </a:pPr>
            <a:r>
              <a:rPr lang="ja-JP" altLang="en-US" dirty="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title"/>
          </p:nvPr>
        </p:nvSpPr>
        <p:spPr/>
        <p:txBody>
          <a:bodyPr/>
          <a:lstStyle/>
          <a:p>
            <a:r>
              <a:rPr lang="ja-JP" altLang="ja-JP" smtClean="0"/>
              <a:t>重なり合う不利</a:t>
            </a:r>
            <a:r>
              <a:rPr lang="ja-JP" altLang="en-US" smtClean="0"/>
              <a:t>　１</a:t>
            </a:r>
          </a:p>
        </p:txBody>
      </p:sp>
      <p:sp>
        <p:nvSpPr>
          <p:cNvPr id="3" name="コンテンツ プレースホルダ 2"/>
          <p:cNvSpPr>
            <a:spLocks noGrp="1"/>
          </p:cNvSpPr>
          <p:nvPr>
            <p:ph idx="1"/>
          </p:nvPr>
        </p:nvSpPr>
        <p:spPr>
          <a:xfrm>
            <a:off x="457200" y="1412776"/>
            <a:ext cx="8229600" cy="5256584"/>
          </a:xfrm>
        </p:spPr>
        <p:txBody>
          <a:bodyPr>
            <a:normAutofit/>
          </a:bodyPr>
          <a:lstStyle/>
          <a:p>
            <a:pPr algn="ctr">
              <a:lnSpc>
                <a:spcPct val="80000"/>
              </a:lnSpc>
              <a:buFont typeface="Arial" charset="0"/>
              <a:buNone/>
            </a:pPr>
            <a:r>
              <a:rPr lang="ja-JP" altLang="ja-JP" dirty="0" smtClean="0"/>
              <a:t>家族－子ども虐待問題</a:t>
            </a:r>
            <a:r>
              <a:rPr lang="ja-JP" altLang="en-US" dirty="0" smtClean="0"/>
              <a:t>を例に</a:t>
            </a:r>
            <a:endParaRPr lang="en-US" altLang="ja-JP" dirty="0" smtClean="0"/>
          </a:p>
          <a:p>
            <a:pPr algn="r">
              <a:lnSpc>
                <a:spcPct val="80000"/>
              </a:lnSpc>
              <a:buNone/>
            </a:pPr>
            <a:r>
              <a:rPr lang="ja-JP" altLang="en-US" sz="2800" dirty="0" smtClean="0"/>
              <a:t>文献⑧⑨⑩</a:t>
            </a:r>
            <a:endParaRPr lang="en-US" altLang="ja-JP" sz="2800" dirty="0" smtClean="0"/>
          </a:p>
          <a:p>
            <a:pPr>
              <a:lnSpc>
                <a:spcPct val="80000"/>
              </a:lnSpc>
              <a:buFont typeface="Arial" charset="0"/>
              <a:buNone/>
            </a:pPr>
            <a:r>
              <a:rPr lang="ja-JP" altLang="en-US" sz="2800" dirty="0" smtClean="0"/>
              <a:t>厚生労働科学研究</a:t>
            </a:r>
            <a:endParaRPr lang="en-US" altLang="ja-JP" sz="2800" dirty="0" smtClean="0"/>
          </a:p>
          <a:p>
            <a:pPr>
              <a:lnSpc>
                <a:spcPct val="80000"/>
              </a:lnSpc>
              <a:buFont typeface="Arial" charset="0"/>
              <a:buNone/>
            </a:pPr>
            <a:r>
              <a:rPr lang="ja-JP" altLang="en-US" sz="2800" dirty="0" smtClean="0"/>
              <a:t>　「</a:t>
            </a:r>
            <a:r>
              <a:rPr lang="ja-JP" altLang="ja-JP" sz="2800" dirty="0" smtClean="0"/>
              <a:t>子ども虐待問題と被虐待児童の自立過程における複合的困難の構造と社会的支援のあり方に関する実証的研究</a:t>
            </a:r>
            <a:r>
              <a:rPr lang="ja-JP" altLang="en-US" sz="2800" dirty="0" smtClean="0"/>
              <a:t>（主任研究者松本伊智朗）」　</a:t>
            </a:r>
            <a:endParaRPr lang="en-US" altLang="ja-JP" sz="2800" dirty="0" smtClean="0"/>
          </a:p>
          <a:p>
            <a:pPr>
              <a:lnSpc>
                <a:spcPct val="80000"/>
              </a:lnSpc>
              <a:buFont typeface="Arial" charset="0"/>
              <a:buNone/>
            </a:pPr>
            <a:r>
              <a:rPr lang="ja-JP" altLang="en-US" sz="2700" dirty="0" smtClean="0"/>
              <a:t>分析対象</a:t>
            </a:r>
            <a:endParaRPr lang="en-US" altLang="ja-JP" sz="2700" dirty="0" smtClean="0"/>
          </a:p>
          <a:p>
            <a:pPr>
              <a:lnSpc>
                <a:spcPct val="80000"/>
              </a:lnSpc>
              <a:buFont typeface="Arial" charset="0"/>
              <a:buNone/>
            </a:pPr>
            <a:r>
              <a:rPr lang="ja-JP" altLang="en-US" sz="2700" dirty="0" smtClean="0"/>
              <a:t>　　２００３</a:t>
            </a:r>
            <a:r>
              <a:rPr lang="ja-JP" altLang="ja-JP" sz="2700" dirty="0" smtClean="0"/>
              <a:t>度に北海道内すべての児童相談所</a:t>
            </a:r>
            <a:r>
              <a:rPr lang="ja-JP" altLang="en-US" sz="2700" dirty="0" smtClean="0"/>
              <a:t>（</a:t>
            </a:r>
            <a:r>
              <a:rPr lang="en-US" altLang="ja-JP" sz="2700" dirty="0" smtClean="0"/>
              <a:t>9</a:t>
            </a:r>
            <a:r>
              <a:rPr lang="ja-JP" altLang="en-US" sz="2700" dirty="0" smtClean="0"/>
              <a:t>か所）</a:t>
            </a:r>
            <a:r>
              <a:rPr lang="ja-JP" altLang="ja-JP" sz="2700" dirty="0" smtClean="0"/>
              <a:t>におい</a:t>
            </a:r>
            <a:r>
              <a:rPr lang="ja-JP" altLang="en-US" sz="2700" dirty="0" smtClean="0"/>
              <a:t>て</a:t>
            </a:r>
            <a:r>
              <a:rPr lang="ja-JP" altLang="ja-JP" sz="2700" dirty="0" smtClean="0"/>
              <a:t>虐待相談として受理した</a:t>
            </a:r>
            <a:r>
              <a:rPr lang="ja-JP" altLang="en-US" sz="2700" dirty="0" smtClean="0"/>
              <a:t>も</a:t>
            </a:r>
            <a:r>
              <a:rPr lang="ja-JP" altLang="ja-JP" sz="2700" dirty="0" smtClean="0"/>
              <a:t>ののうち、当該児童の受理時</a:t>
            </a:r>
            <a:r>
              <a:rPr lang="ja-JP" altLang="en-US" sz="2700" dirty="0" smtClean="0"/>
              <a:t>の</a:t>
            </a:r>
            <a:r>
              <a:rPr lang="ja-JP" altLang="ja-JP" sz="2700" dirty="0" smtClean="0"/>
              <a:t>年齢が</a:t>
            </a:r>
            <a:r>
              <a:rPr lang="en-US" altLang="ja-JP" sz="2700" dirty="0" smtClean="0"/>
              <a:t>5</a:t>
            </a:r>
            <a:r>
              <a:rPr lang="ja-JP" altLang="ja-JP" sz="2700" dirty="0" smtClean="0"/>
              <a:t>歳（49例）、</a:t>
            </a:r>
            <a:r>
              <a:rPr lang="en-US" altLang="ja-JP" sz="2700" dirty="0" smtClean="0"/>
              <a:t>10</a:t>
            </a:r>
            <a:r>
              <a:rPr lang="ja-JP" altLang="ja-JP" sz="2700" dirty="0" smtClean="0"/>
              <a:t>歳（28例）、</a:t>
            </a:r>
            <a:r>
              <a:rPr lang="en-US" altLang="ja-JP" sz="2700" dirty="0" smtClean="0"/>
              <a:t>14</a:t>
            </a:r>
            <a:r>
              <a:rPr lang="ja-JP" altLang="ja-JP" sz="2700" dirty="0" smtClean="0"/>
              <a:t>歳、</a:t>
            </a:r>
            <a:r>
              <a:rPr lang="en-US" altLang="ja-JP" sz="2700" dirty="0" smtClean="0"/>
              <a:t>15</a:t>
            </a:r>
            <a:r>
              <a:rPr lang="ja-JP" altLang="ja-JP" sz="2700" dirty="0" smtClean="0"/>
              <a:t>歳（42例）のもの</a:t>
            </a:r>
            <a:r>
              <a:rPr lang="en-US" altLang="ja-JP" sz="2700" dirty="0" smtClean="0"/>
              <a:t>119</a:t>
            </a:r>
            <a:r>
              <a:rPr lang="ja-JP" altLang="ja-JP" sz="2700" dirty="0" smtClean="0"/>
              <a:t>例すべて</a:t>
            </a:r>
            <a:endParaRPr lang="ja-JP" altLang="en-US" sz="2700" dirty="0" smtClean="0"/>
          </a:p>
          <a:p>
            <a:pPr>
              <a:buFont typeface="Arial" charset="0"/>
              <a:buNone/>
            </a:pPr>
            <a:r>
              <a:rPr lang="ja-JP" altLang="ja-JP" sz="2400" dirty="0" smtClean="0"/>
              <a:t>　（身体的虐待</a:t>
            </a:r>
            <a:r>
              <a:rPr lang="en-US" altLang="ja-JP" sz="2400" dirty="0" smtClean="0"/>
              <a:t>46</a:t>
            </a:r>
            <a:r>
              <a:rPr lang="ja-JP" altLang="ja-JP" sz="2400" dirty="0" smtClean="0"/>
              <a:t>　ネグレクト</a:t>
            </a:r>
            <a:r>
              <a:rPr lang="en-US" altLang="ja-JP" sz="2400" dirty="0" smtClean="0"/>
              <a:t>55</a:t>
            </a:r>
            <a:r>
              <a:rPr lang="ja-JP" altLang="ja-JP" sz="2400" dirty="0" smtClean="0"/>
              <a:t>　心理的虐待</a:t>
            </a:r>
            <a:r>
              <a:rPr lang="en-US" altLang="ja-JP" sz="2400" dirty="0" smtClean="0"/>
              <a:t>10</a:t>
            </a:r>
            <a:r>
              <a:rPr lang="ja-JP" altLang="ja-JP" sz="2400" dirty="0" smtClean="0"/>
              <a:t>　性的虐待</a:t>
            </a:r>
            <a:r>
              <a:rPr lang="en-US" altLang="ja-JP" sz="2400" dirty="0" smtClean="0"/>
              <a:t>8</a:t>
            </a:r>
            <a:r>
              <a:rPr lang="ja-JP" altLang="en-US" sz="2400" dirty="0" smtClean="0"/>
              <a:t>）</a:t>
            </a:r>
          </a:p>
          <a:p>
            <a:pPr>
              <a:lnSpc>
                <a:spcPct val="80000"/>
              </a:lnSpc>
              <a:buFont typeface="Arial" charset="0"/>
              <a:buNone/>
            </a:pPr>
            <a:endParaRPr lang="ja-JP" altLang="ja-JP" sz="2400" dirty="0" smtClean="0"/>
          </a:p>
          <a:p>
            <a:pPr>
              <a:lnSpc>
                <a:spcPct val="80000"/>
              </a:lnSpc>
            </a:pPr>
            <a:endParaRPr lang="ja-JP" altLang="en-US" sz="27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57200" y="274638"/>
            <a:ext cx="8229600" cy="778098"/>
          </a:xfrm>
        </p:spPr>
        <p:txBody>
          <a:bodyPr anchor="b">
            <a:normAutofit/>
          </a:bodyPr>
          <a:lstStyle/>
          <a:p>
            <a:r>
              <a:rPr lang="ja-JP" altLang="en-US" sz="3600" dirty="0" smtClean="0"/>
              <a:t>生活基盤・貧困</a:t>
            </a:r>
          </a:p>
        </p:txBody>
      </p:sp>
      <p:sp>
        <p:nvSpPr>
          <p:cNvPr id="81923" name="コンテンツ プレースホルダ 2"/>
          <p:cNvSpPr>
            <a:spLocks noGrp="1"/>
          </p:cNvSpPr>
          <p:nvPr>
            <p:ph sz="quarter" idx="4294967295"/>
          </p:nvPr>
        </p:nvSpPr>
        <p:spPr>
          <a:xfrm>
            <a:off x="179512" y="1052513"/>
            <a:ext cx="8964488" cy="5619750"/>
          </a:xfrm>
        </p:spPr>
        <p:txBody>
          <a:bodyPr/>
          <a:lstStyle/>
          <a:p>
            <a:pPr marL="273050" indent="-273050">
              <a:buFont typeface="Arial" charset="0"/>
              <a:buNone/>
            </a:pPr>
            <a:r>
              <a:rPr lang="ja-JP" altLang="ja-JP" dirty="0" smtClean="0"/>
              <a:t>問題の基底としての貧困・生活基盤の脆弱性</a:t>
            </a:r>
            <a:endParaRPr lang="ja-JP" altLang="en-US" dirty="0" smtClean="0"/>
          </a:p>
          <a:p>
            <a:pPr marL="273050" indent="-273050">
              <a:buFont typeface="Arial" charset="0"/>
              <a:buNone/>
            </a:pPr>
            <a:endParaRPr lang="ja-JP" altLang="ja-JP" dirty="0" smtClean="0"/>
          </a:p>
          <a:p>
            <a:pPr marL="273050" indent="-273050">
              <a:buFont typeface="Arial" charset="0"/>
              <a:buNone/>
            </a:pPr>
            <a:r>
              <a:rPr lang="ja-JP" altLang="en-US" dirty="0" smtClean="0"/>
              <a:t>A借金</a:t>
            </a:r>
            <a:r>
              <a:rPr lang="ja-JP" altLang="ja-JP" dirty="0" smtClean="0"/>
              <a:t>・多重債務、破産、経済的困窮などの</a:t>
            </a:r>
            <a:endParaRPr lang="en-US" altLang="ja-JP" dirty="0" smtClean="0"/>
          </a:p>
          <a:p>
            <a:pPr marL="273050" indent="-273050">
              <a:buFont typeface="Arial" charset="0"/>
              <a:buNone/>
            </a:pPr>
            <a:r>
              <a:rPr lang="ja-JP" altLang="ja-JP" dirty="0" smtClean="0"/>
              <a:t>　　　　　</a:t>
            </a:r>
            <a:r>
              <a:rPr lang="ja-JP" altLang="ja-JP" b="1" dirty="0" smtClean="0"/>
              <a:t>「経済問題」を経験</a:t>
            </a:r>
            <a:r>
              <a:rPr lang="ja-JP" altLang="en-US" b="1" dirty="0" smtClean="0"/>
              <a:t>　　　</a:t>
            </a:r>
            <a:r>
              <a:rPr lang="en-US" altLang="ja-JP" b="1" dirty="0" smtClean="0"/>
              <a:t>86</a:t>
            </a:r>
            <a:r>
              <a:rPr lang="ja-JP" altLang="ja-JP" b="1" dirty="0" smtClean="0"/>
              <a:t>例（</a:t>
            </a:r>
            <a:r>
              <a:rPr lang="en-US" altLang="ja-JP" b="1" dirty="0" smtClean="0"/>
              <a:t>72.3</a:t>
            </a:r>
            <a:r>
              <a:rPr lang="ja-JP" altLang="ja-JP" b="1" dirty="0" smtClean="0"/>
              <a:t>％）</a:t>
            </a:r>
            <a:endParaRPr lang="ja-JP" altLang="en-US" b="1" dirty="0" smtClean="0"/>
          </a:p>
          <a:p>
            <a:pPr marL="273050" indent="-273050">
              <a:buFont typeface="Arial" charset="0"/>
              <a:buNone/>
            </a:pPr>
            <a:endParaRPr lang="ja-JP" altLang="en-US" dirty="0" smtClean="0"/>
          </a:p>
          <a:p>
            <a:pPr marL="273050" indent="-273050">
              <a:lnSpc>
                <a:spcPct val="90000"/>
              </a:lnSpc>
              <a:buFont typeface="Arial" charset="0"/>
              <a:buNone/>
            </a:pPr>
            <a:r>
              <a:rPr lang="ja-JP" altLang="en-US" dirty="0" smtClean="0">
                <a:latin typeface="ＭＳ Ｐゴシック" charset="-128"/>
              </a:rPr>
              <a:t>B</a:t>
            </a:r>
            <a:r>
              <a:rPr lang="ja-JP" altLang="ja-JP" dirty="0" smtClean="0">
                <a:latin typeface="ＭＳ Ｐゴシック" charset="-128"/>
              </a:rPr>
              <a:t>生活保護受給世帯　</a:t>
            </a:r>
            <a:r>
              <a:rPr lang="en-US" altLang="ja-JP" dirty="0" smtClean="0">
                <a:latin typeface="ＭＳ Ｐゴシック" charset="-128"/>
              </a:rPr>
              <a:t>47</a:t>
            </a:r>
            <a:r>
              <a:rPr lang="ja-JP" altLang="ja-JP" dirty="0" smtClean="0">
                <a:latin typeface="ＭＳ Ｐゴシック" charset="-128"/>
              </a:rPr>
              <a:t>例</a:t>
            </a:r>
            <a:r>
              <a:rPr lang="ja-JP" altLang="ja-JP" sz="2800" dirty="0" smtClean="0">
                <a:latin typeface="ＭＳ Ｐゴシック" charset="-128"/>
              </a:rPr>
              <a:t>（</a:t>
            </a:r>
            <a:r>
              <a:rPr lang="en-US" altLang="ja-JP" sz="2800" dirty="0" smtClean="0">
                <a:latin typeface="ＭＳ Ｐゴシック" charset="-128"/>
              </a:rPr>
              <a:t>39.5</a:t>
            </a:r>
            <a:r>
              <a:rPr lang="ja-JP" altLang="ja-JP" sz="2800" dirty="0" smtClean="0">
                <a:latin typeface="ＭＳ Ｐゴシック" charset="-128"/>
              </a:rPr>
              <a:t>％　</a:t>
            </a:r>
            <a:r>
              <a:rPr lang="ja-JP" altLang="en-US" sz="2800" dirty="0" smtClean="0">
                <a:latin typeface="ＭＳ Ｐゴシック" charset="-128"/>
              </a:rPr>
              <a:t>不明除</a:t>
            </a:r>
            <a:r>
              <a:rPr lang="en-US" altLang="ja-JP" sz="2800" dirty="0" smtClean="0">
                <a:latin typeface="ＭＳ Ｐゴシック" charset="-128"/>
              </a:rPr>
              <a:t>66.2%</a:t>
            </a:r>
            <a:r>
              <a:rPr lang="ja-JP" altLang="ja-JP" sz="2800" dirty="0" smtClean="0">
                <a:latin typeface="ＭＳ Ｐゴシック" charset="-128"/>
              </a:rPr>
              <a:t>）</a:t>
            </a:r>
            <a:endParaRPr lang="en-US" altLang="ja-JP" sz="2800" dirty="0" smtClean="0">
              <a:latin typeface="ＭＳ Ｐゴシック" charset="-128"/>
            </a:endParaRPr>
          </a:p>
          <a:p>
            <a:pPr marL="273050" indent="-273050">
              <a:lnSpc>
                <a:spcPct val="90000"/>
              </a:lnSpc>
              <a:buFont typeface="Arial" charset="0"/>
              <a:buNone/>
            </a:pPr>
            <a:r>
              <a:rPr lang="ja-JP" altLang="en-US" dirty="0" smtClean="0">
                <a:latin typeface="ＭＳ Ｐゴシック" charset="-128"/>
              </a:rPr>
              <a:t>  </a:t>
            </a:r>
            <a:r>
              <a:rPr lang="ja-JP" altLang="ja-JP" dirty="0" smtClean="0">
                <a:latin typeface="ＭＳ Ｐゴシック" charset="-128"/>
              </a:rPr>
              <a:t>非課税世帯　　　</a:t>
            </a:r>
            <a:r>
              <a:rPr lang="ja-JP" altLang="en-US" dirty="0" smtClean="0">
                <a:latin typeface="ＭＳ Ｐゴシック" charset="-128"/>
              </a:rPr>
              <a:t>　</a:t>
            </a:r>
            <a:r>
              <a:rPr lang="ja-JP" altLang="ja-JP" dirty="0" smtClean="0">
                <a:latin typeface="ＭＳ Ｐゴシック" charset="-128"/>
              </a:rPr>
              <a:t> 　　</a:t>
            </a:r>
            <a:r>
              <a:rPr lang="en-US" altLang="ja-JP" dirty="0" smtClean="0">
                <a:latin typeface="ＭＳ Ｐゴシック" charset="-128"/>
              </a:rPr>
              <a:t>6</a:t>
            </a:r>
            <a:r>
              <a:rPr lang="ja-JP" altLang="ja-JP" dirty="0" smtClean="0">
                <a:latin typeface="ＭＳ Ｐゴシック" charset="-128"/>
              </a:rPr>
              <a:t>例</a:t>
            </a:r>
            <a:r>
              <a:rPr lang="ja-JP" altLang="ja-JP" sz="2800" dirty="0" smtClean="0">
                <a:latin typeface="ＭＳ Ｐゴシック" charset="-128"/>
              </a:rPr>
              <a:t>（</a:t>
            </a:r>
            <a:r>
              <a:rPr lang="en-US" altLang="ja-JP" sz="2800" dirty="0" smtClean="0">
                <a:latin typeface="ＭＳ Ｐゴシック" charset="-128"/>
              </a:rPr>
              <a:t>5.0</a:t>
            </a:r>
            <a:r>
              <a:rPr lang="ja-JP" altLang="ja-JP" sz="2800" dirty="0" smtClean="0">
                <a:latin typeface="ＭＳ Ｐゴシック" charset="-128"/>
              </a:rPr>
              <a:t>％　不明除</a:t>
            </a:r>
            <a:r>
              <a:rPr lang="en-US" altLang="ja-JP" sz="2800" dirty="0" smtClean="0">
                <a:latin typeface="ＭＳ Ｐゴシック" charset="-128"/>
              </a:rPr>
              <a:t>8.5%</a:t>
            </a:r>
            <a:r>
              <a:rPr lang="ja-JP" altLang="ja-JP" sz="2800" dirty="0" smtClean="0">
                <a:latin typeface="ＭＳ Ｐゴシック" charset="-128"/>
              </a:rPr>
              <a:t>）</a:t>
            </a:r>
            <a:endParaRPr lang="ja-JP" altLang="en-US" sz="2800" dirty="0" smtClean="0">
              <a:latin typeface="ＭＳ Ｐゴシック" charset="-128"/>
            </a:endParaRPr>
          </a:p>
          <a:p>
            <a:pPr marL="273050" indent="-273050">
              <a:lnSpc>
                <a:spcPct val="90000"/>
              </a:lnSpc>
              <a:buFont typeface="Arial" charset="0"/>
              <a:buNone/>
            </a:pPr>
            <a:endParaRPr lang="ja-JP" altLang="en-US" sz="2800"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C調査員の判断による生活程度　</a:t>
            </a:r>
            <a:endParaRPr lang="ja-JP" altLang="en-US"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　　　　　　　　　　　　　　　困難</a:t>
            </a:r>
            <a:r>
              <a:rPr lang="ja-JP" altLang="en-US" dirty="0" smtClean="0">
                <a:latin typeface="ＭＳ Ｐゴシック" charset="-128"/>
              </a:rPr>
              <a:t> </a:t>
            </a:r>
            <a:r>
              <a:rPr lang="en-US" altLang="ja-JP" dirty="0" smtClean="0">
                <a:latin typeface="ＭＳ Ｐゴシック" charset="-128"/>
              </a:rPr>
              <a:t>65</a:t>
            </a:r>
            <a:r>
              <a:rPr lang="ja-JP" altLang="ja-JP" dirty="0" smtClean="0">
                <a:latin typeface="ＭＳ Ｐゴシック" charset="-128"/>
              </a:rPr>
              <a:t>例</a:t>
            </a:r>
            <a:r>
              <a:rPr lang="ja-JP" altLang="ja-JP" sz="2800" dirty="0" smtClean="0">
                <a:latin typeface="ＭＳ Ｐゴシック" charset="-128"/>
              </a:rPr>
              <a:t>（</a:t>
            </a:r>
            <a:r>
              <a:rPr lang="en-US" altLang="ja-JP" sz="2800" dirty="0" smtClean="0">
                <a:latin typeface="ＭＳ Ｐゴシック" charset="-128"/>
              </a:rPr>
              <a:t>54.6</a:t>
            </a:r>
            <a:r>
              <a:rPr lang="ja-JP" altLang="ja-JP" sz="2800" dirty="0" smtClean="0">
                <a:latin typeface="ＭＳ Ｐゴシック" charset="-128"/>
              </a:rPr>
              <a:t>％）</a:t>
            </a:r>
            <a:endParaRPr lang="ja-JP" altLang="en-US" sz="2800" dirty="0" smtClean="0">
              <a:latin typeface="ＭＳ Ｐゴシック" charset="-128"/>
            </a:endParaRPr>
          </a:p>
          <a:p>
            <a:pPr marL="273050" indent="-273050">
              <a:lnSpc>
                <a:spcPct val="90000"/>
              </a:lnSpc>
              <a:buFont typeface="Arial" charset="0"/>
              <a:buNone/>
            </a:pPr>
            <a:endParaRPr lang="ja-JP" altLang="en-US" dirty="0" smtClean="0"/>
          </a:p>
          <a:p>
            <a:pPr marL="273050" indent="-273050">
              <a:buFont typeface="Arial" charset="0"/>
              <a:buNone/>
            </a:pPr>
            <a:endParaRPr lang="ja-JP" altLang="ja-JP" dirty="0" smtClean="0"/>
          </a:p>
          <a:p>
            <a:pPr marL="273050" indent="-273050">
              <a:buFont typeface="Arial" charset="0"/>
              <a:buNone/>
            </a:pPr>
            <a:endParaRPr lang="ja-JP" altLang="ja-JP" dirty="0" smtClean="0"/>
          </a:p>
          <a:p>
            <a:pPr marL="273050" indent="-273050">
              <a:buFont typeface="Arial" charset="0"/>
              <a:buNone/>
            </a:pPr>
            <a:endParaRPr lang="ja-JP"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331913" y="1312863"/>
            <a:ext cx="6810375" cy="53276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93187" name="タイトル 1"/>
          <p:cNvSpPr>
            <a:spLocks noGrp="1"/>
          </p:cNvSpPr>
          <p:nvPr>
            <p:ph type="title" idx="4294967295"/>
          </p:nvPr>
        </p:nvSpPr>
        <p:spPr>
          <a:xfrm>
            <a:off x="323850" y="188913"/>
            <a:ext cx="8075613" cy="849312"/>
          </a:xfrm>
        </p:spPr>
        <p:txBody>
          <a:bodyPr/>
          <a:lstStyle/>
          <a:p>
            <a:pPr algn="l"/>
            <a:r>
              <a:rPr lang="ja-JP" altLang="en-US" sz="2400" smtClean="0"/>
              <a:t>図１　生活基盤の指標の重なり</a:t>
            </a:r>
            <a:r>
              <a:rPr lang="en-US" altLang="ja-JP" sz="2400" smtClean="0"/>
              <a:t/>
            </a:r>
            <a:br>
              <a:rPr lang="en-US" altLang="ja-JP" sz="2400" smtClean="0"/>
            </a:br>
            <a:r>
              <a:rPr lang="en-US" altLang="ja-JP" sz="2400" smtClean="0"/>
              <a:t>A</a:t>
            </a:r>
            <a:r>
              <a:rPr lang="ja-JP" altLang="en-US" sz="2400" smtClean="0"/>
              <a:t>経済問題／</a:t>
            </a:r>
            <a:r>
              <a:rPr lang="en-US" altLang="ja-JP" sz="2400" smtClean="0"/>
              <a:t>B</a:t>
            </a:r>
            <a:r>
              <a:rPr lang="ja-JP" altLang="en-US" sz="2400" smtClean="0"/>
              <a:t>非課税世帯・生活保護世帯／</a:t>
            </a:r>
            <a:r>
              <a:rPr lang="en-US" altLang="ja-JP" sz="2400" smtClean="0"/>
              <a:t>C</a:t>
            </a:r>
            <a:r>
              <a:rPr lang="ja-JP" altLang="en-US" sz="2400" smtClean="0"/>
              <a:t>困難</a:t>
            </a:r>
          </a:p>
        </p:txBody>
      </p:sp>
      <p:graphicFrame>
        <p:nvGraphicFramePr>
          <p:cNvPr id="7" name="コンテンツ プレースホルダー 6"/>
          <p:cNvGraphicFramePr>
            <a:graphicFrameLocks noGrp="1"/>
          </p:cNvGraphicFramePr>
          <p:nvPr>
            <p:ph idx="4294967295"/>
          </p:nvPr>
        </p:nvGraphicFramePr>
        <p:xfrm>
          <a:off x="1259632" y="1868060"/>
          <a:ext cx="6682597" cy="4570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Box 2"/>
          <p:cNvSpPr txBox="1">
            <a:spLocks noChangeArrowheads="1"/>
          </p:cNvSpPr>
          <p:nvPr/>
        </p:nvSpPr>
        <p:spPr bwMode="auto">
          <a:xfrm>
            <a:off x="4159250" y="1998663"/>
            <a:ext cx="1543050" cy="6365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18</a:t>
            </a:r>
          </a:p>
          <a:p>
            <a:pPr algn="ctr">
              <a:defRPr/>
            </a:pPr>
            <a:r>
              <a:rPr lang="en-US" altLang="ja-JP" sz="2000" dirty="0">
                <a:latin typeface="+mj-ea"/>
                <a:ea typeface="+mj-ea"/>
                <a:cs typeface="ＭＳ Ｐゴシック" pitchFamily="50" charset="-128"/>
              </a:rPr>
              <a:t>(15.1)</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246563" y="3711575"/>
            <a:ext cx="1328737"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42</a:t>
            </a:r>
          </a:p>
          <a:p>
            <a:pPr algn="ctr">
              <a:defRPr/>
            </a:pPr>
            <a:r>
              <a:rPr lang="en-US" altLang="ja-JP" sz="2000" dirty="0">
                <a:latin typeface="+mj-ea"/>
                <a:ea typeface="+mj-ea"/>
                <a:cs typeface="ＭＳ Ｐゴシック" pitchFamily="50" charset="-128"/>
              </a:rPr>
              <a:t>(35.5)</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2905125" y="3409950"/>
            <a:ext cx="900113" cy="5667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a:t>
            </a:r>
          </a:p>
          <a:p>
            <a:pPr algn="ctr">
              <a:defRPr/>
            </a:pPr>
            <a:r>
              <a:rPr lang="en-US" altLang="ja-JP" sz="2000" dirty="0">
                <a:latin typeface="+mj-ea"/>
                <a:ea typeface="+mj-ea"/>
                <a:cs typeface="ＭＳ Ｐゴシック" pitchFamily="50" charset="-128"/>
              </a:rPr>
              <a:t>(5.9)</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702300" y="3068638"/>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19</a:t>
            </a:r>
          </a:p>
          <a:p>
            <a:pPr algn="ctr">
              <a:defRPr/>
            </a:pPr>
            <a:r>
              <a:rPr lang="en-US" altLang="ja-JP" sz="2000" dirty="0">
                <a:latin typeface="+mj-ea"/>
                <a:ea typeface="+mj-ea"/>
                <a:cs typeface="ＭＳ Ｐゴシック" pitchFamily="50" charset="-128"/>
              </a:rPr>
              <a:t>(16.0)</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608263" y="4551363"/>
            <a:ext cx="981075"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a:t>
            </a:r>
          </a:p>
          <a:p>
            <a:pPr algn="ctr">
              <a:defRPr/>
            </a:pPr>
            <a:r>
              <a:rPr lang="en-US" altLang="ja-JP" sz="2000" dirty="0">
                <a:latin typeface="+mj-ea"/>
                <a:ea typeface="+mj-ea"/>
                <a:cs typeface="ＭＳ Ｐゴシック" pitchFamily="50" charset="-128"/>
              </a:rPr>
              <a:t>(3.4)</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6497638" y="4335463"/>
            <a:ext cx="1081087"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a:t>
            </a:r>
          </a:p>
          <a:p>
            <a:pPr algn="ctr">
              <a:defRPr/>
            </a:pPr>
            <a:r>
              <a:rPr lang="en-US" altLang="ja-JP" sz="2000" dirty="0">
                <a:latin typeface="+mj-ea"/>
                <a:ea typeface="+mj-ea"/>
                <a:cs typeface="ＭＳ Ｐゴシック" pitchFamily="50" charset="-128"/>
              </a:rPr>
              <a:t>(3.4)</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00300" y="1117600"/>
            <a:ext cx="687388"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835400" y="1463675"/>
            <a:ext cx="2193925" cy="36988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経済問題　</a:t>
            </a:r>
            <a:r>
              <a:rPr lang="en-US" altLang="ja-JP" dirty="0"/>
              <a:t>86(72.3)</a:t>
            </a:r>
            <a:endParaRPr lang="ja-JP" altLang="en-US" dirty="0"/>
          </a:p>
        </p:txBody>
      </p:sp>
      <p:sp>
        <p:nvSpPr>
          <p:cNvPr id="24" name="テキスト ボックス 23"/>
          <p:cNvSpPr txBox="1"/>
          <p:nvPr/>
        </p:nvSpPr>
        <p:spPr>
          <a:xfrm>
            <a:off x="1403350" y="5873750"/>
            <a:ext cx="2547938" cy="646113"/>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非課税世帯・</a:t>
            </a:r>
            <a:endParaRPr lang="en-US" altLang="ja-JP" dirty="0"/>
          </a:p>
          <a:p>
            <a:pPr fontAlgn="auto">
              <a:spcBef>
                <a:spcPts val="0"/>
              </a:spcBef>
              <a:spcAft>
                <a:spcPts val="0"/>
              </a:spcAft>
              <a:defRPr/>
            </a:pPr>
            <a:r>
              <a:rPr lang="ja-JP" altLang="en-US" dirty="0"/>
              <a:t>生活保護世帯　</a:t>
            </a:r>
            <a:r>
              <a:rPr lang="en-US" altLang="ja-JP" dirty="0"/>
              <a:t>53(44.5)</a:t>
            </a:r>
            <a:endParaRPr lang="ja-JP" altLang="en-US" dirty="0"/>
          </a:p>
        </p:txBody>
      </p:sp>
      <p:sp>
        <p:nvSpPr>
          <p:cNvPr id="25" name="テキスト ボックス 24"/>
          <p:cNvSpPr txBox="1"/>
          <p:nvPr/>
        </p:nvSpPr>
        <p:spPr>
          <a:xfrm>
            <a:off x="6313488" y="5949950"/>
            <a:ext cx="1692275"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a:t>
            </a:r>
            <a:r>
              <a:rPr lang="ja-JP" altLang="en-US" dirty="0"/>
              <a:t>困難　</a:t>
            </a:r>
            <a:r>
              <a:rPr lang="en-US" altLang="ja-JP" dirty="0"/>
              <a:t>65(54.6)</a:t>
            </a:r>
            <a:endParaRPr lang="ja-JP" altLang="en-US" dirty="0"/>
          </a:p>
        </p:txBody>
      </p:sp>
      <p:sp>
        <p:nvSpPr>
          <p:cNvPr id="26" name="テキスト ボックス 25"/>
          <p:cNvSpPr txBox="1"/>
          <p:nvPr/>
        </p:nvSpPr>
        <p:spPr>
          <a:xfrm>
            <a:off x="1763713" y="1711325"/>
            <a:ext cx="1295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25</a:t>
            </a:r>
            <a:r>
              <a:rPr lang="ja-JP" altLang="en-US" dirty="0"/>
              <a:t>（</a:t>
            </a:r>
            <a:r>
              <a:rPr lang="en-US" altLang="ja-JP" dirty="0"/>
              <a:t>21.0</a:t>
            </a:r>
            <a:r>
              <a:rPr lang="ja-JP" altLang="en-US" dirty="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57200" y="274638"/>
            <a:ext cx="8229600" cy="706090"/>
          </a:xfrm>
        </p:spPr>
        <p:txBody>
          <a:bodyPr anchor="b">
            <a:normAutofit/>
          </a:bodyPr>
          <a:lstStyle/>
          <a:p>
            <a:r>
              <a:rPr lang="ja-JP" altLang="en-US" sz="2800" dirty="0" smtClean="0"/>
              <a:t>生活基盤・貧困（内訳・参考）</a:t>
            </a:r>
          </a:p>
        </p:txBody>
      </p:sp>
      <p:sp>
        <p:nvSpPr>
          <p:cNvPr id="3" name="コンテンツ プレースホルダ 2"/>
          <p:cNvSpPr>
            <a:spLocks noGrp="1"/>
          </p:cNvSpPr>
          <p:nvPr>
            <p:ph sz="quarter" idx="4294967295"/>
          </p:nvPr>
        </p:nvSpPr>
        <p:spPr>
          <a:xfrm>
            <a:off x="457200" y="1412776"/>
            <a:ext cx="8258175" cy="5230912"/>
          </a:xfrm>
        </p:spPr>
        <p:txBody>
          <a:bodyPr>
            <a:normAutofit lnSpcReduction="10000"/>
          </a:bodyPr>
          <a:lstStyle/>
          <a:p>
            <a:pPr marL="273050" indent="-273050">
              <a:lnSpc>
                <a:spcPct val="90000"/>
              </a:lnSpc>
              <a:buFont typeface="Arial" charset="0"/>
              <a:buNone/>
            </a:pPr>
            <a:r>
              <a:rPr lang="ja-JP" altLang="ja-JP" dirty="0" smtClean="0">
                <a:latin typeface="ＭＳ Ｐゴシック" charset="-128"/>
              </a:rPr>
              <a:t>生活保護受給世帯　</a:t>
            </a:r>
            <a:r>
              <a:rPr lang="en-US" altLang="ja-JP" dirty="0" smtClean="0">
                <a:latin typeface="ＭＳ Ｐゴシック" charset="-128"/>
              </a:rPr>
              <a:t>47</a:t>
            </a:r>
            <a:r>
              <a:rPr lang="ja-JP" altLang="ja-JP" dirty="0" smtClean="0">
                <a:latin typeface="ＭＳ Ｐゴシック" charset="-128"/>
              </a:rPr>
              <a:t>例</a:t>
            </a:r>
            <a:r>
              <a:rPr lang="ja-JP" altLang="ja-JP" sz="2800" dirty="0" smtClean="0">
                <a:latin typeface="ＭＳ Ｐゴシック" charset="-128"/>
              </a:rPr>
              <a:t>（</a:t>
            </a:r>
            <a:r>
              <a:rPr lang="en-US" altLang="ja-JP" sz="2800" dirty="0" smtClean="0">
                <a:latin typeface="ＭＳ Ｐゴシック" charset="-128"/>
              </a:rPr>
              <a:t>39.5</a:t>
            </a:r>
            <a:r>
              <a:rPr lang="ja-JP" altLang="ja-JP" sz="2800" dirty="0" smtClean="0">
                <a:latin typeface="ＭＳ Ｐゴシック" charset="-128"/>
              </a:rPr>
              <a:t>％　</a:t>
            </a:r>
            <a:r>
              <a:rPr lang="ja-JP" altLang="en-US" sz="2800" dirty="0" smtClean="0">
                <a:latin typeface="ＭＳ Ｐゴシック" charset="-128"/>
              </a:rPr>
              <a:t>不明除</a:t>
            </a:r>
            <a:r>
              <a:rPr lang="en-US" altLang="ja-JP" sz="2800" dirty="0" smtClean="0">
                <a:latin typeface="ＭＳ Ｐゴシック" charset="-128"/>
              </a:rPr>
              <a:t>66.2%</a:t>
            </a:r>
            <a:r>
              <a:rPr lang="ja-JP" altLang="ja-JP" sz="2800" dirty="0" smtClean="0">
                <a:latin typeface="ＭＳ Ｐゴシック" charset="-128"/>
              </a:rPr>
              <a:t>）</a:t>
            </a:r>
            <a:endParaRPr lang="en-US" altLang="ja-JP" sz="2800"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非課税世帯　　　</a:t>
            </a:r>
            <a:r>
              <a:rPr lang="ja-JP" altLang="en-US" dirty="0" smtClean="0">
                <a:latin typeface="ＭＳ Ｐゴシック" charset="-128"/>
              </a:rPr>
              <a:t>　</a:t>
            </a:r>
            <a:r>
              <a:rPr lang="ja-JP" altLang="ja-JP" dirty="0" smtClean="0">
                <a:latin typeface="ＭＳ Ｐゴシック" charset="-128"/>
              </a:rPr>
              <a:t> 　　</a:t>
            </a:r>
            <a:r>
              <a:rPr lang="en-US" altLang="ja-JP" dirty="0" smtClean="0">
                <a:latin typeface="ＭＳ Ｐゴシック" charset="-128"/>
              </a:rPr>
              <a:t>6</a:t>
            </a:r>
            <a:r>
              <a:rPr lang="ja-JP" altLang="ja-JP" dirty="0" smtClean="0">
                <a:latin typeface="ＭＳ Ｐゴシック" charset="-128"/>
              </a:rPr>
              <a:t>例</a:t>
            </a:r>
            <a:r>
              <a:rPr lang="ja-JP" altLang="ja-JP" sz="2800" dirty="0" smtClean="0">
                <a:latin typeface="ＭＳ Ｐゴシック" charset="-128"/>
              </a:rPr>
              <a:t>（</a:t>
            </a:r>
            <a:r>
              <a:rPr lang="en-US" altLang="ja-JP" sz="2800" dirty="0" smtClean="0">
                <a:latin typeface="ＭＳ Ｐゴシック" charset="-128"/>
              </a:rPr>
              <a:t>5.0</a:t>
            </a:r>
            <a:r>
              <a:rPr lang="ja-JP" altLang="ja-JP" sz="2800" dirty="0" smtClean="0">
                <a:latin typeface="ＭＳ Ｐゴシック" charset="-128"/>
              </a:rPr>
              <a:t>％　不明除</a:t>
            </a:r>
            <a:r>
              <a:rPr lang="en-US" altLang="ja-JP" sz="2800" dirty="0" smtClean="0">
                <a:latin typeface="ＭＳ Ｐゴシック" charset="-128"/>
              </a:rPr>
              <a:t>8.5%</a:t>
            </a:r>
            <a:r>
              <a:rPr lang="ja-JP" altLang="ja-JP" sz="2800" dirty="0" smtClean="0">
                <a:latin typeface="ＭＳ Ｐゴシック" charset="-128"/>
              </a:rPr>
              <a:t>）</a:t>
            </a:r>
            <a:endParaRPr lang="en-US" altLang="ja-JP" sz="2800"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課税世帯　　</a:t>
            </a:r>
            <a:r>
              <a:rPr lang="ja-JP" altLang="en-US" dirty="0" smtClean="0">
                <a:latin typeface="ＭＳ Ｐゴシック" charset="-128"/>
              </a:rPr>
              <a:t>　</a:t>
            </a:r>
            <a:r>
              <a:rPr lang="ja-JP" altLang="ja-JP" dirty="0" smtClean="0">
                <a:latin typeface="ＭＳ Ｐゴシック" charset="-128"/>
              </a:rPr>
              <a:t>　　　　</a:t>
            </a:r>
            <a:r>
              <a:rPr lang="en-US" altLang="ja-JP" dirty="0" smtClean="0">
                <a:latin typeface="ＭＳ Ｐゴシック" charset="-128"/>
              </a:rPr>
              <a:t>18</a:t>
            </a:r>
            <a:r>
              <a:rPr lang="ja-JP" altLang="ja-JP" dirty="0" smtClean="0">
                <a:latin typeface="ＭＳ Ｐゴシック" charset="-128"/>
              </a:rPr>
              <a:t>例</a:t>
            </a:r>
            <a:r>
              <a:rPr lang="ja-JP" altLang="ja-JP" sz="2800" dirty="0" smtClean="0">
                <a:latin typeface="ＭＳ Ｐゴシック" charset="-128"/>
              </a:rPr>
              <a:t>（</a:t>
            </a:r>
            <a:r>
              <a:rPr lang="en-US" altLang="ja-JP" sz="2800" dirty="0" smtClean="0">
                <a:latin typeface="ＭＳ Ｐゴシック" charset="-128"/>
              </a:rPr>
              <a:t>15.1</a:t>
            </a:r>
            <a:r>
              <a:rPr lang="ja-JP" altLang="ja-JP" sz="2800" dirty="0" smtClean="0">
                <a:latin typeface="ＭＳ Ｐゴシック" charset="-128"/>
              </a:rPr>
              <a:t>％）</a:t>
            </a:r>
            <a:endParaRPr lang="en-US" altLang="ja-JP" sz="2800"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課税状況不明世帯　</a:t>
            </a:r>
            <a:r>
              <a:rPr lang="en-US" altLang="ja-JP" dirty="0" smtClean="0">
                <a:latin typeface="ＭＳ Ｐゴシック" charset="-128"/>
              </a:rPr>
              <a:t>48</a:t>
            </a:r>
            <a:r>
              <a:rPr lang="ja-JP" altLang="ja-JP" dirty="0" smtClean="0">
                <a:latin typeface="ＭＳ Ｐゴシック" charset="-128"/>
              </a:rPr>
              <a:t>例</a:t>
            </a:r>
            <a:endParaRPr lang="ja-JP" altLang="en-US" dirty="0" smtClean="0">
              <a:latin typeface="ＭＳ Ｐゴシック" charset="-128"/>
            </a:endParaRPr>
          </a:p>
          <a:p>
            <a:pPr marL="273050" indent="-273050">
              <a:lnSpc>
                <a:spcPct val="90000"/>
              </a:lnSpc>
              <a:buFont typeface="Arial" charset="0"/>
              <a:buNone/>
            </a:pPr>
            <a:endParaRPr lang="ja-JP" altLang="en-US"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調査員の判断による生活程度</a:t>
            </a:r>
            <a:endParaRPr lang="en-US" altLang="ja-JP"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　　困難　　　</a:t>
            </a:r>
            <a:r>
              <a:rPr lang="en-US" altLang="ja-JP" dirty="0" smtClean="0">
                <a:latin typeface="ＭＳ Ｐゴシック" charset="-128"/>
              </a:rPr>
              <a:t>      </a:t>
            </a:r>
            <a:r>
              <a:rPr lang="ja-JP" altLang="en-US" dirty="0" smtClean="0">
                <a:latin typeface="ＭＳ Ｐゴシック" charset="-128"/>
              </a:rPr>
              <a:t>　</a:t>
            </a:r>
            <a:r>
              <a:rPr lang="en-US" altLang="ja-JP" dirty="0" smtClean="0">
                <a:latin typeface="ＭＳ Ｐゴシック" charset="-128"/>
              </a:rPr>
              <a:t>65</a:t>
            </a:r>
            <a:r>
              <a:rPr lang="ja-JP" altLang="ja-JP" dirty="0" smtClean="0">
                <a:latin typeface="ＭＳ Ｐゴシック" charset="-128"/>
              </a:rPr>
              <a:t>例（</a:t>
            </a:r>
            <a:r>
              <a:rPr lang="en-US" altLang="ja-JP" dirty="0" smtClean="0">
                <a:latin typeface="ＭＳ Ｐゴシック" charset="-128"/>
              </a:rPr>
              <a:t>54.6</a:t>
            </a:r>
            <a:r>
              <a:rPr lang="ja-JP" altLang="ja-JP" dirty="0" smtClean="0">
                <a:latin typeface="ＭＳ Ｐゴシック" charset="-128"/>
              </a:rPr>
              <a:t>％）</a:t>
            </a:r>
            <a:endParaRPr lang="ja-JP" altLang="en-US"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　　多少困難　　　　</a:t>
            </a:r>
            <a:r>
              <a:rPr lang="en-US" altLang="ja-JP" dirty="0" smtClean="0">
                <a:latin typeface="ＭＳ Ｐゴシック" charset="-128"/>
              </a:rPr>
              <a:t>32</a:t>
            </a:r>
            <a:r>
              <a:rPr lang="ja-JP" altLang="ja-JP" dirty="0" smtClean="0">
                <a:latin typeface="ＭＳ Ｐゴシック" charset="-128"/>
              </a:rPr>
              <a:t>例（</a:t>
            </a:r>
            <a:r>
              <a:rPr lang="en-US" altLang="ja-JP" dirty="0" smtClean="0">
                <a:latin typeface="ＭＳ Ｐゴシック" charset="-128"/>
              </a:rPr>
              <a:t>26.9</a:t>
            </a:r>
            <a:r>
              <a:rPr lang="ja-JP" altLang="ja-JP" dirty="0" smtClean="0">
                <a:latin typeface="ＭＳ Ｐゴシック" charset="-128"/>
              </a:rPr>
              <a:t>％）</a:t>
            </a:r>
            <a:endParaRPr lang="ja-JP" altLang="en-US"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　　非困難　　　　　</a:t>
            </a:r>
            <a:r>
              <a:rPr lang="en-US" altLang="ja-JP" dirty="0" smtClean="0">
                <a:latin typeface="ＭＳ Ｐゴシック" charset="-128"/>
              </a:rPr>
              <a:t>15</a:t>
            </a:r>
            <a:r>
              <a:rPr lang="ja-JP" altLang="ja-JP" dirty="0" smtClean="0">
                <a:latin typeface="ＭＳ Ｐゴシック" charset="-128"/>
              </a:rPr>
              <a:t>例（</a:t>
            </a:r>
            <a:r>
              <a:rPr lang="en-US" altLang="ja-JP" dirty="0" smtClean="0">
                <a:latin typeface="ＭＳ Ｐゴシック" charset="-128"/>
              </a:rPr>
              <a:t>12.6</a:t>
            </a:r>
            <a:r>
              <a:rPr lang="ja-JP" altLang="ja-JP" dirty="0" smtClean="0">
                <a:latin typeface="ＭＳ Ｐゴシック" charset="-128"/>
              </a:rPr>
              <a:t>％）</a:t>
            </a:r>
            <a:endParaRPr lang="ja-JP" altLang="en-US" dirty="0" smtClean="0">
              <a:latin typeface="ＭＳ Ｐゴシック" charset="-128"/>
            </a:endParaRPr>
          </a:p>
          <a:p>
            <a:pPr marL="273050" indent="-273050">
              <a:lnSpc>
                <a:spcPct val="90000"/>
              </a:lnSpc>
              <a:buFont typeface="Arial" charset="0"/>
              <a:buNone/>
            </a:pPr>
            <a:r>
              <a:rPr lang="ja-JP" altLang="ja-JP" dirty="0" smtClean="0">
                <a:latin typeface="ＭＳ Ｐゴシック" charset="-128"/>
              </a:rPr>
              <a:t>　　不明　　　</a:t>
            </a:r>
            <a:r>
              <a:rPr lang="en-US" altLang="ja-JP" dirty="0" smtClean="0">
                <a:latin typeface="ＭＳ Ｐゴシック" charset="-128"/>
              </a:rPr>
              <a:t>     </a:t>
            </a:r>
            <a:r>
              <a:rPr lang="ja-JP" altLang="ja-JP" dirty="0" smtClean="0">
                <a:latin typeface="ＭＳ Ｐゴシック" charset="-128"/>
              </a:rPr>
              <a:t> </a:t>
            </a:r>
            <a:r>
              <a:rPr lang="en-US" altLang="ja-JP" dirty="0" smtClean="0">
                <a:latin typeface="ＭＳ Ｐゴシック" charset="-128"/>
              </a:rPr>
              <a:t> </a:t>
            </a:r>
            <a:r>
              <a:rPr lang="ja-JP" altLang="en-US" dirty="0" smtClean="0">
                <a:latin typeface="ＭＳ Ｐゴシック" charset="-128"/>
              </a:rPr>
              <a:t>　</a:t>
            </a:r>
            <a:r>
              <a:rPr lang="en-US" altLang="ja-JP" dirty="0" smtClean="0">
                <a:latin typeface="ＭＳ Ｐゴシック" charset="-128"/>
              </a:rPr>
              <a:t>7</a:t>
            </a:r>
            <a:r>
              <a:rPr lang="ja-JP" altLang="ja-JP" dirty="0" smtClean="0">
                <a:latin typeface="ＭＳ Ｐゴシック" charset="-128"/>
              </a:rPr>
              <a:t>例（ </a:t>
            </a:r>
            <a:r>
              <a:rPr lang="en-US" altLang="ja-JP" dirty="0" smtClean="0">
                <a:latin typeface="ＭＳ Ｐゴシック" charset="-128"/>
              </a:rPr>
              <a:t>5.9</a:t>
            </a:r>
            <a:r>
              <a:rPr lang="ja-JP" altLang="ja-JP" dirty="0" smtClean="0">
                <a:latin typeface="ＭＳ Ｐゴシック" charset="-128"/>
              </a:rPr>
              <a:t>％）</a:t>
            </a:r>
          </a:p>
          <a:p>
            <a:pPr marL="273050" indent="-273050">
              <a:lnSpc>
                <a:spcPct val="90000"/>
              </a:lnSpc>
            </a:pPr>
            <a:endParaRPr lang="ja-JP" altLang="en-US" dirty="0" smtClean="0">
              <a:latin typeface="HGPｺﾞｼｯｸM" pitchFamily="50" charset="-128"/>
              <a:ea typeface="HGPｺﾞｼｯｸM" pitchFamily="50" charset="-128"/>
            </a:endParaRPr>
          </a:p>
          <a:p>
            <a:pPr marL="273050" indent="-273050">
              <a:lnSpc>
                <a:spcPct val="90000"/>
              </a:lnSpc>
              <a:buFont typeface="Arial" charset="0"/>
              <a:buNone/>
            </a:pPr>
            <a:endParaRPr lang="ja-JP" altLang="en-US" sz="2000" dirty="0" smtClean="0">
              <a:latin typeface="HGPｺﾞｼｯｸM" pitchFamily="50" charset="-128"/>
              <a:ea typeface="HGPｺﾞｼｯｸM"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57200" y="274638"/>
            <a:ext cx="8229600" cy="778098"/>
          </a:xfrm>
        </p:spPr>
        <p:txBody>
          <a:bodyPr anchor="b">
            <a:normAutofit/>
          </a:bodyPr>
          <a:lstStyle/>
          <a:p>
            <a:r>
              <a:rPr lang="ja-JP" altLang="en-US" sz="2800" dirty="0" smtClean="0"/>
              <a:t>生活基盤・貧困（ネグレクト・参考）</a:t>
            </a:r>
          </a:p>
        </p:txBody>
      </p:sp>
      <p:sp>
        <p:nvSpPr>
          <p:cNvPr id="3" name="コンテンツ プレースホルダ 2"/>
          <p:cNvSpPr>
            <a:spLocks noGrp="1"/>
          </p:cNvSpPr>
          <p:nvPr>
            <p:ph sz="quarter" idx="4294967295"/>
          </p:nvPr>
        </p:nvSpPr>
        <p:spPr>
          <a:xfrm>
            <a:off x="468313" y="1196975"/>
            <a:ext cx="8401050" cy="5661025"/>
          </a:xfrm>
        </p:spPr>
        <p:txBody>
          <a:bodyPr>
            <a:noAutofit/>
          </a:bodyPr>
          <a:lstStyle/>
          <a:p>
            <a:pPr marL="273050" indent="-273050">
              <a:buFont typeface="Arial" charset="0"/>
              <a:buNone/>
            </a:pPr>
            <a:r>
              <a:rPr lang="ja-JP" altLang="ja-JP" smtClean="0"/>
              <a:t>ネグレクトと貧困・生活基盤の脆弱性</a:t>
            </a:r>
            <a:endParaRPr lang="ja-JP" altLang="en-US" smtClean="0"/>
          </a:p>
          <a:p>
            <a:pPr marL="273050" indent="-273050">
              <a:buFont typeface="Arial" charset="0"/>
              <a:buNone/>
            </a:pPr>
            <a:r>
              <a:rPr lang="en-US" altLang="ja-JP" smtClean="0"/>
              <a:t> </a:t>
            </a:r>
          </a:p>
          <a:p>
            <a:pPr marL="273050" indent="-273050">
              <a:buFont typeface="Arial" charset="0"/>
              <a:buNone/>
            </a:pPr>
            <a:r>
              <a:rPr lang="ja-JP" altLang="en-US" smtClean="0"/>
              <a:t>経済問題　</a:t>
            </a:r>
            <a:endParaRPr lang="en-US" altLang="ja-JP" smtClean="0"/>
          </a:p>
          <a:p>
            <a:pPr marL="273050" indent="-273050">
              <a:buFont typeface="Arial" charset="0"/>
              <a:buNone/>
            </a:pPr>
            <a:r>
              <a:rPr lang="ja-JP" altLang="ja-JP" smtClean="0"/>
              <a:t>　身体的虐待　</a:t>
            </a:r>
            <a:r>
              <a:rPr lang="en-US" altLang="ja-JP" smtClean="0"/>
              <a:t>26</a:t>
            </a:r>
            <a:r>
              <a:rPr lang="ja-JP" altLang="ja-JP" smtClean="0"/>
              <a:t>例（</a:t>
            </a:r>
            <a:r>
              <a:rPr lang="en-US" altLang="ja-JP" smtClean="0"/>
              <a:t>56.5</a:t>
            </a:r>
            <a:r>
              <a:rPr lang="ja-JP" altLang="ja-JP" smtClean="0"/>
              <a:t>％）</a:t>
            </a:r>
            <a:endParaRPr lang="en-US" altLang="ja-JP" smtClean="0"/>
          </a:p>
          <a:p>
            <a:pPr marL="273050" indent="-273050">
              <a:buFont typeface="Arial" charset="0"/>
              <a:buNone/>
            </a:pPr>
            <a:r>
              <a:rPr lang="ja-JP" altLang="ja-JP" smtClean="0"/>
              <a:t>　ネグレクト　</a:t>
            </a:r>
            <a:r>
              <a:rPr lang="en-US" altLang="ja-JP" smtClean="0"/>
              <a:t>48</a:t>
            </a:r>
            <a:r>
              <a:rPr lang="ja-JP" altLang="ja-JP" smtClean="0"/>
              <a:t>例（</a:t>
            </a:r>
            <a:r>
              <a:rPr lang="en-US" altLang="ja-JP" smtClean="0"/>
              <a:t>87.3</a:t>
            </a:r>
            <a:r>
              <a:rPr lang="ja-JP" altLang="ja-JP" smtClean="0"/>
              <a:t>％）</a:t>
            </a:r>
          </a:p>
          <a:p>
            <a:pPr marL="273050" indent="-273050">
              <a:buFont typeface="Arial" charset="0"/>
              <a:buNone/>
            </a:pPr>
            <a:r>
              <a:rPr lang="ja-JP" altLang="en-US" smtClean="0"/>
              <a:t>　</a:t>
            </a:r>
          </a:p>
          <a:p>
            <a:pPr marL="273050" indent="-273050">
              <a:buFont typeface="Arial" charset="0"/>
              <a:buNone/>
            </a:pPr>
            <a:r>
              <a:rPr lang="ja-JP" altLang="en-US" smtClean="0"/>
              <a:t>　</a:t>
            </a:r>
            <a:r>
              <a:rPr lang="ja-JP" altLang="ja-JP" smtClean="0"/>
              <a:t>ネグレクトのみに集中しているというわけではな</a:t>
            </a:r>
            <a:r>
              <a:rPr lang="ja-JP" altLang="en-US" smtClean="0"/>
              <a:t>く、</a:t>
            </a:r>
            <a:r>
              <a:rPr lang="ja-JP" altLang="ja-JP" smtClean="0"/>
              <a:t>全般的に生活基盤が脆弱であることに加えて、特にネグレクトに高いことに注意</a:t>
            </a:r>
          </a:p>
          <a:p>
            <a:pPr marL="273050" indent="-273050">
              <a:buFont typeface="Arial" charset="0"/>
              <a:buNone/>
            </a:pPr>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chor="b">
            <a:normAutofit/>
          </a:bodyPr>
          <a:lstStyle/>
          <a:p>
            <a:r>
              <a:rPr lang="ja-JP" altLang="en-US" sz="3600" smtClean="0"/>
              <a:t>社会的孤立</a:t>
            </a:r>
          </a:p>
        </p:txBody>
      </p:sp>
      <p:sp>
        <p:nvSpPr>
          <p:cNvPr id="86019" name="コンテンツ プレースホルダ 2"/>
          <p:cNvSpPr>
            <a:spLocks noGrp="1"/>
          </p:cNvSpPr>
          <p:nvPr>
            <p:ph sz="quarter" idx="4294967295"/>
          </p:nvPr>
        </p:nvSpPr>
        <p:spPr>
          <a:xfrm>
            <a:off x="457200" y="1600200"/>
            <a:ext cx="8329613" cy="4873625"/>
          </a:xfrm>
        </p:spPr>
        <p:txBody>
          <a:bodyPr/>
          <a:lstStyle/>
          <a:p>
            <a:pPr marL="273050" indent="-273050" algn="ctr">
              <a:buFont typeface="Arial" charset="0"/>
              <a:buNone/>
            </a:pPr>
            <a:r>
              <a:rPr lang="ja-JP" altLang="ja-JP" sz="3600" smtClean="0"/>
              <a:t>支援的な親族・知人が確認できたのは</a:t>
            </a:r>
            <a:endParaRPr lang="ja-JP" altLang="en-US" sz="3600" smtClean="0"/>
          </a:p>
          <a:p>
            <a:pPr marL="273050" indent="-273050" algn="ctr">
              <a:buFont typeface="Arial" charset="0"/>
              <a:buNone/>
            </a:pPr>
            <a:r>
              <a:rPr lang="en-US" altLang="ja-JP" sz="3600" smtClean="0"/>
              <a:t> </a:t>
            </a:r>
          </a:p>
          <a:p>
            <a:pPr marL="273050" indent="-273050" algn="ctr">
              <a:buFont typeface="Arial" charset="0"/>
              <a:buNone/>
            </a:pPr>
            <a:r>
              <a:rPr lang="en-US" altLang="ja-JP" sz="3600" smtClean="0"/>
              <a:t> </a:t>
            </a:r>
            <a:r>
              <a:rPr lang="en-US" altLang="ja-JP" sz="4400" smtClean="0"/>
              <a:t>60</a:t>
            </a:r>
            <a:r>
              <a:rPr lang="ja-JP" altLang="ja-JP" sz="4400" smtClean="0"/>
              <a:t>例（</a:t>
            </a:r>
            <a:r>
              <a:rPr lang="en-US" altLang="ja-JP" sz="4400" smtClean="0"/>
              <a:t>50.4</a:t>
            </a:r>
            <a:r>
              <a:rPr lang="ja-JP" altLang="ja-JP" sz="4400" smtClean="0"/>
              <a:t>％）</a:t>
            </a:r>
            <a:endParaRPr lang="en-US" altLang="ja-JP" sz="4400" smtClean="0"/>
          </a:p>
          <a:p>
            <a:pPr marL="273050" indent="-273050">
              <a:buFont typeface="Arial" charset="0"/>
              <a:buNone/>
            </a:pPr>
            <a:endParaRPr lang="ja-JP" altLang="ja-JP" sz="3600" smtClean="0"/>
          </a:p>
          <a:p>
            <a:pPr marL="273050" indent="-273050">
              <a:buFont typeface="Arial" charset="0"/>
              <a:buNone/>
            </a:pPr>
            <a:r>
              <a:rPr lang="ja-JP" altLang="ja-JP" sz="3600" smtClean="0"/>
              <a:t>残りの</a:t>
            </a:r>
            <a:r>
              <a:rPr lang="en-US" altLang="ja-JP" sz="3600" smtClean="0"/>
              <a:t>59</a:t>
            </a:r>
            <a:r>
              <a:rPr lang="ja-JP" altLang="ja-JP" sz="3600" smtClean="0"/>
              <a:t>例</a:t>
            </a:r>
            <a:r>
              <a:rPr lang="ja-JP" altLang="en-US" sz="3600" smtClean="0"/>
              <a:t>（</a:t>
            </a:r>
            <a:r>
              <a:rPr lang="en-US" altLang="ja-JP" sz="3600" smtClean="0"/>
              <a:t>49.6</a:t>
            </a:r>
            <a:r>
              <a:rPr lang="ja-JP" altLang="en-US" sz="3600" smtClean="0"/>
              <a:t>％）</a:t>
            </a:r>
            <a:r>
              <a:rPr lang="ja-JP" altLang="ja-JP" sz="3600" smtClean="0"/>
              <a:t>は社会的な孤立度が高いと考えられる（「社会的孤立群」）</a:t>
            </a:r>
          </a:p>
          <a:p>
            <a:pPr marL="273050" indent="-273050"/>
            <a:endParaRPr lang="ja-JP"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57200" y="274638"/>
            <a:ext cx="8229600" cy="850106"/>
          </a:xfrm>
        </p:spPr>
        <p:txBody>
          <a:bodyPr anchor="b">
            <a:normAutofit/>
          </a:bodyPr>
          <a:lstStyle/>
          <a:p>
            <a:r>
              <a:rPr lang="ja-JP" altLang="ja-JP" sz="3600" dirty="0" smtClean="0"/>
              <a:t>子ども・家族の諸困難　（子ども）</a:t>
            </a:r>
            <a:endParaRPr lang="ja-JP" altLang="en-US" sz="3600" dirty="0" smtClean="0"/>
          </a:p>
        </p:txBody>
      </p:sp>
      <p:sp>
        <p:nvSpPr>
          <p:cNvPr id="87043" name="コンテンツ プレースホルダ 2"/>
          <p:cNvSpPr>
            <a:spLocks noGrp="1"/>
          </p:cNvSpPr>
          <p:nvPr>
            <p:ph sz="quarter" idx="4294967295"/>
          </p:nvPr>
        </p:nvSpPr>
        <p:spPr>
          <a:xfrm>
            <a:off x="457200" y="1484783"/>
            <a:ext cx="8472488" cy="4989041"/>
          </a:xfrm>
        </p:spPr>
        <p:txBody>
          <a:bodyPr/>
          <a:lstStyle/>
          <a:p>
            <a:pPr marL="273050" indent="-273050">
              <a:buFont typeface="Arial" charset="0"/>
              <a:buNone/>
            </a:pPr>
            <a:r>
              <a:rPr lang="ja-JP" altLang="ja-JP" dirty="0" smtClean="0"/>
              <a:t>子どものことばの遅れや知的障害・身体障害等</a:t>
            </a:r>
            <a:endParaRPr lang="en-US" altLang="ja-JP" dirty="0" smtClean="0"/>
          </a:p>
          <a:p>
            <a:pPr marL="273050" indent="-273050">
              <a:buFont typeface="Arial" charset="0"/>
              <a:buNone/>
            </a:pPr>
            <a:r>
              <a:rPr lang="ja-JP" altLang="ja-JP" dirty="0" smtClean="0"/>
              <a:t>　　当該児童　</a:t>
            </a:r>
            <a:r>
              <a:rPr lang="en-US" altLang="ja-JP" dirty="0" smtClean="0"/>
              <a:t>56</a:t>
            </a:r>
            <a:r>
              <a:rPr lang="ja-JP" altLang="ja-JP" dirty="0" smtClean="0"/>
              <a:t>例</a:t>
            </a:r>
            <a:r>
              <a:rPr lang="ja-JP" altLang="en-US" dirty="0" smtClean="0"/>
              <a:t>（</a:t>
            </a:r>
            <a:r>
              <a:rPr lang="en-US" altLang="ja-JP" dirty="0" smtClean="0"/>
              <a:t>47.1</a:t>
            </a:r>
            <a:r>
              <a:rPr lang="ja-JP" altLang="ja-JP" dirty="0" smtClean="0"/>
              <a:t>％）　</a:t>
            </a:r>
            <a:endParaRPr lang="ja-JP" altLang="en-US" dirty="0" smtClean="0"/>
          </a:p>
          <a:p>
            <a:pPr marL="273050" indent="-273050">
              <a:buFont typeface="Arial" charset="0"/>
              <a:buNone/>
            </a:pPr>
            <a:r>
              <a:rPr lang="ja-JP" altLang="ja-JP" dirty="0" smtClean="0"/>
              <a:t>　　兄弟姉妹　</a:t>
            </a:r>
            <a:r>
              <a:rPr lang="en-US" altLang="ja-JP" dirty="0" smtClean="0"/>
              <a:t>41</a:t>
            </a:r>
            <a:r>
              <a:rPr lang="ja-JP" altLang="ja-JP" dirty="0" smtClean="0"/>
              <a:t>例（</a:t>
            </a:r>
            <a:r>
              <a:rPr lang="en-US" altLang="ja-JP" dirty="0" smtClean="0"/>
              <a:t>34.5</a:t>
            </a:r>
            <a:r>
              <a:rPr lang="ja-JP" altLang="ja-JP" dirty="0" smtClean="0"/>
              <a:t>％）</a:t>
            </a:r>
            <a:endParaRPr lang="en-US" altLang="ja-JP" dirty="0" smtClean="0"/>
          </a:p>
          <a:p>
            <a:pPr marL="273050" indent="-273050">
              <a:buFont typeface="Arial" charset="0"/>
              <a:buNone/>
            </a:pPr>
            <a:r>
              <a:rPr lang="ja-JP" altLang="ja-JP" dirty="0" smtClean="0"/>
              <a:t>　　うち</a:t>
            </a:r>
            <a:r>
              <a:rPr lang="en-US" altLang="ja-JP" dirty="0" smtClean="0"/>
              <a:t>26</a:t>
            </a:r>
            <a:r>
              <a:rPr lang="ja-JP" altLang="ja-JP" dirty="0" smtClean="0"/>
              <a:t>例は当該児童と兄弟姉妹の双方</a:t>
            </a:r>
            <a:endParaRPr lang="ja-JP" altLang="en-US" dirty="0" smtClean="0"/>
          </a:p>
          <a:p>
            <a:pPr marL="273050" indent="-273050">
              <a:buFont typeface="Arial" charset="0"/>
              <a:buNone/>
            </a:pPr>
            <a:endParaRPr lang="ja-JP" altLang="en-US" dirty="0" smtClean="0"/>
          </a:p>
          <a:p>
            <a:pPr marL="273050" indent="-273050">
              <a:buFont typeface="Arial" charset="0"/>
              <a:buNone/>
            </a:pPr>
            <a:r>
              <a:rPr lang="ja-JP" altLang="ja-JP" dirty="0" smtClean="0"/>
              <a:t>多くの子どもが、学校における困難に直面</a:t>
            </a:r>
          </a:p>
          <a:p>
            <a:pPr marL="273050" indent="-273050">
              <a:buFont typeface="Arial" charset="0"/>
              <a:buNone/>
            </a:pPr>
            <a:r>
              <a:rPr lang="ja-JP" altLang="ja-JP" dirty="0" smtClean="0"/>
              <a:t>　　当該児童の</a:t>
            </a:r>
            <a:r>
              <a:rPr lang="en-US" altLang="ja-JP" dirty="0" smtClean="0"/>
              <a:t>42</a:t>
            </a:r>
            <a:r>
              <a:rPr lang="ja-JP" altLang="ja-JP" dirty="0" smtClean="0"/>
              <a:t>例（</a:t>
            </a:r>
            <a:r>
              <a:rPr lang="en-US" altLang="ja-JP" dirty="0" smtClean="0"/>
              <a:t>35.3</a:t>
            </a:r>
            <a:r>
              <a:rPr lang="ja-JP" altLang="ja-JP" dirty="0" smtClean="0"/>
              <a:t>％）</a:t>
            </a:r>
            <a:endParaRPr lang="en-US" altLang="ja-JP" dirty="0" smtClean="0"/>
          </a:p>
          <a:p>
            <a:pPr marL="273050" indent="-273050">
              <a:buFont typeface="Arial" charset="0"/>
              <a:buNone/>
            </a:pPr>
            <a:r>
              <a:rPr lang="ja-JP" altLang="ja-JP" dirty="0" smtClean="0"/>
              <a:t>　　兄弟姉妹の</a:t>
            </a:r>
            <a:r>
              <a:rPr lang="en-US" altLang="ja-JP" dirty="0" smtClean="0"/>
              <a:t>40</a:t>
            </a:r>
            <a:r>
              <a:rPr lang="ja-JP" altLang="ja-JP" dirty="0" smtClean="0"/>
              <a:t>例（</a:t>
            </a:r>
            <a:r>
              <a:rPr lang="en-US" altLang="ja-JP" dirty="0" smtClean="0"/>
              <a:t>33.6</a:t>
            </a:r>
            <a:r>
              <a:rPr lang="ja-JP" altLang="ja-JP" dirty="0" smtClean="0"/>
              <a:t>％）に不登校</a:t>
            </a:r>
            <a:endParaRPr lang="ja-JP" altLang="en-US" dirty="0" smtClean="0"/>
          </a:p>
          <a:p>
            <a:pPr marL="273050" indent="-273050">
              <a:buFont typeface="Arial" charset="0"/>
              <a:buNone/>
            </a:pPr>
            <a:endParaRPr lang="ja-JP" altLang="en-US" dirty="0" smtClean="0"/>
          </a:p>
          <a:p>
            <a:pPr marL="273050" indent="-273050">
              <a:buFont typeface="Arial" charset="0"/>
              <a:buNone/>
            </a:pPr>
            <a:endParaRPr lang="ja-JP" altLang="en-US" dirty="0" smtClean="0"/>
          </a:p>
          <a:p>
            <a:pPr marL="273050" indent="-273050">
              <a:buFont typeface="Arial" charset="0"/>
              <a:buNone/>
            </a:pPr>
            <a:endParaRPr lang="ja-JP" altLang="ja-JP" dirty="0" smtClean="0"/>
          </a:p>
          <a:p>
            <a:pPr marL="273050" indent="-273050"/>
            <a:endParaRPr lang="ja-JP"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chor="b">
            <a:normAutofit/>
          </a:bodyPr>
          <a:lstStyle/>
          <a:p>
            <a:r>
              <a:rPr lang="ja-JP" altLang="ja-JP" sz="3600" smtClean="0"/>
              <a:t>子ども・家族の諸困難　（家族）</a:t>
            </a:r>
            <a:endParaRPr lang="ja-JP" altLang="en-US" sz="3600" smtClean="0"/>
          </a:p>
        </p:txBody>
      </p:sp>
      <p:sp>
        <p:nvSpPr>
          <p:cNvPr id="95235" name="コンテンツ プレースホルダ 2"/>
          <p:cNvSpPr>
            <a:spLocks noGrp="1"/>
          </p:cNvSpPr>
          <p:nvPr>
            <p:ph sz="quarter" idx="4294967295"/>
          </p:nvPr>
        </p:nvSpPr>
        <p:spPr>
          <a:xfrm>
            <a:off x="457200" y="1700213"/>
            <a:ext cx="8472488" cy="4773612"/>
          </a:xfrm>
        </p:spPr>
        <p:txBody>
          <a:bodyPr/>
          <a:lstStyle/>
          <a:p>
            <a:pPr marL="273050" indent="-273050">
              <a:buFont typeface="Arial" charset="0"/>
              <a:buNone/>
            </a:pPr>
            <a:r>
              <a:rPr lang="ja-JP" altLang="ja-JP" smtClean="0"/>
              <a:t>養育者のいずれかに</a:t>
            </a:r>
            <a:r>
              <a:rPr lang="ja-JP" altLang="en-US" smtClean="0"/>
              <a:t>メンタルヘルス上の問題</a:t>
            </a:r>
          </a:p>
          <a:p>
            <a:pPr marL="273050" indent="-273050">
              <a:buFont typeface="Arial" charset="0"/>
              <a:buNone/>
            </a:pPr>
            <a:r>
              <a:rPr lang="ja-JP" altLang="en-US" smtClean="0"/>
              <a:t>（抑うつが中心）</a:t>
            </a:r>
          </a:p>
          <a:p>
            <a:pPr marL="273050" indent="-273050">
              <a:buFont typeface="Arial" charset="0"/>
              <a:buNone/>
            </a:pPr>
            <a:r>
              <a:rPr lang="ja-JP" altLang="en-US" smtClean="0"/>
              <a:t>　　　　　　　　　　　</a:t>
            </a:r>
            <a:r>
              <a:rPr lang="en-US" altLang="ja-JP" smtClean="0"/>
              <a:t>47</a:t>
            </a:r>
            <a:r>
              <a:rPr lang="ja-JP" altLang="ja-JP" smtClean="0"/>
              <a:t>例（</a:t>
            </a:r>
            <a:r>
              <a:rPr lang="en-US" altLang="ja-JP" smtClean="0"/>
              <a:t>39.5</a:t>
            </a:r>
            <a:r>
              <a:rPr lang="ja-JP" altLang="ja-JP" smtClean="0"/>
              <a:t>％）</a:t>
            </a:r>
            <a:endParaRPr lang="en-US" altLang="ja-JP" smtClean="0"/>
          </a:p>
          <a:p>
            <a:pPr marL="273050" indent="-273050">
              <a:buFont typeface="Arial" charset="0"/>
              <a:buNone/>
            </a:pPr>
            <a:endParaRPr lang="ja-JP" altLang="en-US" smtClean="0"/>
          </a:p>
          <a:p>
            <a:pPr marL="273050" indent="-273050">
              <a:buFont typeface="Arial" charset="0"/>
              <a:buNone/>
            </a:pPr>
            <a:r>
              <a:rPr lang="ja-JP" altLang="ja-JP" smtClean="0"/>
              <a:t>養育者の知的障</a:t>
            </a:r>
            <a:r>
              <a:rPr lang="ja-JP" altLang="en-US" smtClean="0"/>
              <a:t>害</a:t>
            </a:r>
            <a:r>
              <a:rPr lang="en-US" altLang="ja-JP" smtClean="0"/>
              <a:t>   </a:t>
            </a:r>
            <a:r>
              <a:rPr lang="ja-JP" altLang="en-US" smtClean="0"/>
              <a:t>　</a:t>
            </a:r>
            <a:r>
              <a:rPr lang="en-US" altLang="ja-JP" smtClean="0"/>
              <a:t> 24</a:t>
            </a:r>
            <a:r>
              <a:rPr lang="ja-JP" altLang="ja-JP" smtClean="0"/>
              <a:t>例（</a:t>
            </a:r>
            <a:r>
              <a:rPr lang="en-US" altLang="ja-JP" smtClean="0"/>
              <a:t>20.2</a:t>
            </a:r>
            <a:r>
              <a:rPr lang="ja-JP" altLang="ja-JP" smtClean="0"/>
              <a:t>％）</a:t>
            </a:r>
            <a:endParaRPr lang="ja-JP" altLang="en-US" smtClean="0"/>
          </a:p>
          <a:p>
            <a:pPr marL="273050" indent="-273050">
              <a:buFont typeface="Arial" charset="0"/>
              <a:buNone/>
            </a:pPr>
            <a:endParaRPr lang="ja-JP" altLang="en-US" smtClean="0"/>
          </a:p>
          <a:p>
            <a:pPr marL="273050" indent="-273050">
              <a:buFont typeface="Arial" charset="0"/>
              <a:buNone/>
            </a:pPr>
            <a:r>
              <a:rPr lang="ja-JP" altLang="ja-JP" smtClean="0"/>
              <a:t>夫婦間の暴力、あるいは疑い　</a:t>
            </a:r>
            <a:r>
              <a:rPr lang="en-US" altLang="ja-JP" smtClean="0"/>
              <a:t>31</a:t>
            </a:r>
            <a:r>
              <a:rPr lang="ja-JP" altLang="ja-JP" smtClean="0"/>
              <a:t>例（</a:t>
            </a:r>
            <a:r>
              <a:rPr lang="en-US" altLang="ja-JP" smtClean="0"/>
              <a:t>26.1</a:t>
            </a:r>
            <a:r>
              <a:rPr lang="ja-JP" altLang="ja-JP" smtClean="0"/>
              <a:t>％）</a:t>
            </a:r>
            <a:endParaRPr lang="ja-JP" altLang="en-US" smtClean="0"/>
          </a:p>
          <a:p>
            <a:pPr marL="273050" indent="-273050">
              <a:buFont typeface="Arial" charset="0"/>
              <a:buNone/>
            </a:pPr>
            <a:endParaRPr lang="ja-JP"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タイトル 1"/>
          <p:cNvSpPr>
            <a:spLocks noGrp="1"/>
          </p:cNvSpPr>
          <p:nvPr>
            <p:ph type="title"/>
          </p:nvPr>
        </p:nvSpPr>
        <p:spPr/>
        <p:txBody>
          <a:bodyPr/>
          <a:lstStyle/>
          <a:p>
            <a:r>
              <a:rPr lang="ja-JP" altLang="en-US" smtClean="0"/>
              <a:t>本報告の構成</a:t>
            </a:r>
          </a:p>
        </p:txBody>
      </p:sp>
      <p:sp>
        <p:nvSpPr>
          <p:cNvPr id="22530" name="コンテンツ プレースホルダ 2"/>
          <p:cNvSpPr>
            <a:spLocks noGrp="1"/>
          </p:cNvSpPr>
          <p:nvPr>
            <p:ph idx="1"/>
          </p:nvPr>
        </p:nvSpPr>
        <p:spPr/>
        <p:txBody>
          <a:bodyPr/>
          <a:lstStyle/>
          <a:p>
            <a:pPr>
              <a:buFont typeface="Arial" charset="0"/>
              <a:buNone/>
            </a:pPr>
            <a:r>
              <a:rPr lang="ja-JP" altLang="ja-JP" dirty="0" smtClean="0"/>
              <a:t>１　「子どもの貧困」ということば</a:t>
            </a:r>
          </a:p>
          <a:p>
            <a:pPr>
              <a:buFont typeface="Arial" charset="0"/>
              <a:buNone/>
            </a:pPr>
            <a:r>
              <a:rPr lang="ja-JP" altLang="ja-JP" dirty="0" smtClean="0"/>
              <a:t>２　「子どもの貧困」と今日の日本社会</a:t>
            </a:r>
          </a:p>
          <a:p>
            <a:pPr>
              <a:buFont typeface="Arial" charset="0"/>
              <a:buNone/>
            </a:pPr>
            <a:r>
              <a:rPr lang="ja-JP" altLang="ja-JP" dirty="0" smtClean="0"/>
              <a:t>３　重なり合う不利</a:t>
            </a:r>
            <a:r>
              <a:rPr lang="ja-JP" altLang="en-US" dirty="0" smtClean="0"/>
              <a:t>　１</a:t>
            </a:r>
            <a:endParaRPr lang="en-US" altLang="ja-JP" dirty="0" smtClean="0"/>
          </a:p>
          <a:p>
            <a:pPr>
              <a:buFont typeface="Arial" charset="0"/>
              <a:buNone/>
            </a:pPr>
            <a:r>
              <a:rPr lang="ja-JP" altLang="en-US" dirty="0" smtClean="0"/>
              <a:t>　　　　　　</a:t>
            </a:r>
            <a:r>
              <a:rPr lang="ja-JP" altLang="ja-JP" dirty="0" smtClean="0"/>
              <a:t>家族－子ども虐待問題</a:t>
            </a:r>
            <a:r>
              <a:rPr lang="ja-JP" altLang="en-US" dirty="0" smtClean="0"/>
              <a:t>を例に</a:t>
            </a:r>
            <a:endParaRPr lang="ja-JP" altLang="ja-JP" dirty="0" smtClean="0"/>
          </a:p>
          <a:p>
            <a:pPr>
              <a:buFont typeface="Arial" charset="0"/>
              <a:buNone/>
            </a:pPr>
            <a:r>
              <a:rPr lang="ja-JP" altLang="ja-JP" dirty="0" smtClean="0"/>
              <a:t>４　重なり合う不利</a:t>
            </a:r>
            <a:r>
              <a:rPr lang="ja-JP" altLang="en-US" dirty="0" smtClean="0"/>
              <a:t>　２</a:t>
            </a:r>
            <a:endParaRPr lang="en-US" altLang="ja-JP" dirty="0" smtClean="0"/>
          </a:p>
          <a:p>
            <a:pPr>
              <a:buFont typeface="Arial" charset="0"/>
              <a:buNone/>
            </a:pPr>
            <a:r>
              <a:rPr lang="ja-JP" altLang="en-US" dirty="0" smtClean="0"/>
              <a:t>　　　　　　</a:t>
            </a:r>
            <a:r>
              <a:rPr lang="ja-JP" altLang="ja-JP" dirty="0" smtClean="0"/>
              <a:t>子ども－自立援助ホーム利用者</a:t>
            </a:r>
            <a:r>
              <a:rPr lang="ja-JP" altLang="en-US" dirty="0" smtClean="0"/>
              <a:t>調査</a:t>
            </a:r>
            <a:endParaRPr lang="ja-JP" altLang="ja-JP" dirty="0" smtClean="0"/>
          </a:p>
          <a:p>
            <a:pPr>
              <a:buFont typeface="Arial" charset="0"/>
              <a:buNone/>
            </a:pPr>
            <a:r>
              <a:rPr lang="ja-JP" altLang="ja-JP" dirty="0" smtClean="0"/>
              <a:t>５　責任</a:t>
            </a:r>
            <a:r>
              <a:rPr lang="ja-JP" altLang="en-US" dirty="0" smtClean="0"/>
              <a:t>と</a:t>
            </a:r>
            <a:r>
              <a:rPr lang="ja-JP" altLang="ja-JP" dirty="0" smtClean="0"/>
              <a:t>共感</a:t>
            </a:r>
          </a:p>
          <a:p>
            <a:pPr>
              <a:buFont typeface="Arial" charset="0"/>
              <a:buNone/>
            </a:pPr>
            <a:endParaRPr lang="ja-JP" alt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900113" y="1196975"/>
            <a:ext cx="7632700" cy="53276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34818" name="タイトル 1"/>
          <p:cNvSpPr>
            <a:spLocks noGrp="1"/>
          </p:cNvSpPr>
          <p:nvPr>
            <p:ph type="title"/>
          </p:nvPr>
        </p:nvSpPr>
        <p:spPr>
          <a:xfrm>
            <a:off x="323850" y="188913"/>
            <a:ext cx="8075613" cy="849312"/>
          </a:xfrm>
        </p:spPr>
        <p:txBody>
          <a:bodyPr/>
          <a:lstStyle/>
          <a:p>
            <a:pPr algn="l"/>
            <a:r>
              <a:rPr lang="ja-JP" altLang="en-US" sz="2400" smtClean="0"/>
              <a:t>図２　不利と困難の複合（子どもの障害）</a:t>
            </a:r>
            <a:r>
              <a:rPr lang="en-US" altLang="ja-JP" sz="2400" smtClean="0"/>
              <a:t/>
            </a:r>
            <a:br>
              <a:rPr lang="en-US" altLang="ja-JP" sz="2400" smtClean="0"/>
            </a:br>
            <a:r>
              <a:rPr lang="en-US" altLang="ja-JP" sz="2400" smtClean="0"/>
              <a:t>A</a:t>
            </a:r>
            <a:r>
              <a:rPr lang="ja-JP" altLang="en-US" sz="2400" smtClean="0"/>
              <a:t>子どもの障害（どちらか）／</a:t>
            </a:r>
            <a:r>
              <a:rPr lang="en-US" altLang="ja-JP" sz="2400" smtClean="0"/>
              <a:t>B</a:t>
            </a:r>
            <a:r>
              <a:rPr lang="ja-JP" altLang="en-US" sz="2400" smtClean="0"/>
              <a:t>経済問題／</a:t>
            </a:r>
            <a:r>
              <a:rPr lang="en-US" altLang="ja-JP" sz="2400" smtClean="0"/>
              <a:t>C</a:t>
            </a:r>
            <a:r>
              <a:rPr lang="ja-JP" altLang="en-US" sz="2400" smtClean="0"/>
              <a:t>社会的孤立</a:t>
            </a:r>
          </a:p>
        </p:txBody>
      </p:sp>
      <p:graphicFrame>
        <p:nvGraphicFramePr>
          <p:cNvPr id="7" name="コンテンツ プレースホルダー 6"/>
          <p:cNvGraphicFramePr>
            <a:graphicFrameLocks noGrp="1"/>
          </p:cNvGraphicFramePr>
          <p:nvPr>
            <p:ph idx="1"/>
          </p:nvPr>
        </p:nvGraphicFramePr>
        <p:xfrm>
          <a:off x="1663554" y="1575958"/>
          <a:ext cx="7022687" cy="5023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Box 2"/>
          <p:cNvSpPr txBox="1">
            <a:spLocks noChangeArrowheads="1"/>
          </p:cNvSpPr>
          <p:nvPr/>
        </p:nvSpPr>
        <p:spPr bwMode="auto">
          <a:xfrm>
            <a:off x="4824413" y="1855788"/>
            <a:ext cx="1543050" cy="6365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8</a:t>
            </a:r>
          </a:p>
          <a:p>
            <a:pPr algn="ctr">
              <a:defRPr/>
            </a:pPr>
            <a:r>
              <a:rPr lang="en-US" altLang="ja-JP" sz="2000" dirty="0">
                <a:latin typeface="+mj-ea"/>
                <a:ea typeface="+mj-ea"/>
                <a:cs typeface="ＭＳ Ｐゴシック" pitchFamily="50" charset="-128"/>
              </a:rPr>
              <a:t>(6.7)</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5030788" y="3644900"/>
            <a:ext cx="1328737"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25</a:t>
            </a:r>
          </a:p>
          <a:p>
            <a:pPr algn="ctr">
              <a:defRPr/>
            </a:pPr>
            <a:r>
              <a:rPr lang="en-US" altLang="ja-JP" sz="2000" dirty="0">
                <a:latin typeface="+mj-ea"/>
                <a:ea typeface="+mj-ea"/>
                <a:cs typeface="ＭＳ Ｐゴシック" pitchFamily="50" charset="-128"/>
              </a:rPr>
              <a:t>(21.0)</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511550" y="2879725"/>
            <a:ext cx="901700" cy="5667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31</a:t>
            </a:r>
          </a:p>
          <a:p>
            <a:pPr algn="ctr">
              <a:defRPr/>
            </a:pPr>
            <a:r>
              <a:rPr lang="en-US" altLang="ja-JP" sz="2000" dirty="0">
                <a:latin typeface="+mj-ea"/>
                <a:ea typeface="+mj-ea"/>
                <a:cs typeface="ＭＳ Ｐゴシック" pitchFamily="50" charset="-128"/>
              </a:rPr>
              <a:t>(26.1)</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989638" y="2554288"/>
            <a:ext cx="1295400" cy="6492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a:t>
            </a:r>
          </a:p>
          <a:p>
            <a:pPr algn="ctr">
              <a:defRPr/>
            </a:pPr>
            <a:r>
              <a:rPr lang="en-US" altLang="ja-JP" sz="2000" dirty="0">
                <a:latin typeface="+mj-ea"/>
                <a:ea typeface="+mj-ea"/>
                <a:cs typeface="ＭＳ Ｐゴシック" pitchFamily="50" charset="-128"/>
              </a:rPr>
              <a:t>(5.9)</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3432175" y="5235575"/>
            <a:ext cx="981075"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15</a:t>
            </a:r>
          </a:p>
          <a:p>
            <a:pPr algn="ctr">
              <a:defRPr/>
            </a:pPr>
            <a:r>
              <a:rPr lang="en-US" altLang="ja-JP" sz="2000" dirty="0">
                <a:latin typeface="+mj-ea"/>
                <a:ea typeface="+mj-ea"/>
                <a:cs typeface="ＭＳ Ｐゴシック" pitchFamily="50" charset="-128"/>
              </a:rPr>
              <a:t>(12.6)</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6565900" y="4440238"/>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12</a:t>
            </a:r>
          </a:p>
          <a:p>
            <a:pPr algn="ctr">
              <a:defRPr/>
            </a:pPr>
            <a:r>
              <a:rPr lang="en-US" altLang="ja-JP" sz="2000" dirty="0">
                <a:latin typeface="+mj-ea"/>
                <a:ea typeface="+mj-ea"/>
                <a:cs typeface="ＭＳ Ｐゴシック" pitchFamily="50" charset="-128"/>
              </a:rPr>
              <a:t>(10.1)</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54275" y="1038225"/>
            <a:ext cx="687388" cy="36988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851275" y="1325563"/>
            <a:ext cx="2641600" cy="36988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子どもの障害　</a:t>
            </a:r>
            <a:r>
              <a:rPr lang="en-US" altLang="ja-JP" dirty="0"/>
              <a:t>71(59.7)</a:t>
            </a:r>
            <a:endParaRPr lang="ja-JP" altLang="en-US" dirty="0"/>
          </a:p>
        </p:txBody>
      </p:sp>
      <p:sp>
        <p:nvSpPr>
          <p:cNvPr id="24" name="テキスト ボックス 23"/>
          <p:cNvSpPr txBox="1"/>
          <p:nvPr/>
        </p:nvSpPr>
        <p:spPr>
          <a:xfrm>
            <a:off x="1258888" y="5865813"/>
            <a:ext cx="2252662" cy="369887"/>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経済問題　</a:t>
            </a:r>
            <a:r>
              <a:rPr lang="en-US" altLang="ja-JP" dirty="0"/>
              <a:t>86(72.3)</a:t>
            </a:r>
            <a:endParaRPr lang="ja-JP" altLang="en-US" dirty="0"/>
          </a:p>
        </p:txBody>
      </p:sp>
      <p:sp>
        <p:nvSpPr>
          <p:cNvPr id="25" name="テキスト ボックス 24"/>
          <p:cNvSpPr txBox="1"/>
          <p:nvPr/>
        </p:nvSpPr>
        <p:spPr>
          <a:xfrm>
            <a:off x="5954713" y="6051550"/>
            <a:ext cx="2505075"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a:t>
            </a:r>
            <a:r>
              <a:rPr lang="ja-JP" altLang="en-US" dirty="0"/>
              <a:t>社会的孤立　</a:t>
            </a:r>
            <a:r>
              <a:rPr lang="en-US" altLang="ja-JP" dirty="0"/>
              <a:t>59(49.6)</a:t>
            </a:r>
            <a:endParaRPr lang="ja-JP" altLang="en-US" dirty="0"/>
          </a:p>
        </p:txBody>
      </p:sp>
      <p:sp>
        <p:nvSpPr>
          <p:cNvPr id="26" name="テキスト ボックス 25"/>
          <p:cNvSpPr txBox="1"/>
          <p:nvPr/>
        </p:nvSpPr>
        <p:spPr>
          <a:xfrm>
            <a:off x="1763713" y="1711325"/>
            <a:ext cx="1295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6(5.0</a:t>
            </a:r>
            <a:r>
              <a:rPr lang="ja-JP" altLang="en-US" dirty="0"/>
              <a:t>）</a:t>
            </a:r>
          </a:p>
        </p:txBody>
      </p:sp>
      <p:sp>
        <p:nvSpPr>
          <p:cNvPr id="3" name="テキスト ボックス 2"/>
          <p:cNvSpPr txBox="1"/>
          <p:nvPr/>
        </p:nvSpPr>
        <p:spPr>
          <a:xfrm>
            <a:off x="5345113" y="5254625"/>
            <a:ext cx="1041400" cy="646113"/>
          </a:xfrm>
          <a:prstGeom prst="rect">
            <a:avLst/>
          </a:prstGeom>
          <a:noFill/>
        </p:spPr>
        <p:txBody>
          <a:bodyPr>
            <a:spAutoFit/>
          </a:bodyPr>
          <a:lstStyle/>
          <a:p>
            <a:pPr algn="ctr" fontAlgn="auto">
              <a:spcBef>
                <a:spcPts val="0"/>
              </a:spcBef>
              <a:spcAft>
                <a:spcPts val="0"/>
              </a:spcAft>
              <a:defRPr/>
            </a:pPr>
            <a:r>
              <a:rPr lang="en-US" altLang="ja-JP" dirty="0">
                <a:latin typeface="+mj-ea"/>
                <a:ea typeface="+mj-ea"/>
              </a:rPr>
              <a:t>15</a:t>
            </a:r>
          </a:p>
          <a:p>
            <a:pPr algn="ctr" fontAlgn="auto">
              <a:spcBef>
                <a:spcPts val="0"/>
              </a:spcBef>
              <a:spcAft>
                <a:spcPts val="0"/>
              </a:spcAft>
              <a:defRPr/>
            </a:pPr>
            <a:r>
              <a:rPr lang="en-US" altLang="ja-JP" dirty="0">
                <a:latin typeface="+mj-ea"/>
                <a:ea typeface="+mj-ea"/>
              </a:rPr>
              <a:t>(12.6)</a:t>
            </a:r>
            <a:endParaRPr lang="ja-JP" altLang="en-US" dirty="0">
              <a:latin typeface="+mj-ea"/>
              <a:ea typeface="+mj-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116013" y="981075"/>
            <a:ext cx="7632700" cy="524668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35842" name="タイトル 1"/>
          <p:cNvSpPr>
            <a:spLocks noGrp="1"/>
          </p:cNvSpPr>
          <p:nvPr>
            <p:ph type="title"/>
          </p:nvPr>
        </p:nvSpPr>
        <p:spPr>
          <a:xfrm>
            <a:off x="385763" y="139700"/>
            <a:ext cx="8074025" cy="850900"/>
          </a:xfrm>
        </p:spPr>
        <p:txBody>
          <a:bodyPr/>
          <a:lstStyle/>
          <a:p>
            <a:pPr algn="l"/>
            <a:r>
              <a:rPr lang="ja-JP" altLang="en-US" sz="2400" smtClean="0"/>
              <a:t>図３　不利と困難の複合（親のメンタルヘルスの問題）</a:t>
            </a:r>
            <a:r>
              <a:rPr lang="en-US" altLang="ja-JP" sz="2400" smtClean="0"/>
              <a:t/>
            </a:r>
            <a:br>
              <a:rPr lang="en-US" altLang="ja-JP" sz="2400" smtClean="0"/>
            </a:br>
            <a:r>
              <a:rPr lang="en-US" altLang="ja-JP" sz="2400" smtClean="0"/>
              <a:t>A</a:t>
            </a:r>
            <a:r>
              <a:rPr lang="ja-JP" altLang="en-US" sz="2400" smtClean="0"/>
              <a:t>親のメンタルヘルスの問題</a:t>
            </a:r>
            <a:r>
              <a:rPr lang="en-US" altLang="ja-JP" sz="2400" baseline="30000" smtClean="0"/>
              <a:t>※</a:t>
            </a:r>
            <a:r>
              <a:rPr lang="ja-JP" altLang="en-US" sz="2400" smtClean="0"/>
              <a:t>／</a:t>
            </a:r>
            <a:r>
              <a:rPr lang="en-US" altLang="ja-JP" sz="2400" smtClean="0"/>
              <a:t>B</a:t>
            </a:r>
            <a:r>
              <a:rPr lang="ja-JP" altLang="en-US" sz="2400" smtClean="0"/>
              <a:t>経済問題／</a:t>
            </a:r>
            <a:r>
              <a:rPr lang="en-US" altLang="ja-JP" sz="2400" smtClean="0"/>
              <a:t>C</a:t>
            </a:r>
            <a:r>
              <a:rPr lang="ja-JP" altLang="en-US" sz="2400" smtClean="0"/>
              <a:t>社会的孤立</a:t>
            </a:r>
          </a:p>
        </p:txBody>
      </p:sp>
      <p:graphicFrame>
        <p:nvGraphicFramePr>
          <p:cNvPr id="7" name="コンテンツ プレースホルダー 6"/>
          <p:cNvGraphicFramePr>
            <a:graphicFrameLocks noGrp="1"/>
          </p:cNvGraphicFramePr>
          <p:nvPr>
            <p:ph idx="1"/>
          </p:nvPr>
        </p:nvGraphicFramePr>
        <p:xfrm>
          <a:off x="1115616" y="980727"/>
          <a:ext cx="6696744" cy="4702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Box 2"/>
          <p:cNvSpPr txBox="1">
            <a:spLocks noChangeArrowheads="1"/>
          </p:cNvSpPr>
          <p:nvPr/>
        </p:nvSpPr>
        <p:spPr bwMode="auto">
          <a:xfrm>
            <a:off x="5287963" y="1924050"/>
            <a:ext cx="1543050" cy="5143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a:t>
            </a:r>
          </a:p>
          <a:p>
            <a:pPr algn="ctr">
              <a:defRPr/>
            </a:pPr>
            <a:r>
              <a:rPr lang="en-US" altLang="ja-JP" sz="2000" dirty="0">
                <a:latin typeface="+mj-ea"/>
                <a:ea typeface="+mj-ea"/>
                <a:cs typeface="ＭＳ Ｐゴシック" pitchFamily="50" charset="-128"/>
              </a:rPr>
              <a:t>(5.9)</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841875" y="3140075"/>
            <a:ext cx="1327150" cy="62230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12</a:t>
            </a:r>
          </a:p>
          <a:p>
            <a:pPr algn="ctr">
              <a:defRPr/>
            </a:pPr>
            <a:r>
              <a:rPr lang="en-US" altLang="ja-JP" sz="2000" dirty="0">
                <a:latin typeface="+mj-ea"/>
                <a:ea typeface="+mj-ea"/>
                <a:cs typeface="ＭＳ Ｐゴシック" pitchFamily="50" charset="-128"/>
              </a:rPr>
              <a:t>(10.1)</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897313" y="2551113"/>
            <a:ext cx="901700"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22</a:t>
            </a:r>
          </a:p>
          <a:p>
            <a:pPr algn="ctr">
              <a:defRPr/>
            </a:pPr>
            <a:r>
              <a:rPr lang="en-US" altLang="ja-JP" sz="2000" dirty="0">
                <a:latin typeface="+mj-ea"/>
                <a:ea typeface="+mj-ea"/>
                <a:cs typeface="ＭＳ Ｐゴシック" pitchFamily="50" charset="-128"/>
              </a:rPr>
              <a:t>(18.5)</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940425" y="2852738"/>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6</a:t>
            </a:r>
          </a:p>
          <a:p>
            <a:pPr algn="ctr">
              <a:defRPr/>
            </a:pPr>
            <a:r>
              <a:rPr lang="en-US" altLang="ja-JP" sz="2000" dirty="0">
                <a:latin typeface="+mj-ea"/>
                <a:ea typeface="+mj-ea"/>
                <a:cs typeface="ＭＳ Ｐゴシック" pitchFamily="50" charset="-128"/>
              </a:rPr>
              <a:t>(5.0)</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916238" y="4008438"/>
            <a:ext cx="981075"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24</a:t>
            </a:r>
          </a:p>
          <a:p>
            <a:pPr algn="ctr">
              <a:defRPr/>
            </a:pPr>
            <a:r>
              <a:rPr lang="en-US" altLang="ja-JP" sz="2000" dirty="0">
                <a:latin typeface="+mj-ea"/>
                <a:ea typeface="+mj-ea"/>
                <a:cs typeface="ＭＳ Ｐゴシック" pitchFamily="50" charset="-128"/>
              </a:rPr>
              <a:t>(20.2)</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6400800" y="4173538"/>
            <a:ext cx="1081088"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13</a:t>
            </a:r>
          </a:p>
          <a:p>
            <a:pPr algn="ctr">
              <a:defRPr/>
            </a:pPr>
            <a:r>
              <a:rPr lang="en-US" altLang="ja-JP" sz="2000" dirty="0">
                <a:latin typeface="+mj-ea"/>
                <a:ea typeface="+mj-ea"/>
                <a:cs typeface="ＭＳ Ｐゴシック" pitchFamily="50" charset="-128"/>
              </a:rPr>
              <a:t>(10.9)</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20938" y="898525"/>
            <a:ext cx="687387" cy="36988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348038" y="1254125"/>
            <a:ext cx="3887787" cy="3683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親のメンタルヘルスの問題　</a:t>
            </a:r>
            <a:r>
              <a:rPr lang="en-US" altLang="ja-JP" dirty="0"/>
              <a:t>47(39.5)</a:t>
            </a:r>
            <a:endParaRPr lang="ja-JP" altLang="en-US" dirty="0"/>
          </a:p>
        </p:txBody>
      </p:sp>
      <p:sp>
        <p:nvSpPr>
          <p:cNvPr id="24" name="テキスト ボックス 23"/>
          <p:cNvSpPr txBox="1"/>
          <p:nvPr/>
        </p:nvSpPr>
        <p:spPr>
          <a:xfrm>
            <a:off x="1476375" y="5661025"/>
            <a:ext cx="2160588" cy="3698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経済問題　</a:t>
            </a:r>
            <a:r>
              <a:rPr lang="en-US" altLang="ja-JP" dirty="0"/>
              <a:t>86(72.3)</a:t>
            </a:r>
            <a:endParaRPr lang="ja-JP" altLang="en-US" dirty="0"/>
          </a:p>
        </p:txBody>
      </p:sp>
      <p:sp>
        <p:nvSpPr>
          <p:cNvPr id="25" name="テキスト ボックス 24"/>
          <p:cNvSpPr txBox="1"/>
          <p:nvPr/>
        </p:nvSpPr>
        <p:spPr>
          <a:xfrm>
            <a:off x="6094413" y="5772150"/>
            <a:ext cx="2438400"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a:t>
            </a:r>
            <a:r>
              <a:rPr lang="ja-JP" altLang="en-US" dirty="0"/>
              <a:t>社会的孤立　</a:t>
            </a:r>
            <a:r>
              <a:rPr lang="en-US" altLang="ja-JP" dirty="0"/>
              <a:t>59(49.6)</a:t>
            </a:r>
            <a:endParaRPr lang="ja-JP" altLang="en-US" dirty="0"/>
          </a:p>
        </p:txBody>
      </p:sp>
      <p:sp>
        <p:nvSpPr>
          <p:cNvPr id="26" name="テキスト ボックス 25"/>
          <p:cNvSpPr txBox="1"/>
          <p:nvPr/>
        </p:nvSpPr>
        <p:spPr>
          <a:xfrm>
            <a:off x="1749425" y="1454150"/>
            <a:ext cx="1295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12</a:t>
            </a:r>
            <a:r>
              <a:rPr lang="ja-JP" altLang="en-US" dirty="0"/>
              <a:t>（</a:t>
            </a:r>
            <a:r>
              <a:rPr lang="en-US" altLang="ja-JP" dirty="0"/>
              <a:t>10.1</a:t>
            </a:r>
            <a:r>
              <a:rPr lang="ja-JP" altLang="en-US" dirty="0"/>
              <a:t>）</a:t>
            </a:r>
          </a:p>
        </p:txBody>
      </p:sp>
      <p:sp>
        <p:nvSpPr>
          <p:cNvPr id="3" name="テキスト ボックス 2"/>
          <p:cNvSpPr txBox="1"/>
          <p:nvPr/>
        </p:nvSpPr>
        <p:spPr>
          <a:xfrm>
            <a:off x="4981575" y="4492625"/>
            <a:ext cx="915988" cy="708025"/>
          </a:xfrm>
          <a:prstGeom prst="rect">
            <a:avLst/>
          </a:prstGeom>
          <a:noFill/>
        </p:spPr>
        <p:txBody>
          <a:bodyPr>
            <a:spAutoFit/>
          </a:bodyPr>
          <a:lstStyle/>
          <a:p>
            <a:pPr algn="ctr" fontAlgn="auto">
              <a:spcBef>
                <a:spcPts val="0"/>
              </a:spcBef>
              <a:spcAft>
                <a:spcPts val="0"/>
              </a:spcAft>
              <a:defRPr/>
            </a:pPr>
            <a:r>
              <a:rPr lang="en-US" altLang="ja-JP" sz="2000" dirty="0">
                <a:latin typeface="+mn-lt"/>
                <a:ea typeface="+mn-ea"/>
              </a:rPr>
              <a:t>28</a:t>
            </a:r>
            <a:endParaRPr lang="en-US" altLang="ja-JP" sz="2000" dirty="0">
              <a:latin typeface="+mj-ea"/>
              <a:ea typeface="+mj-ea"/>
            </a:endParaRPr>
          </a:p>
          <a:p>
            <a:pPr algn="ctr" fontAlgn="auto">
              <a:spcBef>
                <a:spcPts val="0"/>
              </a:spcBef>
              <a:spcAft>
                <a:spcPts val="0"/>
              </a:spcAft>
              <a:defRPr/>
            </a:pPr>
            <a:r>
              <a:rPr lang="en-US" altLang="ja-JP" sz="2000" dirty="0">
                <a:latin typeface="+mj-ea"/>
                <a:ea typeface="+mj-ea"/>
              </a:rPr>
              <a:t>(23.5)</a:t>
            </a:r>
            <a:endParaRPr lang="ja-JP" altLang="en-US" sz="2000" dirty="0">
              <a:latin typeface="+mj-ea"/>
              <a:ea typeface="+mj-ea"/>
            </a:endParaRPr>
          </a:p>
        </p:txBody>
      </p:sp>
      <p:sp>
        <p:nvSpPr>
          <p:cNvPr id="35856" name="テキスト ボックス 3"/>
          <p:cNvSpPr txBox="1">
            <a:spLocks noChangeArrowheads="1"/>
          </p:cNvSpPr>
          <p:nvPr/>
        </p:nvSpPr>
        <p:spPr bwMode="auto">
          <a:xfrm>
            <a:off x="900113" y="6237288"/>
            <a:ext cx="7775575" cy="338137"/>
          </a:xfrm>
          <a:prstGeom prst="rect">
            <a:avLst/>
          </a:prstGeom>
          <a:noFill/>
          <a:ln w="9525">
            <a:noFill/>
            <a:miter lim="800000"/>
            <a:headEnd/>
            <a:tailEnd/>
          </a:ln>
        </p:spPr>
        <p:txBody>
          <a:bodyPr>
            <a:spAutoFit/>
          </a:bodyPr>
          <a:lstStyle/>
          <a:p>
            <a:r>
              <a:rPr lang="en-US" altLang="ja-JP" sz="1600">
                <a:latin typeface="Calibri" pitchFamily="34" charset="0"/>
              </a:rPr>
              <a:t>※</a:t>
            </a:r>
            <a:r>
              <a:rPr lang="ja-JP" altLang="en-US" sz="1600">
                <a:latin typeface="Calibri" pitchFamily="34" charset="0"/>
              </a:rPr>
              <a:t>親のメンタルヘルスの問題は、「精神・神経症」、「アルコール・薬物」、「人格障害」</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042988" y="1209675"/>
            <a:ext cx="7632700" cy="53292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36866" name="タイトル 1"/>
          <p:cNvSpPr>
            <a:spLocks noGrp="1"/>
          </p:cNvSpPr>
          <p:nvPr>
            <p:ph type="title"/>
          </p:nvPr>
        </p:nvSpPr>
        <p:spPr>
          <a:xfrm>
            <a:off x="385763" y="139700"/>
            <a:ext cx="8074025" cy="850900"/>
          </a:xfrm>
        </p:spPr>
        <p:txBody>
          <a:bodyPr/>
          <a:lstStyle/>
          <a:p>
            <a:pPr algn="l"/>
            <a:r>
              <a:rPr lang="ja-JP" altLang="en-US" sz="2400" smtClean="0"/>
              <a:t>図４　不利と困難の複合（親の知的障害）</a:t>
            </a:r>
            <a:r>
              <a:rPr lang="en-US" altLang="ja-JP" sz="2400" smtClean="0"/>
              <a:t/>
            </a:r>
            <a:br>
              <a:rPr lang="en-US" altLang="ja-JP" sz="2400" smtClean="0"/>
            </a:br>
            <a:r>
              <a:rPr lang="en-US" altLang="ja-JP" sz="2400" smtClean="0"/>
              <a:t>A</a:t>
            </a:r>
            <a:r>
              <a:rPr lang="ja-JP" altLang="en-US" sz="2400" smtClean="0"/>
              <a:t>親の知的障害／</a:t>
            </a:r>
            <a:r>
              <a:rPr lang="en-US" altLang="ja-JP" sz="2400" smtClean="0"/>
              <a:t>B</a:t>
            </a:r>
            <a:r>
              <a:rPr lang="ja-JP" altLang="en-US" sz="2400" smtClean="0"/>
              <a:t>経済問題／</a:t>
            </a:r>
            <a:r>
              <a:rPr lang="en-US" altLang="ja-JP" sz="2400" smtClean="0"/>
              <a:t>C</a:t>
            </a:r>
            <a:r>
              <a:rPr lang="ja-JP" altLang="en-US" sz="2400" smtClean="0"/>
              <a:t>社会的孤立</a:t>
            </a:r>
          </a:p>
        </p:txBody>
      </p:sp>
      <p:graphicFrame>
        <p:nvGraphicFramePr>
          <p:cNvPr id="7" name="コンテンツ プレースホルダー 6"/>
          <p:cNvGraphicFramePr>
            <a:graphicFrameLocks noGrp="1"/>
          </p:cNvGraphicFramePr>
          <p:nvPr>
            <p:ph idx="1"/>
          </p:nvPr>
        </p:nvGraphicFramePr>
        <p:xfrm>
          <a:off x="1547664" y="863221"/>
          <a:ext cx="6709919" cy="50478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4760913" y="1824038"/>
            <a:ext cx="1541462" cy="5159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 </a:t>
            </a:r>
          </a:p>
          <a:p>
            <a:pPr algn="ctr">
              <a:defRPr/>
            </a:pPr>
            <a:r>
              <a:rPr lang="en-US" altLang="ja-JP" sz="2000" dirty="0">
                <a:latin typeface="+mj-ea"/>
                <a:ea typeface="+mj-ea"/>
                <a:cs typeface="ＭＳ Ｐゴシック" pitchFamily="50" charset="-128"/>
              </a:rPr>
              <a:t>(1.7)</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527550" y="2997200"/>
            <a:ext cx="1328738"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6</a:t>
            </a:r>
          </a:p>
          <a:p>
            <a:pPr algn="ctr">
              <a:defRPr/>
            </a:pPr>
            <a:r>
              <a:rPr lang="en-US" altLang="ja-JP" sz="2000" dirty="0">
                <a:latin typeface="+mj-ea"/>
                <a:ea typeface="+mj-ea"/>
                <a:cs typeface="ＭＳ Ｐゴシック" pitchFamily="50" charset="-128"/>
              </a:rPr>
              <a:t>(5.0)</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4086225" y="2222500"/>
            <a:ext cx="901700" cy="5667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15</a:t>
            </a:r>
          </a:p>
          <a:p>
            <a:pPr algn="ctr">
              <a:defRPr/>
            </a:pPr>
            <a:r>
              <a:rPr lang="en-US" altLang="ja-JP" sz="2000" dirty="0">
                <a:latin typeface="+mj-ea"/>
                <a:ea typeface="+mj-ea"/>
                <a:cs typeface="ＭＳ Ｐゴシック" pitchFamily="50" charset="-128"/>
              </a:rPr>
              <a:t>(12.6)</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321300" y="2524125"/>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a:t>
            </a:r>
          </a:p>
          <a:p>
            <a:pPr algn="ctr">
              <a:defRPr/>
            </a:pPr>
            <a:r>
              <a:rPr lang="en-US" altLang="ja-JP" sz="2000" dirty="0">
                <a:latin typeface="+mj-ea"/>
                <a:ea typeface="+mj-ea"/>
                <a:cs typeface="ＭＳ Ｐゴシック" pitchFamily="50" charset="-128"/>
              </a:rPr>
              <a:t>(0.8)</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803525" y="3495675"/>
            <a:ext cx="981075"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31</a:t>
            </a:r>
          </a:p>
          <a:p>
            <a:pPr algn="ctr">
              <a:defRPr/>
            </a:pPr>
            <a:r>
              <a:rPr lang="en-US" altLang="ja-JP" sz="2000" dirty="0">
                <a:latin typeface="+mj-ea"/>
                <a:ea typeface="+mj-ea"/>
                <a:cs typeface="ＭＳ Ｐゴシック" pitchFamily="50" charset="-128"/>
              </a:rPr>
              <a:t>(26.1)</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6042025" y="3994150"/>
            <a:ext cx="1079500" cy="639763"/>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18</a:t>
            </a:r>
          </a:p>
          <a:p>
            <a:pPr algn="ctr">
              <a:defRPr/>
            </a:pPr>
            <a:r>
              <a:rPr lang="en-US" altLang="ja-JP" sz="2000" dirty="0">
                <a:latin typeface="+mj-ea"/>
                <a:ea typeface="+mj-ea"/>
                <a:cs typeface="ＭＳ Ｐゴシック" pitchFamily="50" charset="-128"/>
              </a:rPr>
              <a:t>(15.1)</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387600" y="1073150"/>
            <a:ext cx="687388"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633788" y="1341438"/>
            <a:ext cx="2708275" cy="3683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親の知的障害　</a:t>
            </a:r>
            <a:r>
              <a:rPr lang="en-US" altLang="ja-JP" dirty="0"/>
              <a:t>24(20.7)</a:t>
            </a:r>
            <a:endParaRPr lang="ja-JP" altLang="en-US" dirty="0"/>
          </a:p>
        </p:txBody>
      </p:sp>
      <p:sp>
        <p:nvSpPr>
          <p:cNvPr id="24" name="テキスト ボックス 23"/>
          <p:cNvSpPr txBox="1"/>
          <p:nvPr/>
        </p:nvSpPr>
        <p:spPr>
          <a:xfrm>
            <a:off x="1547813" y="5910263"/>
            <a:ext cx="2368550" cy="369887"/>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経済問題　</a:t>
            </a:r>
            <a:r>
              <a:rPr lang="en-US" altLang="ja-JP" dirty="0"/>
              <a:t>86(72.3)</a:t>
            </a:r>
            <a:endParaRPr lang="ja-JP" altLang="en-US" dirty="0"/>
          </a:p>
        </p:txBody>
      </p:sp>
      <p:sp>
        <p:nvSpPr>
          <p:cNvPr id="25" name="テキスト ボックス 24"/>
          <p:cNvSpPr txBox="1"/>
          <p:nvPr/>
        </p:nvSpPr>
        <p:spPr>
          <a:xfrm>
            <a:off x="6145213" y="5932488"/>
            <a:ext cx="2419350"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a:t>
            </a:r>
            <a:r>
              <a:rPr lang="ja-JP" altLang="en-US" dirty="0"/>
              <a:t>社会的孤立　</a:t>
            </a:r>
            <a:r>
              <a:rPr lang="en-US" altLang="ja-JP" dirty="0"/>
              <a:t>59(49.6)</a:t>
            </a:r>
            <a:endParaRPr lang="ja-JP" altLang="en-US" dirty="0"/>
          </a:p>
        </p:txBody>
      </p:sp>
      <p:sp>
        <p:nvSpPr>
          <p:cNvPr id="26" name="テキスト ボックス 25"/>
          <p:cNvSpPr txBox="1"/>
          <p:nvPr/>
        </p:nvSpPr>
        <p:spPr>
          <a:xfrm>
            <a:off x="1508125" y="1620838"/>
            <a:ext cx="1295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12</a:t>
            </a:r>
            <a:r>
              <a:rPr lang="ja-JP" altLang="en-US" dirty="0"/>
              <a:t>（</a:t>
            </a:r>
            <a:r>
              <a:rPr lang="en-US" altLang="ja-JP" dirty="0"/>
              <a:t>10.1</a:t>
            </a:r>
            <a:r>
              <a:rPr lang="ja-JP" altLang="en-US" dirty="0"/>
              <a:t>）</a:t>
            </a:r>
          </a:p>
        </p:txBody>
      </p:sp>
      <p:sp>
        <p:nvSpPr>
          <p:cNvPr id="3" name="テキスト ボックス 2"/>
          <p:cNvSpPr txBox="1"/>
          <p:nvPr/>
        </p:nvSpPr>
        <p:spPr>
          <a:xfrm>
            <a:off x="4621213" y="4325938"/>
            <a:ext cx="914400" cy="708025"/>
          </a:xfrm>
          <a:prstGeom prst="rect">
            <a:avLst/>
          </a:prstGeom>
          <a:noFill/>
        </p:spPr>
        <p:txBody>
          <a:bodyPr>
            <a:spAutoFit/>
          </a:bodyPr>
          <a:lstStyle/>
          <a:p>
            <a:pPr algn="ctr" fontAlgn="auto">
              <a:spcBef>
                <a:spcPts val="0"/>
              </a:spcBef>
              <a:spcAft>
                <a:spcPts val="0"/>
              </a:spcAft>
              <a:defRPr/>
            </a:pPr>
            <a:r>
              <a:rPr lang="en-US" altLang="ja-JP" sz="2000" dirty="0">
                <a:latin typeface="+mn-lt"/>
                <a:ea typeface="+mn-ea"/>
              </a:rPr>
              <a:t>34</a:t>
            </a:r>
            <a:endParaRPr lang="en-US" altLang="ja-JP" sz="2000" dirty="0">
              <a:latin typeface="+mj-ea"/>
              <a:ea typeface="+mj-ea"/>
            </a:endParaRPr>
          </a:p>
          <a:p>
            <a:pPr algn="ctr" fontAlgn="auto">
              <a:spcBef>
                <a:spcPts val="0"/>
              </a:spcBef>
              <a:spcAft>
                <a:spcPts val="0"/>
              </a:spcAft>
              <a:defRPr/>
            </a:pPr>
            <a:r>
              <a:rPr lang="en-US" altLang="ja-JP" sz="2000" dirty="0">
                <a:latin typeface="+mj-ea"/>
                <a:ea typeface="+mj-ea"/>
              </a:rPr>
              <a:t>(28.6)</a:t>
            </a:r>
            <a:endParaRPr lang="ja-JP" altLang="en-US" sz="2000" dirty="0">
              <a:latin typeface="+mj-ea"/>
              <a:ea typeface="+mj-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55650" y="1163638"/>
            <a:ext cx="7848600" cy="54340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38914" name="タイトル 1"/>
          <p:cNvSpPr>
            <a:spLocks noGrp="1"/>
          </p:cNvSpPr>
          <p:nvPr>
            <p:ph type="title"/>
          </p:nvPr>
        </p:nvSpPr>
        <p:spPr>
          <a:xfrm>
            <a:off x="385763" y="139700"/>
            <a:ext cx="8074025" cy="850900"/>
          </a:xfrm>
        </p:spPr>
        <p:txBody>
          <a:bodyPr/>
          <a:lstStyle/>
          <a:p>
            <a:pPr algn="l"/>
            <a:r>
              <a:rPr lang="ja-JP" altLang="en-US" sz="2400" smtClean="0"/>
              <a:t>図５　不利と困難の複合（</a:t>
            </a:r>
            <a:r>
              <a:rPr lang="en-US" altLang="ja-JP" sz="2400" smtClean="0"/>
              <a:t>DV</a:t>
            </a:r>
            <a:r>
              <a:rPr lang="ja-JP" altLang="en-US" sz="2400" smtClean="0"/>
              <a:t>）</a:t>
            </a:r>
            <a:r>
              <a:rPr lang="en-US" altLang="ja-JP" sz="2400" smtClean="0"/>
              <a:t/>
            </a:r>
            <a:br>
              <a:rPr lang="en-US" altLang="ja-JP" sz="2400" smtClean="0"/>
            </a:br>
            <a:r>
              <a:rPr lang="en-US" altLang="ja-JP" sz="2400" smtClean="0"/>
              <a:t>A</a:t>
            </a:r>
            <a:r>
              <a:rPr lang="ja-JP" altLang="en-US" sz="2400" smtClean="0"/>
              <a:t> </a:t>
            </a:r>
            <a:r>
              <a:rPr lang="en-US" altLang="ja-JP" sz="2400" smtClean="0"/>
              <a:t>DV(</a:t>
            </a:r>
            <a:r>
              <a:rPr lang="ja-JP" altLang="en-US" sz="2400" smtClean="0"/>
              <a:t>疑いを含む</a:t>
            </a:r>
            <a:r>
              <a:rPr lang="en-US" altLang="ja-JP" sz="2400" smtClean="0"/>
              <a:t>)</a:t>
            </a:r>
            <a:r>
              <a:rPr lang="ja-JP" altLang="en-US" sz="2400" smtClean="0"/>
              <a:t>／</a:t>
            </a:r>
            <a:r>
              <a:rPr lang="en-US" altLang="ja-JP" sz="2400" smtClean="0"/>
              <a:t>B</a:t>
            </a:r>
            <a:r>
              <a:rPr lang="ja-JP" altLang="en-US" sz="2400" smtClean="0"/>
              <a:t>経済問題／</a:t>
            </a:r>
            <a:r>
              <a:rPr lang="en-US" altLang="ja-JP" sz="2400" smtClean="0"/>
              <a:t>C</a:t>
            </a:r>
            <a:r>
              <a:rPr lang="ja-JP" altLang="en-US" sz="2400" smtClean="0"/>
              <a:t>社会的孤立</a:t>
            </a:r>
          </a:p>
        </p:txBody>
      </p:sp>
      <p:graphicFrame>
        <p:nvGraphicFramePr>
          <p:cNvPr id="7" name="コンテンツ プレースホルダー 6"/>
          <p:cNvGraphicFramePr>
            <a:graphicFrameLocks noGrp="1"/>
          </p:cNvGraphicFramePr>
          <p:nvPr>
            <p:ph idx="1"/>
          </p:nvPr>
        </p:nvGraphicFramePr>
        <p:xfrm>
          <a:off x="1693844" y="1068198"/>
          <a:ext cx="6709919" cy="50478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4927600" y="2222500"/>
            <a:ext cx="1543050" cy="5159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5 </a:t>
            </a:r>
          </a:p>
          <a:p>
            <a:pPr algn="ctr">
              <a:defRPr/>
            </a:pPr>
            <a:r>
              <a:rPr lang="en-US" altLang="ja-JP" sz="2000" dirty="0">
                <a:latin typeface="+mj-ea"/>
                <a:ea typeface="+mj-ea"/>
                <a:cs typeface="ＭＳ Ｐゴシック" pitchFamily="50" charset="-128"/>
              </a:rPr>
              <a:t>(4.2)</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264025" y="3316288"/>
            <a:ext cx="1328738"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15</a:t>
            </a:r>
          </a:p>
          <a:p>
            <a:pPr algn="ctr">
              <a:defRPr/>
            </a:pPr>
            <a:r>
              <a:rPr lang="en-US" altLang="ja-JP" sz="2000" dirty="0">
                <a:latin typeface="+mj-ea"/>
                <a:ea typeface="+mj-ea"/>
                <a:cs typeface="ＭＳ Ｐゴシック" pitchFamily="50" charset="-128"/>
              </a:rPr>
              <a:t>(12.6)</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779838" y="2479675"/>
            <a:ext cx="901700" cy="5667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10</a:t>
            </a:r>
          </a:p>
          <a:p>
            <a:pPr algn="ctr">
              <a:defRPr/>
            </a:pPr>
            <a:r>
              <a:rPr lang="en-US" altLang="ja-JP" sz="2000" dirty="0">
                <a:latin typeface="+mj-ea"/>
                <a:ea typeface="+mj-ea"/>
                <a:cs typeface="ＭＳ Ｐゴシック" pitchFamily="50" charset="-128"/>
              </a:rPr>
              <a:t>(8.4)</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434013" y="3051175"/>
            <a:ext cx="1296987"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a:t>
            </a:r>
          </a:p>
          <a:p>
            <a:pPr algn="ctr">
              <a:defRPr/>
            </a:pPr>
            <a:r>
              <a:rPr lang="en-US" altLang="ja-JP" sz="2000" dirty="0">
                <a:latin typeface="+mj-ea"/>
                <a:ea typeface="+mj-ea"/>
                <a:cs typeface="ＭＳ Ｐゴシック" pitchFamily="50" charset="-128"/>
              </a:rPr>
              <a:t>(0.8)</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700338" y="3763963"/>
            <a:ext cx="981075"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36</a:t>
            </a:r>
          </a:p>
          <a:p>
            <a:pPr algn="ctr">
              <a:defRPr/>
            </a:pPr>
            <a:r>
              <a:rPr lang="en-US" altLang="ja-JP" sz="2000" dirty="0">
                <a:latin typeface="+mj-ea"/>
                <a:ea typeface="+mj-ea"/>
                <a:cs typeface="ＭＳ Ｐゴシック" pitchFamily="50" charset="-128"/>
              </a:rPr>
              <a:t>(30.3)</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5930900" y="4267200"/>
            <a:ext cx="1081088" cy="639763"/>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18</a:t>
            </a:r>
          </a:p>
          <a:p>
            <a:pPr algn="ctr">
              <a:defRPr/>
            </a:pPr>
            <a:r>
              <a:rPr lang="en-US" altLang="ja-JP" sz="2000" dirty="0">
                <a:latin typeface="+mj-ea"/>
                <a:ea typeface="+mj-ea"/>
                <a:cs typeface="ＭＳ Ｐゴシック" pitchFamily="50" charset="-128"/>
              </a:rPr>
              <a:t>(15.1)</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503488" y="979488"/>
            <a:ext cx="687387"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625850" y="1373188"/>
            <a:ext cx="2844800" cy="36988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 </a:t>
            </a:r>
            <a:r>
              <a:rPr lang="en-US" altLang="ja-JP" dirty="0"/>
              <a:t>DV(</a:t>
            </a:r>
            <a:r>
              <a:rPr lang="ja-JP" altLang="en-US" dirty="0"/>
              <a:t>疑いを含む</a:t>
            </a:r>
            <a:r>
              <a:rPr lang="en-US" altLang="ja-JP" dirty="0"/>
              <a:t>)</a:t>
            </a:r>
            <a:r>
              <a:rPr lang="ja-JP" altLang="en-US" dirty="0"/>
              <a:t>　</a:t>
            </a:r>
            <a:r>
              <a:rPr lang="en-US" altLang="ja-JP" dirty="0"/>
              <a:t>31(26.1)</a:t>
            </a:r>
            <a:endParaRPr lang="ja-JP" altLang="en-US" dirty="0"/>
          </a:p>
        </p:txBody>
      </p:sp>
      <p:sp>
        <p:nvSpPr>
          <p:cNvPr id="26" name="テキスト ボックス 25"/>
          <p:cNvSpPr txBox="1"/>
          <p:nvPr/>
        </p:nvSpPr>
        <p:spPr>
          <a:xfrm>
            <a:off x="1749425" y="1558925"/>
            <a:ext cx="1295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9</a:t>
            </a:r>
            <a:r>
              <a:rPr lang="ja-JP" altLang="en-US" dirty="0"/>
              <a:t>（</a:t>
            </a:r>
            <a:r>
              <a:rPr lang="en-US" altLang="ja-JP" dirty="0"/>
              <a:t>7.6</a:t>
            </a:r>
            <a:r>
              <a:rPr lang="ja-JP" altLang="en-US" dirty="0"/>
              <a:t>）</a:t>
            </a:r>
          </a:p>
        </p:txBody>
      </p:sp>
      <p:sp>
        <p:nvSpPr>
          <p:cNvPr id="3" name="テキスト ボックス 2"/>
          <p:cNvSpPr txBox="1"/>
          <p:nvPr/>
        </p:nvSpPr>
        <p:spPr>
          <a:xfrm>
            <a:off x="4403725" y="4564063"/>
            <a:ext cx="915988" cy="708025"/>
          </a:xfrm>
          <a:prstGeom prst="rect">
            <a:avLst/>
          </a:prstGeom>
          <a:noFill/>
        </p:spPr>
        <p:txBody>
          <a:bodyPr>
            <a:spAutoFit/>
          </a:bodyPr>
          <a:lstStyle/>
          <a:p>
            <a:pPr algn="ctr" fontAlgn="auto">
              <a:spcBef>
                <a:spcPts val="0"/>
              </a:spcBef>
              <a:spcAft>
                <a:spcPts val="0"/>
              </a:spcAft>
              <a:defRPr/>
            </a:pPr>
            <a:r>
              <a:rPr lang="en-US" altLang="ja-JP" sz="2000" dirty="0">
                <a:latin typeface="+mn-lt"/>
                <a:ea typeface="+mn-ea"/>
              </a:rPr>
              <a:t>25</a:t>
            </a:r>
            <a:endParaRPr lang="en-US" altLang="ja-JP" sz="2000" dirty="0">
              <a:latin typeface="+mj-ea"/>
              <a:ea typeface="+mj-ea"/>
            </a:endParaRPr>
          </a:p>
          <a:p>
            <a:pPr algn="ctr" fontAlgn="auto">
              <a:spcBef>
                <a:spcPts val="0"/>
              </a:spcBef>
              <a:spcAft>
                <a:spcPts val="0"/>
              </a:spcAft>
              <a:defRPr/>
            </a:pPr>
            <a:r>
              <a:rPr lang="en-US" altLang="ja-JP" sz="2000" dirty="0">
                <a:latin typeface="+mj-ea"/>
                <a:ea typeface="+mj-ea"/>
              </a:rPr>
              <a:t>(21.0)</a:t>
            </a:r>
            <a:endParaRPr lang="ja-JP" altLang="en-US" sz="2000" dirty="0">
              <a:latin typeface="+mj-ea"/>
              <a:ea typeface="+mj-ea"/>
            </a:endParaRPr>
          </a:p>
        </p:txBody>
      </p:sp>
      <p:sp>
        <p:nvSpPr>
          <p:cNvPr id="17" name="テキスト ボックス 16"/>
          <p:cNvSpPr txBox="1"/>
          <p:nvPr/>
        </p:nvSpPr>
        <p:spPr>
          <a:xfrm>
            <a:off x="1042988" y="5876925"/>
            <a:ext cx="2233612" cy="3698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経済問題　</a:t>
            </a:r>
            <a:r>
              <a:rPr lang="en-US" altLang="ja-JP" dirty="0"/>
              <a:t>86(72.3)</a:t>
            </a:r>
            <a:endParaRPr lang="ja-JP" altLang="en-US" dirty="0"/>
          </a:p>
        </p:txBody>
      </p:sp>
      <p:sp>
        <p:nvSpPr>
          <p:cNvPr id="18" name="テキスト ボックス 17"/>
          <p:cNvSpPr txBox="1"/>
          <p:nvPr/>
        </p:nvSpPr>
        <p:spPr>
          <a:xfrm>
            <a:off x="6045200" y="6062663"/>
            <a:ext cx="2447925"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a:t>
            </a:r>
            <a:r>
              <a:rPr lang="ja-JP" altLang="en-US" dirty="0"/>
              <a:t>社会的孤立　</a:t>
            </a:r>
            <a:r>
              <a:rPr lang="en-US" altLang="ja-JP" dirty="0"/>
              <a:t>59(49.6)</a:t>
            </a:r>
            <a:endParaRPr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611188" y="1057275"/>
            <a:ext cx="8191500" cy="51260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40962" name="タイトル 1"/>
          <p:cNvSpPr>
            <a:spLocks noGrp="1"/>
          </p:cNvSpPr>
          <p:nvPr>
            <p:ph type="title"/>
          </p:nvPr>
        </p:nvSpPr>
        <p:spPr>
          <a:xfrm>
            <a:off x="460375" y="192088"/>
            <a:ext cx="8074025" cy="849312"/>
          </a:xfrm>
        </p:spPr>
        <p:txBody>
          <a:bodyPr/>
          <a:lstStyle/>
          <a:p>
            <a:pPr algn="l"/>
            <a:r>
              <a:rPr lang="ja-JP" altLang="en-US" sz="2400" smtClean="0"/>
              <a:t>図６　不利と困難の複合（障害／</a:t>
            </a:r>
            <a:r>
              <a:rPr lang="en-US" altLang="ja-JP" sz="2400" smtClean="0"/>
              <a:t>DV</a:t>
            </a:r>
            <a:r>
              <a:rPr lang="ja-JP" altLang="en-US" sz="2400" smtClean="0"/>
              <a:t>）</a:t>
            </a:r>
            <a:r>
              <a:rPr lang="en-US" altLang="ja-JP" sz="2400" smtClean="0"/>
              <a:t/>
            </a:r>
            <a:br>
              <a:rPr lang="en-US" altLang="ja-JP" sz="2400" smtClean="0"/>
            </a:br>
            <a:r>
              <a:rPr lang="en-US" altLang="ja-JP" sz="2400" smtClean="0"/>
              <a:t>A</a:t>
            </a:r>
            <a:r>
              <a:rPr lang="ja-JP" altLang="en-US" sz="2400" smtClean="0"/>
              <a:t> 子どもの障害</a:t>
            </a:r>
            <a:r>
              <a:rPr lang="en-US" altLang="ja-JP" sz="2400" smtClean="0"/>
              <a:t>(</a:t>
            </a:r>
            <a:r>
              <a:rPr lang="ja-JP" altLang="en-US" sz="2400" smtClean="0"/>
              <a:t>どちらか</a:t>
            </a:r>
            <a:r>
              <a:rPr lang="en-US" altLang="ja-JP" sz="2400" smtClean="0"/>
              <a:t>)</a:t>
            </a:r>
            <a:r>
              <a:rPr lang="ja-JP" altLang="en-US" sz="2400" smtClean="0"/>
              <a:t>／</a:t>
            </a:r>
            <a:r>
              <a:rPr lang="en-US" altLang="ja-JP" sz="2400" smtClean="0"/>
              <a:t>B</a:t>
            </a:r>
            <a:r>
              <a:rPr lang="ja-JP" altLang="en-US" sz="2400" smtClean="0"/>
              <a:t>親の障害</a:t>
            </a:r>
            <a:r>
              <a:rPr lang="en-US" altLang="ja-JP" sz="2400" baseline="30000" smtClean="0"/>
              <a:t>※</a:t>
            </a:r>
            <a:r>
              <a:rPr lang="ja-JP" altLang="en-US" sz="2400" smtClean="0"/>
              <a:t>／</a:t>
            </a:r>
            <a:r>
              <a:rPr lang="en-US" altLang="ja-JP" sz="2400" smtClean="0"/>
              <a:t>C</a:t>
            </a:r>
            <a:r>
              <a:rPr lang="ja-JP" altLang="en-US" sz="2400" smtClean="0"/>
              <a:t> </a:t>
            </a:r>
            <a:r>
              <a:rPr lang="en-US" altLang="ja-JP" sz="2400" smtClean="0"/>
              <a:t>DV (</a:t>
            </a:r>
            <a:r>
              <a:rPr lang="ja-JP" altLang="en-US" sz="2400" smtClean="0"/>
              <a:t>疑いを含む</a:t>
            </a:r>
            <a:r>
              <a:rPr lang="en-US" altLang="ja-JP" sz="2400" smtClean="0"/>
              <a:t>)</a:t>
            </a:r>
            <a:r>
              <a:rPr lang="en-US" altLang="ja-JP" sz="2000" smtClean="0"/>
              <a:t> </a:t>
            </a:r>
            <a:endParaRPr lang="ja-JP" altLang="en-US" sz="2000" smtClean="0"/>
          </a:p>
        </p:txBody>
      </p:sp>
      <p:graphicFrame>
        <p:nvGraphicFramePr>
          <p:cNvPr id="7" name="コンテンツ プレースホルダー 6"/>
          <p:cNvGraphicFramePr>
            <a:graphicFrameLocks noGrp="1"/>
          </p:cNvGraphicFramePr>
          <p:nvPr>
            <p:ph idx="1"/>
          </p:nvPr>
        </p:nvGraphicFramePr>
        <p:xfrm>
          <a:off x="1631578" y="994358"/>
          <a:ext cx="6712536" cy="4883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5284788" y="2376488"/>
            <a:ext cx="1543050" cy="5159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23 </a:t>
            </a:r>
          </a:p>
          <a:p>
            <a:pPr algn="ctr">
              <a:defRPr/>
            </a:pPr>
            <a:r>
              <a:rPr lang="en-US" altLang="ja-JP" sz="2000" dirty="0">
                <a:latin typeface="+mj-ea"/>
                <a:ea typeface="+mj-ea"/>
                <a:cs typeface="ＭＳ Ｐゴシック" pitchFamily="50" charset="-128"/>
              </a:rPr>
              <a:t>(19.3)</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324350" y="3619500"/>
            <a:ext cx="1327150"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14</a:t>
            </a:r>
          </a:p>
          <a:p>
            <a:pPr algn="ctr">
              <a:defRPr/>
            </a:pPr>
            <a:r>
              <a:rPr lang="en-US" altLang="ja-JP" sz="2000" dirty="0">
                <a:latin typeface="+mj-ea"/>
                <a:ea typeface="+mj-ea"/>
                <a:cs typeface="ＭＳ Ｐゴシック" pitchFamily="50" charset="-128"/>
              </a:rPr>
              <a:t>(11.8)</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492500" y="2781300"/>
            <a:ext cx="900113" cy="5667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26</a:t>
            </a:r>
          </a:p>
          <a:p>
            <a:pPr algn="ctr">
              <a:defRPr/>
            </a:pPr>
            <a:r>
              <a:rPr lang="en-US" altLang="ja-JP" sz="2000" dirty="0">
                <a:latin typeface="+mj-ea"/>
                <a:ea typeface="+mj-ea"/>
                <a:cs typeface="ＭＳ Ｐゴシック" pitchFamily="50" charset="-128"/>
              </a:rPr>
              <a:t>(21.8)</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408613" y="4164013"/>
            <a:ext cx="1296987"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8</a:t>
            </a:r>
          </a:p>
          <a:p>
            <a:pPr algn="ctr">
              <a:defRPr/>
            </a:pPr>
            <a:r>
              <a:rPr lang="en-US" altLang="ja-JP" sz="2000" dirty="0">
                <a:latin typeface="+mj-ea"/>
                <a:ea typeface="+mj-ea"/>
                <a:cs typeface="ＭＳ Ｐゴシック" pitchFamily="50" charset="-128"/>
              </a:rPr>
              <a:t>(6.7)</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754313" y="4160838"/>
            <a:ext cx="982662"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14</a:t>
            </a:r>
          </a:p>
          <a:p>
            <a:pPr algn="ctr">
              <a:defRPr/>
            </a:pPr>
            <a:r>
              <a:rPr lang="en-US" altLang="ja-JP" sz="2000" dirty="0">
                <a:latin typeface="+mj-ea"/>
                <a:ea typeface="+mj-ea"/>
                <a:cs typeface="ＭＳ Ｐゴシック" pitchFamily="50" charset="-128"/>
              </a:rPr>
              <a:t>(11.8)</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5111750" y="5072063"/>
            <a:ext cx="1081088"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a:t>
            </a:r>
          </a:p>
          <a:p>
            <a:pPr algn="ctr">
              <a:defRPr/>
            </a:pPr>
            <a:r>
              <a:rPr lang="en-US" altLang="ja-JP" sz="2000" dirty="0">
                <a:latin typeface="+mj-ea"/>
                <a:ea typeface="+mj-ea"/>
                <a:cs typeface="ＭＳ Ｐゴシック" pitchFamily="50" charset="-128"/>
              </a:rPr>
              <a:t>(3.4)</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66975" y="973138"/>
            <a:ext cx="6858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246438" y="1268413"/>
            <a:ext cx="3616325" cy="36988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子どもの障害</a:t>
            </a:r>
            <a:r>
              <a:rPr lang="en-US" altLang="ja-JP" dirty="0"/>
              <a:t>(</a:t>
            </a:r>
            <a:r>
              <a:rPr lang="ja-JP" altLang="en-US" dirty="0"/>
              <a:t>どちらか</a:t>
            </a:r>
            <a:r>
              <a:rPr lang="en-US" altLang="ja-JP" dirty="0"/>
              <a:t>)</a:t>
            </a:r>
            <a:r>
              <a:rPr lang="ja-JP" altLang="en-US" dirty="0"/>
              <a:t>　</a:t>
            </a:r>
            <a:r>
              <a:rPr lang="en-US" altLang="ja-JP" dirty="0"/>
              <a:t>71(59.7)</a:t>
            </a:r>
            <a:endParaRPr lang="ja-JP" altLang="en-US" dirty="0"/>
          </a:p>
        </p:txBody>
      </p:sp>
      <p:sp>
        <p:nvSpPr>
          <p:cNvPr id="24" name="テキスト ボックス 23"/>
          <p:cNvSpPr txBox="1"/>
          <p:nvPr/>
        </p:nvSpPr>
        <p:spPr>
          <a:xfrm>
            <a:off x="1033463" y="5592763"/>
            <a:ext cx="2266950" cy="368300"/>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親の障害　</a:t>
            </a:r>
            <a:r>
              <a:rPr lang="en-US" altLang="ja-JP" dirty="0"/>
              <a:t>59(49.6)</a:t>
            </a:r>
            <a:endParaRPr lang="ja-JP" altLang="en-US" dirty="0"/>
          </a:p>
        </p:txBody>
      </p:sp>
      <p:sp>
        <p:nvSpPr>
          <p:cNvPr id="25" name="テキスト ボックス 24"/>
          <p:cNvSpPr txBox="1"/>
          <p:nvPr/>
        </p:nvSpPr>
        <p:spPr>
          <a:xfrm>
            <a:off x="5943600" y="5711825"/>
            <a:ext cx="2801938"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 DV(</a:t>
            </a:r>
            <a:r>
              <a:rPr lang="ja-JP" altLang="en-US" dirty="0"/>
              <a:t>疑いを含む</a:t>
            </a:r>
            <a:r>
              <a:rPr lang="en-US" altLang="ja-JP" dirty="0"/>
              <a:t>)</a:t>
            </a:r>
            <a:r>
              <a:rPr lang="ja-JP" altLang="en-US" dirty="0"/>
              <a:t>　</a:t>
            </a:r>
            <a:r>
              <a:rPr lang="en-US" altLang="ja-JP" dirty="0"/>
              <a:t>31(26.1)</a:t>
            </a:r>
            <a:endParaRPr lang="ja-JP" altLang="en-US" dirty="0"/>
          </a:p>
        </p:txBody>
      </p:sp>
      <p:sp>
        <p:nvSpPr>
          <p:cNvPr id="26" name="テキスト ボックス 25"/>
          <p:cNvSpPr txBox="1"/>
          <p:nvPr/>
        </p:nvSpPr>
        <p:spPr>
          <a:xfrm>
            <a:off x="1514475" y="1711325"/>
            <a:ext cx="1295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25(21.0)</a:t>
            </a:r>
            <a:endParaRPr lang="ja-JP" altLang="en-US" dirty="0"/>
          </a:p>
        </p:txBody>
      </p:sp>
      <p:sp>
        <p:nvSpPr>
          <p:cNvPr id="3" name="テキスト ボックス 2"/>
          <p:cNvSpPr txBox="1"/>
          <p:nvPr/>
        </p:nvSpPr>
        <p:spPr>
          <a:xfrm>
            <a:off x="4392613" y="5238750"/>
            <a:ext cx="915987" cy="708025"/>
          </a:xfrm>
          <a:prstGeom prst="rect">
            <a:avLst/>
          </a:prstGeom>
          <a:noFill/>
        </p:spPr>
        <p:txBody>
          <a:bodyPr>
            <a:spAutoFit/>
          </a:bodyPr>
          <a:lstStyle/>
          <a:p>
            <a:pPr algn="ctr" fontAlgn="auto">
              <a:spcBef>
                <a:spcPts val="0"/>
              </a:spcBef>
              <a:spcAft>
                <a:spcPts val="0"/>
              </a:spcAft>
              <a:defRPr/>
            </a:pPr>
            <a:r>
              <a:rPr lang="en-US" altLang="ja-JP" sz="2000" dirty="0">
                <a:latin typeface="+mn-lt"/>
                <a:ea typeface="+mn-ea"/>
              </a:rPr>
              <a:t>5</a:t>
            </a:r>
            <a:endParaRPr lang="en-US" altLang="ja-JP" sz="2000" dirty="0">
              <a:latin typeface="+mj-ea"/>
              <a:ea typeface="+mj-ea"/>
            </a:endParaRPr>
          </a:p>
          <a:p>
            <a:pPr algn="ctr" fontAlgn="auto">
              <a:spcBef>
                <a:spcPts val="0"/>
              </a:spcBef>
              <a:spcAft>
                <a:spcPts val="0"/>
              </a:spcAft>
              <a:defRPr/>
            </a:pPr>
            <a:r>
              <a:rPr lang="en-US" altLang="ja-JP" sz="2000" dirty="0">
                <a:latin typeface="+mj-ea"/>
                <a:ea typeface="+mj-ea"/>
              </a:rPr>
              <a:t>(4.2)</a:t>
            </a:r>
            <a:endParaRPr lang="ja-JP" altLang="en-US" sz="2000" dirty="0">
              <a:latin typeface="+mj-ea"/>
              <a:ea typeface="+mj-ea"/>
            </a:endParaRPr>
          </a:p>
        </p:txBody>
      </p:sp>
      <p:sp>
        <p:nvSpPr>
          <p:cNvPr id="40976" name="テキスト ボックス 3"/>
          <p:cNvSpPr txBox="1">
            <a:spLocks noChangeArrowheads="1"/>
          </p:cNvSpPr>
          <p:nvPr/>
        </p:nvSpPr>
        <p:spPr bwMode="auto">
          <a:xfrm>
            <a:off x="409575" y="6264275"/>
            <a:ext cx="8393113" cy="307975"/>
          </a:xfrm>
          <a:prstGeom prst="rect">
            <a:avLst/>
          </a:prstGeom>
          <a:noFill/>
          <a:ln w="9525">
            <a:noFill/>
            <a:miter lim="800000"/>
            <a:headEnd/>
            <a:tailEnd/>
          </a:ln>
        </p:spPr>
        <p:txBody>
          <a:bodyPr>
            <a:spAutoFit/>
          </a:bodyPr>
          <a:lstStyle/>
          <a:p>
            <a:r>
              <a:rPr lang="en-US" altLang="ja-JP" sz="1400">
                <a:latin typeface="Calibri" pitchFamily="34" charset="0"/>
              </a:rPr>
              <a:t>※</a:t>
            </a:r>
            <a:r>
              <a:rPr lang="ja-JP" altLang="en-US" sz="1400">
                <a:latin typeface="Calibri" pitchFamily="34" charset="0"/>
              </a:rPr>
              <a:t>親の障害は、親のメンタルヘルスの問題</a:t>
            </a:r>
            <a:r>
              <a:rPr lang="en-US" altLang="ja-JP" sz="1400">
                <a:latin typeface="Calibri" pitchFamily="34" charset="0"/>
              </a:rPr>
              <a:t>(</a:t>
            </a:r>
            <a:r>
              <a:rPr lang="ja-JP" altLang="en-US" sz="1400">
                <a:latin typeface="Calibri" pitchFamily="34" charset="0"/>
              </a:rPr>
              <a:t>精神病・神経症、アルコール・薬物問題、人格障害</a:t>
            </a:r>
            <a:r>
              <a:rPr lang="en-US" altLang="ja-JP" sz="1400">
                <a:latin typeface="Calibri" pitchFamily="34" charset="0"/>
              </a:rPr>
              <a:t>)</a:t>
            </a:r>
            <a:r>
              <a:rPr lang="ja-JP" altLang="en-US" sz="1400">
                <a:latin typeface="Calibri" pitchFamily="34" charset="0"/>
              </a:rPr>
              <a:t>と知的障害</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17550" y="1152525"/>
            <a:ext cx="7685088"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43010" name="タイトル 1"/>
          <p:cNvSpPr>
            <a:spLocks noGrp="1"/>
          </p:cNvSpPr>
          <p:nvPr>
            <p:ph type="title"/>
          </p:nvPr>
        </p:nvSpPr>
        <p:spPr>
          <a:xfrm>
            <a:off x="395288" y="52388"/>
            <a:ext cx="8075612" cy="849312"/>
          </a:xfrm>
        </p:spPr>
        <p:txBody>
          <a:bodyPr/>
          <a:lstStyle/>
          <a:p>
            <a:pPr algn="l"/>
            <a:r>
              <a:rPr lang="ja-JP" altLang="en-US" sz="2400" smtClean="0"/>
              <a:t>図７　不利と困難の複合（総合）</a:t>
            </a:r>
            <a:r>
              <a:rPr lang="en-US" altLang="ja-JP" sz="2400" smtClean="0"/>
              <a:t/>
            </a:r>
            <a:br>
              <a:rPr lang="en-US" altLang="ja-JP" sz="2400" smtClean="0"/>
            </a:br>
            <a:r>
              <a:rPr lang="en-US" altLang="ja-JP" sz="2400" smtClean="0"/>
              <a:t>A</a:t>
            </a:r>
            <a:r>
              <a:rPr lang="ja-JP" altLang="en-US" sz="2400" smtClean="0"/>
              <a:t> 子どもの障害</a:t>
            </a:r>
            <a:r>
              <a:rPr lang="en-US" altLang="ja-JP" sz="2400" smtClean="0"/>
              <a:t>(</a:t>
            </a:r>
            <a:r>
              <a:rPr lang="ja-JP" altLang="en-US" sz="2400" smtClean="0"/>
              <a:t>どちらか</a:t>
            </a:r>
            <a:r>
              <a:rPr lang="en-US" altLang="ja-JP" sz="2400" smtClean="0"/>
              <a:t>)</a:t>
            </a:r>
            <a:r>
              <a:rPr lang="ja-JP" altLang="en-US" sz="2400" smtClean="0"/>
              <a:t>、親の障害</a:t>
            </a:r>
            <a:r>
              <a:rPr lang="en-US" altLang="ja-JP" sz="2400" baseline="30000" smtClean="0"/>
              <a:t>※</a:t>
            </a:r>
            <a:r>
              <a:rPr lang="ja-JP" altLang="en-US" sz="2400" smtClean="0"/>
              <a:t>、</a:t>
            </a:r>
            <a:r>
              <a:rPr lang="en-US" altLang="ja-JP" sz="2400" smtClean="0"/>
              <a:t>DV(</a:t>
            </a:r>
            <a:r>
              <a:rPr lang="ja-JP" altLang="en-US" sz="2400" smtClean="0"/>
              <a:t>疑いを含む</a:t>
            </a:r>
            <a:r>
              <a:rPr lang="en-US" altLang="ja-JP" sz="2400" smtClean="0"/>
              <a:t>)</a:t>
            </a:r>
            <a:r>
              <a:rPr lang="ja-JP" altLang="en-US" sz="2400" smtClean="0"/>
              <a:t>／</a:t>
            </a:r>
            <a:r>
              <a:rPr lang="en-US" altLang="ja-JP" sz="2400" smtClean="0"/>
              <a:t/>
            </a:r>
            <a:br>
              <a:rPr lang="en-US" altLang="ja-JP" sz="2400" smtClean="0"/>
            </a:br>
            <a:r>
              <a:rPr lang="en-US" altLang="ja-JP" sz="2400" smtClean="0"/>
              <a:t>B</a:t>
            </a:r>
            <a:r>
              <a:rPr lang="ja-JP" altLang="en-US" sz="2400" smtClean="0"/>
              <a:t>経済問題／</a:t>
            </a:r>
            <a:r>
              <a:rPr lang="en-US" altLang="ja-JP" sz="2400" smtClean="0"/>
              <a:t>C</a:t>
            </a:r>
            <a:r>
              <a:rPr lang="ja-JP" altLang="en-US" sz="2400" smtClean="0"/>
              <a:t>社会的孤立</a:t>
            </a:r>
          </a:p>
        </p:txBody>
      </p:sp>
      <p:graphicFrame>
        <p:nvGraphicFramePr>
          <p:cNvPr id="7" name="コンテンツ プレースホルダー 6"/>
          <p:cNvGraphicFramePr>
            <a:graphicFrameLocks noGrp="1"/>
          </p:cNvGraphicFramePr>
          <p:nvPr>
            <p:ph idx="1"/>
          </p:nvPr>
        </p:nvGraphicFramePr>
        <p:xfrm>
          <a:off x="2123728" y="1336648"/>
          <a:ext cx="5780386" cy="4504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5253038" y="2420938"/>
            <a:ext cx="1543050" cy="5159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11 </a:t>
            </a:r>
          </a:p>
          <a:p>
            <a:pPr algn="ctr">
              <a:defRPr/>
            </a:pPr>
            <a:r>
              <a:rPr lang="en-US" altLang="ja-JP" sz="2000" dirty="0">
                <a:latin typeface="+mj-ea"/>
                <a:ea typeface="+mj-ea"/>
                <a:cs typeface="ＭＳ Ｐゴシック" pitchFamily="50" charset="-128"/>
              </a:rPr>
              <a:t>(9.2)</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265613" y="3759200"/>
            <a:ext cx="1328737"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33</a:t>
            </a:r>
          </a:p>
          <a:p>
            <a:pPr algn="ctr">
              <a:defRPr/>
            </a:pPr>
            <a:r>
              <a:rPr lang="en-US" altLang="ja-JP" sz="2000" dirty="0">
                <a:latin typeface="+mj-ea"/>
                <a:ea typeface="+mj-ea"/>
                <a:cs typeface="ＭＳ Ｐゴシック" pitchFamily="50" charset="-128"/>
              </a:rPr>
              <a:t>(27.7)</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2678113" y="3141663"/>
            <a:ext cx="900112"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38</a:t>
            </a:r>
          </a:p>
          <a:p>
            <a:pPr algn="ctr">
              <a:defRPr/>
            </a:pPr>
            <a:r>
              <a:rPr lang="en-US" altLang="ja-JP" sz="2000" dirty="0">
                <a:latin typeface="+mj-ea"/>
                <a:ea typeface="+mj-ea"/>
                <a:cs typeface="ＭＳ Ｐゴシック" pitchFamily="50" charset="-128"/>
              </a:rPr>
              <a:t>(31.9)</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715000" y="3852863"/>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12</a:t>
            </a:r>
          </a:p>
          <a:p>
            <a:pPr algn="ctr">
              <a:defRPr/>
            </a:pPr>
            <a:r>
              <a:rPr lang="en-US" altLang="ja-JP" sz="2000" dirty="0">
                <a:latin typeface="+mj-ea"/>
                <a:ea typeface="+mj-ea"/>
                <a:cs typeface="ＭＳ Ｐゴシック" pitchFamily="50" charset="-128"/>
              </a:rPr>
              <a:t>(12.8)</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3059113" y="5253038"/>
            <a:ext cx="982662"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8</a:t>
            </a:r>
          </a:p>
          <a:p>
            <a:pPr algn="ctr">
              <a:defRPr/>
            </a:pPr>
            <a:r>
              <a:rPr lang="en-US" altLang="ja-JP" sz="2000" dirty="0">
                <a:latin typeface="+mj-ea"/>
                <a:ea typeface="+mj-ea"/>
                <a:cs typeface="ＭＳ Ｐゴシック" pitchFamily="50" charset="-128"/>
              </a:rPr>
              <a:t>(6.7)</a:t>
            </a:r>
            <a:endParaRPr lang="ja-JP" altLang="ja-JP" sz="2000" dirty="0">
              <a:latin typeface="+mj-ea"/>
              <a:ea typeface="+mj-ea"/>
              <a:cs typeface="ＭＳ Ｐゴシック" pitchFamily="50" charset="-128"/>
            </a:endParaRPr>
          </a:p>
        </p:txBody>
      </p:sp>
      <p:sp>
        <p:nvSpPr>
          <p:cNvPr id="14" name="Text Box 8"/>
          <p:cNvSpPr txBox="1">
            <a:spLocks noChangeArrowheads="1"/>
          </p:cNvSpPr>
          <p:nvPr/>
        </p:nvSpPr>
        <p:spPr bwMode="auto">
          <a:xfrm>
            <a:off x="5484813" y="4862513"/>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a:t>
            </a:r>
          </a:p>
          <a:p>
            <a:pPr algn="ctr">
              <a:defRPr/>
            </a:pPr>
            <a:r>
              <a:rPr lang="en-US" altLang="ja-JP" sz="2000" dirty="0">
                <a:latin typeface="+mj-ea"/>
                <a:ea typeface="+mj-ea"/>
                <a:cs typeface="ＭＳ Ｐゴシック" pitchFamily="50" charset="-128"/>
              </a:rPr>
              <a:t>(5.9)</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44750" y="952500"/>
            <a:ext cx="687388"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ja-JP" altLang="en-US" dirty="0"/>
              <a:t>１１９</a:t>
            </a:r>
          </a:p>
        </p:txBody>
      </p:sp>
      <p:sp>
        <p:nvSpPr>
          <p:cNvPr id="23" name="テキスト ボックス 22"/>
          <p:cNvSpPr txBox="1"/>
          <p:nvPr/>
        </p:nvSpPr>
        <p:spPr>
          <a:xfrm>
            <a:off x="3225800" y="1320800"/>
            <a:ext cx="3816350" cy="646113"/>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altLang="ja-JP" dirty="0"/>
              <a:t>A</a:t>
            </a:r>
            <a:r>
              <a:rPr lang="ja-JP" altLang="en-US" dirty="0"/>
              <a:t> 子どもの障害</a:t>
            </a:r>
            <a:r>
              <a:rPr lang="en-US" altLang="ja-JP" dirty="0"/>
              <a:t>(</a:t>
            </a:r>
            <a:r>
              <a:rPr lang="ja-JP" altLang="en-US" dirty="0"/>
              <a:t>どちらか</a:t>
            </a:r>
            <a:r>
              <a:rPr lang="en-US" altLang="ja-JP" dirty="0"/>
              <a:t>)</a:t>
            </a:r>
            <a:r>
              <a:rPr lang="ja-JP" altLang="en-US" dirty="0"/>
              <a:t>、</a:t>
            </a:r>
            <a:endParaRPr lang="en-US" altLang="ja-JP" dirty="0"/>
          </a:p>
          <a:p>
            <a:pPr fontAlgn="auto">
              <a:spcBef>
                <a:spcPts val="0"/>
              </a:spcBef>
              <a:spcAft>
                <a:spcPts val="0"/>
              </a:spcAft>
              <a:defRPr/>
            </a:pPr>
            <a:r>
              <a:rPr lang="ja-JP" altLang="en-US" dirty="0"/>
              <a:t>親の障害、</a:t>
            </a:r>
            <a:r>
              <a:rPr lang="en-US" altLang="ja-JP" dirty="0"/>
              <a:t>DV(</a:t>
            </a:r>
            <a:r>
              <a:rPr lang="ja-JP" altLang="en-US" dirty="0"/>
              <a:t>疑いを含む</a:t>
            </a:r>
            <a:r>
              <a:rPr lang="en-US" altLang="ja-JP" dirty="0"/>
              <a:t>)</a:t>
            </a:r>
            <a:r>
              <a:rPr lang="ja-JP" altLang="en-US" dirty="0"/>
              <a:t>　</a:t>
            </a:r>
            <a:r>
              <a:rPr lang="en-US" altLang="ja-JP" dirty="0"/>
              <a:t>94(79.0)</a:t>
            </a:r>
            <a:endParaRPr lang="ja-JP" altLang="en-US" dirty="0"/>
          </a:p>
        </p:txBody>
      </p:sp>
      <p:sp>
        <p:nvSpPr>
          <p:cNvPr id="24" name="テキスト ボックス 23"/>
          <p:cNvSpPr txBox="1"/>
          <p:nvPr/>
        </p:nvSpPr>
        <p:spPr>
          <a:xfrm>
            <a:off x="873125" y="5775325"/>
            <a:ext cx="2255838" cy="368300"/>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US" altLang="ja-JP" dirty="0"/>
              <a:t>B</a:t>
            </a:r>
            <a:r>
              <a:rPr lang="ja-JP" altLang="en-US" dirty="0"/>
              <a:t>経済問題　</a:t>
            </a:r>
            <a:r>
              <a:rPr lang="en-US" altLang="ja-JP" dirty="0"/>
              <a:t>86(72.3)</a:t>
            </a:r>
            <a:endParaRPr lang="ja-JP" altLang="en-US" dirty="0"/>
          </a:p>
        </p:txBody>
      </p:sp>
      <p:sp>
        <p:nvSpPr>
          <p:cNvPr id="25" name="テキスト ボックス 24"/>
          <p:cNvSpPr txBox="1"/>
          <p:nvPr/>
        </p:nvSpPr>
        <p:spPr>
          <a:xfrm>
            <a:off x="5818188" y="5753100"/>
            <a:ext cx="2447925"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C</a:t>
            </a:r>
            <a:r>
              <a:rPr lang="ja-JP" altLang="en-US" dirty="0"/>
              <a:t>社会的孤立　</a:t>
            </a:r>
            <a:r>
              <a:rPr lang="en-US" altLang="ja-JP" dirty="0"/>
              <a:t>59(49.8)</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3</a:t>
            </a:r>
            <a:r>
              <a:rPr lang="ja-JP" altLang="en-US" dirty="0"/>
              <a:t>（</a:t>
            </a:r>
            <a:r>
              <a:rPr lang="en-US" altLang="ja-JP" dirty="0"/>
              <a:t>2.5</a:t>
            </a:r>
            <a:r>
              <a:rPr lang="ja-JP" altLang="en-US" dirty="0"/>
              <a:t>）</a:t>
            </a:r>
          </a:p>
        </p:txBody>
      </p:sp>
      <p:sp>
        <p:nvSpPr>
          <p:cNvPr id="17" name="Text Box 8"/>
          <p:cNvSpPr txBox="1">
            <a:spLocks noChangeArrowheads="1"/>
          </p:cNvSpPr>
          <p:nvPr/>
        </p:nvSpPr>
        <p:spPr bwMode="auto">
          <a:xfrm>
            <a:off x="4370388" y="5310188"/>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a:t>
            </a:r>
          </a:p>
          <a:p>
            <a:pPr algn="ctr">
              <a:defRPr/>
            </a:pPr>
            <a:r>
              <a:rPr lang="en-US" altLang="ja-JP" sz="2000" dirty="0">
                <a:latin typeface="+mj-ea"/>
                <a:ea typeface="+mj-ea"/>
                <a:cs typeface="ＭＳ Ｐゴシック" pitchFamily="50" charset="-128"/>
              </a:rPr>
              <a:t>(5.9)</a:t>
            </a:r>
            <a:endParaRPr lang="ja-JP" altLang="ja-JP" sz="2000" dirty="0">
              <a:latin typeface="+mj-ea"/>
              <a:ea typeface="+mj-ea"/>
              <a:cs typeface="ＭＳ Ｐゴシック" pitchFamily="50" charset="-128"/>
            </a:endParaRPr>
          </a:p>
        </p:txBody>
      </p:sp>
      <p:sp>
        <p:nvSpPr>
          <p:cNvPr id="43024" name="テキスト ボックス 17"/>
          <p:cNvSpPr txBox="1">
            <a:spLocks noChangeArrowheads="1"/>
          </p:cNvSpPr>
          <p:nvPr/>
        </p:nvSpPr>
        <p:spPr bwMode="auto">
          <a:xfrm>
            <a:off x="409575" y="6264275"/>
            <a:ext cx="8393113" cy="307975"/>
          </a:xfrm>
          <a:prstGeom prst="rect">
            <a:avLst/>
          </a:prstGeom>
          <a:noFill/>
          <a:ln w="9525">
            <a:noFill/>
            <a:miter lim="800000"/>
            <a:headEnd/>
            <a:tailEnd/>
          </a:ln>
        </p:spPr>
        <p:txBody>
          <a:bodyPr>
            <a:spAutoFit/>
          </a:bodyPr>
          <a:lstStyle/>
          <a:p>
            <a:r>
              <a:rPr lang="en-US" altLang="ja-JP" sz="1400">
                <a:latin typeface="Calibri" pitchFamily="34" charset="0"/>
              </a:rPr>
              <a:t>※</a:t>
            </a:r>
            <a:r>
              <a:rPr lang="ja-JP" altLang="en-US" sz="1400">
                <a:latin typeface="Calibri" pitchFamily="34" charset="0"/>
              </a:rPr>
              <a:t>親の障害は、親のメンタルヘルスの問題</a:t>
            </a:r>
            <a:r>
              <a:rPr lang="en-US" altLang="ja-JP" sz="1400">
                <a:latin typeface="Calibri" pitchFamily="34" charset="0"/>
              </a:rPr>
              <a:t>(</a:t>
            </a:r>
            <a:r>
              <a:rPr lang="ja-JP" altLang="en-US" sz="1400">
                <a:latin typeface="Calibri" pitchFamily="34" charset="0"/>
              </a:rPr>
              <a:t>精神病・神経症、アルコール・薬物問題、人格障害</a:t>
            </a:r>
            <a:r>
              <a:rPr lang="en-US" altLang="ja-JP" sz="1400">
                <a:latin typeface="Calibri" pitchFamily="34" charset="0"/>
              </a:rPr>
              <a:t>)</a:t>
            </a:r>
            <a:r>
              <a:rPr lang="ja-JP" altLang="en-US" sz="1400">
                <a:latin typeface="Calibri" pitchFamily="34" charset="0"/>
              </a:rPr>
              <a:t>と知的障害</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99330" name="Rectangle 2"/>
          <p:cNvSpPr>
            <a:spLocks noGrp="1"/>
          </p:cNvSpPr>
          <p:nvPr>
            <p:ph type="title"/>
          </p:nvPr>
        </p:nvSpPr>
        <p:spPr>
          <a:xfrm>
            <a:off x="457200" y="274638"/>
            <a:ext cx="8229600" cy="850900"/>
          </a:xfrm>
        </p:spPr>
        <p:txBody>
          <a:bodyPr/>
          <a:lstStyle/>
          <a:p>
            <a:r>
              <a:rPr lang="ja-JP" altLang="en-US" smtClean="0"/>
              <a:t>つまり</a:t>
            </a:r>
          </a:p>
        </p:txBody>
      </p:sp>
      <p:sp>
        <p:nvSpPr>
          <p:cNvPr id="99331" name="Rectangle 3"/>
          <p:cNvSpPr>
            <a:spLocks noGrp="1"/>
          </p:cNvSpPr>
          <p:nvPr>
            <p:ph type="body" idx="1"/>
          </p:nvPr>
        </p:nvSpPr>
        <p:spPr>
          <a:xfrm>
            <a:off x="457200" y="1196975"/>
            <a:ext cx="8229600" cy="4929188"/>
          </a:xfrm>
        </p:spPr>
        <p:txBody>
          <a:bodyPr/>
          <a:lstStyle/>
          <a:p>
            <a:pPr>
              <a:lnSpc>
                <a:spcPct val="90000"/>
              </a:lnSpc>
              <a:buFont typeface="Arial" charset="0"/>
              <a:buNone/>
            </a:pPr>
            <a:r>
              <a:rPr lang="ja-JP" altLang="en-US" dirty="0" smtClean="0"/>
              <a:t>子ども虐待問題の基底には貧困と社会的孤立</a:t>
            </a:r>
          </a:p>
          <a:p>
            <a:pPr>
              <a:lnSpc>
                <a:spcPct val="90000"/>
              </a:lnSpc>
              <a:buFont typeface="Arial" charset="0"/>
              <a:buNone/>
            </a:pPr>
            <a:endParaRPr lang="ja-JP" altLang="en-US" dirty="0" smtClean="0"/>
          </a:p>
          <a:p>
            <a:pPr>
              <a:lnSpc>
                <a:spcPct val="90000"/>
              </a:lnSpc>
              <a:buFont typeface="Arial" charset="0"/>
              <a:buNone/>
            </a:pPr>
            <a:r>
              <a:rPr lang="ja-JP" altLang="en-US" dirty="0" smtClean="0"/>
              <a:t>貧困の「生活の困難・問題」としての現象は</a:t>
            </a:r>
          </a:p>
          <a:p>
            <a:pPr>
              <a:lnSpc>
                <a:spcPct val="90000"/>
              </a:lnSpc>
              <a:buFont typeface="Arial" charset="0"/>
              <a:buNone/>
            </a:pPr>
            <a:r>
              <a:rPr lang="ja-JP" altLang="en-US" dirty="0" smtClean="0"/>
              <a:t>　　　複合的な困難・重なり合う不利という形態</a:t>
            </a:r>
          </a:p>
          <a:p>
            <a:pPr>
              <a:lnSpc>
                <a:spcPct val="90000"/>
              </a:lnSpc>
              <a:buFont typeface="Arial" charset="0"/>
              <a:buNone/>
            </a:pPr>
            <a:endParaRPr lang="ja-JP" altLang="en-US" dirty="0" smtClean="0"/>
          </a:p>
          <a:p>
            <a:pPr>
              <a:lnSpc>
                <a:spcPct val="90000"/>
              </a:lnSpc>
              <a:buFont typeface="Arial" charset="0"/>
              <a:buNone/>
            </a:pPr>
            <a:r>
              <a:rPr lang="ja-JP" altLang="en-US" dirty="0" smtClean="0"/>
              <a:t>反貧困政策・実践は多様な対策の組み合わせ</a:t>
            </a:r>
          </a:p>
          <a:p>
            <a:pPr>
              <a:lnSpc>
                <a:spcPct val="90000"/>
              </a:lnSpc>
              <a:buFont typeface="Arial" charset="0"/>
              <a:buNone/>
            </a:pPr>
            <a:endParaRPr lang="ja-JP" altLang="en-US" dirty="0" smtClean="0"/>
          </a:p>
          <a:p>
            <a:pPr>
              <a:lnSpc>
                <a:spcPct val="90000"/>
              </a:lnSpc>
              <a:buFont typeface="Arial" charset="0"/>
              <a:buNone/>
            </a:pPr>
            <a:r>
              <a:rPr lang="ja-JP" altLang="en-US" dirty="0" smtClean="0"/>
              <a:t>個別の家族支援と介入は</a:t>
            </a:r>
          </a:p>
          <a:p>
            <a:pPr>
              <a:lnSpc>
                <a:spcPct val="90000"/>
              </a:lnSpc>
              <a:buFont typeface="Arial" charset="0"/>
              <a:buNone/>
            </a:pPr>
            <a:r>
              <a:rPr lang="ja-JP" altLang="en-US" dirty="0" smtClean="0"/>
              <a:t>　　　　　　　　　　　反貧困政策を前提として有効</a:t>
            </a:r>
          </a:p>
          <a:p>
            <a:pPr>
              <a:lnSpc>
                <a:spcPct val="90000"/>
              </a:lnSpc>
              <a:buFont typeface="Arial" charset="0"/>
              <a:buNone/>
            </a:pPr>
            <a:endParaRPr lang="ja-JP" altLang="en-US" dirty="0" smtClean="0"/>
          </a:p>
          <a:p>
            <a:pPr>
              <a:lnSpc>
                <a:spcPct val="90000"/>
              </a:lnSpc>
              <a:buFont typeface="Arial" charset="0"/>
              <a:buNone/>
            </a:pPr>
            <a:endParaRPr lang="ja-JP" alt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2" name="Rectangle 6"/>
          <p:cNvSpPr>
            <a:spLocks noGrp="1"/>
          </p:cNvSpPr>
          <p:nvPr>
            <p:ph type="title"/>
          </p:nvPr>
        </p:nvSpPr>
        <p:spPr/>
        <p:txBody>
          <a:bodyPr/>
          <a:lstStyle/>
          <a:p>
            <a:r>
              <a:rPr lang="ja-JP" altLang="en-US" smtClean="0"/>
              <a:t>重なり合う不利　２</a:t>
            </a:r>
          </a:p>
        </p:txBody>
      </p:sp>
      <p:sp>
        <p:nvSpPr>
          <p:cNvPr id="96263" name="Rectangle 7"/>
          <p:cNvSpPr>
            <a:spLocks noGrp="1"/>
          </p:cNvSpPr>
          <p:nvPr>
            <p:ph type="body" idx="1"/>
          </p:nvPr>
        </p:nvSpPr>
        <p:spPr>
          <a:xfrm>
            <a:off x="457200" y="1600200"/>
            <a:ext cx="8229600" cy="4781128"/>
          </a:xfrm>
        </p:spPr>
        <p:txBody>
          <a:bodyPr/>
          <a:lstStyle/>
          <a:p>
            <a:pPr>
              <a:buFont typeface="Arial" charset="0"/>
              <a:buNone/>
            </a:pPr>
            <a:r>
              <a:rPr lang="ja-JP" altLang="en-US" dirty="0" smtClean="0"/>
              <a:t>子ども　自立援助ホームの利用者調査を通して</a:t>
            </a:r>
          </a:p>
          <a:p>
            <a:pPr algn="r">
              <a:buFont typeface="Arial" charset="0"/>
              <a:buNone/>
            </a:pPr>
            <a:r>
              <a:rPr lang="ja-JP" altLang="en-US" sz="2800" dirty="0" smtClean="0"/>
              <a:t>文献②③⑦⑧⑪⑫</a:t>
            </a:r>
          </a:p>
          <a:p>
            <a:pPr>
              <a:buFont typeface="Arial" charset="0"/>
              <a:buNone/>
            </a:pPr>
            <a:endParaRPr lang="en-US" altLang="ja-JP" sz="2800" dirty="0" smtClean="0"/>
          </a:p>
          <a:p>
            <a:pPr>
              <a:buFont typeface="Arial" charset="0"/>
              <a:buNone/>
            </a:pPr>
            <a:r>
              <a:rPr lang="ja-JP" altLang="en-US" sz="2800" dirty="0" smtClean="0"/>
              <a:t>自立援助ホーム</a:t>
            </a:r>
            <a:endParaRPr lang="en-US" altLang="ja-JP" sz="2800" dirty="0" smtClean="0"/>
          </a:p>
          <a:p>
            <a:pPr>
              <a:buFont typeface="Arial" charset="0"/>
              <a:buNone/>
            </a:pPr>
            <a:r>
              <a:rPr lang="ja-JP" altLang="en-US" sz="2800" dirty="0" smtClean="0"/>
              <a:t>　家族からの養育・支援が受けにくい</a:t>
            </a:r>
            <a:r>
              <a:rPr lang="en-US" altLang="ja-JP" sz="2800" dirty="0" smtClean="0"/>
              <a:t>10</a:t>
            </a:r>
            <a:r>
              <a:rPr lang="ja-JP" altLang="en-US" sz="2800" dirty="0" smtClean="0"/>
              <a:t>代後半の子どもを支援する場所。社会的養護の一形態。</a:t>
            </a:r>
            <a:endParaRPr lang="en-US" altLang="ja-JP" sz="2800" dirty="0" smtClean="0"/>
          </a:p>
          <a:p>
            <a:pPr>
              <a:buFont typeface="Arial" charset="0"/>
              <a:buNone/>
            </a:pPr>
            <a:r>
              <a:rPr lang="ja-JP" altLang="en-US" sz="2800" dirty="0" smtClean="0"/>
              <a:t>　定員</a:t>
            </a:r>
            <a:r>
              <a:rPr lang="en-US" altLang="ja-JP" sz="2800" dirty="0" smtClean="0"/>
              <a:t>6</a:t>
            </a:r>
            <a:r>
              <a:rPr lang="ja-JP" altLang="en-US" sz="2800" dirty="0" smtClean="0"/>
              <a:t>名前後のグループホーム形式。</a:t>
            </a:r>
            <a:endParaRPr lang="en-US" altLang="ja-JP" sz="2800" dirty="0" smtClean="0"/>
          </a:p>
          <a:p>
            <a:pPr>
              <a:buFont typeface="Arial" charset="0"/>
              <a:buNone/>
            </a:pPr>
            <a:r>
              <a:rPr lang="ja-JP" altLang="en-US" sz="2800" dirty="0" smtClean="0"/>
              <a:t>　児童福祉法に法的根拠。</a:t>
            </a:r>
            <a:endParaRPr lang="en-US" altLang="ja-JP" sz="2800" dirty="0" smtClean="0"/>
          </a:p>
          <a:p>
            <a:pPr>
              <a:buFont typeface="Arial" charset="0"/>
              <a:buNone/>
            </a:pPr>
            <a:r>
              <a:rPr lang="ja-JP" altLang="en-US" sz="2800" dirty="0" smtClean="0"/>
              <a:t>　最も不利を負う子ども・若者の集団</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6"/>
          <p:cNvSpPr>
            <a:spLocks noGrp="1"/>
          </p:cNvSpPr>
          <p:nvPr>
            <p:ph type="title"/>
          </p:nvPr>
        </p:nvSpPr>
        <p:spPr/>
        <p:txBody>
          <a:bodyPr/>
          <a:lstStyle/>
          <a:p>
            <a:r>
              <a:rPr lang="ja-JP" altLang="en-US" sz="4000" smtClean="0"/>
              <a:t>使用する調査</a:t>
            </a:r>
            <a:br>
              <a:rPr lang="ja-JP" altLang="en-US" sz="4000" smtClean="0"/>
            </a:br>
            <a:r>
              <a:rPr lang="ja-JP" altLang="en-US" sz="2800" smtClean="0"/>
              <a:t>（いずれも報告者が調査設計・集計分析）</a:t>
            </a:r>
          </a:p>
        </p:txBody>
      </p:sp>
      <p:sp>
        <p:nvSpPr>
          <p:cNvPr id="8" name="コンテンツ プレースホルダー 7"/>
          <p:cNvSpPr>
            <a:spLocks noGrp="1"/>
          </p:cNvSpPr>
          <p:nvPr>
            <p:ph sz="half" idx="1"/>
          </p:nvPr>
        </p:nvSpPr>
        <p:spPr>
          <a:xfrm>
            <a:off x="395288" y="1628775"/>
            <a:ext cx="4038600" cy="4525963"/>
          </a:xfrm>
        </p:spPr>
        <p:style>
          <a:lnRef idx="1">
            <a:schemeClr val="accent3"/>
          </a:lnRef>
          <a:fillRef idx="2">
            <a:schemeClr val="accent3"/>
          </a:fillRef>
          <a:effectRef idx="1">
            <a:schemeClr val="accent3"/>
          </a:effectRef>
          <a:fontRef idx="minor">
            <a:schemeClr val="dk1"/>
          </a:fontRef>
        </p:style>
        <p:txBody>
          <a:bodyPr rtlCol="0">
            <a:normAutofit lnSpcReduction="10000"/>
          </a:bodyPr>
          <a:lstStyle/>
          <a:p>
            <a:pPr marL="0" indent="0" fontAlgn="auto">
              <a:spcAft>
                <a:spcPts val="0"/>
              </a:spcAft>
              <a:buFont typeface="Arial" pitchFamily="34" charset="0"/>
              <a:buNone/>
              <a:defRPr/>
            </a:pPr>
            <a:r>
              <a:rPr lang="en-US" altLang="ja-JP" dirty="0" smtClean="0"/>
              <a:t>〈2005</a:t>
            </a:r>
            <a:r>
              <a:rPr lang="ja-JP" altLang="en-US" dirty="0" smtClean="0"/>
              <a:t>年調査</a:t>
            </a:r>
            <a:r>
              <a:rPr lang="en-US" altLang="ja-JP" dirty="0" smtClean="0"/>
              <a:t>〉</a:t>
            </a:r>
          </a:p>
          <a:p>
            <a:pPr marL="0" indent="0" fontAlgn="auto">
              <a:spcAft>
                <a:spcPts val="0"/>
              </a:spcAft>
              <a:buFont typeface="Arial" pitchFamily="34" charset="0"/>
              <a:buNone/>
              <a:defRPr/>
            </a:pPr>
            <a:r>
              <a:rPr lang="ja-JP" altLang="en-US" dirty="0" smtClean="0"/>
              <a:t>　村井美紀</a:t>
            </a:r>
            <a:r>
              <a:rPr lang="en-US" altLang="ja-JP" dirty="0" smtClean="0"/>
              <a:t>(</a:t>
            </a:r>
            <a:r>
              <a:rPr lang="ja-JP" altLang="en-US" dirty="0" smtClean="0"/>
              <a:t>東京国際大学</a:t>
            </a:r>
            <a:r>
              <a:rPr lang="en-US" altLang="ja-JP" dirty="0" smtClean="0"/>
              <a:t>)</a:t>
            </a:r>
            <a:r>
              <a:rPr lang="ja-JP" altLang="en-US" dirty="0" smtClean="0"/>
              <a:t>を主任研究者とする研究班が、全国自立援助ホーム協議会の協力の下に厚生労働科学研究費助成により行った、</a:t>
            </a:r>
            <a:r>
              <a:rPr lang="en-US" altLang="ja-JP" dirty="0" smtClean="0"/>
              <a:t>2005</a:t>
            </a:r>
            <a:r>
              <a:rPr lang="ja-JP" altLang="en-US" dirty="0" smtClean="0"/>
              <a:t>年</a:t>
            </a:r>
            <a:r>
              <a:rPr lang="en-US" altLang="ja-JP" dirty="0" smtClean="0"/>
              <a:t>1</a:t>
            </a:r>
            <a:r>
              <a:rPr lang="ja-JP" altLang="en-US" dirty="0" smtClean="0"/>
              <a:t>月～</a:t>
            </a:r>
            <a:r>
              <a:rPr lang="en-US" altLang="ja-JP" dirty="0" smtClean="0"/>
              <a:t>12</a:t>
            </a:r>
            <a:r>
              <a:rPr lang="ja-JP" altLang="en-US" dirty="0" smtClean="0"/>
              <a:t>月に全国の自立援助ホームを利用した子ども・青年の悉皆調査。</a:t>
            </a:r>
            <a:endParaRPr lang="ja-JP" altLang="en-US" dirty="0"/>
          </a:p>
        </p:txBody>
      </p:sp>
      <p:sp>
        <p:nvSpPr>
          <p:cNvPr id="9" name="コンテンツ プレースホルダー 8"/>
          <p:cNvSpPr>
            <a:spLocks noGrp="1"/>
          </p:cNvSpPr>
          <p:nvPr>
            <p:ph sz="half" idx="2"/>
          </p:nvPr>
        </p:nvSpPr>
        <p:spPr/>
        <p:style>
          <a:lnRef idx="1">
            <a:schemeClr val="accent6"/>
          </a:lnRef>
          <a:fillRef idx="2">
            <a:schemeClr val="accent6"/>
          </a:fillRef>
          <a:effectRef idx="1">
            <a:schemeClr val="accent6"/>
          </a:effectRef>
          <a:fontRef idx="minor">
            <a:schemeClr val="dk1"/>
          </a:fontRef>
        </p:style>
        <p:txBody>
          <a:bodyPr rtlCol="0">
            <a:normAutofit lnSpcReduction="10000"/>
          </a:bodyPr>
          <a:lstStyle/>
          <a:p>
            <a:pPr marL="0" indent="0" fontAlgn="auto">
              <a:spcAft>
                <a:spcPts val="0"/>
              </a:spcAft>
              <a:buFont typeface="Arial" pitchFamily="34" charset="0"/>
              <a:buNone/>
              <a:defRPr/>
            </a:pPr>
            <a:r>
              <a:rPr lang="en-US" altLang="ja-JP" dirty="0" smtClean="0"/>
              <a:t>〈2008</a:t>
            </a:r>
            <a:r>
              <a:rPr lang="ja-JP" altLang="en-US" dirty="0" smtClean="0"/>
              <a:t>年調査</a:t>
            </a:r>
            <a:r>
              <a:rPr lang="en-US" altLang="ja-JP" dirty="0" smtClean="0"/>
              <a:t>〉</a:t>
            </a:r>
          </a:p>
          <a:p>
            <a:pPr marL="0" indent="0" fontAlgn="auto">
              <a:spcAft>
                <a:spcPts val="0"/>
              </a:spcAft>
              <a:buFont typeface="Arial" pitchFamily="34" charset="0"/>
              <a:buNone/>
              <a:defRPr/>
            </a:pPr>
            <a:r>
              <a:rPr lang="ja-JP" altLang="en-US" dirty="0" smtClean="0"/>
              <a:t>　全国自立援助ホーム協議会が朝日新聞厚生文化事業団の助成で行った、</a:t>
            </a:r>
            <a:r>
              <a:rPr lang="en-US" altLang="ja-JP" dirty="0" smtClean="0"/>
              <a:t>2008</a:t>
            </a:r>
            <a:r>
              <a:rPr lang="ja-JP" altLang="en-US" dirty="0" smtClean="0"/>
              <a:t>年</a:t>
            </a:r>
            <a:r>
              <a:rPr lang="en-US" altLang="ja-JP" dirty="0" smtClean="0"/>
              <a:t>1</a:t>
            </a:r>
            <a:r>
              <a:rPr lang="ja-JP" altLang="en-US" dirty="0" smtClean="0"/>
              <a:t>月～</a:t>
            </a:r>
            <a:r>
              <a:rPr lang="en-US" altLang="ja-JP" dirty="0" smtClean="0"/>
              <a:t>12</a:t>
            </a:r>
            <a:r>
              <a:rPr lang="ja-JP" altLang="en-US" dirty="0" smtClean="0"/>
              <a:t>月に全国の自立援助ホームを利用した子ども・青年の悉皆調査。</a:t>
            </a:r>
            <a:endParaRPr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利用者の概況（０８年調査）</a:t>
            </a:r>
            <a:endParaRPr kumimoji="1" lang="ja-JP" altLang="en-US" dirty="0"/>
          </a:p>
        </p:txBody>
      </p:sp>
      <p:sp>
        <p:nvSpPr>
          <p:cNvPr id="3" name="コンテンツ プレースホルダ 2"/>
          <p:cNvSpPr>
            <a:spLocks noGrp="1"/>
          </p:cNvSpPr>
          <p:nvPr>
            <p:ph idx="1"/>
          </p:nvPr>
        </p:nvSpPr>
        <p:spPr>
          <a:xfrm>
            <a:off x="457200" y="1124744"/>
            <a:ext cx="8229600" cy="5544616"/>
          </a:xfrm>
        </p:spPr>
        <p:txBody>
          <a:bodyPr/>
          <a:lstStyle/>
          <a:p>
            <a:pPr>
              <a:buNone/>
            </a:pPr>
            <a:r>
              <a:rPr lang="ja-JP" altLang="en-US" dirty="0" smtClean="0"/>
              <a:t>　児童養護施設での生活経験　</a:t>
            </a:r>
            <a:r>
              <a:rPr lang="en-US" altLang="ja-JP" dirty="0" smtClean="0"/>
              <a:t>45.8</a:t>
            </a:r>
            <a:r>
              <a:rPr lang="ja-JP" altLang="en-US" dirty="0" smtClean="0"/>
              <a:t>％</a:t>
            </a:r>
            <a:endParaRPr lang="en-US" altLang="ja-JP" dirty="0" smtClean="0"/>
          </a:p>
          <a:p>
            <a:pPr>
              <a:buNone/>
            </a:pPr>
            <a:r>
              <a:rPr lang="ja-JP" altLang="en-US" dirty="0" smtClean="0"/>
              <a:t>　</a:t>
            </a:r>
            <a:endParaRPr lang="en-US" altLang="ja-JP" dirty="0" smtClean="0"/>
          </a:p>
          <a:p>
            <a:pPr>
              <a:buNone/>
            </a:pPr>
            <a:r>
              <a:rPr lang="ja-JP" altLang="en-US" dirty="0" smtClean="0"/>
              <a:t>　教育歴　中卒</a:t>
            </a:r>
            <a:r>
              <a:rPr lang="en-US" altLang="ja-JP" dirty="0" smtClean="0"/>
              <a:t>40.7</a:t>
            </a:r>
            <a:r>
              <a:rPr lang="ja-JP" altLang="en-US" dirty="0" smtClean="0"/>
              <a:t>％　高校中退</a:t>
            </a:r>
            <a:r>
              <a:rPr lang="en-US" altLang="ja-JP" dirty="0" smtClean="0"/>
              <a:t>32.8</a:t>
            </a:r>
            <a:r>
              <a:rPr lang="ja-JP" altLang="en-US" dirty="0" smtClean="0"/>
              <a:t>％</a:t>
            </a:r>
            <a:endParaRPr lang="en-US" altLang="ja-JP" dirty="0" smtClean="0"/>
          </a:p>
          <a:p>
            <a:pPr>
              <a:buNone/>
            </a:pPr>
            <a:endParaRPr lang="en-US" altLang="ja-JP" dirty="0" smtClean="0"/>
          </a:p>
          <a:p>
            <a:pPr>
              <a:buNone/>
            </a:pPr>
            <a:r>
              <a:rPr kumimoji="1" lang="ja-JP" altLang="en-US" dirty="0" smtClean="0"/>
              <a:t>　入居時に仕事に就いていたもの　</a:t>
            </a:r>
            <a:r>
              <a:rPr kumimoji="1" lang="en-US" altLang="ja-JP" dirty="0" smtClean="0"/>
              <a:t>20.9</a:t>
            </a:r>
            <a:r>
              <a:rPr kumimoji="1" lang="ja-JP" altLang="en-US" dirty="0" smtClean="0"/>
              <a:t>％</a:t>
            </a:r>
            <a:endParaRPr kumimoji="1" lang="en-US" altLang="ja-JP" dirty="0" smtClean="0"/>
          </a:p>
          <a:p>
            <a:pPr>
              <a:buNone/>
            </a:pPr>
            <a:r>
              <a:rPr lang="ja-JP" altLang="en-US" dirty="0" smtClean="0"/>
              <a:t>　退居時に仕事に就いていたもの　</a:t>
            </a:r>
            <a:r>
              <a:rPr lang="en-US" altLang="ja-JP" dirty="0" smtClean="0"/>
              <a:t>53.2</a:t>
            </a:r>
            <a:r>
              <a:rPr lang="ja-JP" altLang="en-US" dirty="0" smtClean="0"/>
              <a:t>％</a:t>
            </a:r>
            <a:endParaRPr lang="en-US" altLang="ja-JP" dirty="0" smtClean="0"/>
          </a:p>
          <a:p>
            <a:pPr>
              <a:buNone/>
            </a:pPr>
            <a:r>
              <a:rPr kumimoji="1" lang="ja-JP" altLang="en-US" dirty="0" smtClean="0"/>
              <a:t>　正規雇用　</a:t>
            </a:r>
            <a:r>
              <a:rPr kumimoji="1" lang="en-US" altLang="ja-JP" dirty="0" smtClean="0"/>
              <a:t>20.6</a:t>
            </a:r>
            <a:r>
              <a:rPr kumimoji="1" lang="ja-JP" altLang="en-US" dirty="0" smtClean="0"/>
              <a:t>％</a:t>
            </a:r>
            <a:endParaRPr kumimoji="1" lang="en-US" altLang="ja-JP" dirty="0" smtClean="0"/>
          </a:p>
          <a:p>
            <a:pPr>
              <a:buNone/>
            </a:pPr>
            <a:endParaRPr kumimoji="1" lang="en-US" altLang="ja-JP" dirty="0" smtClean="0"/>
          </a:p>
          <a:p>
            <a:pPr>
              <a:buNone/>
            </a:pPr>
            <a:r>
              <a:rPr kumimoji="1" lang="ja-JP" altLang="en-US" dirty="0" smtClean="0"/>
              <a:t>　退居時に手持ち金がなかったもの　</a:t>
            </a:r>
            <a:r>
              <a:rPr kumimoji="1" lang="en-US" altLang="ja-JP" dirty="0" smtClean="0"/>
              <a:t>44.2</a:t>
            </a:r>
            <a:r>
              <a:rPr kumimoji="1" lang="ja-JP" altLang="en-US" dirty="0" smtClean="0"/>
              <a:t>％</a:t>
            </a:r>
            <a:endParaRPr kumimoji="1" lang="en-US" altLang="ja-JP" dirty="0" smtClean="0"/>
          </a:p>
          <a:p>
            <a:pPr>
              <a:buNone/>
            </a:pPr>
            <a:r>
              <a:rPr lang="ja-JP" altLang="en-US" dirty="0" smtClean="0"/>
              <a:t>　</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4294967295"/>
          </p:nvPr>
        </p:nvSpPr>
        <p:spPr>
          <a:xfrm>
            <a:off x="539750" y="260350"/>
            <a:ext cx="8229600" cy="6121400"/>
          </a:xfrm>
        </p:spPr>
        <p:txBody>
          <a:bodyPr rtlCol="0">
            <a:normAutofit fontScale="77500" lnSpcReduction="20000"/>
          </a:bodyPr>
          <a:lstStyle/>
          <a:p>
            <a:pPr fontAlgn="auto">
              <a:spcAft>
                <a:spcPts val="0"/>
              </a:spcAft>
              <a:buFont typeface="Arial" pitchFamily="34" charset="0"/>
              <a:buNone/>
              <a:defRPr/>
            </a:pPr>
            <a:r>
              <a:rPr lang="ja-JP" altLang="en-US" sz="4400" dirty="0" smtClean="0"/>
              <a:t>文献</a:t>
            </a:r>
            <a:endParaRPr lang="en-US" altLang="ja-JP" dirty="0" smtClean="0"/>
          </a:p>
          <a:p>
            <a:pPr fontAlgn="auto">
              <a:spcAft>
                <a:spcPts val="0"/>
              </a:spcAft>
              <a:buFont typeface="Arial" pitchFamily="34" charset="0"/>
              <a:buNone/>
              <a:defRPr/>
            </a:pPr>
            <a:r>
              <a:rPr lang="ja-JP" altLang="ja-JP" dirty="0" smtClean="0"/>
              <a:t>①青木紀編著「現代日本の『見えない』貧困」　明石書店　</a:t>
            </a:r>
            <a:r>
              <a:rPr lang="en-US" altLang="ja-JP" dirty="0" smtClean="0"/>
              <a:t>2003</a:t>
            </a:r>
            <a:endParaRPr lang="ja-JP" altLang="ja-JP" dirty="0" smtClean="0"/>
          </a:p>
          <a:p>
            <a:pPr fontAlgn="auto">
              <a:spcAft>
                <a:spcPts val="0"/>
              </a:spcAft>
              <a:buFont typeface="Arial" pitchFamily="34" charset="0"/>
              <a:buNone/>
              <a:defRPr/>
            </a:pPr>
            <a:r>
              <a:rPr lang="ja-JP" altLang="ja-JP" dirty="0" smtClean="0"/>
              <a:t>②平成</a:t>
            </a:r>
            <a:r>
              <a:rPr lang="en-US" altLang="ja-JP" dirty="0" smtClean="0"/>
              <a:t>17</a:t>
            </a:r>
            <a:r>
              <a:rPr lang="ja-JP" altLang="ja-JP" dirty="0" smtClean="0"/>
              <a:t>年度厚生労働科学研究報告書「要保護年長児童の社会的自立に関する研究」（主任研究者村井美紀）</a:t>
            </a:r>
          </a:p>
          <a:p>
            <a:pPr fontAlgn="auto">
              <a:spcAft>
                <a:spcPts val="0"/>
              </a:spcAft>
              <a:buFont typeface="Arial" pitchFamily="34" charset="0"/>
              <a:buNone/>
              <a:defRPr/>
            </a:pPr>
            <a:r>
              <a:rPr lang="ja-JP" altLang="ja-JP" dirty="0" smtClean="0"/>
              <a:t>③松本伊智朗「子どもの貧困と社会的公正」　青木紀・杉村宏編著「現代の貧困と不平等－日本・アメリカの現実と反貧困戦略」　明石書店　</a:t>
            </a:r>
            <a:r>
              <a:rPr lang="en-US" altLang="ja-JP" dirty="0" smtClean="0"/>
              <a:t>2007</a:t>
            </a:r>
            <a:endParaRPr lang="ja-JP" altLang="ja-JP" dirty="0" smtClean="0"/>
          </a:p>
          <a:p>
            <a:pPr fontAlgn="auto">
              <a:spcAft>
                <a:spcPts val="0"/>
              </a:spcAft>
              <a:buFont typeface="Arial" pitchFamily="34" charset="0"/>
              <a:buNone/>
              <a:defRPr/>
            </a:pPr>
            <a:r>
              <a:rPr lang="ja-JP" altLang="ja-JP" dirty="0" smtClean="0"/>
              <a:t>④浅井春夫・松本伊智朗・湯澤直美編著「子どもの貧困－子ども時代の幸せ平等のために」　明石書店　</a:t>
            </a:r>
            <a:r>
              <a:rPr lang="en-US" altLang="ja-JP" dirty="0" smtClean="0"/>
              <a:t>2008</a:t>
            </a:r>
            <a:endParaRPr lang="ja-JP" altLang="ja-JP" dirty="0" smtClean="0"/>
          </a:p>
          <a:p>
            <a:pPr fontAlgn="auto">
              <a:spcAft>
                <a:spcPts val="0"/>
              </a:spcAft>
              <a:buFont typeface="Arial" pitchFamily="34" charset="0"/>
              <a:buNone/>
              <a:defRPr/>
            </a:pPr>
            <a:r>
              <a:rPr lang="ja-JP" altLang="ja-JP" dirty="0" smtClean="0"/>
              <a:t>⑤山野良一「子どもの最貧困・日本」　光文社新書　</a:t>
            </a:r>
            <a:r>
              <a:rPr lang="en-US" altLang="ja-JP" dirty="0" smtClean="0"/>
              <a:t>2008</a:t>
            </a:r>
            <a:endParaRPr lang="ja-JP" altLang="ja-JP" dirty="0" smtClean="0"/>
          </a:p>
          <a:p>
            <a:pPr fontAlgn="auto">
              <a:spcAft>
                <a:spcPts val="0"/>
              </a:spcAft>
              <a:buFont typeface="Arial" pitchFamily="34" charset="0"/>
              <a:buNone/>
              <a:defRPr/>
            </a:pPr>
            <a:r>
              <a:rPr lang="ja-JP" altLang="ja-JP" dirty="0" smtClean="0"/>
              <a:t>⑥阿部彩「子どもの貧困－日本の不公平を考える」　</a:t>
            </a:r>
            <a:endParaRPr lang="en-US" altLang="ja-JP" dirty="0" smtClean="0"/>
          </a:p>
          <a:p>
            <a:pPr fontAlgn="auto">
              <a:spcAft>
                <a:spcPts val="0"/>
              </a:spcAft>
              <a:buFont typeface="Arial" pitchFamily="34" charset="0"/>
              <a:buNone/>
              <a:defRPr/>
            </a:pPr>
            <a:r>
              <a:rPr lang="ja-JP" altLang="en-US" dirty="0" smtClean="0"/>
              <a:t>　　</a:t>
            </a:r>
            <a:r>
              <a:rPr lang="ja-JP" altLang="ja-JP" dirty="0" smtClean="0"/>
              <a:t>岩波新書　</a:t>
            </a:r>
            <a:r>
              <a:rPr lang="en-US" altLang="ja-JP" dirty="0" smtClean="0"/>
              <a:t>2008</a:t>
            </a:r>
            <a:endParaRPr lang="ja-JP" altLang="ja-JP" dirty="0" smtClean="0"/>
          </a:p>
          <a:p>
            <a:pPr fontAlgn="auto">
              <a:spcAft>
                <a:spcPts val="0"/>
              </a:spcAft>
              <a:buFont typeface="Arial" pitchFamily="34" charset="0"/>
              <a:buNone/>
              <a:defRPr/>
            </a:pPr>
            <a:r>
              <a:rPr lang="ja-JP" altLang="ja-JP" dirty="0" smtClean="0"/>
              <a:t>⑦子どもの貧困白書編集委員会　「子どもの貧困白書」　明石書店　</a:t>
            </a:r>
            <a:r>
              <a:rPr lang="en-US" altLang="ja-JP" dirty="0" smtClean="0"/>
              <a:t>2009</a:t>
            </a:r>
          </a:p>
          <a:p>
            <a:pPr fontAlgn="auto">
              <a:spcAft>
                <a:spcPts val="0"/>
              </a:spcAft>
              <a:buFont typeface="Arial" pitchFamily="34" charset="0"/>
              <a:buNone/>
              <a:defRPr/>
            </a:pPr>
            <a:r>
              <a:rPr lang="ja-JP" altLang="ja-JP" dirty="0" smtClean="0"/>
              <a:t>⑧松本伊智朗編著「子ども虐待と貧困－『忘れられた子ども』のいない社会をめざして」　明石書店　</a:t>
            </a:r>
            <a:r>
              <a:rPr lang="en-US" altLang="ja-JP" dirty="0" smtClean="0"/>
              <a:t>2010</a:t>
            </a:r>
            <a:endParaRPr lang="ja-JP" altLang="ja-JP" dirty="0" smtClean="0"/>
          </a:p>
          <a:p>
            <a:pPr fontAlgn="auto">
              <a:spcAft>
                <a:spcPts val="0"/>
              </a:spcAft>
              <a:buFont typeface="Arial" pitchFamily="34" charset="0"/>
              <a:buNone/>
              <a:defRPr/>
            </a:pPr>
            <a:endParaRPr lang="ja-JP" altLang="ja-JP" dirty="0" smtClean="0"/>
          </a:p>
          <a:p>
            <a:pPr fontAlgn="auto">
              <a:spcAft>
                <a:spcPts val="0"/>
              </a:spcAft>
              <a:buFont typeface="Arial" pitchFamily="34" charset="0"/>
              <a:buChar char="•"/>
              <a:defRPr/>
            </a:pPr>
            <a:endParaRPr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タイトル 1"/>
          <p:cNvSpPr>
            <a:spLocks noGrp="1"/>
          </p:cNvSpPr>
          <p:nvPr>
            <p:ph type="title"/>
          </p:nvPr>
        </p:nvSpPr>
        <p:spPr>
          <a:xfrm>
            <a:off x="323850" y="274638"/>
            <a:ext cx="8362950" cy="1143000"/>
          </a:xfrm>
        </p:spPr>
        <p:txBody>
          <a:bodyPr/>
          <a:lstStyle/>
          <a:p>
            <a:r>
              <a:rPr lang="ja-JP" altLang="en-US" sz="3200" smtClean="0"/>
              <a:t>本人が入居前に経験・直面したこと　</a:t>
            </a:r>
            <a:r>
              <a:rPr lang="ja-JP" altLang="en-US" sz="2400" smtClean="0"/>
              <a:t>（</a:t>
            </a:r>
            <a:r>
              <a:rPr lang="en-US" altLang="ja-JP" sz="2400" smtClean="0"/>
              <a:t>M.A</a:t>
            </a:r>
            <a:r>
              <a:rPr lang="ja-JP" altLang="en-US" sz="2400" smtClean="0"/>
              <a:t>）</a:t>
            </a:r>
            <a:r>
              <a:rPr lang="ja-JP" altLang="en-US" sz="3200" smtClean="0"/>
              <a:t>　　　　　　　　　　　　　　　　　　</a:t>
            </a:r>
            <a:endParaRPr lang="ja-JP" altLang="en-US" sz="2400" smtClean="0"/>
          </a:p>
        </p:txBody>
      </p:sp>
      <p:sp>
        <p:nvSpPr>
          <p:cNvPr id="17412" name="コンテンツ プレースホルダー 2"/>
          <p:cNvSpPr>
            <a:spLocks noGrp="1"/>
          </p:cNvSpPr>
          <p:nvPr>
            <p:ph idx="1"/>
          </p:nvPr>
        </p:nvSpPr>
        <p:spPr/>
        <p:txBody>
          <a:bodyPr/>
          <a:lstStyle/>
          <a:p>
            <a:endParaRPr lang="ja-JP" altLang="en-US" smtClean="0"/>
          </a:p>
        </p:txBody>
      </p:sp>
      <p:graphicFrame>
        <p:nvGraphicFramePr>
          <p:cNvPr id="17410" name="Object 2"/>
          <p:cNvGraphicFramePr>
            <a:graphicFrameLocks noChangeAspect="1"/>
          </p:cNvGraphicFramePr>
          <p:nvPr/>
        </p:nvGraphicFramePr>
        <p:xfrm>
          <a:off x="395288" y="1628775"/>
          <a:ext cx="8353425" cy="4608513"/>
        </p:xfrm>
        <a:graphic>
          <a:graphicData uri="http://schemas.openxmlformats.org/presentationml/2006/ole">
            <p:oleObj spid="_x0000_s17410" name="Worksheet" r:id="rId3" imgW="7420012" imgH="3771900" progId="Excel.Sheet.8">
              <p:link updateAutomatic="1"/>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88913"/>
            <a:ext cx="8147050" cy="633412"/>
          </a:xfrm>
        </p:spPr>
        <p:txBody>
          <a:bodyPr rtlCol="0">
            <a:normAutofit fontScale="90000"/>
          </a:bodyPr>
          <a:lstStyle/>
          <a:p>
            <a:pPr fontAlgn="auto">
              <a:spcAft>
                <a:spcPts val="0"/>
              </a:spcAft>
              <a:defRPr/>
            </a:pPr>
            <a:r>
              <a:rPr lang="ja-JP" altLang="en-US" dirty="0" smtClean="0"/>
              <a:t>不利と困難の</a:t>
            </a:r>
            <a:r>
              <a:rPr lang="en-US" altLang="ja-JP" dirty="0" smtClean="0"/>
              <a:t>3</a:t>
            </a:r>
            <a:r>
              <a:rPr lang="ja-JP" altLang="en-US" dirty="0" smtClean="0"/>
              <a:t>側面</a:t>
            </a:r>
            <a:endParaRPr lang="ja-JP" altLang="en-US" dirty="0"/>
          </a:p>
        </p:txBody>
      </p:sp>
      <p:sp>
        <p:nvSpPr>
          <p:cNvPr id="3" name="コンテンツ プレースホルダー 2"/>
          <p:cNvSpPr>
            <a:spLocks noGrp="1"/>
          </p:cNvSpPr>
          <p:nvPr>
            <p:ph idx="1"/>
          </p:nvPr>
        </p:nvSpPr>
        <p:spPr>
          <a:xfrm>
            <a:off x="468313" y="981075"/>
            <a:ext cx="8229600" cy="5761038"/>
          </a:xfrm>
        </p:spPr>
        <p:txBody>
          <a:bodyPr rtlCol="0">
            <a:normAutofit fontScale="62500" lnSpcReduction="20000"/>
          </a:bodyPr>
          <a:lstStyle/>
          <a:p>
            <a:pPr marL="0" indent="0" fontAlgn="auto">
              <a:spcAft>
                <a:spcPts val="0"/>
              </a:spcAft>
              <a:buFont typeface="Arial" pitchFamily="34" charset="0"/>
              <a:buNone/>
              <a:defRPr/>
            </a:pPr>
            <a:r>
              <a:rPr lang="en-US" altLang="ja-JP" sz="5100" dirty="0" smtClean="0"/>
              <a:t>Ⅰ</a:t>
            </a:r>
            <a:r>
              <a:rPr lang="ja-JP" altLang="en-US" sz="5100" dirty="0" smtClean="0"/>
              <a:t>　被害（</a:t>
            </a:r>
            <a:r>
              <a:rPr lang="en-US" altLang="ja-JP" sz="5100" dirty="0" smtClean="0"/>
              <a:t>05/61.9</a:t>
            </a:r>
            <a:r>
              <a:rPr lang="ja-JP" altLang="en-US" sz="5100" dirty="0" smtClean="0"/>
              <a:t>％　</a:t>
            </a:r>
            <a:r>
              <a:rPr lang="en-US" altLang="ja-JP" sz="5100" dirty="0" smtClean="0"/>
              <a:t>08/70.4</a:t>
            </a:r>
            <a:r>
              <a:rPr lang="ja-JP" altLang="en-US" sz="5100" dirty="0" smtClean="0"/>
              <a:t>％）</a:t>
            </a:r>
            <a:endParaRPr lang="en-US" altLang="ja-JP" sz="5100" dirty="0" smtClean="0"/>
          </a:p>
          <a:p>
            <a:pPr fontAlgn="auto">
              <a:spcAft>
                <a:spcPts val="0"/>
              </a:spcAft>
              <a:buFont typeface="Arial" pitchFamily="34" charset="0"/>
              <a:buChar char="•"/>
              <a:defRPr/>
            </a:pPr>
            <a:r>
              <a:rPr lang="ja-JP" altLang="ja-JP" dirty="0" smtClean="0"/>
              <a:t>非行</a:t>
            </a:r>
            <a:r>
              <a:rPr lang="ja-JP" altLang="ja-JP" dirty="0"/>
              <a:t>・犯罪の被害</a:t>
            </a:r>
          </a:p>
          <a:p>
            <a:pPr fontAlgn="auto">
              <a:spcAft>
                <a:spcPts val="0"/>
              </a:spcAft>
              <a:buFont typeface="Arial" pitchFamily="34" charset="0"/>
              <a:buChar char="•"/>
              <a:defRPr/>
            </a:pPr>
            <a:r>
              <a:rPr lang="ja-JP" altLang="ja-JP" dirty="0"/>
              <a:t>いじめの</a:t>
            </a:r>
            <a:r>
              <a:rPr lang="ja-JP" altLang="ja-JP" dirty="0" smtClean="0"/>
              <a:t>被害</a:t>
            </a:r>
            <a:endParaRPr lang="ja-JP" altLang="ja-JP" dirty="0"/>
          </a:p>
          <a:p>
            <a:pPr fontAlgn="auto">
              <a:spcAft>
                <a:spcPts val="0"/>
              </a:spcAft>
              <a:buFont typeface="Arial" pitchFamily="34" charset="0"/>
              <a:buChar char="•"/>
              <a:defRPr/>
            </a:pPr>
            <a:r>
              <a:rPr lang="ja-JP" altLang="ja-JP" dirty="0"/>
              <a:t>養育者からの</a:t>
            </a:r>
            <a:r>
              <a:rPr lang="ja-JP" altLang="ja-JP" dirty="0" smtClean="0"/>
              <a:t>虐待</a:t>
            </a:r>
            <a:endParaRPr lang="en-US" altLang="ja-JP" dirty="0" smtClean="0"/>
          </a:p>
          <a:p>
            <a:pPr marL="0" indent="0" fontAlgn="auto">
              <a:spcAft>
                <a:spcPts val="0"/>
              </a:spcAft>
              <a:buFont typeface="Arial" pitchFamily="34" charset="0"/>
              <a:buNone/>
              <a:defRPr/>
            </a:pPr>
            <a:endParaRPr lang="en-US" altLang="ja-JP" dirty="0"/>
          </a:p>
          <a:p>
            <a:pPr marL="0" indent="0" fontAlgn="auto">
              <a:spcAft>
                <a:spcPts val="0"/>
              </a:spcAft>
              <a:buFont typeface="Arial" pitchFamily="34" charset="0"/>
              <a:buNone/>
              <a:defRPr/>
            </a:pPr>
            <a:r>
              <a:rPr lang="en-US" altLang="ja-JP" sz="5100" dirty="0" smtClean="0"/>
              <a:t>Ⅱ</a:t>
            </a:r>
            <a:r>
              <a:rPr lang="ja-JP" altLang="en-US" sz="5100" dirty="0" smtClean="0"/>
              <a:t>　生活基盤の崩壊・貧困（</a:t>
            </a:r>
            <a:r>
              <a:rPr lang="en-US" altLang="ja-JP" sz="5100" dirty="0" smtClean="0"/>
              <a:t>05/55.2</a:t>
            </a:r>
            <a:r>
              <a:rPr lang="ja-JP" altLang="en-US" sz="5100" dirty="0" smtClean="0"/>
              <a:t>　</a:t>
            </a:r>
            <a:r>
              <a:rPr lang="en-US" altLang="ja-JP" sz="5100" dirty="0" smtClean="0"/>
              <a:t>08/47.4</a:t>
            </a:r>
            <a:r>
              <a:rPr lang="ja-JP" altLang="en-US" sz="5100" dirty="0" smtClean="0"/>
              <a:t>）</a:t>
            </a:r>
            <a:endParaRPr lang="en-US" altLang="ja-JP" sz="5100" dirty="0" smtClean="0"/>
          </a:p>
          <a:p>
            <a:pPr fontAlgn="auto">
              <a:spcAft>
                <a:spcPts val="0"/>
              </a:spcAft>
              <a:buFont typeface="Arial" pitchFamily="34" charset="0"/>
              <a:buChar char="•"/>
              <a:defRPr/>
            </a:pPr>
            <a:r>
              <a:rPr lang="ja-JP" altLang="ja-JP" dirty="0" smtClean="0"/>
              <a:t>返済</a:t>
            </a:r>
            <a:r>
              <a:rPr lang="ja-JP" altLang="ja-JP" dirty="0"/>
              <a:t>に困る借金</a:t>
            </a:r>
          </a:p>
          <a:p>
            <a:pPr fontAlgn="auto">
              <a:spcAft>
                <a:spcPts val="0"/>
              </a:spcAft>
              <a:buFont typeface="Arial" pitchFamily="34" charset="0"/>
              <a:buChar char="•"/>
              <a:defRPr/>
            </a:pPr>
            <a:r>
              <a:rPr lang="ja-JP" altLang="ja-JP" dirty="0"/>
              <a:t>住むところが決まっていなかったこと</a:t>
            </a:r>
          </a:p>
          <a:p>
            <a:pPr fontAlgn="auto">
              <a:spcAft>
                <a:spcPts val="0"/>
              </a:spcAft>
              <a:buFont typeface="Arial" pitchFamily="34" charset="0"/>
              <a:buChar char="•"/>
              <a:defRPr/>
            </a:pPr>
            <a:r>
              <a:rPr lang="ja-JP" altLang="ja-JP" dirty="0"/>
              <a:t>親や保護者の死亡</a:t>
            </a:r>
          </a:p>
          <a:p>
            <a:pPr fontAlgn="auto">
              <a:spcAft>
                <a:spcPts val="0"/>
              </a:spcAft>
              <a:buFont typeface="Arial" pitchFamily="34" charset="0"/>
              <a:buChar char="•"/>
              <a:defRPr/>
            </a:pPr>
            <a:r>
              <a:rPr lang="ja-JP" altLang="ja-JP" dirty="0"/>
              <a:t>親や保護者の行方不明・連絡がつかなくなったこと</a:t>
            </a:r>
          </a:p>
          <a:p>
            <a:pPr fontAlgn="auto">
              <a:spcAft>
                <a:spcPts val="0"/>
              </a:spcAft>
              <a:buFont typeface="Arial" pitchFamily="34" charset="0"/>
              <a:buChar char="•"/>
              <a:defRPr/>
            </a:pPr>
            <a:r>
              <a:rPr lang="ja-JP" altLang="ja-JP" dirty="0"/>
              <a:t>ひとりで、あるいは子どもだけで生活していたこと</a:t>
            </a:r>
          </a:p>
          <a:p>
            <a:pPr fontAlgn="auto">
              <a:spcAft>
                <a:spcPts val="0"/>
              </a:spcAft>
              <a:buFont typeface="Arial" pitchFamily="34" charset="0"/>
              <a:buChar char="•"/>
              <a:defRPr/>
            </a:pPr>
            <a:r>
              <a:rPr lang="ja-JP" altLang="ja-JP" dirty="0"/>
              <a:t>行くところがなくて駅や路上・車中などで寝泊まりをした</a:t>
            </a:r>
            <a:r>
              <a:rPr lang="ja-JP" altLang="ja-JP" dirty="0" smtClean="0"/>
              <a:t>こと</a:t>
            </a:r>
            <a:endParaRPr lang="en-US" altLang="ja-JP" dirty="0" smtClean="0"/>
          </a:p>
          <a:p>
            <a:pPr marL="0" indent="0" fontAlgn="auto">
              <a:spcAft>
                <a:spcPts val="0"/>
              </a:spcAft>
              <a:buFont typeface="Arial" pitchFamily="34" charset="0"/>
              <a:buNone/>
              <a:defRPr/>
            </a:pPr>
            <a:endParaRPr lang="en-US" altLang="ja-JP" dirty="0" smtClean="0"/>
          </a:p>
          <a:p>
            <a:pPr marL="0" indent="0" fontAlgn="auto">
              <a:spcAft>
                <a:spcPts val="0"/>
              </a:spcAft>
              <a:buFont typeface="Arial" pitchFamily="34" charset="0"/>
              <a:buNone/>
              <a:defRPr/>
            </a:pPr>
            <a:r>
              <a:rPr lang="en-US" altLang="ja-JP" sz="5100" dirty="0" smtClean="0"/>
              <a:t>Ⅲ</a:t>
            </a:r>
            <a:r>
              <a:rPr lang="ja-JP" altLang="en-US" sz="5100" dirty="0"/>
              <a:t>　</a:t>
            </a:r>
            <a:r>
              <a:rPr lang="ja-JP" altLang="en-US" sz="5100" dirty="0" smtClean="0"/>
              <a:t>排除（</a:t>
            </a:r>
            <a:r>
              <a:rPr lang="en-US" altLang="ja-JP" sz="5100" dirty="0" smtClean="0"/>
              <a:t>05/55.2</a:t>
            </a:r>
            <a:r>
              <a:rPr lang="ja-JP" altLang="en-US" sz="5100" dirty="0" smtClean="0"/>
              <a:t>　</a:t>
            </a:r>
            <a:r>
              <a:rPr lang="en-US" altLang="ja-JP" sz="5100" dirty="0" smtClean="0"/>
              <a:t>08/58.3</a:t>
            </a:r>
            <a:r>
              <a:rPr lang="ja-JP" altLang="en-US" sz="5100" dirty="0" smtClean="0"/>
              <a:t>）</a:t>
            </a:r>
            <a:endParaRPr lang="en-US" altLang="ja-JP" sz="5100" dirty="0"/>
          </a:p>
          <a:p>
            <a:pPr fontAlgn="auto">
              <a:spcAft>
                <a:spcPts val="0"/>
              </a:spcAft>
              <a:buFont typeface="Arial" pitchFamily="34" charset="0"/>
              <a:buChar char="•"/>
              <a:defRPr/>
            </a:pPr>
            <a:r>
              <a:rPr lang="ja-JP" altLang="ja-JP" dirty="0" smtClean="0"/>
              <a:t>仕事</a:t>
            </a:r>
            <a:r>
              <a:rPr lang="ja-JP" altLang="ja-JP" dirty="0"/>
              <a:t>や学校など通う場所（所属先）がなかったこと</a:t>
            </a:r>
          </a:p>
          <a:p>
            <a:pPr fontAlgn="auto">
              <a:spcAft>
                <a:spcPts val="0"/>
              </a:spcAft>
              <a:buFont typeface="Arial" pitchFamily="34" charset="0"/>
              <a:buChar char="•"/>
              <a:defRPr/>
            </a:pPr>
            <a:r>
              <a:rPr lang="ja-JP" altLang="ja-JP" dirty="0"/>
              <a:t>学校の長期欠席・不登校</a:t>
            </a:r>
          </a:p>
          <a:p>
            <a:pPr fontAlgn="auto">
              <a:spcAft>
                <a:spcPts val="0"/>
              </a:spcAft>
              <a:buFont typeface="Arial" pitchFamily="34" charset="0"/>
              <a:buChar char="•"/>
              <a:defRPr/>
            </a:pPr>
            <a:r>
              <a:rPr lang="ja-JP" altLang="ja-JP" dirty="0"/>
              <a:t>停学・退学</a:t>
            </a:r>
          </a:p>
          <a:p>
            <a:pPr marL="0" indent="0" fontAlgn="auto">
              <a:spcAft>
                <a:spcPts val="0"/>
              </a:spcAft>
              <a:buFont typeface="Arial" pitchFamily="34" charset="0"/>
              <a:buNone/>
              <a:defRPr/>
            </a:pPr>
            <a:endParaRPr lang="en-US" altLang="ja-JP" dirty="0" smtClean="0"/>
          </a:p>
          <a:p>
            <a:pPr marL="0" indent="0" fontAlgn="auto">
              <a:spcAft>
                <a:spcPts val="0"/>
              </a:spcAft>
              <a:buFont typeface="Arial" pitchFamily="34" charset="0"/>
              <a:buNone/>
              <a:defRPr/>
            </a:pPr>
            <a:endParaRPr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17550" y="1152525"/>
            <a:ext cx="7685088"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50178" name="タイトル 1"/>
          <p:cNvSpPr>
            <a:spLocks noGrp="1"/>
          </p:cNvSpPr>
          <p:nvPr>
            <p:ph type="title"/>
          </p:nvPr>
        </p:nvSpPr>
        <p:spPr>
          <a:xfrm>
            <a:off x="395288" y="52388"/>
            <a:ext cx="8075612" cy="849312"/>
          </a:xfrm>
        </p:spPr>
        <p:txBody>
          <a:bodyPr/>
          <a:lstStyle/>
          <a:p>
            <a:r>
              <a:rPr lang="ja-JP" altLang="en-US" sz="2000" dirty="0" smtClean="0"/>
              <a:t>図８　</a:t>
            </a:r>
            <a:r>
              <a:rPr lang="en-US" altLang="ja-JP" sz="2000" dirty="0" smtClean="0"/>
              <a:t>2005</a:t>
            </a:r>
            <a:r>
              <a:rPr lang="ja-JP" altLang="en-US" sz="2000" dirty="0" smtClean="0"/>
              <a:t>年度調査　男女　利用者の困難</a:t>
            </a:r>
          </a:p>
        </p:txBody>
      </p:sp>
      <p:graphicFrame>
        <p:nvGraphicFramePr>
          <p:cNvPr id="7" name="コンテンツ プレースホルダー 6"/>
          <p:cNvGraphicFramePr>
            <a:graphicFrameLocks noGrp="1"/>
          </p:cNvGraphicFramePr>
          <p:nvPr>
            <p:ph idx="1"/>
          </p:nvPr>
        </p:nvGraphicFramePr>
        <p:xfrm>
          <a:off x="2046643" y="1151884"/>
          <a:ext cx="5909734" cy="4636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3768725" y="2084388"/>
            <a:ext cx="1543050" cy="5143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39</a:t>
            </a:r>
          </a:p>
          <a:p>
            <a:pPr algn="ctr">
              <a:defRPr/>
            </a:pPr>
            <a:r>
              <a:rPr lang="en-US" altLang="ja-JP" sz="2000" dirty="0">
                <a:latin typeface="+mj-ea"/>
                <a:ea typeface="+mj-ea"/>
                <a:cs typeface="ＭＳ Ｐゴシック" pitchFamily="50" charset="-128"/>
              </a:rPr>
              <a:t>(12.6)</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3983038" y="4073525"/>
            <a:ext cx="1328737"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55</a:t>
            </a:r>
          </a:p>
          <a:p>
            <a:pPr algn="ctr">
              <a:defRPr/>
            </a:pPr>
            <a:r>
              <a:rPr lang="en-US" altLang="ja-JP" sz="2000" dirty="0">
                <a:latin typeface="+mj-ea"/>
                <a:ea typeface="+mj-ea"/>
                <a:cs typeface="ＭＳ Ｐゴシック" pitchFamily="50" charset="-128"/>
              </a:rPr>
              <a:t>(17.7)</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119438" y="3084513"/>
            <a:ext cx="901700"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43</a:t>
            </a:r>
          </a:p>
          <a:p>
            <a:pPr algn="ctr">
              <a:defRPr/>
            </a:pPr>
            <a:r>
              <a:rPr lang="en-US" altLang="ja-JP" sz="2000" dirty="0">
                <a:latin typeface="+mj-ea"/>
                <a:ea typeface="+mj-ea"/>
                <a:cs typeface="ＭＳ Ｐゴシック" pitchFamily="50" charset="-128"/>
              </a:rPr>
              <a:t>(13.9)</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651500" y="4121150"/>
            <a:ext cx="1296988"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24</a:t>
            </a:r>
          </a:p>
          <a:p>
            <a:pPr algn="ctr">
              <a:defRPr/>
            </a:pPr>
            <a:r>
              <a:rPr lang="en-US" altLang="ja-JP" sz="2000" dirty="0">
                <a:latin typeface="+mj-ea"/>
                <a:ea typeface="+mj-ea"/>
                <a:cs typeface="ＭＳ Ｐゴシック" pitchFamily="50" charset="-128"/>
              </a:rPr>
              <a:t>(7.7)</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589213" y="4495800"/>
            <a:ext cx="981075" cy="49847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36</a:t>
            </a:r>
          </a:p>
          <a:p>
            <a:pPr algn="ctr">
              <a:defRPr/>
            </a:pPr>
            <a:r>
              <a:rPr lang="en-US" altLang="ja-JP" sz="2000" dirty="0">
                <a:latin typeface="+mj-ea"/>
                <a:ea typeface="+mj-ea"/>
                <a:cs typeface="ＭＳ Ｐゴシック" pitchFamily="50" charset="-128"/>
              </a:rPr>
              <a:t>(11.6)</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44750" y="952500"/>
            <a:ext cx="542925"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altLang="ja-JP" dirty="0"/>
              <a:t>310</a:t>
            </a:r>
            <a:endParaRPr lang="ja-JP" altLang="en-US" dirty="0"/>
          </a:p>
        </p:txBody>
      </p:sp>
      <p:sp>
        <p:nvSpPr>
          <p:cNvPr id="23" name="テキスト ボックス 22"/>
          <p:cNvSpPr txBox="1"/>
          <p:nvPr/>
        </p:nvSpPr>
        <p:spPr>
          <a:xfrm>
            <a:off x="3441700" y="1425575"/>
            <a:ext cx="202247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altLang="ja-JP" dirty="0"/>
              <a:t>Ⅰ</a:t>
            </a:r>
            <a:r>
              <a:rPr lang="ja-JP" altLang="en-US" dirty="0"/>
              <a:t>被害　</a:t>
            </a:r>
            <a:r>
              <a:rPr lang="en-US" altLang="ja-JP" dirty="0"/>
              <a:t>192(61.9)</a:t>
            </a:r>
            <a:endParaRPr lang="ja-JP" altLang="en-US" dirty="0"/>
          </a:p>
        </p:txBody>
      </p:sp>
      <p:sp>
        <p:nvSpPr>
          <p:cNvPr id="24" name="テキスト ボックス 23"/>
          <p:cNvSpPr txBox="1"/>
          <p:nvPr/>
        </p:nvSpPr>
        <p:spPr>
          <a:xfrm>
            <a:off x="920750" y="5426075"/>
            <a:ext cx="2198688" cy="646113"/>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altLang="ja-JP" dirty="0"/>
              <a:t>Ⅱ</a:t>
            </a:r>
            <a:r>
              <a:rPr lang="ja-JP" altLang="en-US" dirty="0"/>
              <a:t>生活基盤の崩壊・</a:t>
            </a:r>
            <a:endParaRPr lang="en-US" altLang="ja-JP" dirty="0"/>
          </a:p>
          <a:p>
            <a:pPr fontAlgn="auto">
              <a:spcBef>
                <a:spcPts val="0"/>
              </a:spcBef>
              <a:spcAft>
                <a:spcPts val="0"/>
              </a:spcAft>
              <a:defRPr/>
            </a:pPr>
            <a:r>
              <a:rPr lang="ja-JP" altLang="en-US" dirty="0"/>
              <a:t>貧困　</a:t>
            </a:r>
            <a:r>
              <a:rPr lang="en-US" altLang="ja-JP" dirty="0"/>
              <a:t>171(55.2)</a:t>
            </a:r>
            <a:endParaRPr lang="ja-JP" altLang="en-US" dirty="0"/>
          </a:p>
        </p:txBody>
      </p:sp>
      <p:sp>
        <p:nvSpPr>
          <p:cNvPr id="25" name="テキスト ボックス 24"/>
          <p:cNvSpPr txBox="1"/>
          <p:nvPr/>
        </p:nvSpPr>
        <p:spPr>
          <a:xfrm>
            <a:off x="6135688" y="5753100"/>
            <a:ext cx="1995487"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Ⅲ</a:t>
            </a:r>
            <a:r>
              <a:rPr lang="ja-JP" altLang="en-US" dirty="0"/>
              <a:t>排除　</a:t>
            </a:r>
            <a:r>
              <a:rPr lang="en-US" altLang="ja-JP" dirty="0"/>
              <a:t>171(55.2)</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21</a:t>
            </a:r>
            <a:r>
              <a:rPr lang="ja-JP" altLang="en-US" dirty="0"/>
              <a:t>（</a:t>
            </a:r>
            <a:r>
              <a:rPr lang="en-US" altLang="ja-JP" dirty="0"/>
              <a:t>6.8</a:t>
            </a:r>
            <a:r>
              <a:rPr lang="ja-JP" altLang="en-US" dirty="0"/>
              <a:t>）</a:t>
            </a:r>
          </a:p>
        </p:txBody>
      </p:sp>
      <p:sp>
        <p:nvSpPr>
          <p:cNvPr id="17" name="Text Box 8"/>
          <p:cNvSpPr txBox="1">
            <a:spLocks noChangeArrowheads="1"/>
          </p:cNvSpPr>
          <p:nvPr/>
        </p:nvSpPr>
        <p:spPr bwMode="auto">
          <a:xfrm>
            <a:off x="4232275" y="5297488"/>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37</a:t>
            </a:r>
          </a:p>
          <a:p>
            <a:pPr algn="ctr">
              <a:defRPr/>
            </a:pPr>
            <a:r>
              <a:rPr lang="en-US" altLang="ja-JP" sz="2000" dirty="0">
                <a:latin typeface="+mj-ea"/>
                <a:ea typeface="+mj-ea"/>
                <a:cs typeface="ＭＳ Ｐゴシック" pitchFamily="50" charset="-128"/>
              </a:rPr>
              <a:t>(11.9)</a:t>
            </a:r>
            <a:endParaRPr lang="ja-JP" altLang="ja-JP" sz="2000" dirty="0">
              <a:latin typeface="+mj-ea"/>
              <a:ea typeface="+mj-ea"/>
              <a:cs typeface="ＭＳ Ｐゴシック" pitchFamily="50" charset="-128"/>
            </a:endParaRPr>
          </a:p>
        </p:txBody>
      </p:sp>
      <p:sp>
        <p:nvSpPr>
          <p:cNvPr id="20" name="Text Box 3"/>
          <p:cNvSpPr txBox="1">
            <a:spLocks noChangeArrowheads="1"/>
          </p:cNvSpPr>
          <p:nvPr/>
        </p:nvSpPr>
        <p:spPr bwMode="auto">
          <a:xfrm>
            <a:off x="4827588" y="3019425"/>
            <a:ext cx="1327150" cy="62230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55</a:t>
            </a:r>
          </a:p>
          <a:p>
            <a:pPr algn="ctr">
              <a:defRPr/>
            </a:pPr>
            <a:r>
              <a:rPr lang="en-US" altLang="ja-JP" sz="2000" dirty="0">
                <a:latin typeface="+mj-ea"/>
                <a:ea typeface="+mj-ea"/>
                <a:cs typeface="ＭＳ Ｐゴシック" pitchFamily="50" charset="-128"/>
              </a:rPr>
              <a:t>(17.7)</a:t>
            </a:r>
            <a:endParaRPr lang="ja-JP" altLang="ja-JP" sz="2000" dirty="0">
              <a:latin typeface="+mj-ea"/>
              <a:ea typeface="+mj-ea"/>
              <a:cs typeface="ＭＳ Ｐゴシック" pitchFamily="50"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17550" y="1152525"/>
            <a:ext cx="7685088"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52226" name="タイトル 1"/>
          <p:cNvSpPr>
            <a:spLocks noGrp="1"/>
          </p:cNvSpPr>
          <p:nvPr>
            <p:ph type="title"/>
          </p:nvPr>
        </p:nvSpPr>
        <p:spPr>
          <a:xfrm>
            <a:off x="395288" y="52388"/>
            <a:ext cx="8075612" cy="849312"/>
          </a:xfrm>
        </p:spPr>
        <p:txBody>
          <a:bodyPr/>
          <a:lstStyle/>
          <a:p>
            <a:r>
              <a:rPr lang="ja-JP" altLang="en-US" sz="2000" dirty="0" smtClean="0"/>
              <a:t>図９　</a:t>
            </a:r>
            <a:r>
              <a:rPr lang="en-US" altLang="ja-JP" sz="2000" dirty="0" smtClean="0"/>
              <a:t>2005</a:t>
            </a:r>
            <a:r>
              <a:rPr lang="ja-JP" altLang="en-US" sz="2000" dirty="0" smtClean="0"/>
              <a:t>年度調査　男　利用者の困難</a:t>
            </a:r>
          </a:p>
        </p:txBody>
      </p:sp>
      <p:graphicFrame>
        <p:nvGraphicFramePr>
          <p:cNvPr id="7" name="コンテンツ プレースホルダー 6"/>
          <p:cNvGraphicFramePr>
            <a:graphicFrameLocks noGrp="1"/>
          </p:cNvGraphicFramePr>
          <p:nvPr>
            <p:ph idx="1"/>
          </p:nvPr>
        </p:nvGraphicFramePr>
        <p:xfrm>
          <a:off x="2020758" y="1433340"/>
          <a:ext cx="5850915" cy="4549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3968750" y="1984375"/>
            <a:ext cx="1543050" cy="5143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19</a:t>
            </a:r>
          </a:p>
          <a:p>
            <a:pPr algn="ctr">
              <a:defRPr/>
            </a:pPr>
            <a:r>
              <a:rPr lang="en-US" altLang="ja-JP" sz="2000" dirty="0">
                <a:latin typeface="+mj-ea"/>
                <a:ea typeface="+mj-ea"/>
                <a:cs typeface="ＭＳ Ｐゴシック" pitchFamily="50" charset="-128"/>
              </a:rPr>
              <a:t>(10.3)</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319588" y="3275013"/>
            <a:ext cx="1327150"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30</a:t>
            </a:r>
          </a:p>
          <a:p>
            <a:pPr algn="ctr">
              <a:defRPr/>
            </a:pPr>
            <a:r>
              <a:rPr lang="en-US" altLang="ja-JP" sz="2000" dirty="0">
                <a:latin typeface="+mj-ea"/>
                <a:ea typeface="+mj-ea"/>
                <a:cs typeface="ＭＳ Ｐゴシック" pitchFamily="50" charset="-128"/>
              </a:rPr>
              <a:t>(16.3)</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276600" y="3021013"/>
            <a:ext cx="900113"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28</a:t>
            </a:r>
          </a:p>
          <a:p>
            <a:pPr algn="ctr">
              <a:defRPr/>
            </a:pPr>
            <a:r>
              <a:rPr lang="en-US" altLang="ja-JP" sz="2000" dirty="0">
                <a:latin typeface="+mj-ea"/>
                <a:ea typeface="+mj-ea"/>
                <a:cs typeface="ＭＳ Ｐゴシック" pitchFamily="50" charset="-128"/>
              </a:rPr>
              <a:t>(15.2)</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797550" y="3770313"/>
            <a:ext cx="1296988"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20</a:t>
            </a:r>
          </a:p>
          <a:p>
            <a:pPr algn="ctr">
              <a:defRPr/>
            </a:pPr>
            <a:r>
              <a:rPr lang="en-US" altLang="ja-JP" sz="2000" dirty="0">
                <a:latin typeface="+mj-ea"/>
                <a:ea typeface="+mj-ea"/>
                <a:cs typeface="ＭＳ Ｐゴシック" pitchFamily="50" charset="-128"/>
              </a:rPr>
              <a:t>(10.9)</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987675" y="4295775"/>
            <a:ext cx="981075" cy="4127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24</a:t>
            </a:r>
          </a:p>
          <a:p>
            <a:pPr algn="ctr">
              <a:defRPr/>
            </a:pPr>
            <a:r>
              <a:rPr lang="en-US" altLang="ja-JP" sz="2000" dirty="0">
                <a:latin typeface="+mj-ea"/>
                <a:ea typeface="+mj-ea"/>
                <a:cs typeface="ＭＳ Ｐゴシック" pitchFamily="50" charset="-128"/>
              </a:rPr>
              <a:t>(13.0)</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44750" y="952500"/>
            <a:ext cx="542925"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altLang="ja-JP" dirty="0"/>
              <a:t>184</a:t>
            </a:r>
            <a:endParaRPr lang="ja-JP" altLang="en-US" dirty="0"/>
          </a:p>
        </p:txBody>
      </p:sp>
      <p:sp>
        <p:nvSpPr>
          <p:cNvPr id="23" name="テキスト ボックス 22"/>
          <p:cNvSpPr txBox="1"/>
          <p:nvPr/>
        </p:nvSpPr>
        <p:spPr>
          <a:xfrm>
            <a:off x="3381375" y="1320800"/>
            <a:ext cx="2020888"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altLang="ja-JP" dirty="0"/>
              <a:t>Ⅰ</a:t>
            </a:r>
            <a:r>
              <a:rPr lang="ja-JP" altLang="en-US" dirty="0"/>
              <a:t>被害　</a:t>
            </a:r>
            <a:r>
              <a:rPr lang="en-US" altLang="ja-JP" dirty="0"/>
              <a:t>99(53.8)</a:t>
            </a:r>
            <a:endParaRPr lang="ja-JP" altLang="en-US" dirty="0"/>
          </a:p>
        </p:txBody>
      </p:sp>
      <p:sp>
        <p:nvSpPr>
          <p:cNvPr id="24" name="テキスト ボックス 23"/>
          <p:cNvSpPr txBox="1"/>
          <p:nvPr/>
        </p:nvSpPr>
        <p:spPr>
          <a:xfrm>
            <a:off x="920750" y="5426075"/>
            <a:ext cx="2198688" cy="646113"/>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altLang="ja-JP" dirty="0"/>
              <a:t>Ⅱ</a:t>
            </a:r>
            <a:r>
              <a:rPr lang="ja-JP" altLang="en-US" dirty="0"/>
              <a:t>生活基盤の崩壊・</a:t>
            </a:r>
            <a:endParaRPr lang="en-US" altLang="ja-JP" dirty="0"/>
          </a:p>
          <a:p>
            <a:pPr fontAlgn="auto">
              <a:spcBef>
                <a:spcPts val="0"/>
              </a:spcBef>
              <a:spcAft>
                <a:spcPts val="0"/>
              </a:spcAft>
              <a:defRPr/>
            </a:pPr>
            <a:r>
              <a:rPr lang="ja-JP" altLang="en-US" dirty="0"/>
              <a:t>貧困　</a:t>
            </a:r>
            <a:r>
              <a:rPr lang="en-US" altLang="ja-JP" dirty="0"/>
              <a:t>108(58.7)</a:t>
            </a:r>
            <a:endParaRPr lang="ja-JP" altLang="en-US" dirty="0"/>
          </a:p>
        </p:txBody>
      </p:sp>
      <p:sp>
        <p:nvSpPr>
          <p:cNvPr id="25" name="テキスト ボックス 24"/>
          <p:cNvSpPr txBox="1"/>
          <p:nvPr/>
        </p:nvSpPr>
        <p:spPr>
          <a:xfrm>
            <a:off x="6300788" y="5568950"/>
            <a:ext cx="1849437"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Ⅲ</a:t>
            </a:r>
            <a:r>
              <a:rPr lang="ja-JP" altLang="en-US" dirty="0"/>
              <a:t>排除　</a:t>
            </a:r>
            <a:r>
              <a:rPr lang="en-US" altLang="ja-JP" dirty="0"/>
              <a:t>98(53.3)</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15</a:t>
            </a:r>
            <a:r>
              <a:rPr lang="ja-JP" altLang="en-US" dirty="0"/>
              <a:t>（</a:t>
            </a:r>
            <a:r>
              <a:rPr lang="en-US" altLang="ja-JP" dirty="0"/>
              <a:t>8.2</a:t>
            </a:r>
            <a:r>
              <a:rPr lang="ja-JP" altLang="en-US" dirty="0"/>
              <a:t>）</a:t>
            </a:r>
          </a:p>
        </p:txBody>
      </p:sp>
      <p:sp>
        <p:nvSpPr>
          <p:cNvPr id="17" name="Text Box 8"/>
          <p:cNvSpPr txBox="1">
            <a:spLocks noChangeArrowheads="1"/>
          </p:cNvSpPr>
          <p:nvPr/>
        </p:nvSpPr>
        <p:spPr bwMode="auto">
          <a:xfrm>
            <a:off x="4705350" y="4702175"/>
            <a:ext cx="1081088" cy="639763"/>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26</a:t>
            </a:r>
          </a:p>
          <a:p>
            <a:pPr algn="ctr">
              <a:defRPr/>
            </a:pPr>
            <a:r>
              <a:rPr lang="en-US" altLang="ja-JP" sz="2000" dirty="0">
                <a:latin typeface="+mj-ea"/>
                <a:ea typeface="+mj-ea"/>
                <a:cs typeface="ＭＳ Ｐゴシック" pitchFamily="50" charset="-128"/>
              </a:rPr>
              <a:t>(14.1)</a:t>
            </a:r>
            <a:endParaRPr lang="ja-JP" altLang="ja-JP" sz="2000" dirty="0">
              <a:latin typeface="+mj-ea"/>
              <a:ea typeface="+mj-ea"/>
              <a:cs typeface="ＭＳ Ｐゴシック" pitchFamily="50" charset="-128"/>
            </a:endParaRPr>
          </a:p>
        </p:txBody>
      </p:sp>
      <p:sp>
        <p:nvSpPr>
          <p:cNvPr id="20" name="Text Box 3"/>
          <p:cNvSpPr txBox="1">
            <a:spLocks noChangeArrowheads="1"/>
          </p:cNvSpPr>
          <p:nvPr/>
        </p:nvSpPr>
        <p:spPr bwMode="auto">
          <a:xfrm>
            <a:off x="5253038" y="2646363"/>
            <a:ext cx="1328737"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22</a:t>
            </a:r>
          </a:p>
          <a:p>
            <a:pPr algn="ctr">
              <a:defRPr/>
            </a:pPr>
            <a:r>
              <a:rPr lang="en-US" altLang="ja-JP" sz="2000" dirty="0">
                <a:latin typeface="+mj-ea"/>
                <a:ea typeface="+mj-ea"/>
                <a:cs typeface="ＭＳ Ｐゴシック" pitchFamily="50" charset="-128"/>
              </a:rPr>
              <a:t>(12.0)</a:t>
            </a:r>
            <a:endParaRPr lang="ja-JP" altLang="ja-JP" sz="2000" dirty="0">
              <a:latin typeface="+mj-ea"/>
              <a:ea typeface="+mj-ea"/>
              <a:cs typeface="ＭＳ Ｐゴシック"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17550" y="1152525"/>
            <a:ext cx="7685088"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54274" name="タイトル 1"/>
          <p:cNvSpPr>
            <a:spLocks noGrp="1"/>
          </p:cNvSpPr>
          <p:nvPr>
            <p:ph type="title"/>
          </p:nvPr>
        </p:nvSpPr>
        <p:spPr>
          <a:xfrm>
            <a:off x="395288" y="52388"/>
            <a:ext cx="8075612" cy="849312"/>
          </a:xfrm>
        </p:spPr>
        <p:txBody>
          <a:bodyPr/>
          <a:lstStyle/>
          <a:p>
            <a:r>
              <a:rPr lang="ja-JP" altLang="en-US" sz="2000" dirty="0" smtClean="0"/>
              <a:t>図１０　</a:t>
            </a:r>
            <a:r>
              <a:rPr lang="en-US" altLang="ja-JP" sz="2000" dirty="0" smtClean="0"/>
              <a:t>2005</a:t>
            </a:r>
            <a:r>
              <a:rPr lang="ja-JP" altLang="en-US" sz="2000" dirty="0" smtClean="0"/>
              <a:t>年度調査　女　利用者の困難</a:t>
            </a:r>
          </a:p>
        </p:txBody>
      </p:sp>
      <p:graphicFrame>
        <p:nvGraphicFramePr>
          <p:cNvPr id="7" name="コンテンツ プレースホルダー 6"/>
          <p:cNvGraphicFramePr>
            <a:graphicFrameLocks noGrp="1"/>
          </p:cNvGraphicFramePr>
          <p:nvPr>
            <p:ph idx="1"/>
          </p:nvPr>
        </p:nvGraphicFramePr>
        <p:xfrm>
          <a:off x="2013862" y="1321062"/>
          <a:ext cx="5798498" cy="4616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3995738" y="2193925"/>
            <a:ext cx="1543050" cy="5143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20</a:t>
            </a:r>
          </a:p>
          <a:p>
            <a:pPr algn="ctr">
              <a:defRPr/>
            </a:pPr>
            <a:r>
              <a:rPr lang="en-US" altLang="ja-JP" sz="2000" dirty="0">
                <a:latin typeface="+mj-ea"/>
                <a:ea typeface="+mj-ea"/>
                <a:cs typeface="ＭＳ Ｐゴシック" pitchFamily="50" charset="-128"/>
              </a:rPr>
              <a:t>(15.9)</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183063" y="3951288"/>
            <a:ext cx="1328737"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25</a:t>
            </a:r>
          </a:p>
          <a:p>
            <a:pPr algn="ctr">
              <a:defRPr/>
            </a:pPr>
            <a:r>
              <a:rPr lang="en-US" altLang="ja-JP" sz="2000" dirty="0">
                <a:latin typeface="+mj-ea"/>
                <a:ea typeface="+mj-ea"/>
                <a:cs typeface="ＭＳ Ｐゴシック" pitchFamily="50" charset="-128"/>
              </a:rPr>
              <a:t>(19.8)</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441700" y="2992438"/>
            <a:ext cx="901700"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15</a:t>
            </a:r>
          </a:p>
          <a:p>
            <a:pPr algn="ctr">
              <a:defRPr/>
            </a:pPr>
            <a:r>
              <a:rPr lang="en-US" altLang="ja-JP" sz="2000" dirty="0">
                <a:latin typeface="+mj-ea"/>
                <a:ea typeface="+mj-ea"/>
                <a:cs typeface="ＭＳ Ｐゴシック" pitchFamily="50" charset="-128"/>
              </a:rPr>
              <a:t>(11.9)</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076825" y="4895850"/>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a:t>
            </a:r>
          </a:p>
          <a:p>
            <a:pPr algn="ctr">
              <a:defRPr/>
            </a:pPr>
            <a:r>
              <a:rPr lang="en-US" altLang="ja-JP" sz="2000" dirty="0">
                <a:latin typeface="+mj-ea"/>
                <a:ea typeface="+mj-ea"/>
                <a:cs typeface="ＭＳ Ｐゴシック" pitchFamily="50" charset="-128"/>
              </a:rPr>
              <a:t>(3.2)</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890838" y="4019550"/>
            <a:ext cx="981075" cy="4127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12</a:t>
            </a:r>
          </a:p>
          <a:p>
            <a:pPr algn="ctr">
              <a:defRPr/>
            </a:pPr>
            <a:r>
              <a:rPr lang="en-US" altLang="ja-JP" sz="2000" dirty="0">
                <a:latin typeface="+mj-ea"/>
                <a:ea typeface="+mj-ea"/>
                <a:cs typeface="ＭＳ Ｐゴシック" pitchFamily="50" charset="-128"/>
              </a:rPr>
              <a:t>(9.5)</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44750" y="952500"/>
            <a:ext cx="542925"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altLang="ja-JP" dirty="0"/>
              <a:t>126</a:t>
            </a:r>
            <a:endParaRPr lang="ja-JP" altLang="en-US" dirty="0"/>
          </a:p>
        </p:txBody>
      </p:sp>
      <p:sp>
        <p:nvSpPr>
          <p:cNvPr id="23" name="テキスト ボックス 22"/>
          <p:cNvSpPr txBox="1"/>
          <p:nvPr/>
        </p:nvSpPr>
        <p:spPr>
          <a:xfrm>
            <a:off x="3381375" y="1320800"/>
            <a:ext cx="2020888"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altLang="ja-JP" dirty="0"/>
              <a:t>Ⅰ</a:t>
            </a:r>
            <a:r>
              <a:rPr lang="ja-JP" altLang="en-US" dirty="0"/>
              <a:t>被害　</a:t>
            </a:r>
            <a:r>
              <a:rPr lang="en-US" altLang="ja-JP" dirty="0"/>
              <a:t>93(73.8)</a:t>
            </a:r>
            <a:endParaRPr lang="ja-JP" altLang="en-US" dirty="0"/>
          </a:p>
        </p:txBody>
      </p:sp>
      <p:sp>
        <p:nvSpPr>
          <p:cNvPr id="24" name="テキスト ボックス 23"/>
          <p:cNvSpPr txBox="1"/>
          <p:nvPr/>
        </p:nvSpPr>
        <p:spPr>
          <a:xfrm>
            <a:off x="920750" y="5426075"/>
            <a:ext cx="2198688" cy="646113"/>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altLang="ja-JP" dirty="0"/>
              <a:t>Ⅱ</a:t>
            </a:r>
            <a:r>
              <a:rPr lang="ja-JP" altLang="en-US" dirty="0"/>
              <a:t>生活基盤の崩壊・</a:t>
            </a:r>
            <a:endParaRPr lang="en-US" altLang="ja-JP" dirty="0"/>
          </a:p>
          <a:p>
            <a:pPr fontAlgn="auto">
              <a:spcBef>
                <a:spcPts val="0"/>
              </a:spcBef>
              <a:spcAft>
                <a:spcPts val="0"/>
              </a:spcAft>
              <a:defRPr/>
            </a:pPr>
            <a:r>
              <a:rPr lang="ja-JP" altLang="en-US" dirty="0"/>
              <a:t>貧困　</a:t>
            </a:r>
            <a:r>
              <a:rPr lang="en-US" altLang="ja-JP" dirty="0"/>
              <a:t>63(50.0)</a:t>
            </a:r>
            <a:endParaRPr lang="ja-JP" altLang="en-US" dirty="0"/>
          </a:p>
        </p:txBody>
      </p:sp>
      <p:sp>
        <p:nvSpPr>
          <p:cNvPr id="25" name="テキスト ボックス 24"/>
          <p:cNvSpPr txBox="1"/>
          <p:nvPr/>
        </p:nvSpPr>
        <p:spPr>
          <a:xfrm>
            <a:off x="6300788" y="5568950"/>
            <a:ext cx="1849437"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Ⅲ</a:t>
            </a:r>
            <a:r>
              <a:rPr lang="ja-JP" altLang="en-US" dirty="0"/>
              <a:t>排除　</a:t>
            </a:r>
            <a:r>
              <a:rPr lang="en-US" altLang="ja-JP" dirty="0"/>
              <a:t>73(57.9)</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6</a:t>
            </a:r>
            <a:r>
              <a:rPr lang="ja-JP" altLang="en-US" dirty="0"/>
              <a:t>（</a:t>
            </a:r>
            <a:r>
              <a:rPr lang="en-US" altLang="ja-JP" dirty="0"/>
              <a:t>4.8</a:t>
            </a:r>
            <a:r>
              <a:rPr lang="ja-JP" altLang="en-US" dirty="0"/>
              <a:t>）</a:t>
            </a:r>
          </a:p>
        </p:txBody>
      </p:sp>
      <p:sp>
        <p:nvSpPr>
          <p:cNvPr id="17" name="Text Box 8"/>
          <p:cNvSpPr txBox="1">
            <a:spLocks noChangeArrowheads="1"/>
          </p:cNvSpPr>
          <p:nvPr/>
        </p:nvSpPr>
        <p:spPr bwMode="auto">
          <a:xfrm>
            <a:off x="3892550" y="4960938"/>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11</a:t>
            </a:r>
          </a:p>
          <a:p>
            <a:pPr algn="ctr">
              <a:defRPr/>
            </a:pPr>
            <a:r>
              <a:rPr lang="en-US" altLang="ja-JP" sz="2000" dirty="0">
                <a:latin typeface="+mj-ea"/>
                <a:ea typeface="+mj-ea"/>
                <a:cs typeface="ＭＳ Ｐゴシック" pitchFamily="50" charset="-128"/>
              </a:rPr>
              <a:t>(8.7)</a:t>
            </a:r>
            <a:endParaRPr lang="ja-JP" altLang="ja-JP" sz="2000" dirty="0">
              <a:latin typeface="+mj-ea"/>
              <a:ea typeface="+mj-ea"/>
              <a:cs typeface="ＭＳ Ｐゴシック" pitchFamily="50" charset="-128"/>
            </a:endParaRPr>
          </a:p>
        </p:txBody>
      </p:sp>
      <p:sp>
        <p:nvSpPr>
          <p:cNvPr id="20" name="Text Box 3"/>
          <p:cNvSpPr txBox="1">
            <a:spLocks noChangeArrowheads="1"/>
          </p:cNvSpPr>
          <p:nvPr/>
        </p:nvSpPr>
        <p:spPr bwMode="auto">
          <a:xfrm>
            <a:off x="5210175" y="2963863"/>
            <a:ext cx="1328738"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33</a:t>
            </a:r>
          </a:p>
          <a:p>
            <a:pPr algn="ctr">
              <a:defRPr/>
            </a:pPr>
            <a:r>
              <a:rPr lang="en-US" altLang="ja-JP" sz="2000" dirty="0">
                <a:latin typeface="+mj-ea"/>
                <a:ea typeface="+mj-ea"/>
                <a:cs typeface="ＭＳ Ｐゴシック" pitchFamily="50" charset="-128"/>
              </a:rPr>
              <a:t>(26.2)</a:t>
            </a:r>
            <a:endParaRPr lang="ja-JP" altLang="ja-JP" sz="2000" dirty="0">
              <a:latin typeface="+mj-ea"/>
              <a:ea typeface="+mj-ea"/>
              <a:cs typeface="ＭＳ Ｐゴシック" pitchFamily="50"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17550" y="1152525"/>
            <a:ext cx="7685088"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56322" name="タイトル 1"/>
          <p:cNvSpPr>
            <a:spLocks noGrp="1"/>
          </p:cNvSpPr>
          <p:nvPr>
            <p:ph type="title"/>
          </p:nvPr>
        </p:nvSpPr>
        <p:spPr>
          <a:xfrm>
            <a:off x="395288" y="52388"/>
            <a:ext cx="8075612" cy="849312"/>
          </a:xfrm>
        </p:spPr>
        <p:txBody>
          <a:bodyPr/>
          <a:lstStyle/>
          <a:p>
            <a:r>
              <a:rPr lang="ja-JP" altLang="en-US" sz="2000" dirty="0" smtClean="0"/>
              <a:t>図１１　</a:t>
            </a:r>
            <a:r>
              <a:rPr lang="en-US" altLang="ja-JP" sz="2000" dirty="0" smtClean="0"/>
              <a:t>2008</a:t>
            </a:r>
            <a:r>
              <a:rPr lang="ja-JP" altLang="en-US" sz="2000" dirty="0" smtClean="0"/>
              <a:t>年度調査　男女　利用者の困難</a:t>
            </a:r>
          </a:p>
        </p:txBody>
      </p:sp>
      <p:graphicFrame>
        <p:nvGraphicFramePr>
          <p:cNvPr id="7" name="コンテンツ プレースホルダー 6"/>
          <p:cNvGraphicFramePr>
            <a:graphicFrameLocks noGrp="1"/>
          </p:cNvGraphicFramePr>
          <p:nvPr>
            <p:ph idx="1"/>
          </p:nvPr>
        </p:nvGraphicFramePr>
        <p:xfrm>
          <a:off x="2123728" y="1690394"/>
          <a:ext cx="5780386" cy="4504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3968750" y="2276475"/>
            <a:ext cx="1541463" cy="5159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73</a:t>
            </a:r>
          </a:p>
          <a:p>
            <a:pPr algn="ctr">
              <a:defRPr/>
            </a:pPr>
            <a:r>
              <a:rPr lang="en-US" altLang="ja-JP" sz="2000" dirty="0">
                <a:latin typeface="+mj-ea"/>
                <a:ea typeface="+mj-ea"/>
                <a:cs typeface="ＭＳ Ｐゴシック" pitchFamily="50" charset="-128"/>
              </a:rPr>
              <a:t>(19.8)</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3843338" y="3898900"/>
            <a:ext cx="1328737"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62</a:t>
            </a:r>
          </a:p>
          <a:p>
            <a:pPr algn="ctr">
              <a:defRPr/>
            </a:pPr>
            <a:r>
              <a:rPr lang="en-US" altLang="ja-JP" sz="2000" dirty="0">
                <a:latin typeface="+mj-ea"/>
                <a:ea typeface="+mj-ea"/>
                <a:cs typeface="ＭＳ Ｐゴシック" pitchFamily="50" charset="-128"/>
              </a:rPr>
              <a:t>(16.8)</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2930525" y="3040063"/>
            <a:ext cx="901700"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46</a:t>
            </a:r>
          </a:p>
          <a:p>
            <a:pPr algn="ctr">
              <a:defRPr/>
            </a:pPr>
            <a:r>
              <a:rPr lang="en-US" altLang="ja-JP" sz="2000" dirty="0">
                <a:latin typeface="+mj-ea"/>
                <a:ea typeface="+mj-ea"/>
                <a:cs typeface="ＭＳ Ｐゴシック" pitchFamily="50" charset="-128"/>
              </a:rPr>
              <a:t>(12.5)</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364163" y="4829175"/>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34</a:t>
            </a:r>
          </a:p>
          <a:p>
            <a:pPr algn="ctr">
              <a:defRPr/>
            </a:pPr>
            <a:r>
              <a:rPr lang="en-US" altLang="ja-JP" sz="2000" dirty="0">
                <a:latin typeface="+mj-ea"/>
                <a:ea typeface="+mj-ea"/>
                <a:cs typeface="ＭＳ Ｐゴシック" pitchFamily="50" charset="-128"/>
              </a:rPr>
              <a:t>(9.2)</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400300" y="4316413"/>
            <a:ext cx="981075" cy="4127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27</a:t>
            </a:r>
          </a:p>
          <a:p>
            <a:pPr algn="ctr">
              <a:defRPr/>
            </a:pPr>
            <a:r>
              <a:rPr lang="en-US" altLang="ja-JP" sz="2000" dirty="0">
                <a:latin typeface="+mj-ea"/>
                <a:ea typeface="+mj-ea"/>
                <a:cs typeface="ＭＳ Ｐゴシック" pitchFamily="50" charset="-128"/>
              </a:rPr>
              <a:t>(7.3)</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73325" y="966788"/>
            <a:ext cx="541338"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altLang="ja-JP" dirty="0"/>
              <a:t>369</a:t>
            </a:r>
            <a:endParaRPr lang="ja-JP" altLang="en-US" dirty="0"/>
          </a:p>
        </p:txBody>
      </p:sp>
      <p:sp>
        <p:nvSpPr>
          <p:cNvPr id="23" name="テキスト ボックス 22"/>
          <p:cNvSpPr txBox="1"/>
          <p:nvPr/>
        </p:nvSpPr>
        <p:spPr>
          <a:xfrm>
            <a:off x="3635375" y="1320800"/>
            <a:ext cx="2022475"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altLang="ja-JP" dirty="0"/>
              <a:t>Ⅰ</a:t>
            </a:r>
            <a:r>
              <a:rPr lang="ja-JP" altLang="en-US" dirty="0"/>
              <a:t>被害　</a:t>
            </a:r>
            <a:r>
              <a:rPr lang="en-US" altLang="ja-JP" dirty="0"/>
              <a:t>260(70.4)</a:t>
            </a:r>
            <a:endParaRPr lang="ja-JP" altLang="en-US" dirty="0"/>
          </a:p>
        </p:txBody>
      </p:sp>
      <p:sp>
        <p:nvSpPr>
          <p:cNvPr id="24" name="テキスト ボックス 23"/>
          <p:cNvSpPr txBox="1"/>
          <p:nvPr/>
        </p:nvSpPr>
        <p:spPr>
          <a:xfrm>
            <a:off x="920750" y="5426075"/>
            <a:ext cx="2198688" cy="646113"/>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altLang="ja-JP" dirty="0"/>
              <a:t>Ⅱ</a:t>
            </a:r>
            <a:r>
              <a:rPr lang="ja-JP" altLang="en-US" dirty="0"/>
              <a:t>生活基盤の崩壊・</a:t>
            </a:r>
            <a:endParaRPr lang="en-US" altLang="ja-JP" dirty="0"/>
          </a:p>
          <a:p>
            <a:pPr fontAlgn="auto">
              <a:spcBef>
                <a:spcPts val="0"/>
              </a:spcBef>
              <a:spcAft>
                <a:spcPts val="0"/>
              </a:spcAft>
              <a:defRPr/>
            </a:pPr>
            <a:r>
              <a:rPr lang="ja-JP" altLang="en-US" dirty="0"/>
              <a:t>貧困　</a:t>
            </a:r>
            <a:r>
              <a:rPr lang="en-US" altLang="ja-JP" dirty="0"/>
              <a:t>175(47.4)</a:t>
            </a:r>
            <a:endParaRPr lang="ja-JP" altLang="en-US" dirty="0"/>
          </a:p>
        </p:txBody>
      </p:sp>
      <p:sp>
        <p:nvSpPr>
          <p:cNvPr id="25" name="テキスト ボックス 24"/>
          <p:cNvSpPr txBox="1"/>
          <p:nvPr/>
        </p:nvSpPr>
        <p:spPr>
          <a:xfrm>
            <a:off x="6300788" y="5568950"/>
            <a:ext cx="1943100"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Ⅲ</a:t>
            </a:r>
            <a:r>
              <a:rPr lang="ja-JP" altLang="en-US" dirty="0"/>
              <a:t>排除　</a:t>
            </a:r>
            <a:r>
              <a:rPr lang="en-US" altLang="ja-JP" dirty="0"/>
              <a:t>215(58.3)</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8</a:t>
            </a:r>
            <a:r>
              <a:rPr lang="ja-JP" altLang="en-US" dirty="0"/>
              <a:t>（</a:t>
            </a:r>
            <a:r>
              <a:rPr lang="en-US" altLang="ja-JP" dirty="0"/>
              <a:t>2.2</a:t>
            </a:r>
            <a:r>
              <a:rPr lang="ja-JP" altLang="en-US" dirty="0"/>
              <a:t>）</a:t>
            </a:r>
          </a:p>
        </p:txBody>
      </p:sp>
      <p:sp>
        <p:nvSpPr>
          <p:cNvPr id="17" name="Text Box 8"/>
          <p:cNvSpPr txBox="1">
            <a:spLocks noChangeArrowheads="1"/>
          </p:cNvSpPr>
          <p:nvPr/>
        </p:nvSpPr>
        <p:spPr bwMode="auto">
          <a:xfrm>
            <a:off x="3810000" y="5113338"/>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40</a:t>
            </a:r>
          </a:p>
          <a:p>
            <a:pPr algn="ctr">
              <a:defRPr/>
            </a:pPr>
            <a:r>
              <a:rPr lang="en-US" altLang="ja-JP" sz="2000" dirty="0">
                <a:latin typeface="+mj-ea"/>
                <a:ea typeface="+mj-ea"/>
                <a:cs typeface="ＭＳ Ｐゴシック" pitchFamily="50" charset="-128"/>
              </a:rPr>
              <a:t>(10.8)</a:t>
            </a:r>
            <a:endParaRPr lang="ja-JP" altLang="ja-JP" sz="2000" dirty="0">
              <a:latin typeface="+mj-ea"/>
              <a:ea typeface="+mj-ea"/>
              <a:cs typeface="ＭＳ Ｐゴシック" pitchFamily="50" charset="-128"/>
            </a:endParaRPr>
          </a:p>
        </p:txBody>
      </p:sp>
      <p:sp>
        <p:nvSpPr>
          <p:cNvPr id="20" name="Text Box 3"/>
          <p:cNvSpPr txBox="1">
            <a:spLocks noChangeArrowheads="1"/>
          </p:cNvSpPr>
          <p:nvPr/>
        </p:nvSpPr>
        <p:spPr bwMode="auto">
          <a:xfrm>
            <a:off x="5184775" y="3535363"/>
            <a:ext cx="1328738"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79</a:t>
            </a:r>
          </a:p>
          <a:p>
            <a:pPr algn="ctr">
              <a:defRPr/>
            </a:pPr>
            <a:r>
              <a:rPr lang="en-US" altLang="ja-JP" sz="2000" dirty="0">
                <a:latin typeface="+mj-ea"/>
                <a:ea typeface="+mj-ea"/>
                <a:cs typeface="ＭＳ Ｐゴシック" pitchFamily="50" charset="-128"/>
              </a:rPr>
              <a:t>(21.4)</a:t>
            </a:r>
            <a:endParaRPr lang="ja-JP" altLang="ja-JP" sz="2000" dirty="0">
              <a:latin typeface="+mj-ea"/>
              <a:ea typeface="+mj-ea"/>
              <a:cs typeface="ＭＳ Ｐゴシック" pitchFamily="50"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688975" y="1108075"/>
            <a:ext cx="7686675"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58370" name="タイトル 1"/>
          <p:cNvSpPr>
            <a:spLocks noGrp="1"/>
          </p:cNvSpPr>
          <p:nvPr>
            <p:ph type="title"/>
          </p:nvPr>
        </p:nvSpPr>
        <p:spPr>
          <a:xfrm>
            <a:off x="395288" y="52388"/>
            <a:ext cx="8075612" cy="849312"/>
          </a:xfrm>
        </p:spPr>
        <p:txBody>
          <a:bodyPr/>
          <a:lstStyle/>
          <a:p>
            <a:r>
              <a:rPr lang="ja-JP" altLang="en-US" sz="2000" dirty="0" smtClean="0"/>
              <a:t>図１２　</a:t>
            </a:r>
            <a:r>
              <a:rPr lang="en-US" altLang="ja-JP" sz="2000" dirty="0" smtClean="0"/>
              <a:t>2008</a:t>
            </a:r>
            <a:r>
              <a:rPr lang="ja-JP" altLang="en-US" sz="2000" dirty="0" smtClean="0"/>
              <a:t>年度調査　男　利用者の困難</a:t>
            </a:r>
          </a:p>
        </p:txBody>
      </p:sp>
      <p:graphicFrame>
        <p:nvGraphicFramePr>
          <p:cNvPr id="7" name="コンテンツ プレースホルダー 6"/>
          <p:cNvGraphicFramePr>
            <a:graphicFrameLocks noGrp="1"/>
          </p:cNvGraphicFramePr>
          <p:nvPr>
            <p:ph idx="1"/>
          </p:nvPr>
        </p:nvGraphicFramePr>
        <p:xfrm>
          <a:off x="2166204" y="1479556"/>
          <a:ext cx="5706899" cy="4457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3967163" y="2009775"/>
            <a:ext cx="1543050" cy="51593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32</a:t>
            </a:r>
          </a:p>
          <a:p>
            <a:pPr algn="ctr">
              <a:defRPr/>
            </a:pPr>
            <a:r>
              <a:rPr lang="en-US" altLang="ja-JP" sz="2000" dirty="0">
                <a:latin typeface="+mj-ea"/>
                <a:ea typeface="+mj-ea"/>
                <a:cs typeface="ＭＳ Ｐゴシック" pitchFamily="50" charset="-128"/>
              </a:rPr>
              <a:t>(15.4)</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073525" y="3692525"/>
            <a:ext cx="1328738"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41</a:t>
            </a:r>
          </a:p>
          <a:p>
            <a:pPr algn="ctr">
              <a:defRPr/>
            </a:pPr>
            <a:r>
              <a:rPr lang="en-US" altLang="ja-JP" sz="2000" dirty="0">
                <a:latin typeface="+mj-ea"/>
                <a:ea typeface="+mj-ea"/>
                <a:cs typeface="ＭＳ Ｐゴシック" pitchFamily="50" charset="-128"/>
              </a:rPr>
              <a:t>(19.7)</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171825" y="3125788"/>
            <a:ext cx="901700"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28</a:t>
            </a:r>
          </a:p>
          <a:p>
            <a:pPr algn="ctr">
              <a:defRPr/>
            </a:pPr>
            <a:r>
              <a:rPr lang="en-US" altLang="ja-JP" sz="2000" dirty="0">
                <a:latin typeface="+mj-ea"/>
                <a:ea typeface="+mj-ea"/>
                <a:cs typeface="ＭＳ Ｐゴシック" pitchFamily="50" charset="-128"/>
              </a:rPr>
              <a:t>(13.5)</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508625" y="4738688"/>
            <a:ext cx="1295400"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22</a:t>
            </a:r>
          </a:p>
          <a:p>
            <a:pPr algn="ctr">
              <a:defRPr/>
            </a:pPr>
            <a:r>
              <a:rPr lang="en-US" altLang="ja-JP" sz="2000" dirty="0">
                <a:latin typeface="+mj-ea"/>
                <a:ea typeface="+mj-ea"/>
                <a:cs typeface="ＭＳ Ｐゴシック" pitchFamily="50" charset="-128"/>
              </a:rPr>
              <a:t>(10.6)</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771775" y="4610100"/>
            <a:ext cx="981075" cy="411163"/>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19</a:t>
            </a:r>
          </a:p>
          <a:p>
            <a:pPr algn="ctr">
              <a:defRPr/>
            </a:pPr>
            <a:r>
              <a:rPr lang="en-US" altLang="ja-JP" sz="2000" dirty="0">
                <a:latin typeface="+mj-ea"/>
                <a:ea typeface="+mj-ea"/>
                <a:cs typeface="ＭＳ Ｐゴシック" pitchFamily="50" charset="-128"/>
              </a:rPr>
              <a:t>(9.1)</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44750" y="952500"/>
            <a:ext cx="542925"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altLang="ja-JP" dirty="0"/>
              <a:t>208</a:t>
            </a:r>
            <a:endParaRPr lang="ja-JP" altLang="en-US" dirty="0"/>
          </a:p>
        </p:txBody>
      </p:sp>
      <p:sp>
        <p:nvSpPr>
          <p:cNvPr id="23" name="テキスト ボックス 22"/>
          <p:cNvSpPr txBox="1"/>
          <p:nvPr/>
        </p:nvSpPr>
        <p:spPr>
          <a:xfrm>
            <a:off x="3667125" y="1335088"/>
            <a:ext cx="2022475" cy="36830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altLang="ja-JP" dirty="0"/>
              <a:t>Ⅰ</a:t>
            </a:r>
            <a:r>
              <a:rPr lang="ja-JP" altLang="en-US" dirty="0"/>
              <a:t>被害　</a:t>
            </a:r>
            <a:r>
              <a:rPr lang="en-US" altLang="ja-JP" dirty="0"/>
              <a:t>140(67.3)</a:t>
            </a:r>
            <a:endParaRPr lang="ja-JP" altLang="en-US" dirty="0"/>
          </a:p>
        </p:txBody>
      </p:sp>
      <p:sp>
        <p:nvSpPr>
          <p:cNvPr id="24" name="テキスト ボックス 23"/>
          <p:cNvSpPr txBox="1"/>
          <p:nvPr/>
        </p:nvSpPr>
        <p:spPr>
          <a:xfrm>
            <a:off x="920750" y="5426075"/>
            <a:ext cx="2198688" cy="646113"/>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altLang="ja-JP" dirty="0"/>
              <a:t>Ⅱ</a:t>
            </a:r>
            <a:r>
              <a:rPr lang="ja-JP" altLang="en-US" dirty="0"/>
              <a:t>生活基盤の崩壊・</a:t>
            </a:r>
            <a:endParaRPr lang="en-US" altLang="ja-JP" dirty="0"/>
          </a:p>
          <a:p>
            <a:pPr fontAlgn="auto">
              <a:spcBef>
                <a:spcPts val="0"/>
              </a:spcBef>
              <a:spcAft>
                <a:spcPts val="0"/>
              </a:spcAft>
              <a:defRPr/>
            </a:pPr>
            <a:r>
              <a:rPr lang="ja-JP" altLang="en-US" dirty="0"/>
              <a:t>貧困　</a:t>
            </a:r>
            <a:r>
              <a:rPr lang="en-US" altLang="ja-JP" dirty="0"/>
              <a:t>112(53.8)</a:t>
            </a:r>
            <a:endParaRPr lang="ja-JP" altLang="en-US" dirty="0"/>
          </a:p>
        </p:txBody>
      </p:sp>
      <p:sp>
        <p:nvSpPr>
          <p:cNvPr id="25" name="テキスト ボックス 24"/>
          <p:cNvSpPr txBox="1"/>
          <p:nvPr/>
        </p:nvSpPr>
        <p:spPr>
          <a:xfrm>
            <a:off x="6300788" y="5568950"/>
            <a:ext cx="1943100"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Ⅲ</a:t>
            </a:r>
            <a:r>
              <a:rPr lang="ja-JP" altLang="en-US" dirty="0"/>
              <a:t>排除　</a:t>
            </a:r>
            <a:r>
              <a:rPr lang="en-US" altLang="ja-JP" dirty="0"/>
              <a:t>126(60.6)</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3</a:t>
            </a:r>
            <a:r>
              <a:rPr lang="ja-JP" altLang="en-US" dirty="0"/>
              <a:t>（</a:t>
            </a:r>
            <a:r>
              <a:rPr lang="en-US" altLang="ja-JP" dirty="0"/>
              <a:t>1.4</a:t>
            </a:r>
            <a:r>
              <a:rPr lang="ja-JP" altLang="en-US" dirty="0"/>
              <a:t>）</a:t>
            </a:r>
          </a:p>
        </p:txBody>
      </p:sp>
      <p:sp>
        <p:nvSpPr>
          <p:cNvPr id="17" name="Text Box 8"/>
          <p:cNvSpPr txBox="1">
            <a:spLocks noChangeArrowheads="1"/>
          </p:cNvSpPr>
          <p:nvPr/>
        </p:nvSpPr>
        <p:spPr bwMode="auto">
          <a:xfrm>
            <a:off x="3940175" y="5106988"/>
            <a:ext cx="1079500" cy="639762"/>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24</a:t>
            </a:r>
          </a:p>
          <a:p>
            <a:pPr algn="ctr">
              <a:defRPr/>
            </a:pPr>
            <a:r>
              <a:rPr lang="en-US" altLang="ja-JP" sz="2000" dirty="0">
                <a:latin typeface="+mj-ea"/>
                <a:ea typeface="+mj-ea"/>
                <a:cs typeface="ＭＳ Ｐゴシック" pitchFamily="50" charset="-128"/>
              </a:rPr>
              <a:t>(11.5)</a:t>
            </a:r>
            <a:endParaRPr lang="ja-JP" altLang="ja-JP" sz="2000" dirty="0">
              <a:latin typeface="+mj-ea"/>
              <a:ea typeface="+mj-ea"/>
              <a:cs typeface="ＭＳ Ｐゴシック" pitchFamily="50" charset="-128"/>
            </a:endParaRPr>
          </a:p>
        </p:txBody>
      </p:sp>
      <p:sp>
        <p:nvSpPr>
          <p:cNvPr id="20" name="Text Box 3"/>
          <p:cNvSpPr txBox="1">
            <a:spLocks noChangeArrowheads="1"/>
          </p:cNvSpPr>
          <p:nvPr/>
        </p:nvSpPr>
        <p:spPr bwMode="auto">
          <a:xfrm>
            <a:off x="5508625" y="2997200"/>
            <a:ext cx="1328738" cy="623888"/>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39</a:t>
            </a:r>
          </a:p>
          <a:p>
            <a:pPr algn="ctr">
              <a:defRPr/>
            </a:pPr>
            <a:r>
              <a:rPr lang="en-US" altLang="ja-JP" sz="2000" dirty="0">
                <a:latin typeface="+mj-ea"/>
                <a:ea typeface="+mj-ea"/>
                <a:cs typeface="ＭＳ Ｐゴシック" pitchFamily="50" charset="-128"/>
              </a:rPr>
              <a:t>(18.8)</a:t>
            </a:r>
            <a:endParaRPr lang="ja-JP" altLang="ja-JP" sz="2000" dirty="0">
              <a:latin typeface="+mj-ea"/>
              <a:ea typeface="+mj-ea"/>
              <a:cs typeface="ＭＳ Ｐゴシック" pitchFamily="50"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17550" y="1152525"/>
            <a:ext cx="7685088" cy="51117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a:p>
        </p:txBody>
      </p:sp>
      <p:sp>
        <p:nvSpPr>
          <p:cNvPr id="60418" name="タイトル 1"/>
          <p:cNvSpPr>
            <a:spLocks noGrp="1"/>
          </p:cNvSpPr>
          <p:nvPr>
            <p:ph type="title"/>
          </p:nvPr>
        </p:nvSpPr>
        <p:spPr>
          <a:xfrm>
            <a:off x="395288" y="52388"/>
            <a:ext cx="8075612" cy="849312"/>
          </a:xfrm>
        </p:spPr>
        <p:txBody>
          <a:bodyPr/>
          <a:lstStyle/>
          <a:p>
            <a:r>
              <a:rPr lang="ja-JP" altLang="en-US" sz="2000" dirty="0" smtClean="0"/>
              <a:t>図１３　</a:t>
            </a:r>
            <a:r>
              <a:rPr lang="en-US" altLang="ja-JP" sz="2000" dirty="0" smtClean="0"/>
              <a:t>2008</a:t>
            </a:r>
            <a:r>
              <a:rPr lang="ja-JP" altLang="en-US" sz="2000" dirty="0" smtClean="0"/>
              <a:t>年度調査　女　利用者の困難</a:t>
            </a:r>
          </a:p>
        </p:txBody>
      </p:sp>
      <p:graphicFrame>
        <p:nvGraphicFramePr>
          <p:cNvPr id="7" name="コンテンツ プレースホルダー 6"/>
          <p:cNvGraphicFramePr>
            <a:graphicFrameLocks noGrp="1"/>
          </p:cNvGraphicFramePr>
          <p:nvPr>
            <p:ph idx="1"/>
          </p:nvPr>
        </p:nvGraphicFramePr>
        <p:xfrm>
          <a:off x="1767299" y="1642392"/>
          <a:ext cx="5780386" cy="4504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4286250" y="2349500"/>
            <a:ext cx="1543050" cy="5143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41</a:t>
            </a:r>
          </a:p>
          <a:p>
            <a:pPr algn="ctr">
              <a:defRPr/>
            </a:pPr>
            <a:r>
              <a:rPr lang="en-US" altLang="ja-JP" sz="2000" dirty="0">
                <a:latin typeface="+mj-ea"/>
                <a:ea typeface="+mj-ea"/>
                <a:cs typeface="ＭＳ Ｐゴシック" pitchFamily="50" charset="-128"/>
              </a:rPr>
              <a:t>(25.5)</a:t>
            </a:r>
            <a:endParaRPr lang="ja-JP" altLang="ja-JP" sz="2000" dirty="0">
              <a:latin typeface="+mj-ea"/>
              <a:ea typeface="+mj-ea"/>
              <a:cs typeface="ＭＳ Ｐゴシック" pitchFamily="50" charset="-128"/>
            </a:endParaRPr>
          </a:p>
        </p:txBody>
      </p:sp>
      <p:sp>
        <p:nvSpPr>
          <p:cNvPr id="9" name="Text Box 3"/>
          <p:cNvSpPr txBox="1">
            <a:spLocks noChangeArrowheads="1"/>
          </p:cNvSpPr>
          <p:nvPr/>
        </p:nvSpPr>
        <p:spPr bwMode="auto">
          <a:xfrm>
            <a:off x="4184650" y="4316413"/>
            <a:ext cx="1328738"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21</a:t>
            </a:r>
          </a:p>
          <a:p>
            <a:pPr algn="ctr">
              <a:defRPr/>
            </a:pPr>
            <a:r>
              <a:rPr lang="en-US" altLang="ja-JP" sz="2000" dirty="0">
                <a:latin typeface="+mj-ea"/>
                <a:ea typeface="+mj-ea"/>
                <a:cs typeface="ＭＳ Ｐゴシック" pitchFamily="50" charset="-128"/>
              </a:rPr>
              <a:t>(13.0)</a:t>
            </a:r>
            <a:endParaRPr lang="ja-JP" altLang="ja-JP" sz="2000" dirty="0">
              <a:latin typeface="+mj-ea"/>
              <a:ea typeface="+mj-ea"/>
              <a:cs typeface="ＭＳ Ｐゴシック" pitchFamily="50" charset="-128"/>
            </a:endParaRPr>
          </a:p>
        </p:txBody>
      </p:sp>
      <p:sp>
        <p:nvSpPr>
          <p:cNvPr id="10" name="Text Box 4"/>
          <p:cNvSpPr txBox="1">
            <a:spLocks noChangeArrowheads="1"/>
          </p:cNvSpPr>
          <p:nvPr/>
        </p:nvSpPr>
        <p:spPr bwMode="auto">
          <a:xfrm>
            <a:off x="3154363" y="3516313"/>
            <a:ext cx="901700" cy="56673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18</a:t>
            </a:r>
          </a:p>
          <a:p>
            <a:pPr algn="ctr">
              <a:defRPr/>
            </a:pPr>
            <a:r>
              <a:rPr lang="en-US" altLang="ja-JP" sz="2000" dirty="0">
                <a:latin typeface="+mj-ea"/>
                <a:ea typeface="+mj-ea"/>
                <a:cs typeface="ＭＳ Ｐゴシック" pitchFamily="50" charset="-128"/>
              </a:rPr>
              <a:t>(11.2)</a:t>
            </a:r>
            <a:endParaRPr lang="ja-JP" altLang="ja-JP" sz="2000" dirty="0">
              <a:latin typeface="+mj-ea"/>
              <a:ea typeface="+mj-ea"/>
              <a:cs typeface="ＭＳ Ｐゴシック" pitchFamily="50" charset="-128"/>
            </a:endParaRPr>
          </a:p>
        </p:txBody>
      </p:sp>
      <p:sp>
        <p:nvSpPr>
          <p:cNvPr id="12" name="Text Box 6"/>
          <p:cNvSpPr txBox="1">
            <a:spLocks noChangeArrowheads="1"/>
          </p:cNvSpPr>
          <p:nvPr/>
        </p:nvSpPr>
        <p:spPr bwMode="auto">
          <a:xfrm>
            <a:off x="5795963" y="4675188"/>
            <a:ext cx="1296987" cy="530225"/>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12</a:t>
            </a:r>
          </a:p>
          <a:p>
            <a:pPr algn="ctr">
              <a:defRPr/>
            </a:pPr>
            <a:r>
              <a:rPr lang="en-US" altLang="ja-JP" sz="2000" dirty="0">
                <a:latin typeface="+mj-ea"/>
                <a:ea typeface="+mj-ea"/>
                <a:cs typeface="ＭＳ Ｐゴシック" pitchFamily="50" charset="-128"/>
              </a:rPr>
              <a:t>(7.5)</a:t>
            </a:r>
          </a:p>
          <a:p>
            <a:pPr>
              <a:defRPr/>
            </a:pPr>
            <a:endParaRPr lang="ja-JP" altLang="ja-JP" dirty="0">
              <a:latin typeface="Arial" pitchFamily="34" charset="0"/>
              <a:ea typeface="ＭＳ Ｐゴシック" pitchFamily="50" charset="-128"/>
              <a:cs typeface="ＭＳ Ｐゴシック" pitchFamily="50" charset="-128"/>
            </a:endParaRPr>
          </a:p>
        </p:txBody>
      </p:sp>
      <p:sp>
        <p:nvSpPr>
          <p:cNvPr id="13" name="Text Box 7"/>
          <p:cNvSpPr txBox="1">
            <a:spLocks noChangeArrowheads="1"/>
          </p:cNvSpPr>
          <p:nvPr/>
        </p:nvSpPr>
        <p:spPr bwMode="auto">
          <a:xfrm>
            <a:off x="2890838" y="4675188"/>
            <a:ext cx="981075" cy="412750"/>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8</a:t>
            </a:r>
          </a:p>
          <a:p>
            <a:pPr algn="ctr">
              <a:defRPr/>
            </a:pPr>
            <a:r>
              <a:rPr lang="en-US" altLang="ja-JP" sz="2000" dirty="0">
                <a:latin typeface="+mj-ea"/>
                <a:ea typeface="+mj-ea"/>
                <a:cs typeface="ＭＳ Ｐゴシック" pitchFamily="50" charset="-128"/>
              </a:rPr>
              <a:t>(5.0)</a:t>
            </a:r>
            <a:endParaRPr lang="ja-JP" altLang="ja-JP" sz="2000" dirty="0">
              <a:latin typeface="+mj-ea"/>
              <a:ea typeface="+mj-ea"/>
              <a:cs typeface="ＭＳ Ｐゴシック" pitchFamily="50" charset="-128"/>
            </a:endParaRPr>
          </a:p>
        </p:txBody>
      </p:sp>
      <p:sp>
        <p:nvSpPr>
          <p:cNvPr id="22" name="テキスト ボックス 21"/>
          <p:cNvSpPr txBox="1"/>
          <p:nvPr/>
        </p:nvSpPr>
        <p:spPr>
          <a:xfrm>
            <a:off x="2444750" y="952500"/>
            <a:ext cx="542925" cy="36830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altLang="ja-JP" dirty="0"/>
              <a:t>161</a:t>
            </a:r>
            <a:endParaRPr lang="ja-JP" altLang="en-US" dirty="0"/>
          </a:p>
        </p:txBody>
      </p:sp>
      <p:sp>
        <p:nvSpPr>
          <p:cNvPr id="23" name="テキスト ボックス 22"/>
          <p:cNvSpPr txBox="1"/>
          <p:nvPr/>
        </p:nvSpPr>
        <p:spPr>
          <a:xfrm>
            <a:off x="3730625" y="1320800"/>
            <a:ext cx="2020888" cy="36988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altLang="ja-JP" dirty="0"/>
              <a:t>Ⅰ</a:t>
            </a:r>
            <a:r>
              <a:rPr lang="ja-JP" altLang="en-US" dirty="0"/>
              <a:t>被害　</a:t>
            </a:r>
            <a:r>
              <a:rPr lang="en-US" altLang="ja-JP" dirty="0"/>
              <a:t>120(74.5)</a:t>
            </a:r>
            <a:endParaRPr lang="ja-JP" altLang="en-US" dirty="0"/>
          </a:p>
        </p:txBody>
      </p:sp>
      <p:sp>
        <p:nvSpPr>
          <p:cNvPr id="24" name="テキスト ボックス 23"/>
          <p:cNvSpPr txBox="1"/>
          <p:nvPr/>
        </p:nvSpPr>
        <p:spPr>
          <a:xfrm>
            <a:off x="920750" y="5426075"/>
            <a:ext cx="2198688" cy="646113"/>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en-US" altLang="ja-JP" dirty="0"/>
              <a:t>Ⅱ</a:t>
            </a:r>
            <a:r>
              <a:rPr lang="ja-JP" altLang="en-US" dirty="0"/>
              <a:t>生活基盤の崩壊・</a:t>
            </a:r>
            <a:endParaRPr lang="en-US" altLang="ja-JP" dirty="0"/>
          </a:p>
          <a:p>
            <a:pPr fontAlgn="auto">
              <a:spcBef>
                <a:spcPts val="0"/>
              </a:spcBef>
              <a:spcAft>
                <a:spcPts val="0"/>
              </a:spcAft>
              <a:defRPr/>
            </a:pPr>
            <a:r>
              <a:rPr lang="ja-JP" altLang="en-US" dirty="0"/>
              <a:t>貧困　</a:t>
            </a:r>
            <a:r>
              <a:rPr lang="en-US" altLang="ja-JP" dirty="0"/>
              <a:t>63(39.1)</a:t>
            </a:r>
            <a:endParaRPr lang="ja-JP" altLang="en-US" dirty="0"/>
          </a:p>
        </p:txBody>
      </p:sp>
      <p:sp>
        <p:nvSpPr>
          <p:cNvPr id="25" name="テキスト ボックス 24"/>
          <p:cNvSpPr txBox="1"/>
          <p:nvPr/>
        </p:nvSpPr>
        <p:spPr>
          <a:xfrm>
            <a:off x="6300788" y="5568950"/>
            <a:ext cx="1849437" cy="3683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en-US" altLang="ja-JP" dirty="0"/>
              <a:t>Ⅲ</a:t>
            </a:r>
            <a:r>
              <a:rPr lang="ja-JP" altLang="en-US" dirty="0"/>
              <a:t>排除　</a:t>
            </a:r>
            <a:r>
              <a:rPr lang="en-US" altLang="ja-JP" dirty="0"/>
              <a:t>89(55.3)</a:t>
            </a:r>
            <a:endParaRPr lang="ja-JP" altLang="en-US" dirty="0"/>
          </a:p>
        </p:txBody>
      </p:sp>
      <p:sp>
        <p:nvSpPr>
          <p:cNvPr id="26" name="テキスト ボックス 25"/>
          <p:cNvSpPr txBox="1"/>
          <p:nvPr/>
        </p:nvSpPr>
        <p:spPr>
          <a:xfrm>
            <a:off x="971550" y="1611313"/>
            <a:ext cx="1296988"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ja-JP" altLang="en-US" dirty="0"/>
              <a:t>いずれにも不該当</a:t>
            </a:r>
            <a:endParaRPr lang="en-US" altLang="ja-JP" dirty="0"/>
          </a:p>
          <a:p>
            <a:pPr algn="ctr" fontAlgn="auto">
              <a:spcBef>
                <a:spcPts val="0"/>
              </a:spcBef>
              <a:spcAft>
                <a:spcPts val="0"/>
              </a:spcAft>
              <a:defRPr/>
            </a:pPr>
            <a:r>
              <a:rPr lang="en-US" altLang="ja-JP" dirty="0"/>
              <a:t>5</a:t>
            </a:r>
            <a:r>
              <a:rPr lang="ja-JP" altLang="en-US" dirty="0"/>
              <a:t>（</a:t>
            </a:r>
            <a:r>
              <a:rPr lang="en-US" altLang="ja-JP" dirty="0"/>
              <a:t>3.1</a:t>
            </a:r>
            <a:r>
              <a:rPr lang="ja-JP" altLang="en-US" dirty="0"/>
              <a:t>）</a:t>
            </a:r>
          </a:p>
        </p:txBody>
      </p:sp>
      <p:sp>
        <p:nvSpPr>
          <p:cNvPr id="17" name="Text Box 8"/>
          <p:cNvSpPr txBox="1">
            <a:spLocks noChangeArrowheads="1"/>
          </p:cNvSpPr>
          <p:nvPr/>
        </p:nvSpPr>
        <p:spPr bwMode="auto">
          <a:xfrm>
            <a:off x="4308475" y="5280025"/>
            <a:ext cx="1079500" cy="639763"/>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16</a:t>
            </a:r>
          </a:p>
          <a:p>
            <a:pPr algn="ctr">
              <a:defRPr/>
            </a:pPr>
            <a:r>
              <a:rPr lang="en-US" altLang="ja-JP" sz="2000" dirty="0">
                <a:latin typeface="+mj-ea"/>
                <a:ea typeface="+mj-ea"/>
                <a:cs typeface="ＭＳ Ｐゴシック" pitchFamily="50" charset="-128"/>
              </a:rPr>
              <a:t>(9.9)</a:t>
            </a:r>
            <a:endParaRPr lang="ja-JP" altLang="ja-JP" sz="2000" dirty="0">
              <a:latin typeface="+mj-ea"/>
              <a:ea typeface="+mj-ea"/>
              <a:cs typeface="ＭＳ Ｐゴシック" pitchFamily="50" charset="-128"/>
            </a:endParaRPr>
          </a:p>
        </p:txBody>
      </p:sp>
      <p:sp>
        <p:nvSpPr>
          <p:cNvPr id="20" name="Text Box 3"/>
          <p:cNvSpPr txBox="1">
            <a:spLocks noChangeArrowheads="1"/>
          </p:cNvSpPr>
          <p:nvPr/>
        </p:nvSpPr>
        <p:spPr bwMode="auto">
          <a:xfrm>
            <a:off x="5472113" y="3459163"/>
            <a:ext cx="1328737" cy="623887"/>
          </a:xfrm>
          <a:prstGeom prst="rect">
            <a:avLst/>
          </a:prstGeom>
          <a:noFill/>
          <a:ln>
            <a:noFill/>
          </a:ln>
          <a:extLst>
            <a:ext uri="{909E8E84-426E-40DD-AFC4-6F175D3DCCD1}"/>
            <a:ext uri="{91240B29-F687-4F45-9708-019B960494DF}"/>
          </a:extLst>
        </p:spPr>
        <p:txBody>
          <a:bodyPr lIns="74295" tIns="8890" rIns="74295" bIns="8890"/>
          <a:lstStyle/>
          <a:p>
            <a:pPr algn="ctr">
              <a:defRPr/>
            </a:pPr>
            <a:r>
              <a:rPr lang="en-US" altLang="ja-JP" sz="2000" dirty="0">
                <a:latin typeface="+mj-ea"/>
                <a:ea typeface="+mj-ea"/>
                <a:cs typeface="ＭＳ Ｐゴシック" pitchFamily="50" charset="-128"/>
              </a:rPr>
              <a:t>40</a:t>
            </a:r>
          </a:p>
          <a:p>
            <a:pPr algn="ctr">
              <a:defRPr/>
            </a:pPr>
            <a:r>
              <a:rPr lang="en-US" altLang="ja-JP" sz="2000" dirty="0">
                <a:latin typeface="+mj-ea"/>
                <a:ea typeface="+mj-ea"/>
                <a:cs typeface="ＭＳ Ｐゴシック" pitchFamily="50" charset="-128"/>
              </a:rPr>
              <a:t>(24.8)</a:t>
            </a:r>
            <a:endParaRPr lang="ja-JP" altLang="ja-JP" sz="2000" dirty="0">
              <a:latin typeface="+mj-ea"/>
              <a:ea typeface="+mj-ea"/>
              <a:cs typeface="ＭＳ Ｐゴシック" pitchFamily="50"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タイトル 1"/>
          <p:cNvSpPr>
            <a:spLocks noGrp="1"/>
          </p:cNvSpPr>
          <p:nvPr>
            <p:ph type="title"/>
          </p:nvPr>
        </p:nvSpPr>
        <p:spPr>
          <a:xfrm>
            <a:off x="457200" y="0"/>
            <a:ext cx="8229600" cy="908720"/>
          </a:xfrm>
        </p:spPr>
        <p:txBody>
          <a:bodyPr/>
          <a:lstStyle/>
          <a:p>
            <a:r>
              <a:rPr lang="ja-JP" altLang="en-US" dirty="0" smtClean="0"/>
              <a:t>つまり</a:t>
            </a:r>
          </a:p>
        </p:txBody>
      </p:sp>
      <p:sp>
        <p:nvSpPr>
          <p:cNvPr id="62466" name="コンテンツ プレースホルダ 2"/>
          <p:cNvSpPr>
            <a:spLocks noGrp="1"/>
          </p:cNvSpPr>
          <p:nvPr>
            <p:ph idx="1"/>
          </p:nvPr>
        </p:nvSpPr>
        <p:spPr>
          <a:xfrm>
            <a:off x="457200" y="980728"/>
            <a:ext cx="8229600" cy="5616624"/>
          </a:xfrm>
        </p:spPr>
        <p:txBody>
          <a:bodyPr/>
          <a:lstStyle/>
          <a:p>
            <a:pPr>
              <a:buNone/>
            </a:pPr>
            <a:r>
              <a:rPr lang="ja-JP" altLang="en-US" dirty="0" smtClean="0"/>
              <a:t>　もっとも不利を負う子ども・若者の困難</a:t>
            </a:r>
            <a:endParaRPr lang="en-US" altLang="ja-JP" dirty="0" smtClean="0"/>
          </a:p>
          <a:p>
            <a:pPr algn="r">
              <a:buNone/>
            </a:pPr>
            <a:r>
              <a:rPr lang="ja-JP" altLang="en-US" sz="2800" dirty="0" smtClean="0"/>
              <a:t>同世代の一般的な子どもの経験との比較</a:t>
            </a:r>
            <a:endParaRPr lang="en-US" altLang="ja-JP" sz="2800" dirty="0" smtClean="0"/>
          </a:p>
          <a:p>
            <a:pPr algn="r">
              <a:buNone/>
            </a:pPr>
            <a:endParaRPr lang="en-US" altLang="ja-JP" sz="2800" dirty="0" smtClean="0"/>
          </a:p>
          <a:p>
            <a:pPr>
              <a:buNone/>
            </a:pPr>
            <a:r>
              <a:rPr lang="ja-JP" altLang="en-US" dirty="0" smtClean="0"/>
              <a:t>　被害・貧困・排除の三側面の重なり　</a:t>
            </a:r>
            <a:endParaRPr lang="en-US" altLang="ja-JP" dirty="0" smtClean="0"/>
          </a:p>
          <a:p>
            <a:pPr>
              <a:buNone/>
            </a:pPr>
            <a:r>
              <a:rPr lang="ja-JP" altLang="en-US" dirty="0" smtClean="0"/>
              <a:t>　性格と対応の方法が異なる不利・問題の複合</a:t>
            </a:r>
            <a:endParaRPr lang="en-US" altLang="ja-JP" dirty="0" smtClean="0"/>
          </a:p>
          <a:p>
            <a:pPr algn="r">
              <a:buNone/>
            </a:pPr>
            <a:r>
              <a:rPr lang="ja-JP" altLang="en-US" dirty="0" smtClean="0"/>
              <a:t>　（この点は例証１も同様）</a:t>
            </a:r>
            <a:endParaRPr lang="en-US" altLang="ja-JP" dirty="0" smtClean="0"/>
          </a:p>
          <a:p>
            <a:pPr>
              <a:buNone/>
            </a:pPr>
            <a:r>
              <a:rPr lang="ja-JP" altLang="en-US" dirty="0" smtClean="0"/>
              <a:t>　</a:t>
            </a:r>
            <a:endParaRPr lang="en-US" altLang="ja-JP" dirty="0" smtClean="0"/>
          </a:p>
          <a:p>
            <a:pPr>
              <a:buNone/>
            </a:pPr>
            <a:r>
              <a:rPr lang="ja-JP" altLang="en-US" dirty="0" smtClean="0"/>
              <a:t>　安心・反貧困・包摂を</a:t>
            </a:r>
            <a:endParaRPr lang="en-US" altLang="ja-JP" dirty="0" smtClean="0"/>
          </a:p>
          <a:p>
            <a:pPr>
              <a:buNone/>
            </a:pPr>
            <a:r>
              <a:rPr lang="ja-JP" altLang="en-US" dirty="0" smtClean="0"/>
              <a:t>　　　　軸とする対応の組み合わせ・関係の検討</a:t>
            </a:r>
            <a:endParaRPr lang="en-US" altLang="ja-JP" dirty="0" smtClean="0"/>
          </a:p>
          <a:p>
            <a:pPr>
              <a:buNone/>
            </a:pPr>
            <a:r>
              <a:rPr lang="ja-JP" altLang="en-US" dirty="0" smtClean="0"/>
              <a:t>　ソーシャルワークの機能</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タイトル 1"/>
          <p:cNvSpPr>
            <a:spLocks noGrp="1"/>
          </p:cNvSpPr>
          <p:nvPr>
            <p:ph type="title"/>
          </p:nvPr>
        </p:nvSpPr>
        <p:spPr/>
        <p:txBody>
          <a:bodyPr/>
          <a:lstStyle/>
          <a:p>
            <a:r>
              <a:rPr lang="ja-JP" altLang="ja-JP" dirty="0" smtClean="0"/>
              <a:t>５　責任</a:t>
            </a:r>
            <a:r>
              <a:rPr lang="ja-JP" altLang="en-US" dirty="0" smtClean="0"/>
              <a:t>と</a:t>
            </a:r>
            <a:r>
              <a:rPr lang="ja-JP" altLang="ja-JP" dirty="0" smtClean="0"/>
              <a:t>共感</a:t>
            </a:r>
            <a:endParaRPr lang="ja-JP" altLang="en-US" dirty="0" smtClean="0"/>
          </a:p>
        </p:txBody>
      </p:sp>
      <p:sp>
        <p:nvSpPr>
          <p:cNvPr id="63490" name="コンテンツ プレースホルダ 2"/>
          <p:cNvSpPr>
            <a:spLocks noGrp="1"/>
          </p:cNvSpPr>
          <p:nvPr>
            <p:ph idx="1"/>
          </p:nvPr>
        </p:nvSpPr>
        <p:spPr/>
        <p:txBody>
          <a:bodyPr/>
          <a:lstStyle/>
          <a:p>
            <a:pPr>
              <a:buNone/>
            </a:pPr>
            <a:r>
              <a:rPr lang="ja-JP" altLang="en-US" sz="3600" dirty="0" smtClean="0"/>
              <a:t>貧困がまねく不利の指摘・強調</a:t>
            </a:r>
            <a:endParaRPr lang="en-US" altLang="ja-JP" sz="3600" dirty="0" smtClean="0"/>
          </a:p>
          <a:p>
            <a:pPr>
              <a:buNone/>
            </a:pPr>
            <a:r>
              <a:rPr lang="ja-JP" altLang="en-US" sz="3600" dirty="0" smtClean="0"/>
              <a:t>　自動的に反貧困施策の充実を</a:t>
            </a:r>
            <a:endParaRPr lang="en-US" altLang="ja-JP" sz="3600" dirty="0" smtClean="0"/>
          </a:p>
          <a:p>
            <a:pPr>
              <a:buNone/>
            </a:pPr>
            <a:r>
              <a:rPr lang="ja-JP" altLang="en-US" sz="3600" dirty="0" smtClean="0"/>
              <a:t>　　　　　　　　　　　　　　　導くわけではない</a:t>
            </a:r>
            <a:endParaRPr lang="en-US" altLang="ja-JP" sz="3600" dirty="0" smtClean="0"/>
          </a:p>
          <a:p>
            <a:pPr>
              <a:buNone/>
            </a:pPr>
            <a:r>
              <a:rPr lang="ja-JP" altLang="en-US" sz="3600" dirty="0" smtClean="0"/>
              <a:t>　　</a:t>
            </a:r>
            <a:endParaRPr lang="en-US" altLang="ja-JP" sz="3600" dirty="0" smtClean="0"/>
          </a:p>
          <a:p>
            <a:pPr>
              <a:buNone/>
            </a:pPr>
            <a:r>
              <a:rPr lang="ja-JP" altLang="en-US" sz="3600" dirty="0" smtClean="0"/>
              <a:t>　　「自己責任」の強調　</a:t>
            </a:r>
            <a:endParaRPr lang="en-US" altLang="ja-JP" sz="3600" dirty="0" smtClean="0"/>
          </a:p>
          <a:p>
            <a:pPr>
              <a:buNone/>
            </a:pPr>
            <a:r>
              <a:rPr lang="ja-JP" altLang="en-US" sz="3600" dirty="0" smtClean="0"/>
              <a:t>　　「道徳的欠陥」への「読み替え」</a:t>
            </a:r>
            <a:endParaRPr lang="en-US" altLang="ja-JP" sz="3600" dirty="0" smtClean="0"/>
          </a:p>
          <a:p>
            <a:pPr>
              <a:buNone/>
            </a:pPr>
            <a:r>
              <a:rPr lang="ja-JP" altLang="en-US" sz="3600" dirty="0" smtClean="0"/>
              <a:t>　　　　　　　　　　　　　　→　反貧困</a:t>
            </a:r>
            <a:r>
              <a:rPr lang="ja-JP" altLang="en-US" sz="3600" dirty="0" smtClean="0">
                <a:solidFill>
                  <a:srgbClr val="FF0000"/>
                </a:solidFill>
              </a:rPr>
              <a:t>者</a:t>
            </a:r>
            <a:r>
              <a:rPr lang="ja-JP" altLang="en-US" sz="3600" dirty="0" smtClean="0"/>
              <a:t>施策</a:t>
            </a:r>
            <a:endParaRPr lang="en-US" altLang="ja-JP" sz="3600" dirty="0" smtClean="0"/>
          </a:p>
          <a:p>
            <a:pPr>
              <a:buNone/>
            </a:pPr>
            <a:endParaRPr lang="en-US" altLang="ja-JP" dirty="0" smtClean="0"/>
          </a:p>
          <a:p>
            <a:pPr>
              <a:buNone/>
            </a:pPr>
            <a:r>
              <a:rPr lang="ja-JP" altLang="en-US"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4294967295"/>
          </p:nvPr>
        </p:nvSpPr>
        <p:spPr>
          <a:xfrm>
            <a:off x="323850" y="620713"/>
            <a:ext cx="8424863" cy="5505450"/>
          </a:xfrm>
        </p:spPr>
        <p:txBody>
          <a:bodyPr rtlCol="0">
            <a:normAutofit fontScale="77500" lnSpcReduction="20000"/>
          </a:bodyPr>
          <a:lstStyle/>
          <a:p>
            <a:pPr fontAlgn="auto">
              <a:spcAft>
                <a:spcPts val="0"/>
              </a:spcAft>
              <a:buFont typeface="Arial" pitchFamily="34" charset="0"/>
              <a:buNone/>
              <a:defRPr/>
            </a:pPr>
            <a:r>
              <a:rPr lang="ja-JP" altLang="ja-JP" dirty="0" smtClean="0"/>
              <a:t>⑨平成</a:t>
            </a:r>
            <a:r>
              <a:rPr lang="en-US" altLang="ja-JP" dirty="0" smtClean="0"/>
              <a:t>20</a:t>
            </a:r>
            <a:r>
              <a:rPr lang="ja-JP" altLang="ja-JP" dirty="0" smtClean="0"/>
              <a:t>・</a:t>
            </a:r>
            <a:r>
              <a:rPr lang="en-US" altLang="ja-JP" dirty="0" smtClean="0"/>
              <a:t>21</a:t>
            </a:r>
            <a:r>
              <a:rPr lang="ja-JP" altLang="ja-JP" dirty="0" smtClean="0"/>
              <a:t>年度厚生労働科学研究報告書「子ども虐待問題と被虐待児童の自立過程における複合的困難の構造と社会的支援のあり方に関する実証的研究」（主任研究者松本伊智朗）</a:t>
            </a:r>
          </a:p>
          <a:p>
            <a:pPr fontAlgn="auto">
              <a:spcAft>
                <a:spcPts val="0"/>
              </a:spcAft>
              <a:buFont typeface="Arial" pitchFamily="34" charset="0"/>
              <a:buNone/>
              <a:defRPr/>
            </a:pPr>
            <a:r>
              <a:rPr lang="ja-JP" altLang="ja-JP" dirty="0" smtClean="0"/>
              <a:t>⑩松本伊智朗「子ども虐待問題の基底としての貧困と社会的支援のあり方」　</a:t>
            </a:r>
            <a:endParaRPr lang="en-US" altLang="ja-JP" dirty="0" smtClean="0"/>
          </a:p>
          <a:p>
            <a:pPr fontAlgn="auto">
              <a:spcAft>
                <a:spcPts val="0"/>
              </a:spcAft>
              <a:buFont typeface="Arial" pitchFamily="34" charset="0"/>
              <a:buNone/>
              <a:defRPr/>
            </a:pPr>
            <a:r>
              <a:rPr lang="ja-JP" altLang="en-US" dirty="0" smtClean="0"/>
              <a:t>　　</a:t>
            </a:r>
            <a:r>
              <a:rPr lang="ja-JP" altLang="ja-JP" dirty="0" smtClean="0"/>
              <a:t>子どもの虹情報研修センター紀要</a:t>
            </a:r>
            <a:r>
              <a:rPr lang="en-US" altLang="ja-JP" dirty="0" smtClean="0"/>
              <a:t>No8</a:t>
            </a:r>
            <a:r>
              <a:rPr lang="ja-JP" altLang="ja-JP" dirty="0" smtClean="0"/>
              <a:t>　</a:t>
            </a:r>
            <a:r>
              <a:rPr lang="en-US" altLang="ja-JP" dirty="0" smtClean="0"/>
              <a:t>2010</a:t>
            </a:r>
            <a:endParaRPr lang="ja-JP" altLang="ja-JP" dirty="0" smtClean="0"/>
          </a:p>
          <a:p>
            <a:pPr fontAlgn="auto">
              <a:spcAft>
                <a:spcPts val="0"/>
              </a:spcAft>
              <a:buFont typeface="Arial" pitchFamily="34" charset="0"/>
              <a:buNone/>
              <a:defRPr/>
            </a:pPr>
            <a:r>
              <a:rPr lang="ja-JP" altLang="ja-JP" dirty="0" smtClean="0"/>
              <a:t>⑪自立援助ホームハンドブック　</a:t>
            </a:r>
            <a:r>
              <a:rPr lang="ja-JP" altLang="ja-JP" dirty="0" err="1" smtClean="0"/>
              <a:t>さぽ</a:t>
            </a:r>
            <a:r>
              <a:rPr lang="ja-JP" altLang="ja-JP" dirty="0" smtClean="0"/>
              <a:t>おとガイド　全国自立援助ホーム協議会　</a:t>
            </a:r>
            <a:r>
              <a:rPr lang="en-US" altLang="ja-JP" dirty="0" smtClean="0"/>
              <a:t>2011</a:t>
            </a:r>
            <a:endParaRPr lang="ja-JP" altLang="ja-JP" dirty="0" smtClean="0"/>
          </a:p>
          <a:p>
            <a:pPr fontAlgn="auto">
              <a:spcAft>
                <a:spcPts val="0"/>
              </a:spcAft>
              <a:buFont typeface="Arial" pitchFamily="34" charset="0"/>
              <a:buNone/>
              <a:defRPr/>
            </a:pPr>
            <a:r>
              <a:rPr lang="ja-JP" altLang="ja-JP" dirty="0" smtClean="0"/>
              <a:t>⑫全国自立援助ホーム協議会　「</a:t>
            </a:r>
            <a:r>
              <a:rPr lang="en-US" altLang="ja-JP" dirty="0" smtClean="0"/>
              <a:t>2009</a:t>
            </a:r>
            <a:r>
              <a:rPr lang="ja-JP" altLang="ja-JP" dirty="0" smtClean="0"/>
              <a:t>年度全国自立援助ホーム実態調査報告書」　</a:t>
            </a:r>
            <a:r>
              <a:rPr lang="en-US" altLang="ja-JP" dirty="0" smtClean="0"/>
              <a:t>2011</a:t>
            </a:r>
            <a:r>
              <a:rPr lang="ja-JP" altLang="ja-JP" dirty="0" smtClean="0"/>
              <a:t>　</a:t>
            </a:r>
          </a:p>
          <a:p>
            <a:pPr fontAlgn="auto">
              <a:spcAft>
                <a:spcPts val="0"/>
              </a:spcAft>
              <a:buFont typeface="Arial" pitchFamily="34" charset="0"/>
              <a:buNone/>
              <a:defRPr/>
            </a:pPr>
            <a:r>
              <a:rPr lang="ja-JP" altLang="ja-JP" dirty="0" smtClean="0"/>
              <a:t>⑬青木紀「貧困・家族・子ども」　貧困研究</a:t>
            </a:r>
            <a:r>
              <a:rPr lang="en-US" altLang="ja-JP" dirty="0" smtClean="0"/>
              <a:t>Vol.</a:t>
            </a:r>
            <a:r>
              <a:rPr lang="ja-JP" altLang="ja-JP" dirty="0" smtClean="0"/>
              <a:t>６　明石書店　</a:t>
            </a:r>
            <a:r>
              <a:rPr lang="en-US" altLang="ja-JP" dirty="0" smtClean="0"/>
              <a:t>2011</a:t>
            </a:r>
            <a:r>
              <a:rPr lang="ja-JP" altLang="ja-JP" dirty="0" smtClean="0"/>
              <a:t>　</a:t>
            </a:r>
            <a:endParaRPr lang="en-US" altLang="ja-JP" dirty="0" smtClean="0"/>
          </a:p>
          <a:p>
            <a:pPr fontAlgn="auto">
              <a:spcAft>
                <a:spcPts val="0"/>
              </a:spcAft>
              <a:buFont typeface="Arial" pitchFamily="34" charset="0"/>
              <a:buNone/>
              <a:defRPr/>
            </a:pPr>
            <a:r>
              <a:rPr lang="ja-JP" altLang="en-US" dirty="0" smtClean="0"/>
              <a:t>⑭阿部彩「弱者の居場所がない社会－貧困・格差と社会的包摂」　講談社現代新書　</a:t>
            </a:r>
            <a:r>
              <a:rPr lang="en-US" altLang="ja-JP" dirty="0" smtClean="0"/>
              <a:t>2011</a:t>
            </a:r>
          </a:p>
          <a:p>
            <a:pPr fontAlgn="auto">
              <a:spcAft>
                <a:spcPts val="0"/>
              </a:spcAft>
              <a:buFont typeface="Arial" pitchFamily="34" charset="0"/>
              <a:buNone/>
              <a:defRPr/>
            </a:pPr>
            <a:endParaRPr lang="ja-JP" altLang="ja-JP" dirty="0" smtClean="0"/>
          </a:p>
          <a:p>
            <a:pPr fontAlgn="auto">
              <a:spcAft>
                <a:spcPts val="0"/>
              </a:spcAft>
              <a:buFont typeface="Arial" pitchFamily="34" charset="0"/>
              <a:buChar char="•"/>
              <a:defRPr/>
            </a:pPr>
            <a:endParaRPr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4294967295"/>
          </p:nvPr>
        </p:nvSpPr>
        <p:spPr>
          <a:xfrm>
            <a:off x="395536" y="332657"/>
            <a:ext cx="8352928" cy="6336432"/>
          </a:xfrm>
        </p:spPr>
        <p:txBody>
          <a:bodyPr/>
          <a:lstStyle/>
          <a:p>
            <a:pPr algn="ctr">
              <a:buNone/>
            </a:pPr>
            <a:r>
              <a:rPr lang="ja-JP" altLang="en-US" sz="3600" dirty="0" smtClean="0"/>
              <a:t>「責任」ということば</a:t>
            </a:r>
            <a:r>
              <a:rPr lang="ja-JP" altLang="en-US" dirty="0" smtClean="0"/>
              <a:t>　　</a:t>
            </a:r>
            <a:endParaRPr lang="en-US" altLang="ja-JP" dirty="0" smtClean="0"/>
          </a:p>
          <a:p>
            <a:pPr>
              <a:buNone/>
            </a:pPr>
            <a:r>
              <a:rPr lang="ja-JP" altLang="en-US" dirty="0" smtClean="0"/>
              <a:t>　　</a:t>
            </a:r>
            <a:r>
              <a:rPr lang="ja-JP" altLang="en-US" sz="2800" dirty="0" smtClean="0"/>
              <a:t>何に対する責任？　「金をかせぐ」だけ？</a:t>
            </a:r>
            <a:endParaRPr lang="en-US" altLang="ja-JP" sz="2800" dirty="0" smtClean="0"/>
          </a:p>
          <a:p>
            <a:pPr>
              <a:buNone/>
            </a:pPr>
            <a:r>
              <a:rPr lang="ja-JP" altLang="en-US" sz="2800" dirty="0" smtClean="0"/>
              <a:t>　　責任の有限性</a:t>
            </a:r>
            <a:endParaRPr lang="en-US" altLang="ja-JP" sz="2800" dirty="0" smtClean="0"/>
          </a:p>
          <a:p>
            <a:pPr>
              <a:buNone/>
            </a:pPr>
            <a:r>
              <a:rPr lang="ja-JP" altLang="en-US" sz="2800" dirty="0" smtClean="0"/>
              <a:t>　　自由な選択と決定を前提</a:t>
            </a:r>
            <a:endParaRPr lang="en-US" altLang="ja-JP" sz="2800" dirty="0" smtClean="0"/>
          </a:p>
          <a:p>
            <a:pPr>
              <a:buNone/>
            </a:pPr>
            <a:r>
              <a:rPr lang="ja-JP" altLang="en-US" sz="2800" dirty="0" smtClean="0"/>
              <a:t>　　個人的な責任と集合的な責任</a:t>
            </a:r>
            <a:endParaRPr lang="en-US" altLang="ja-JP" sz="2800" dirty="0" smtClean="0"/>
          </a:p>
          <a:p>
            <a:pPr>
              <a:buNone/>
            </a:pPr>
            <a:r>
              <a:rPr lang="ja-JP" altLang="en-US" sz="2800" dirty="0" smtClean="0"/>
              <a:t>　　責任を果たすための社会的基盤</a:t>
            </a:r>
            <a:endParaRPr lang="en-US" altLang="ja-JP" sz="2800" dirty="0" smtClean="0"/>
          </a:p>
          <a:p>
            <a:pPr>
              <a:buNone/>
            </a:pPr>
            <a:r>
              <a:rPr lang="ja-JP" altLang="en-US" sz="2800" dirty="0" smtClean="0"/>
              <a:t>　　二元論が不可視にすること</a:t>
            </a:r>
            <a:endParaRPr lang="en-US" altLang="ja-JP" sz="2800" dirty="0" smtClean="0"/>
          </a:p>
          <a:p>
            <a:pPr>
              <a:buNone/>
            </a:pPr>
            <a:r>
              <a:rPr lang="ja-JP" altLang="en-US" sz="2800" dirty="0" smtClean="0"/>
              <a:t>　　　　「個人的なこと」と「社会的なこと」は実は不可分</a:t>
            </a:r>
            <a:endParaRPr lang="en-US" altLang="ja-JP" sz="2800" dirty="0" smtClean="0"/>
          </a:p>
          <a:p>
            <a:pPr>
              <a:buNone/>
            </a:pPr>
            <a:r>
              <a:rPr lang="ja-JP" altLang="en-US" sz="2800" dirty="0" smtClean="0"/>
              <a:t>　　個人責任でも社会的に対応　登山中のけがと医療</a:t>
            </a:r>
            <a:endParaRPr lang="en-US" altLang="ja-JP" sz="2800" dirty="0" smtClean="0"/>
          </a:p>
          <a:p>
            <a:pPr>
              <a:buNone/>
            </a:pPr>
            <a:endParaRPr kumimoji="1" lang="en-US" altLang="ja-JP" dirty="0" smtClean="0"/>
          </a:p>
          <a:p>
            <a:pPr algn="ctr">
              <a:buNone/>
            </a:pPr>
            <a:r>
              <a:rPr kumimoji="1" lang="ja-JP" altLang="en-US" sz="3600" dirty="0" smtClean="0"/>
              <a:t>「責任」ということばの無責任な使用</a:t>
            </a:r>
            <a:endParaRPr kumimoji="1" lang="ja-JP" altLang="en-US" sz="3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smtClean="0"/>
              <a:t>５　責任と共感</a:t>
            </a:r>
            <a:endParaRPr kumimoji="1" lang="ja-JP" altLang="en-US" dirty="0"/>
          </a:p>
        </p:txBody>
      </p:sp>
      <p:sp>
        <p:nvSpPr>
          <p:cNvPr id="3" name="コンテンツ プレースホルダ 2"/>
          <p:cNvSpPr>
            <a:spLocks noGrp="1"/>
          </p:cNvSpPr>
          <p:nvPr>
            <p:ph idx="1"/>
          </p:nvPr>
        </p:nvSpPr>
        <p:spPr>
          <a:xfrm>
            <a:off x="251520" y="1268760"/>
            <a:ext cx="8712968" cy="5184576"/>
          </a:xfrm>
        </p:spPr>
        <p:txBody>
          <a:bodyPr/>
          <a:lstStyle/>
          <a:p>
            <a:pPr>
              <a:buNone/>
            </a:pPr>
            <a:r>
              <a:rPr lang="ja-JP" altLang="en-US" dirty="0" smtClean="0"/>
              <a:t>例えば登山－究極の自己責任を問うスポーツ</a:t>
            </a:r>
            <a:endParaRPr lang="en-US" altLang="ja-JP" dirty="0" smtClean="0"/>
          </a:p>
          <a:p>
            <a:pPr fontAlgn="auto">
              <a:spcAft>
                <a:spcPts val="0"/>
              </a:spcAft>
              <a:buFont typeface="Arial" pitchFamily="34" charset="0"/>
              <a:buNone/>
              <a:defRPr/>
            </a:pPr>
            <a:r>
              <a:rPr lang="ja-JP" altLang="en-US" dirty="0" smtClean="0"/>
              <a:t>　　入山する・しない</a:t>
            </a:r>
            <a:r>
              <a:rPr lang="en-US" altLang="ja-JP" dirty="0" smtClean="0"/>
              <a:t>/</a:t>
            </a:r>
            <a:r>
              <a:rPr lang="ja-JP" altLang="en-US" dirty="0" smtClean="0"/>
              <a:t>ルートの決定</a:t>
            </a:r>
            <a:endParaRPr lang="en-US" altLang="ja-JP" dirty="0" smtClean="0"/>
          </a:p>
          <a:p>
            <a:pPr algn="r" fontAlgn="auto">
              <a:spcAft>
                <a:spcPts val="0"/>
              </a:spcAft>
              <a:buFont typeface="Arial" pitchFamily="34" charset="0"/>
              <a:buNone/>
              <a:defRPr/>
            </a:pPr>
            <a:r>
              <a:rPr lang="ja-JP" altLang="en-US" dirty="0" smtClean="0"/>
              <a:t>「完全な」自由意思</a:t>
            </a:r>
            <a:r>
              <a:rPr lang="en-US" altLang="ja-JP" dirty="0" smtClean="0"/>
              <a:t>/</a:t>
            </a:r>
            <a:r>
              <a:rPr lang="ja-JP" altLang="en-US" dirty="0" smtClean="0"/>
              <a:t>選択と決定の自由</a:t>
            </a:r>
            <a:endParaRPr lang="en-US" altLang="ja-JP" dirty="0" smtClean="0"/>
          </a:p>
          <a:p>
            <a:pPr fontAlgn="auto">
              <a:spcAft>
                <a:spcPts val="0"/>
              </a:spcAft>
              <a:buFont typeface="Arial" pitchFamily="34" charset="0"/>
              <a:buNone/>
              <a:defRPr/>
            </a:pPr>
            <a:r>
              <a:rPr lang="ja-JP" altLang="en-US" dirty="0" smtClean="0"/>
              <a:t>さて「人生」は？</a:t>
            </a:r>
            <a:endParaRPr lang="en-US" altLang="ja-JP" dirty="0" smtClean="0"/>
          </a:p>
          <a:p>
            <a:pPr fontAlgn="auto">
              <a:spcAft>
                <a:spcPts val="0"/>
              </a:spcAft>
              <a:buFont typeface="Arial" pitchFamily="34" charset="0"/>
              <a:buNone/>
              <a:defRPr/>
            </a:pPr>
            <a:r>
              <a:rPr lang="ja-JP" altLang="en-US" dirty="0" smtClean="0"/>
              <a:t>　　「誕生」と「死」は自己の選択と決定による？</a:t>
            </a:r>
            <a:endParaRPr lang="en-US" altLang="ja-JP" dirty="0" smtClean="0"/>
          </a:p>
          <a:p>
            <a:pPr fontAlgn="auto">
              <a:spcAft>
                <a:spcPts val="0"/>
              </a:spcAft>
              <a:buFont typeface="Arial" pitchFamily="34" charset="0"/>
              <a:buNone/>
              <a:defRPr/>
            </a:pPr>
            <a:r>
              <a:rPr lang="ja-JP" altLang="en-US" dirty="0" smtClean="0"/>
              <a:t>　　ルートの選択は自由意志？</a:t>
            </a:r>
            <a:endParaRPr lang="en-US" altLang="ja-JP" dirty="0" smtClean="0"/>
          </a:p>
          <a:p>
            <a:pPr fontAlgn="auto">
              <a:spcAft>
                <a:spcPts val="0"/>
              </a:spcAft>
              <a:buFont typeface="Arial" pitchFamily="34" charset="0"/>
              <a:buNone/>
              <a:defRPr/>
            </a:pPr>
            <a:r>
              <a:rPr lang="ja-JP" altLang="en-US" dirty="0" smtClean="0"/>
              <a:t>　　生まれた時点での「人生の見通し」の不平等</a:t>
            </a:r>
            <a:endParaRPr lang="en-US" altLang="ja-JP" dirty="0" smtClean="0"/>
          </a:p>
          <a:p>
            <a:pPr fontAlgn="auto">
              <a:spcAft>
                <a:spcPts val="0"/>
              </a:spcAft>
              <a:buFont typeface="Arial" pitchFamily="34" charset="0"/>
              <a:buNone/>
              <a:defRPr/>
            </a:pPr>
            <a:r>
              <a:rPr lang="ja-JP" altLang="en-US" dirty="0" smtClean="0"/>
              <a:t>自立・自助努力－包摂の基盤・安心と相互の承認・共感があってこそ！</a:t>
            </a:r>
            <a:endParaRPr lang="en-US" altLang="ja-JP" dirty="0" smtClean="0"/>
          </a:p>
          <a:p>
            <a:pPr fontAlgn="auto">
              <a:spcAft>
                <a:spcPts val="0"/>
              </a:spcAft>
              <a:buFont typeface="Arial" pitchFamily="34" charset="0"/>
              <a:buNone/>
              <a:defRPr/>
            </a:pPr>
            <a:r>
              <a:rPr lang="ja-JP" altLang="en-US" dirty="0" smtClean="0"/>
              <a:t>　</a:t>
            </a:r>
            <a:endParaRPr lang="en-US" altLang="ja-JP" dirty="0" smtClean="0"/>
          </a:p>
          <a:p>
            <a:pPr>
              <a:buNone/>
            </a:pPr>
            <a:endParaRPr kumimoji="1" lang="ja-JP"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lstStyle/>
          <a:p>
            <a:r>
              <a:rPr lang="ja-JP" altLang="ja-JP" dirty="0" smtClean="0"/>
              <a:t>５　責任</a:t>
            </a:r>
            <a:r>
              <a:rPr lang="ja-JP" altLang="en-US" dirty="0" smtClean="0"/>
              <a:t>と</a:t>
            </a:r>
            <a:r>
              <a:rPr lang="ja-JP" altLang="ja-JP" dirty="0" smtClean="0"/>
              <a:t>共感</a:t>
            </a:r>
            <a:endParaRPr kumimoji="1" lang="ja-JP" altLang="en-US" dirty="0"/>
          </a:p>
        </p:txBody>
      </p:sp>
      <p:sp>
        <p:nvSpPr>
          <p:cNvPr id="3" name="コンテンツ プレースホルダ 2"/>
          <p:cNvSpPr>
            <a:spLocks noGrp="1"/>
          </p:cNvSpPr>
          <p:nvPr>
            <p:ph idx="1"/>
          </p:nvPr>
        </p:nvSpPr>
        <p:spPr>
          <a:xfrm>
            <a:off x="179512" y="1196752"/>
            <a:ext cx="8712968" cy="5400600"/>
          </a:xfrm>
        </p:spPr>
        <p:txBody>
          <a:bodyPr/>
          <a:lstStyle/>
          <a:p>
            <a:pPr>
              <a:buNone/>
            </a:pPr>
            <a:r>
              <a:rPr kumimoji="1" lang="ja-JP" altLang="en-US" dirty="0" smtClean="0"/>
              <a:t>格差の拡大</a:t>
            </a:r>
            <a:endParaRPr kumimoji="1" lang="en-US" altLang="ja-JP" dirty="0" smtClean="0"/>
          </a:p>
          <a:p>
            <a:pPr>
              <a:buNone/>
            </a:pPr>
            <a:r>
              <a:rPr lang="ja-JP" altLang="en-US" dirty="0" smtClean="0"/>
              <a:t>　異なる住む世界（空間・関係・心理）</a:t>
            </a:r>
            <a:endParaRPr lang="en-US" altLang="ja-JP" dirty="0" smtClean="0"/>
          </a:p>
          <a:p>
            <a:pPr>
              <a:buNone/>
            </a:pPr>
            <a:r>
              <a:rPr kumimoji="1" lang="ja-JP" altLang="en-US" dirty="0" smtClean="0"/>
              <a:t>　　　共感・想像・信頼・社会統合をこわす</a:t>
            </a:r>
            <a:endParaRPr kumimoji="1" lang="en-US" altLang="ja-JP" dirty="0" smtClean="0"/>
          </a:p>
          <a:p>
            <a:pPr algn="r">
              <a:buNone/>
            </a:pPr>
            <a:r>
              <a:rPr lang="ja-JP" altLang="en-US" dirty="0" smtClean="0"/>
              <a:t>　</a:t>
            </a:r>
            <a:r>
              <a:rPr lang="ja-JP" altLang="en-US" sz="2800" dirty="0" smtClean="0"/>
              <a:t>文献③④⑭</a:t>
            </a:r>
            <a:endParaRPr lang="en-US" altLang="ja-JP" sz="2800" dirty="0" smtClean="0"/>
          </a:p>
          <a:p>
            <a:pPr>
              <a:buNone/>
            </a:pPr>
            <a:r>
              <a:rPr lang="ja-JP" altLang="en-US" dirty="0" smtClean="0"/>
              <a:t>　貧困を生みだすと同時に貧困を見えにくくする</a:t>
            </a:r>
            <a:endParaRPr lang="en-US" altLang="ja-JP" dirty="0" smtClean="0"/>
          </a:p>
          <a:p>
            <a:pPr>
              <a:buNone/>
            </a:pPr>
            <a:endParaRPr lang="en-US" altLang="ja-JP" dirty="0" smtClean="0"/>
          </a:p>
          <a:p>
            <a:pPr>
              <a:buNone/>
            </a:pPr>
            <a:r>
              <a:rPr lang="ja-JP" altLang="en-US" dirty="0" smtClean="0"/>
              <a:t>　見ようとすれば見える－共感を基底におく理解</a:t>
            </a:r>
            <a:endParaRPr lang="en-US" altLang="ja-JP" dirty="0" smtClean="0"/>
          </a:p>
          <a:p>
            <a:pPr>
              <a:buNone/>
            </a:pPr>
            <a:r>
              <a:rPr kumimoji="1" lang="ja-JP" altLang="en-US" dirty="0" smtClean="0"/>
              <a:t>　容認できない不平等　</a:t>
            </a:r>
            <a:endParaRPr kumimoji="1" lang="en-US" altLang="ja-JP" dirty="0" smtClean="0"/>
          </a:p>
          <a:p>
            <a:pPr>
              <a:buNone/>
            </a:pPr>
            <a:r>
              <a:rPr lang="ja-JP" altLang="en-US" dirty="0" smtClean="0"/>
              <a:t>　</a:t>
            </a:r>
            <a:r>
              <a:rPr kumimoji="1" lang="ja-JP" altLang="en-US" dirty="0" smtClean="0"/>
              <a:t>社会的公正　個人の「しあわせ」と社会の持続性</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タイトル 1"/>
          <p:cNvSpPr>
            <a:spLocks noGrp="1"/>
          </p:cNvSpPr>
          <p:nvPr>
            <p:ph type="title" idx="4294967295"/>
          </p:nvPr>
        </p:nvSpPr>
        <p:spPr>
          <a:xfrm>
            <a:off x="0" y="274638"/>
            <a:ext cx="9144000" cy="1143000"/>
          </a:xfrm>
        </p:spPr>
        <p:txBody>
          <a:bodyPr/>
          <a:lstStyle/>
          <a:p>
            <a:r>
              <a:rPr lang="ja-JP" altLang="en-US" sz="4000" smtClean="0"/>
              <a:t>１　子どもの貧困ということば</a:t>
            </a:r>
            <a:r>
              <a:rPr lang="en-US" altLang="ja-JP" sz="2800" smtClean="0"/>
              <a:t>(</a:t>
            </a:r>
            <a:r>
              <a:rPr lang="ja-JP" altLang="en-US" sz="2800" smtClean="0"/>
              <a:t>文献③④⑤⑥）</a:t>
            </a:r>
          </a:p>
        </p:txBody>
      </p:sp>
      <p:sp>
        <p:nvSpPr>
          <p:cNvPr id="25602" name="コンテンツ プレースホルダ 2"/>
          <p:cNvSpPr>
            <a:spLocks noGrp="1"/>
          </p:cNvSpPr>
          <p:nvPr>
            <p:ph idx="4294967295"/>
          </p:nvPr>
        </p:nvSpPr>
        <p:spPr>
          <a:xfrm>
            <a:off x="539750" y="1412875"/>
            <a:ext cx="8135938" cy="4713288"/>
          </a:xfrm>
        </p:spPr>
        <p:txBody>
          <a:bodyPr/>
          <a:lstStyle/>
          <a:p>
            <a:pPr>
              <a:buFont typeface="Arial" charset="0"/>
              <a:buNone/>
            </a:pPr>
            <a:r>
              <a:rPr lang="ja-JP" altLang="en-US" smtClean="0"/>
              <a:t>子どもの貧困という「特別な」</a:t>
            </a:r>
            <a:r>
              <a:rPr lang="en-US" altLang="ja-JP" smtClean="0"/>
              <a:t>/</a:t>
            </a:r>
            <a:r>
              <a:rPr lang="ja-JP" altLang="en-US" smtClean="0"/>
              <a:t>「新しい」貧困？</a:t>
            </a:r>
            <a:endParaRPr lang="en-US" altLang="ja-JP" smtClean="0"/>
          </a:p>
          <a:p>
            <a:pPr>
              <a:buFont typeface="Arial" charset="0"/>
              <a:buNone/>
            </a:pPr>
            <a:endParaRPr lang="ja-JP" altLang="en-US" smtClean="0"/>
          </a:p>
          <a:p>
            <a:pPr>
              <a:buFont typeface="Arial" charset="0"/>
              <a:buNone/>
            </a:pPr>
            <a:r>
              <a:rPr lang="ja-JP" altLang="en-US" smtClean="0"/>
              <a:t>貧困の一側面として理解</a:t>
            </a:r>
            <a:endParaRPr lang="en-US" altLang="ja-JP" smtClean="0"/>
          </a:p>
          <a:p>
            <a:pPr>
              <a:buFont typeface="Arial" charset="0"/>
              <a:buNone/>
            </a:pPr>
            <a:r>
              <a:rPr lang="ja-JP" altLang="en-US" smtClean="0"/>
              <a:t>　　　　　　　　　　　　</a:t>
            </a:r>
            <a:r>
              <a:rPr lang="en-US" altLang="ja-JP" smtClean="0"/>
              <a:t>/</a:t>
            </a:r>
            <a:r>
              <a:rPr lang="ja-JP" altLang="en-US" smtClean="0"/>
              <a:t>基本問題は貧困それ自体</a:t>
            </a:r>
            <a:endParaRPr lang="en-US" altLang="ja-JP" smtClean="0"/>
          </a:p>
          <a:p>
            <a:pPr>
              <a:buFont typeface="Arial" charset="0"/>
              <a:buNone/>
            </a:pPr>
            <a:endParaRPr lang="en-US" altLang="ja-JP" smtClean="0"/>
          </a:p>
          <a:p>
            <a:pPr>
              <a:buFont typeface="Arial" charset="0"/>
              <a:buNone/>
            </a:pPr>
            <a:r>
              <a:rPr lang="ja-JP" altLang="en-US" smtClean="0"/>
              <a:t>貧困を子どもの側から理解する</a:t>
            </a:r>
            <a:r>
              <a:rPr lang="en-US" altLang="ja-JP" smtClean="0"/>
              <a:t>/</a:t>
            </a:r>
            <a:r>
              <a:rPr lang="ja-JP" altLang="en-US" smtClean="0"/>
              <a:t>子どもに焦点</a:t>
            </a:r>
          </a:p>
          <a:p>
            <a:pPr>
              <a:buFont typeface="Arial" charset="0"/>
              <a:buNone/>
            </a:pPr>
            <a:r>
              <a:rPr lang="ja-JP" altLang="en-US" smtClean="0"/>
              <a:t>貧困が子どもの不利・困難に転化する過程</a:t>
            </a:r>
          </a:p>
          <a:p>
            <a:pPr>
              <a:buFont typeface="Arial" charset="0"/>
              <a:buNone/>
            </a:pPr>
            <a:r>
              <a:rPr lang="ja-JP" altLang="en-US" smtClean="0"/>
              <a:t>反貧困政策・実践としての「子ども政策・実践」</a:t>
            </a:r>
          </a:p>
          <a:p>
            <a:pPr>
              <a:buFont typeface="Arial" charset="0"/>
              <a:buNone/>
            </a:pPr>
            <a:r>
              <a:rPr lang="ja-JP" altLang="en-US" sz="200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fontAlgn="auto">
              <a:spcAft>
                <a:spcPts val="0"/>
              </a:spcAft>
              <a:defRPr/>
            </a:pPr>
            <a:r>
              <a:rPr lang="ja-JP" altLang="ja-JP" dirty="0" smtClean="0"/>
              <a:t>２　「子どもの貧困」と今日の日本社会</a:t>
            </a:r>
            <a:endParaRPr lang="ja-JP" altLang="en-US" dirty="0"/>
          </a:p>
        </p:txBody>
      </p:sp>
      <p:sp>
        <p:nvSpPr>
          <p:cNvPr id="26626" name="コンテンツ プレースホルダ 2"/>
          <p:cNvSpPr>
            <a:spLocks noGrp="1"/>
          </p:cNvSpPr>
          <p:nvPr>
            <p:ph idx="1"/>
          </p:nvPr>
        </p:nvSpPr>
        <p:spPr>
          <a:xfrm>
            <a:off x="457200" y="1268413"/>
            <a:ext cx="8229600" cy="5329237"/>
          </a:xfrm>
        </p:spPr>
        <p:txBody>
          <a:bodyPr/>
          <a:lstStyle/>
          <a:p>
            <a:pPr>
              <a:buFont typeface="Arial" charset="0"/>
              <a:buNone/>
            </a:pPr>
            <a:r>
              <a:rPr lang="en-US" altLang="ja-JP" dirty="0" smtClean="0"/>
              <a:t>Ⅰ</a:t>
            </a:r>
            <a:r>
              <a:rPr lang="ja-JP" altLang="en-US" dirty="0" smtClean="0"/>
              <a:t>　市場と家族</a:t>
            </a:r>
          </a:p>
          <a:p>
            <a:pPr>
              <a:buFont typeface="Arial" charset="0"/>
              <a:buNone/>
            </a:pPr>
            <a:r>
              <a:rPr lang="ja-JP" altLang="ja-JP" dirty="0" smtClean="0"/>
              <a:t>　１）市場化・民営化と公共領域の後退</a:t>
            </a:r>
          </a:p>
          <a:p>
            <a:pPr>
              <a:buFont typeface="Arial" charset="0"/>
              <a:buNone/>
            </a:pPr>
            <a:r>
              <a:rPr lang="ja-JP" altLang="ja-JP" dirty="0" smtClean="0"/>
              <a:t>　２）家族</a:t>
            </a:r>
            <a:r>
              <a:rPr lang="ja-JP" altLang="en-US" dirty="0" smtClean="0"/>
              <a:t>に依存する公共領域（</a:t>
            </a:r>
            <a:r>
              <a:rPr lang="ja-JP" altLang="en-US" sz="2800" dirty="0" smtClean="0"/>
              <a:t>教育・社会福祉</a:t>
            </a:r>
            <a:r>
              <a:rPr lang="ja-JP" altLang="en-US" dirty="0" smtClean="0"/>
              <a:t>）</a:t>
            </a:r>
          </a:p>
          <a:p>
            <a:pPr>
              <a:buFont typeface="Arial" charset="0"/>
              <a:buNone/>
            </a:pPr>
            <a:r>
              <a:rPr lang="en-US" altLang="ja-JP" dirty="0" smtClean="0"/>
              <a:t>Ⅱ</a:t>
            </a:r>
            <a:r>
              <a:rPr lang="ja-JP" altLang="en-US" dirty="0" smtClean="0"/>
              <a:t>　家族の状態</a:t>
            </a:r>
            <a:r>
              <a:rPr lang="ja-JP" altLang="en-US" sz="2400" dirty="0" smtClean="0"/>
              <a:t>　　　　　　　　　　　　　　　　　　　　　　　　　</a:t>
            </a:r>
          </a:p>
          <a:p>
            <a:pPr>
              <a:buFont typeface="Arial" charset="0"/>
              <a:buNone/>
            </a:pPr>
            <a:r>
              <a:rPr lang="ja-JP" altLang="ja-JP" dirty="0" smtClean="0"/>
              <a:t>　３）教育と子育てをめぐる競争</a:t>
            </a:r>
            <a:r>
              <a:rPr lang="ja-JP" altLang="en-US" dirty="0" smtClean="0"/>
              <a:t>の激しさ</a:t>
            </a:r>
            <a:endParaRPr lang="ja-JP" altLang="ja-JP" dirty="0" smtClean="0"/>
          </a:p>
          <a:p>
            <a:pPr>
              <a:buFont typeface="Arial" charset="0"/>
              <a:buNone/>
            </a:pPr>
            <a:r>
              <a:rPr lang="ja-JP" altLang="ja-JP" dirty="0" smtClean="0"/>
              <a:t>　４）子育て生活</a:t>
            </a:r>
            <a:r>
              <a:rPr lang="ja-JP" altLang="en-US" dirty="0" smtClean="0"/>
              <a:t>の</a:t>
            </a:r>
            <a:r>
              <a:rPr lang="ja-JP" altLang="ja-JP" dirty="0" smtClean="0"/>
              <a:t>社会階層的格差</a:t>
            </a:r>
            <a:endParaRPr lang="ja-JP" altLang="en-US" dirty="0" smtClean="0"/>
          </a:p>
          <a:p>
            <a:pPr>
              <a:buFont typeface="Arial" charset="0"/>
              <a:buNone/>
            </a:pPr>
            <a:r>
              <a:rPr lang="en-US" altLang="ja-JP" dirty="0" smtClean="0"/>
              <a:t>Ⅲ</a:t>
            </a:r>
            <a:r>
              <a:rPr lang="ja-JP" altLang="en-US" dirty="0" smtClean="0"/>
              <a:t>　所得・雇用・社会保障</a:t>
            </a:r>
          </a:p>
          <a:p>
            <a:pPr>
              <a:buFont typeface="Arial" charset="0"/>
              <a:buNone/>
            </a:pPr>
            <a:r>
              <a:rPr lang="ja-JP" altLang="ja-JP" dirty="0" smtClean="0"/>
              <a:t>　５）貧困率の上昇と若年層の失業・不安定化</a:t>
            </a:r>
          </a:p>
          <a:p>
            <a:pPr>
              <a:buFont typeface="Arial" charset="0"/>
              <a:buNone/>
            </a:pPr>
            <a:r>
              <a:rPr lang="ja-JP" altLang="ja-JP" dirty="0" smtClean="0"/>
              <a:t>　６）税と社会保障による所得再分配の逆機能</a:t>
            </a:r>
            <a:endParaRPr lang="ja-JP" alt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rtlCol="0">
            <a:normAutofit fontScale="90000"/>
          </a:bodyPr>
          <a:lstStyle/>
          <a:p>
            <a:pPr fontAlgn="auto">
              <a:spcAft>
                <a:spcPts val="0"/>
              </a:spcAft>
              <a:defRPr/>
            </a:pPr>
            <a:r>
              <a:rPr lang="ja-JP" altLang="ja-JP" dirty="0" smtClean="0"/>
              <a:t>２　「子どもの貧困」と今日の日本社会</a:t>
            </a:r>
            <a:endParaRPr lang="ja-JP" altLang="en-US" dirty="0"/>
          </a:p>
        </p:txBody>
      </p:sp>
      <p:sp>
        <p:nvSpPr>
          <p:cNvPr id="80899" name="コンテンツ プレースホルダ 2"/>
          <p:cNvSpPr>
            <a:spLocks noGrp="1"/>
          </p:cNvSpPr>
          <p:nvPr>
            <p:ph idx="4294967295"/>
          </p:nvPr>
        </p:nvSpPr>
        <p:spPr>
          <a:xfrm>
            <a:off x="457200" y="1268413"/>
            <a:ext cx="8229600" cy="5400675"/>
          </a:xfrm>
        </p:spPr>
        <p:txBody>
          <a:bodyPr/>
          <a:lstStyle/>
          <a:p>
            <a:pPr>
              <a:buFont typeface="Arial" charset="0"/>
              <a:buNone/>
            </a:pPr>
            <a:r>
              <a:rPr lang="en-US" altLang="ja-JP" dirty="0" smtClean="0"/>
              <a:t>Ⅰ</a:t>
            </a:r>
            <a:r>
              <a:rPr lang="ja-JP" altLang="en-US" dirty="0" smtClean="0"/>
              <a:t>　市場と家族</a:t>
            </a:r>
            <a:r>
              <a:rPr lang="ja-JP" altLang="en-US" sz="2800" dirty="0" smtClean="0"/>
              <a:t>（文献①⑬）</a:t>
            </a:r>
          </a:p>
          <a:p>
            <a:pPr>
              <a:buFont typeface="Arial" charset="0"/>
              <a:buNone/>
            </a:pPr>
            <a:r>
              <a:rPr lang="ja-JP" altLang="ja-JP" dirty="0" smtClean="0"/>
              <a:t>　１）市場化・民営化と公共領域の後退</a:t>
            </a:r>
            <a:endParaRPr lang="ja-JP" altLang="en-US" dirty="0" smtClean="0"/>
          </a:p>
          <a:p>
            <a:pPr>
              <a:buFont typeface="Arial" charset="0"/>
              <a:buNone/>
            </a:pPr>
            <a:r>
              <a:rPr lang="ja-JP" altLang="ja-JP" dirty="0" smtClean="0"/>
              <a:t>　　　　　教育施策・公的保育制度の動向　</a:t>
            </a:r>
          </a:p>
          <a:p>
            <a:pPr>
              <a:buFont typeface="Arial" charset="0"/>
              <a:buNone/>
            </a:pPr>
            <a:r>
              <a:rPr lang="ja-JP" altLang="ja-JP" dirty="0" smtClean="0"/>
              <a:t>　２）家族</a:t>
            </a:r>
            <a:r>
              <a:rPr lang="ja-JP" altLang="en-US" dirty="0" smtClean="0"/>
              <a:t>に依存する公共領域（</a:t>
            </a:r>
            <a:r>
              <a:rPr lang="ja-JP" altLang="en-US" sz="2800" dirty="0" smtClean="0"/>
              <a:t>教育・社会福祉</a:t>
            </a:r>
            <a:r>
              <a:rPr lang="ja-JP" altLang="en-US" dirty="0" smtClean="0"/>
              <a:t>）</a:t>
            </a:r>
          </a:p>
          <a:p>
            <a:pPr>
              <a:buFont typeface="Arial" charset="0"/>
              <a:buNone/>
            </a:pPr>
            <a:r>
              <a:rPr lang="ja-JP" altLang="en-US" dirty="0" smtClean="0"/>
              <a:t>　　　　　家計の教育費負担</a:t>
            </a:r>
          </a:p>
          <a:p>
            <a:pPr>
              <a:buFont typeface="Arial" charset="0"/>
              <a:buNone/>
            </a:pPr>
            <a:endParaRPr lang="ja-JP" altLang="en-US" dirty="0" smtClean="0"/>
          </a:p>
          <a:p>
            <a:pPr>
              <a:buFont typeface="Arial" charset="0"/>
              <a:buNone/>
            </a:pPr>
            <a:r>
              <a:rPr lang="ja-JP" altLang="en-US" dirty="0" smtClean="0"/>
              <a:t>　市場主義と家族依存主義の結合</a:t>
            </a:r>
          </a:p>
          <a:p>
            <a:pPr>
              <a:buFont typeface="Arial" charset="0"/>
              <a:buNone/>
            </a:pPr>
            <a:r>
              <a:rPr lang="ja-JP" altLang="en-US" dirty="0" smtClean="0"/>
              <a:t>　家族の不利が子どもの不利に直結しやすい</a:t>
            </a:r>
          </a:p>
          <a:p>
            <a:pPr>
              <a:buFont typeface="Arial" charset="0"/>
              <a:buNone/>
            </a:pPr>
            <a:r>
              <a:rPr lang="en-US" altLang="ja-JP" sz="2400" dirty="0" smtClean="0"/>
              <a:t>Ⅱ</a:t>
            </a:r>
            <a:r>
              <a:rPr lang="ja-JP" altLang="en-US" sz="2400" dirty="0" smtClean="0"/>
              <a:t>家族の状態</a:t>
            </a:r>
          </a:p>
          <a:p>
            <a:pPr>
              <a:buFont typeface="Arial" charset="0"/>
              <a:buNone/>
            </a:pPr>
            <a:r>
              <a:rPr lang="en-US" altLang="ja-JP" sz="2400" dirty="0" smtClean="0"/>
              <a:t>Ⅲ</a:t>
            </a:r>
            <a:r>
              <a:rPr lang="ja-JP" altLang="en-US" sz="2400" dirty="0" smtClean="0"/>
              <a:t>所得・雇用・社会保障</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rtlCol="0">
            <a:normAutofit fontScale="90000"/>
          </a:bodyPr>
          <a:lstStyle/>
          <a:p>
            <a:pPr fontAlgn="auto">
              <a:spcAft>
                <a:spcPts val="0"/>
              </a:spcAft>
              <a:defRPr/>
            </a:pPr>
            <a:r>
              <a:rPr lang="ja-JP" altLang="ja-JP" dirty="0" smtClean="0"/>
              <a:t>２　「子どもの貧困」と今日の日本社会</a:t>
            </a:r>
            <a:endParaRPr lang="ja-JP" altLang="en-US" dirty="0"/>
          </a:p>
        </p:txBody>
      </p:sp>
      <p:sp>
        <p:nvSpPr>
          <p:cNvPr id="75779" name="コンテンツ プレースホルダ 2"/>
          <p:cNvSpPr>
            <a:spLocks noGrp="1"/>
          </p:cNvSpPr>
          <p:nvPr>
            <p:ph idx="4294967295"/>
          </p:nvPr>
        </p:nvSpPr>
        <p:spPr>
          <a:xfrm>
            <a:off x="468313" y="1268413"/>
            <a:ext cx="8229600" cy="5113337"/>
          </a:xfrm>
        </p:spPr>
        <p:txBody>
          <a:bodyPr/>
          <a:lstStyle/>
          <a:p>
            <a:pPr>
              <a:buFont typeface="Arial" charset="0"/>
              <a:buNone/>
            </a:pPr>
            <a:r>
              <a:rPr lang="en-US" altLang="ja-JP" sz="2400" dirty="0" smtClean="0"/>
              <a:t>Ⅰ</a:t>
            </a:r>
            <a:r>
              <a:rPr lang="ja-JP" altLang="en-US" sz="2400" dirty="0" smtClean="0"/>
              <a:t>　市場と家族</a:t>
            </a:r>
          </a:p>
          <a:p>
            <a:pPr>
              <a:buFont typeface="Arial" charset="0"/>
              <a:buNone/>
            </a:pPr>
            <a:endParaRPr lang="ja-JP" altLang="en-US" sz="2400" dirty="0" smtClean="0"/>
          </a:p>
          <a:p>
            <a:pPr>
              <a:buFont typeface="Arial" charset="0"/>
              <a:buNone/>
            </a:pPr>
            <a:r>
              <a:rPr lang="en-US" altLang="ja-JP" dirty="0" smtClean="0"/>
              <a:t>Ⅱ</a:t>
            </a:r>
            <a:r>
              <a:rPr lang="ja-JP" altLang="en-US" dirty="0" smtClean="0"/>
              <a:t>　家族の状態</a:t>
            </a:r>
          </a:p>
          <a:p>
            <a:pPr>
              <a:buFont typeface="Arial" charset="0"/>
              <a:buNone/>
            </a:pPr>
            <a:r>
              <a:rPr lang="ja-JP" altLang="ja-JP" dirty="0" smtClean="0"/>
              <a:t>３）教育と子育てをめぐる競争</a:t>
            </a:r>
            <a:r>
              <a:rPr lang="ja-JP" altLang="en-US" dirty="0" smtClean="0"/>
              <a:t>の激しさ</a:t>
            </a:r>
          </a:p>
          <a:p>
            <a:pPr>
              <a:buFont typeface="Arial" charset="0"/>
              <a:buNone/>
            </a:pPr>
            <a:r>
              <a:rPr lang="ja-JP" altLang="en-US" dirty="0" smtClean="0"/>
              <a:t>　　　</a:t>
            </a:r>
            <a:r>
              <a:rPr lang="ja-JP" altLang="en-US" sz="2800" dirty="0" smtClean="0"/>
              <a:t>資本間の競争→労働者間→家族間→子ども間</a:t>
            </a:r>
          </a:p>
          <a:p>
            <a:pPr>
              <a:buFont typeface="Arial" charset="0"/>
              <a:buNone/>
            </a:pPr>
            <a:r>
              <a:rPr lang="ja-JP" altLang="ja-JP" sz="2800" dirty="0" smtClean="0"/>
              <a:t>　　　市場と家族の関係</a:t>
            </a:r>
          </a:p>
          <a:p>
            <a:pPr>
              <a:buFont typeface="Arial" charset="0"/>
              <a:buNone/>
            </a:pPr>
            <a:r>
              <a:rPr lang="ja-JP" altLang="ja-JP" dirty="0" smtClean="0"/>
              <a:t>４）子育て生活</a:t>
            </a:r>
            <a:r>
              <a:rPr lang="ja-JP" altLang="en-US" dirty="0" smtClean="0"/>
              <a:t>の</a:t>
            </a:r>
            <a:r>
              <a:rPr lang="ja-JP" altLang="ja-JP" dirty="0" smtClean="0"/>
              <a:t>社会階層的格差</a:t>
            </a:r>
            <a:endParaRPr lang="ja-JP" altLang="en-US" dirty="0" smtClean="0"/>
          </a:p>
          <a:p>
            <a:pPr>
              <a:buFont typeface="Arial" charset="0"/>
              <a:buNone/>
            </a:pPr>
            <a:r>
              <a:rPr lang="ja-JP" altLang="ja-JP" dirty="0" smtClean="0"/>
              <a:t>　　　</a:t>
            </a:r>
            <a:r>
              <a:rPr lang="ja-JP" altLang="ja-JP" sz="2800" dirty="0" smtClean="0"/>
              <a:t>学校　子育て　支援的な社会関係　（文献③）</a:t>
            </a:r>
            <a:endParaRPr lang="ja-JP" altLang="en-US" sz="2800" dirty="0" smtClean="0"/>
          </a:p>
          <a:p>
            <a:pPr>
              <a:buFont typeface="Arial" charset="0"/>
              <a:buNone/>
            </a:pPr>
            <a:endParaRPr lang="ja-JP" altLang="en-US" sz="2000" dirty="0" smtClean="0"/>
          </a:p>
          <a:p>
            <a:pPr>
              <a:buFont typeface="Arial" charset="0"/>
              <a:buNone/>
            </a:pPr>
            <a:r>
              <a:rPr lang="en-US" altLang="ja-JP" sz="2400" dirty="0" smtClean="0"/>
              <a:t>Ⅲ</a:t>
            </a:r>
            <a:r>
              <a:rPr lang="ja-JP" altLang="en-US" sz="2400" dirty="0" smtClean="0"/>
              <a:t>　所得・雇用・社会保障</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タイトル 1"/>
          <p:cNvSpPr>
            <a:spLocks noGrp="1"/>
          </p:cNvSpPr>
          <p:nvPr>
            <p:ph type="title"/>
          </p:nvPr>
        </p:nvSpPr>
        <p:spPr>
          <a:xfrm>
            <a:off x="0" y="476250"/>
            <a:ext cx="9144000" cy="431800"/>
          </a:xfrm>
        </p:spPr>
        <p:txBody>
          <a:bodyPr/>
          <a:lstStyle/>
          <a:p>
            <a:pPr algn="l"/>
            <a:r>
              <a:rPr lang="ja-JP" altLang="ja-JP" sz="4000" smtClean="0"/>
              <a:t>子育て生活</a:t>
            </a:r>
            <a:r>
              <a:rPr lang="ja-JP" altLang="en-US" sz="4000" smtClean="0"/>
              <a:t>の</a:t>
            </a:r>
            <a:r>
              <a:rPr lang="ja-JP" altLang="ja-JP" sz="4000" smtClean="0"/>
              <a:t>社会階層的格差（１）　</a:t>
            </a:r>
            <a:r>
              <a:rPr lang="ja-JP" altLang="en-US" sz="2800" smtClean="0"/>
              <a:t>文献③</a:t>
            </a:r>
            <a:r>
              <a:rPr lang="ja-JP" altLang="en-US" sz="3200" smtClean="0"/>
              <a:t>　</a:t>
            </a:r>
          </a:p>
        </p:txBody>
      </p:sp>
      <p:sp>
        <p:nvSpPr>
          <p:cNvPr id="18436" name="コンテンツ プレースホルダー 6"/>
          <p:cNvSpPr>
            <a:spLocks noGrp="1"/>
          </p:cNvSpPr>
          <p:nvPr>
            <p:ph idx="1"/>
          </p:nvPr>
        </p:nvSpPr>
        <p:spPr/>
        <p:txBody>
          <a:bodyPr/>
          <a:lstStyle/>
          <a:p>
            <a:endParaRPr lang="ja-JP" altLang="en-US" smtClean="0"/>
          </a:p>
        </p:txBody>
      </p:sp>
      <p:graphicFrame>
        <p:nvGraphicFramePr>
          <p:cNvPr id="18434" name="Object 2"/>
          <p:cNvGraphicFramePr>
            <a:graphicFrameLocks noChangeAspect="1"/>
          </p:cNvGraphicFramePr>
          <p:nvPr/>
        </p:nvGraphicFramePr>
        <p:xfrm>
          <a:off x="442913" y="1557338"/>
          <a:ext cx="8189912" cy="4464050"/>
        </p:xfrm>
        <a:graphic>
          <a:graphicData uri="http://schemas.openxmlformats.org/presentationml/2006/ole">
            <p:oleObj spid="_x0000_s18434" name="Worksheet" r:id="rId3" imgW="7915165" imgH="2505060" progId="Excel.Sheet.8">
              <p:link updateAutomatic="1"/>
            </p:oleObj>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2049</TotalTime>
  <Words>1129</Words>
  <Application>Microsoft Office PowerPoint</Application>
  <PresentationFormat>画面に合わせる (4:3)</PresentationFormat>
  <Paragraphs>545</Paragraphs>
  <Slides>42</Slides>
  <Notes>10</Notes>
  <HiddenSlides>0</HiddenSlides>
  <MMClips>0</MMClips>
  <ScaleCrop>false</ScaleCrop>
  <HeadingPairs>
    <vt:vector size="6" baseType="variant">
      <vt:variant>
        <vt:lpstr>テーマ</vt:lpstr>
      </vt:variant>
      <vt:variant>
        <vt:i4>1</vt:i4>
      </vt:variant>
      <vt:variant>
        <vt:lpstr>リンクの設定</vt:lpstr>
      </vt:variant>
      <vt:variant>
        <vt:i4>3</vt:i4>
      </vt:variant>
      <vt:variant>
        <vt:lpstr>スライド タイトル</vt:lpstr>
      </vt:variant>
      <vt:variant>
        <vt:i4>42</vt:i4>
      </vt:variant>
    </vt:vector>
  </HeadingPairs>
  <TitlesOfParts>
    <vt:vector size="46" baseType="lpstr">
      <vt:lpstr>Office ​​テーマ</vt:lpstr>
      <vt:lpstr>D:\2012日英セミナ－\表　学業成績、親子の活動、子育てをめぐる社会関係.xlsx!Sheet1!R2C1:R11C11</vt:lpstr>
      <vt:lpstr>C:\Documents and Settings\松本研究室\デスクトップ\2012日英セミナ－\表　学業成績、親子の活動、子育てをめぐる社会関係.xlsx!Sheet1!R14C1:R23C9</vt:lpstr>
      <vt:lpstr>D:\2012日英セミナ－\表　本人が入居前に経験・直面したこと.xlsx!Sheet1!R2C1:R17C5</vt:lpstr>
      <vt:lpstr>公開セミナー　子どもの貧困に対する政策を考える 第Ⅱセッション　子どもの貧困と社会的排除を理解する  子どもの貧困と「重なりあう不利」  松本伊智朗 北海道大学教育学研究院教育福祉論研究グループ   本報告の目的 子どもの貧困について重なり合う不利・困難の 複合的性格という観点から理解を試みること   </vt:lpstr>
      <vt:lpstr>本報告の構成</vt:lpstr>
      <vt:lpstr>スライド 3</vt:lpstr>
      <vt:lpstr>スライド 4</vt:lpstr>
      <vt:lpstr>１　子どもの貧困ということば(文献③④⑤⑥）</vt:lpstr>
      <vt:lpstr>２　「子どもの貧困」と今日の日本社会</vt:lpstr>
      <vt:lpstr>２　「子どもの貧困」と今日の日本社会</vt:lpstr>
      <vt:lpstr>２　「子どもの貧困」と今日の日本社会</vt:lpstr>
      <vt:lpstr>子育て生活の社会階層的格差（１）　文献③　</vt:lpstr>
      <vt:lpstr>　子育て生活の社会階層的格差（２）文献③　</vt:lpstr>
      <vt:lpstr>２　「子どもの貧困」と今日の日本社会</vt:lpstr>
      <vt:lpstr>重なり合う不利　１</vt:lpstr>
      <vt:lpstr>生活基盤・貧困</vt:lpstr>
      <vt:lpstr>図１　生活基盤の指標の重なり A経済問題／B非課税世帯・生活保護世帯／C困難</vt:lpstr>
      <vt:lpstr>生活基盤・貧困（内訳・参考）</vt:lpstr>
      <vt:lpstr>生活基盤・貧困（ネグレクト・参考）</vt:lpstr>
      <vt:lpstr>社会的孤立</vt:lpstr>
      <vt:lpstr>子ども・家族の諸困難　（子ども）</vt:lpstr>
      <vt:lpstr>子ども・家族の諸困難　（家族）</vt:lpstr>
      <vt:lpstr>図２　不利と困難の複合（子どもの障害） A子どもの障害（どちらか）／B経済問題／C社会的孤立</vt:lpstr>
      <vt:lpstr>図３　不利と困難の複合（親のメンタルヘルスの問題） A親のメンタルヘルスの問題※／B経済問題／C社会的孤立</vt:lpstr>
      <vt:lpstr>図４　不利と困難の複合（親の知的障害） A親の知的障害／B経済問題／C社会的孤立</vt:lpstr>
      <vt:lpstr>図５　不利と困難の複合（DV） A DV(疑いを含む)／B経済問題／C社会的孤立</vt:lpstr>
      <vt:lpstr>図６　不利と困難の複合（障害／DV） A 子どもの障害(どちらか)／B親の障害※／C DV (疑いを含む) </vt:lpstr>
      <vt:lpstr>図７　不利と困難の複合（総合） A 子どもの障害(どちらか)、親の障害※、DV(疑いを含む)／ B経済問題／C社会的孤立</vt:lpstr>
      <vt:lpstr>つまり</vt:lpstr>
      <vt:lpstr>重なり合う不利　２</vt:lpstr>
      <vt:lpstr>使用する調査 （いずれも報告者が調査設計・集計分析）</vt:lpstr>
      <vt:lpstr>利用者の概況（０８年調査）</vt:lpstr>
      <vt:lpstr>本人が入居前に経験・直面したこと　（M.A）　　　　　　　　　　　　　　　　　　</vt:lpstr>
      <vt:lpstr>不利と困難の3側面</vt:lpstr>
      <vt:lpstr>図８　2005年度調査　男女　利用者の困難</vt:lpstr>
      <vt:lpstr>図９　2005年度調査　男　利用者の困難</vt:lpstr>
      <vt:lpstr>図１０　2005年度調査　女　利用者の困難</vt:lpstr>
      <vt:lpstr>図１１　2008年度調査　男女　利用者の困難</vt:lpstr>
      <vt:lpstr>図１２　2008年度調査　男　利用者の困難</vt:lpstr>
      <vt:lpstr>図１３　2008年度調査　女　利用者の困難</vt:lpstr>
      <vt:lpstr>つまり</vt:lpstr>
      <vt:lpstr>５　責任と共感</vt:lpstr>
      <vt:lpstr>スライド 40</vt:lpstr>
      <vt:lpstr>５　責任と共感</vt:lpstr>
      <vt:lpstr>５　責任と共感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ichiro</dc:creator>
  <cp:lastModifiedBy>松本研究室</cp:lastModifiedBy>
  <cp:revision>100</cp:revision>
  <dcterms:created xsi:type="dcterms:W3CDTF">2011-12-19T02:44:06Z</dcterms:created>
  <dcterms:modified xsi:type="dcterms:W3CDTF">2012-01-04T10:15:34Z</dcterms:modified>
</cp:coreProperties>
</file>