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2"/>
  </p:notesMasterIdLst>
  <p:sldIdLst>
    <p:sldId id="256" r:id="rId2"/>
    <p:sldId id="257" r:id="rId3"/>
    <p:sldId id="265" r:id="rId4"/>
    <p:sldId id="271" r:id="rId5"/>
    <p:sldId id="269" r:id="rId6"/>
    <p:sldId id="264" r:id="rId7"/>
    <p:sldId id="273" r:id="rId8"/>
    <p:sldId id="272" r:id="rId9"/>
    <p:sldId id="268" r:id="rId10"/>
    <p:sldId id="262" r:id="rId11"/>
  </p:sldIdLst>
  <p:sldSz cx="9144000" cy="6858000" type="screen4x3"/>
  <p:notesSz cx="6778625" cy="9910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87" autoAdjust="0"/>
    <p:restoredTop sz="94660"/>
  </p:normalViewPr>
  <p:slideViewPr>
    <p:cSldViewPr>
      <p:cViewPr>
        <p:scale>
          <a:sx n="60" d="100"/>
          <a:sy n="60" d="100"/>
        </p:scale>
        <p:origin x="-1368" y="-10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://kyodo.mhlw.go.jp/sites/12002000/DocLib/009&#35519;&#26619;&#20418;/009&#35519;&#26619;&#20418;/006&#29983;&#27963;&#20445;&#35703;&#36895;&#22577;/&#36895;&#22577;&#65297;&#26522;&#32025;/23.7/&#12304;&#12472;&#12455;&#12483;&#12488;&#12467;&#12540;&#12473;&#12479;&#12540;&#27178;&#12305;(H23.07&#36895;&#22577;&#20516;&#21453;&#26144;&#29256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autoTitleDeleted val="1"/>
    <c:plotArea>
      <c:layout>
        <c:manualLayout>
          <c:layoutTarget val="inner"/>
          <c:xMode val="edge"/>
          <c:yMode val="edge"/>
          <c:x val="9.1906721536351196E-2"/>
          <c:y val="7.0530276635774519E-2"/>
          <c:w val="0.85699588477366262"/>
          <c:h val="0.78553782547092843"/>
        </c:manualLayout>
      </c:layout>
      <c:lineChart>
        <c:grouping val="standard"/>
        <c:ser>
          <c:idx val="0"/>
          <c:order val="0"/>
          <c:tx>
            <c:strRef>
              <c:f>データ!$D$1</c:f>
              <c:strCache>
                <c:ptCount val="1"/>
                <c:pt idx="0">
                  <c:v>被保護世帯数</c:v>
                </c:pt>
              </c:strCache>
            </c:strRef>
          </c:tx>
          <c:spPr>
            <a:ln w="12700">
              <a:solidFill>
                <a:srgbClr val="0000FF"/>
              </a:solidFill>
              <a:prstDash val="solid"/>
            </a:ln>
          </c:spPr>
          <c:marker>
            <c:symbol val="circle"/>
            <c:size val="4"/>
            <c:spPr>
              <a:solidFill>
                <a:srgbClr val="3366FF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Pt>
            <c:idx val="1"/>
            <c:marker>
              <c:symbol val="none"/>
            </c:marker>
          </c:dPt>
          <c:dPt>
            <c:idx val="2"/>
            <c:marker>
              <c:symbol val="none"/>
            </c:marker>
          </c:dPt>
          <c:dPt>
            <c:idx val="3"/>
            <c:marker>
              <c:symbol val="none"/>
            </c:marker>
          </c:dPt>
          <c:dPt>
            <c:idx val="5"/>
            <c:marker>
              <c:symbol val="none"/>
            </c:marker>
          </c:dPt>
          <c:dPt>
            <c:idx val="6"/>
            <c:marker>
              <c:symbol val="none"/>
            </c:marker>
          </c:dPt>
          <c:dPt>
            <c:idx val="7"/>
            <c:marker>
              <c:symbol val="none"/>
            </c:marker>
          </c:dPt>
          <c:dPt>
            <c:idx val="8"/>
            <c:marker>
              <c:symbol val="none"/>
            </c:marker>
          </c:dPt>
          <c:dPt>
            <c:idx val="10"/>
            <c:marker>
              <c:symbol val="none"/>
            </c:marker>
          </c:dPt>
          <c:dPt>
            <c:idx val="11"/>
            <c:marker>
              <c:symbol val="none"/>
            </c:marker>
          </c:dPt>
          <c:dPt>
            <c:idx val="12"/>
            <c:marker>
              <c:symbol val="none"/>
            </c:marker>
          </c:dPt>
          <c:dPt>
            <c:idx val="13"/>
            <c:marker>
              <c:symbol val="none"/>
            </c:marker>
          </c:dPt>
          <c:dPt>
            <c:idx val="15"/>
            <c:marker>
              <c:symbol val="none"/>
            </c:marker>
          </c:dPt>
          <c:dPt>
            <c:idx val="16"/>
            <c:marker>
              <c:symbol val="none"/>
            </c:marker>
          </c:dPt>
          <c:dPt>
            <c:idx val="17"/>
            <c:marker>
              <c:symbol val="none"/>
            </c:marker>
          </c:dPt>
          <c:dPt>
            <c:idx val="18"/>
            <c:marker>
              <c:symbol val="none"/>
            </c:marker>
          </c:dPt>
          <c:dPt>
            <c:idx val="20"/>
            <c:marker>
              <c:symbol val="none"/>
            </c:marker>
          </c:dPt>
          <c:dPt>
            <c:idx val="21"/>
            <c:marker>
              <c:symbol val="none"/>
            </c:marker>
          </c:dPt>
          <c:dPt>
            <c:idx val="22"/>
            <c:marker>
              <c:symbol val="none"/>
            </c:marker>
          </c:dPt>
          <c:dPt>
            <c:idx val="23"/>
            <c:marker>
              <c:symbol val="none"/>
            </c:marker>
          </c:dPt>
          <c:dPt>
            <c:idx val="25"/>
            <c:marker>
              <c:symbol val="none"/>
            </c:marker>
          </c:dPt>
          <c:dPt>
            <c:idx val="26"/>
            <c:marker>
              <c:symbol val="none"/>
            </c:marker>
          </c:dPt>
          <c:dPt>
            <c:idx val="27"/>
            <c:marker>
              <c:symbol val="none"/>
            </c:marker>
          </c:dPt>
          <c:dPt>
            <c:idx val="28"/>
            <c:marker>
              <c:symbol val="none"/>
            </c:marker>
          </c:dPt>
          <c:dPt>
            <c:idx val="30"/>
            <c:marker>
              <c:symbol val="none"/>
            </c:marker>
          </c:dPt>
          <c:dPt>
            <c:idx val="31"/>
            <c:marker>
              <c:symbol val="none"/>
            </c:marker>
          </c:dPt>
          <c:dPt>
            <c:idx val="32"/>
            <c:marker>
              <c:symbol val="none"/>
            </c:marker>
          </c:dPt>
          <c:dPt>
            <c:idx val="35"/>
            <c:marker>
              <c:symbol val="none"/>
            </c:marker>
          </c:dPt>
          <c:dPt>
            <c:idx val="36"/>
            <c:marker>
              <c:symbol val="none"/>
            </c:marker>
          </c:dPt>
          <c:dPt>
            <c:idx val="37"/>
            <c:marker>
              <c:symbol val="none"/>
            </c:marker>
          </c:dPt>
          <c:dPt>
            <c:idx val="38"/>
            <c:marker>
              <c:symbol val="none"/>
            </c:marker>
          </c:dPt>
          <c:dPt>
            <c:idx val="40"/>
            <c:marker>
              <c:symbol val="none"/>
            </c:marker>
          </c:dPt>
          <c:dPt>
            <c:idx val="42"/>
            <c:marker>
              <c:symbol val="none"/>
            </c:marker>
          </c:dPt>
          <c:dPt>
            <c:idx val="43"/>
            <c:marker>
              <c:symbol val="none"/>
            </c:marker>
          </c:dPt>
          <c:dPt>
            <c:idx val="45"/>
            <c:marker>
              <c:symbol val="none"/>
            </c:marker>
          </c:dPt>
          <c:dPt>
            <c:idx val="46"/>
            <c:marker>
              <c:symbol val="none"/>
            </c:marker>
          </c:dPt>
          <c:dPt>
            <c:idx val="47"/>
            <c:marker>
              <c:symbol val="none"/>
            </c:marker>
          </c:dPt>
          <c:dPt>
            <c:idx val="48"/>
            <c:marker>
              <c:symbol val="none"/>
            </c:marker>
          </c:dPt>
          <c:dPt>
            <c:idx val="49"/>
            <c:marker>
              <c:symbol val="none"/>
            </c:marker>
          </c:dPt>
          <c:dPt>
            <c:idx val="50"/>
            <c:marker>
              <c:symbol val="none"/>
            </c:marker>
          </c:dPt>
          <c:dPt>
            <c:idx val="51"/>
            <c:marker>
              <c:symbol val="none"/>
            </c:marker>
          </c:dPt>
          <c:dPt>
            <c:idx val="52"/>
            <c:marker>
              <c:symbol val="none"/>
            </c:marker>
          </c:dPt>
          <c:dPt>
            <c:idx val="53"/>
            <c:marker>
              <c:symbol val="none"/>
            </c:marker>
          </c:dPt>
          <c:dPt>
            <c:idx val="54"/>
            <c:marker>
              <c:symbol val="none"/>
            </c:marker>
          </c:dPt>
          <c:dPt>
            <c:idx val="55"/>
            <c:marker>
              <c:symbol val="none"/>
            </c:marker>
          </c:dPt>
          <c:dPt>
            <c:idx val="56"/>
            <c:marker>
              <c:symbol val="none"/>
            </c:marker>
          </c:dPt>
          <c:dPt>
            <c:idx val="57"/>
            <c:marker>
              <c:symbol val="none"/>
            </c:marker>
          </c:dPt>
          <c:dLbls>
            <c:dLbl>
              <c:idx val="0"/>
              <c:layout>
                <c:manualLayout>
                  <c:x val="-3.7722908093278567E-3"/>
                  <c:y val="-1.7485284753606996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699,662</a:t>
                    </a:r>
                  </a:p>
                </c:rich>
              </c:tx>
              <c:dLblPos val="r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layout>
                <c:manualLayout>
                  <c:x val="-1.7661233703811775E-2"/>
                  <c:y val="-1.7358089114600381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661,036</a:t>
                    </a:r>
                  </a:p>
                </c:rich>
              </c:tx>
              <c:dLblPos val="r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layout>
                <c:manualLayout>
                  <c:x val="-2.2162168000604891E-2"/>
                  <c:y val="1.707154948826663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611,456</a:t>
                    </a:r>
                  </a:p>
                </c:rich>
              </c:tx>
              <c:dLblPos val="r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layout>
                <c:manualLayout>
                  <c:x val="-2.5634403724226058E-2"/>
                  <c:y val="2.1995527186320748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643,905</a:t>
                    </a:r>
                  </a:p>
                </c:rich>
              </c:tx>
              <c:dLblPos val="r"/>
            </c:dLbl>
            <c:dLbl>
              <c:idx val="15"/>
              <c:delete val="1"/>
            </c:dLbl>
            <c:dLbl>
              <c:idx val="16"/>
              <c:delete val="1"/>
            </c:dLbl>
            <c:dLbl>
              <c:idx val="17"/>
              <c:delete val="1"/>
            </c:dLbl>
            <c:dLbl>
              <c:idx val="18"/>
              <c:delete val="1"/>
            </c:dLbl>
            <c:dLbl>
              <c:idx val="19"/>
              <c:layout>
                <c:manualLayout>
                  <c:x val="-2.4991413110398271E-2"/>
                  <c:y val="2.0055910170992054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658,277</a:t>
                    </a:r>
                  </a:p>
                </c:rich>
              </c:tx>
              <c:dLblPos val="r"/>
            </c:dLbl>
            <c:dLbl>
              <c:idx val="20"/>
              <c:delete val="1"/>
            </c:dLbl>
            <c:dLbl>
              <c:idx val="21"/>
              <c:delete val="1"/>
            </c:dLbl>
            <c:dLbl>
              <c:idx val="22"/>
              <c:delete val="1"/>
            </c:dLbl>
            <c:dLbl>
              <c:idx val="23"/>
              <c:delete val="1"/>
            </c:dLbl>
            <c:dLbl>
              <c:idx val="24"/>
              <c:layout>
                <c:manualLayout>
                  <c:x val="-2.1262002743484242E-2"/>
                  <c:y val="2.3957508270046141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707,514</a:t>
                    </a:r>
                  </a:p>
                </c:rich>
              </c:tx>
              <c:dLblPos val="r"/>
            </c:dLbl>
            <c:dLbl>
              <c:idx val="25"/>
              <c:delete val="1"/>
            </c:dLbl>
            <c:dLbl>
              <c:idx val="26"/>
              <c:delete val="1"/>
            </c:dLbl>
            <c:dLbl>
              <c:idx val="27"/>
              <c:delete val="1"/>
            </c:dLbl>
            <c:dLbl>
              <c:idx val="28"/>
              <c:delete val="1"/>
            </c:dLbl>
            <c:dLbl>
              <c:idx val="29"/>
              <c:layout>
                <c:manualLayout>
                  <c:x val="-2.267662529838085E-2"/>
                  <c:y val="1.8238519001692845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746,997</a:t>
                    </a:r>
                  </a:p>
                </c:rich>
              </c:tx>
              <c:dLblPos val="r"/>
            </c:dLbl>
            <c:dLbl>
              <c:idx val="30"/>
              <c:delete val="1"/>
            </c:dLbl>
            <c:dLbl>
              <c:idx val="31"/>
              <c:delete val="1"/>
            </c:dLbl>
            <c:dLbl>
              <c:idx val="32"/>
              <c:delete val="1"/>
            </c:dLbl>
            <c:dLbl>
              <c:idx val="33"/>
              <c:layout>
                <c:manualLayout>
                  <c:x val="-3.2107298316105717E-2"/>
                  <c:y val="2.5046048238053092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789,602</a:t>
                    </a:r>
                  </a:p>
                </c:rich>
              </c:tx>
              <c:dLblPos val="r"/>
            </c:dLbl>
            <c:dLbl>
              <c:idx val="34"/>
              <c:layout>
                <c:manualLayout>
                  <c:x val="-1.4575029973104251E-3"/>
                  <c:y val="-6.0205935796487173E-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780,507</a:t>
                    </a:r>
                  </a:p>
                </c:rich>
              </c:tx>
              <c:dLblPos val="r"/>
            </c:dLbl>
            <c:dLbl>
              <c:idx val="35"/>
              <c:delete val="1"/>
            </c:dLbl>
            <c:dLbl>
              <c:idx val="36"/>
              <c:delete val="1"/>
            </c:dLbl>
            <c:dLbl>
              <c:idx val="37"/>
              <c:delete val="1"/>
            </c:dLbl>
            <c:dLbl>
              <c:idx val="38"/>
              <c:delete val="1"/>
            </c:dLbl>
            <c:dLbl>
              <c:idx val="39"/>
              <c:layout>
                <c:manualLayout>
                  <c:x val="-4.3338517870451523E-2"/>
                  <c:y val="2.0755097920452256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623,755</a:t>
                    </a:r>
                  </a:p>
                </c:rich>
              </c:tx>
              <c:dLblPos val="r"/>
            </c:dLbl>
            <c:dLbl>
              <c:idx val="40"/>
              <c:delete val="1"/>
            </c:dLbl>
            <c:dLbl>
              <c:idx val="41"/>
              <c:layout>
                <c:manualLayout>
                  <c:x val="-2.147629694436359E-2"/>
                  <c:y val="-2.6627995465064207E-2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ＭＳ 明朝"/>
                        <a:ea typeface="ＭＳ 明朝"/>
                        <a:cs typeface="ＭＳ 明朝"/>
                      </a:defRPr>
                    </a:pPr>
                    <a:r>
                      <a:rPr lang="en-US" altLang="ja-JP"/>
                      <a:t>585,972</a:t>
                    </a:r>
                  </a:p>
                </c:rich>
              </c:tx>
              <c:spPr>
                <a:solidFill>
                  <a:srgbClr val="FFFFFF"/>
                </a:solidFill>
                <a:ln w="3175">
                  <a:solidFill>
                    <a:srgbClr val="000000"/>
                  </a:solidFill>
                  <a:prstDash val="solid"/>
                </a:ln>
              </c:spPr>
              <c:dLblPos val="r"/>
            </c:dLbl>
            <c:dLbl>
              <c:idx val="42"/>
              <c:delete val="1"/>
            </c:dLbl>
            <c:dLbl>
              <c:idx val="43"/>
              <c:delete val="1"/>
            </c:dLbl>
            <c:dLbl>
              <c:idx val="44"/>
              <c:layout>
                <c:manualLayout>
                  <c:x val="-2.3834073209984482E-2"/>
                  <c:y val="1.7890633493298582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601,925</a:t>
                    </a:r>
                  </a:p>
                </c:rich>
              </c:tx>
              <c:dLblPos val="r"/>
            </c:dLbl>
            <c:dLbl>
              <c:idx val="45"/>
              <c:delete val="1"/>
            </c:dLbl>
            <c:dLbl>
              <c:idx val="46"/>
              <c:delete val="1"/>
            </c:dLbl>
            <c:dLbl>
              <c:idx val="47"/>
              <c:delete val="1"/>
            </c:dLbl>
            <c:dLbl>
              <c:idx val="48"/>
              <c:delete val="1"/>
            </c:dLbl>
            <c:dLbl>
              <c:idx val="49"/>
              <c:delete val="1"/>
            </c:dLbl>
            <c:dLbl>
              <c:idx val="50"/>
              <c:delete val="1"/>
            </c:dLbl>
            <c:dLbl>
              <c:idx val="51"/>
              <c:delete val="1"/>
            </c:dLbl>
            <c:dLbl>
              <c:idx val="52"/>
              <c:delete val="1"/>
            </c:dLbl>
            <c:dLbl>
              <c:idx val="53"/>
              <c:delete val="1"/>
            </c:dLbl>
            <c:dLbl>
              <c:idx val="54"/>
              <c:delete val="1"/>
            </c:dLbl>
            <c:dLbl>
              <c:idx val="55"/>
              <c:delete val="1"/>
            </c:dLbl>
            <c:dLbl>
              <c:idx val="56"/>
              <c:delete val="1"/>
            </c:dLbl>
            <c:dLbl>
              <c:idx val="57"/>
              <c:layout>
                <c:manualLayout>
                  <c:x val="-2.7434842249657258E-2"/>
                  <c:y val="-6.8701987472804912E-2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ＭＳ 明朝"/>
                        <a:ea typeface="ＭＳ 明朝"/>
                        <a:cs typeface="ＭＳ 明朝"/>
                      </a:defRPr>
                    </a:pPr>
                    <a:r>
                      <a:rPr lang="en-US" altLang="ja-JP" sz="800" b="0" i="0" u="none" strike="noStrike" baseline="0"/>
                      <a:t>1,409,067</a:t>
                    </a:r>
                    <a:endParaRPr lang="en-US" altLang="ja-JP"/>
                  </a:p>
                </c:rich>
              </c:tx>
              <c:numFmt formatCode="General" sourceLinked="0"/>
              <c:spPr>
                <a:solidFill>
                  <a:srgbClr val="FFFFFF"/>
                </a:solidFill>
                <a:ln w="25400">
                  <a:noFill/>
                </a:ln>
              </c:spPr>
              <c:dLblPos val="r"/>
            </c:dLbl>
            <c:dLbl>
              <c:idx val="58"/>
              <c:layout>
                <c:manualLayout>
                  <c:x val="-5.3498050398021378E-2"/>
                  <c:y val="2.7619290951463118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1,274,231</a:t>
                    </a:r>
                  </a:p>
                </c:rich>
              </c:tx>
              <c:dLblPos val="r"/>
            </c:dLbl>
            <c:dLbl>
              <c:idx val="59"/>
              <c:delete val="1"/>
            </c:dLbl>
            <c:dLbl>
              <c:idx val="60"/>
              <c:layout>
                <c:manualLayout>
                  <c:x val="-5.7613168724279795E-2"/>
                  <c:y val="-1.179941002949852E-2"/>
                </c:manualLayout>
              </c:layout>
              <c:tx>
                <c:rich>
                  <a:bodyPr/>
                  <a:lstStyle/>
                  <a:p>
                    <a:r>
                      <a:rPr lang="en-US" altLang="en-US"/>
                      <a:t>1,486,341</a:t>
                    </a:r>
                  </a:p>
                </c:rich>
              </c:tx>
              <c:showVal val="1"/>
            </c:dLbl>
            <c:dLbl>
              <c:idx val="61"/>
              <c:layout>
                <c:manualLayout>
                  <c:x val="-5.4869684499314397E-2"/>
                  <c:y val="-1.7699115044247853E-2"/>
                </c:manualLayout>
              </c:layout>
              <c:tx>
                <c:rich>
                  <a:bodyPr/>
                  <a:lstStyle/>
                  <a:p>
                    <a:r>
                      <a:rPr altLang="en-US"/>
                      <a:t>1,486,341</a:t>
                    </a:r>
                  </a:p>
                </c:rich>
              </c:tx>
              <c:dLblPos val="r"/>
            </c:dLbl>
            <c:spPr>
              <a:solidFill>
                <a:srgbClr val="FFFFFF"/>
              </a:solidFill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ＭＳ 明朝"/>
                    <a:ea typeface="ＭＳ 明朝"/>
                    <a:cs typeface="ＭＳ 明朝"/>
                  </a:defRPr>
                </a:pPr>
                <a:endParaRPr lang="ja-JP"/>
              </a:p>
            </c:txPr>
            <c:showVal val="1"/>
          </c:dLbls>
          <c:cat>
            <c:strRef>
              <c:f>データ!$C$2:$C$63</c:f>
              <c:strCache>
                <c:ptCount val="61"/>
                <c:pt idx="0">
                  <c:v>昭和26年度</c:v>
                </c:pt>
                <c:pt idx="4">
                  <c:v>30</c:v>
                </c:pt>
                <c:pt idx="14">
                  <c:v>40</c:v>
                </c:pt>
                <c:pt idx="24">
                  <c:v>50</c:v>
                </c:pt>
                <c:pt idx="34">
                  <c:v>60</c:v>
                </c:pt>
                <c:pt idx="39">
                  <c:v>平成2</c:v>
                </c:pt>
                <c:pt idx="41">
                  <c:v>4</c:v>
                </c:pt>
                <c:pt idx="44">
                  <c:v>7</c:v>
                </c:pt>
                <c:pt idx="47">
                  <c:v>10</c:v>
                </c:pt>
                <c:pt idx="58">
                  <c:v>21</c:v>
                </c:pt>
                <c:pt idx="59">
                  <c:v>22</c:v>
                </c:pt>
                <c:pt idx="60">
                  <c:v>23年7月</c:v>
                </c:pt>
              </c:strCache>
            </c:strRef>
          </c:cat>
          <c:val>
            <c:numRef>
              <c:f>データ!$D$2:$D$63</c:f>
              <c:numCache>
                <c:formatCode>#,##0;[Red]\-#,##0</c:formatCode>
                <c:ptCount val="61"/>
                <c:pt idx="0">
                  <c:v>699662</c:v>
                </c:pt>
                <c:pt idx="1">
                  <c:v>702450</c:v>
                </c:pt>
                <c:pt idx="2">
                  <c:v>680289</c:v>
                </c:pt>
                <c:pt idx="3">
                  <c:v>658321</c:v>
                </c:pt>
                <c:pt idx="4">
                  <c:v>661036</c:v>
                </c:pt>
                <c:pt idx="5">
                  <c:v>618301</c:v>
                </c:pt>
                <c:pt idx="6">
                  <c:v>579037</c:v>
                </c:pt>
                <c:pt idx="7">
                  <c:v>591907</c:v>
                </c:pt>
                <c:pt idx="8">
                  <c:v>613532</c:v>
                </c:pt>
                <c:pt idx="9">
                  <c:v>611456</c:v>
                </c:pt>
                <c:pt idx="10">
                  <c:v>612666</c:v>
                </c:pt>
                <c:pt idx="11">
                  <c:v>624012</c:v>
                </c:pt>
                <c:pt idx="12">
                  <c:v>649073</c:v>
                </c:pt>
                <c:pt idx="13">
                  <c:v>641869</c:v>
                </c:pt>
                <c:pt idx="14">
                  <c:v>643905</c:v>
                </c:pt>
                <c:pt idx="15">
                  <c:v>657193</c:v>
                </c:pt>
                <c:pt idx="16">
                  <c:v>661647</c:v>
                </c:pt>
                <c:pt idx="17">
                  <c:v>659096</c:v>
                </c:pt>
                <c:pt idx="18">
                  <c:v>660509</c:v>
                </c:pt>
                <c:pt idx="19">
                  <c:v>658277</c:v>
                </c:pt>
                <c:pt idx="20">
                  <c:v>669354</c:v>
                </c:pt>
                <c:pt idx="21">
                  <c:v>692378</c:v>
                </c:pt>
                <c:pt idx="22">
                  <c:v>696540</c:v>
                </c:pt>
                <c:pt idx="23">
                  <c:v>688736</c:v>
                </c:pt>
                <c:pt idx="24">
                  <c:v>707514</c:v>
                </c:pt>
                <c:pt idx="25">
                  <c:v>709613</c:v>
                </c:pt>
                <c:pt idx="26">
                  <c:v>723587</c:v>
                </c:pt>
                <c:pt idx="27">
                  <c:v>739244</c:v>
                </c:pt>
                <c:pt idx="28">
                  <c:v>744841</c:v>
                </c:pt>
                <c:pt idx="29">
                  <c:v>746997</c:v>
                </c:pt>
                <c:pt idx="30">
                  <c:v>756726</c:v>
                </c:pt>
                <c:pt idx="31">
                  <c:v>770388</c:v>
                </c:pt>
                <c:pt idx="32">
                  <c:v>782265</c:v>
                </c:pt>
                <c:pt idx="33">
                  <c:v>789602</c:v>
                </c:pt>
                <c:pt idx="34">
                  <c:v>780507</c:v>
                </c:pt>
                <c:pt idx="35">
                  <c:v>746355</c:v>
                </c:pt>
                <c:pt idx="36">
                  <c:v>713825</c:v>
                </c:pt>
                <c:pt idx="37">
                  <c:v>681018</c:v>
                </c:pt>
                <c:pt idx="38">
                  <c:v>654915</c:v>
                </c:pt>
                <c:pt idx="39">
                  <c:v>623755</c:v>
                </c:pt>
                <c:pt idx="40">
                  <c:v>600697</c:v>
                </c:pt>
                <c:pt idx="41">
                  <c:v>585972</c:v>
                </c:pt>
                <c:pt idx="42">
                  <c:v>586106</c:v>
                </c:pt>
                <c:pt idx="43">
                  <c:v>595407</c:v>
                </c:pt>
                <c:pt idx="44">
                  <c:v>601925</c:v>
                </c:pt>
                <c:pt idx="45">
                  <c:v>613106</c:v>
                </c:pt>
                <c:pt idx="46">
                  <c:v>631488</c:v>
                </c:pt>
                <c:pt idx="47">
                  <c:v>663060</c:v>
                </c:pt>
                <c:pt idx="48">
                  <c:v>704055</c:v>
                </c:pt>
                <c:pt idx="49">
                  <c:v>751303</c:v>
                </c:pt>
                <c:pt idx="50">
                  <c:v>805169</c:v>
                </c:pt>
                <c:pt idx="51">
                  <c:v>870932</c:v>
                </c:pt>
                <c:pt idx="52">
                  <c:v>941270</c:v>
                </c:pt>
                <c:pt idx="53">
                  <c:v>998887</c:v>
                </c:pt>
                <c:pt idx="54">
                  <c:v>1041508</c:v>
                </c:pt>
                <c:pt idx="55">
                  <c:v>1075820</c:v>
                </c:pt>
                <c:pt idx="56">
                  <c:v>1105274</c:v>
                </c:pt>
                <c:pt idx="57">
                  <c:v>1148766</c:v>
                </c:pt>
                <c:pt idx="58">
                  <c:v>1274231</c:v>
                </c:pt>
                <c:pt idx="59">
                  <c:v>1410049</c:v>
                </c:pt>
                <c:pt idx="60">
                  <c:v>1486341</c:v>
                </c:pt>
              </c:numCache>
            </c:numRef>
          </c:val>
        </c:ser>
        <c:ser>
          <c:idx val="1"/>
          <c:order val="1"/>
          <c:tx>
            <c:strRef>
              <c:f>データ!$E$1</c:f>
              <c:strCache>
                <c:ptCount val="1"/>
                <c:pt idx="0">
                  <c:v>被保護実人員</c:v>
                </c:pt>
              </c:strCache>
            </c:strRef>
          </c:tx>
          <c:spPr>
            <a:ln w="12700">
              <a:solidFill>
                <a:srgbClr val="008000"/>
              </a:solidFill>
              <a:prstDash val="solid"/>
            </a:ln>
          </c:spPr>
          <c:marker>
            <c:symbol val="circle"/>
            <c:size val="4"/>
            <c:spPr>
              <a:solidFill>
                <a:srgbClr val="008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dPt>
            <c:idx val="1"/>
            <c:marker>
              <c:symbol val="none"/>
            </c:marker>
          </c:dPt>
          <c:dPt>
            <c:idx val="2"/>
            <c:marker>
              <c:symbol val="none"/>
            </c:marker>
          </c:dPt>
          <c:dPt>
            <c:idx val="3"/>
            <c:marker>
              <c:symbol val="none"/>
            </c:marker>
          </c:dPt>
          <c:dPt>
            <c:idx val="5"/>
            <c:marker>
              <c:symbol val="none"/>
            </c:marker>
          </c:dPt>
          <c:dPt>
            <c:idx val="6"/>
            <c:marker>
              <c:symbol val="none"/>
            </c:marker>
          </c:dPt>
          <c:dPt>
            <c:idx val="7"/>
            <c:marker>
              <c:symbol val="none"/>
            </c:marker>
          </c:dPt>
          <c:dPt>
            <c:idx val="8"/>
            <c:marker>
              <c:symbol val="none"/>
            </c:marker>
          </c:dPt>
          <c:dPt>
            <c:idx val="10"/>
            <c:marker>
              <c:symbol val="none"/>
            </c:marker>
          </c:dPt>
          <c:dPt>
            <c:idx val="11"/>
            <c:marker>
              <c:symbol val="none"/>
            </c:marker>
          </c:dPt>
          <c:dPt>
            <c:idx val="12"/>
            <c:marker>
              <c:symbol val="none"/>
            </c:marker>
          </c:dPt>
          <c:dPt>
            <c:idx val="13"/>
            <c:marker>
              <c:symbol val="none"/>
            </c:marker>
          </c:dPt>
          <c:dPt>
            <c:idx val="15"/>
            <c:marker>
              <c:symbol val="none"/>
            </c:marker>
          </c:dPt>
          <c:dPt>
            <c:idx val="16"/>
            <c:marker>
              <c:symbol val="none"/>
            </c:marker>
          </c:dPt>
          <c:dPt>
            <c:idx val="17"/>
            <c:marker>
              <c:symbol val="none"/>
            </c:marker>
          </c:dPt>
          <c:dPt>
            <c:idx val="18"/>
            <c:marker>
              <c:symbol val="none"/>
            </c:marker>
          </c:dPt>
          <c:dPt>
            <c:idx val="20"/>
            <c:marker>
              <c:symbol val="none"/>
            </c:marker>
          </c:dPt>
          <c:dPt>
            <c:idx val="21"/>
            <c:marker>
              <c:symbol val="none"/>
            </c:marker>
          </c:dPt>
          <c:dPt>
            <c:idx val="22"/>
            <c:marker>
              <c:symbol val="none"/>
            </c:marker>
          </c:dPt>
          <c:dPt>
            <c:idx val="23"/>
            <c:marker>
              <c:symbol val="none"/>
            </c:marker>
          </c:dPt>
          <c:dPt>
            <c:idx val="25"/>
            <c:marker>
              <c:symbol val="none"/>
            </c:marker>
          </c:dPt>
          <c:dPt>
            <c:idx val="26"/>
            <c:marker>
              <c:symbol val="none"/>
            </c:marker>
          </c:dPt>
          <c:dPt>
            <c:idx val="27"/>
            <c:marker>
              <c:symbol val="none"/>
            </c:marker>
          </c:dPt>
          <c:dPt>
            <c:idx val="28"/>
            <c:marker>
              <c:symbol val="none"/>
            </c:marker>
          </c:dPt>
          <c:dPt>
            <c:idx val="30"/>
            <c:marker>
              <c:symbol val="none"/>
            </c:marker>
          </c:dPt>
          <c:dPt>
            <c:idx val="31"/>
            <c:marker>
              <c:symbol val="none"/>
            </c:marker>
          </c:dPt>
          <c:dPt>
            <c:idx val="32"/>
            <c:marker>
              <c:symbol val="none"/>
            </c:marker>
          </c:dPt>
          <c:dPt>
            <c:idx val="35"/>
            <c:marker>
              <c:symbol val="none"/>
            </c:marker>
          </c:dPt>
          <c:dPt>
            <c:idx val="36"/>
            <c:marker>
              <c:symbol val="none"/>
            </c:marker>
          </c:dPt>
          <c:dPt>
            <c:idx val="37"/>
            <c:marker>
              <c:symbol val="none"/>
            </c:marker>
          </c:dPt>
          <c:dPt>
            <c:idx val="38"/>
            <c:marker>
              <c:symbol val="none"/>
            </c:marker>
          </c:dPt>
          <c:dPt>
            <c:idx val="40"/>
            <c:marker>
              <c:symbol val="none"/>
            </c:marker>
          </c:dPt>
          <c:dPt>
            <c:idx val="42"/>
            <c:marker>
              <c:symbol val="none"/>
            </c:marker>
          </c:dPt>
          <c:dPt>
            <c:idx val="43"/>
            <c:marker>
              <c:symbol val="none"/>
            </c:marker>
          </c:dPt>
          <c:dPt>
            <c:idx val="45"/>
            <c:marker>
              <c:symbol val="none"/>
            </c:marker>
          </c:dPt>
          <c:dPt>
            <c:idx val="46"/>
            <c:marker>
              <c:symbol val="none"/>
            </c:marker>
          </c:dPt>
          <c:dPt>
            <c:idx val="47"/>
            <c:marker>
              <c:symbol val="none"/>
            </c:marker>
          </c:dPt>
          <c:dPt>
            <c:idx val="48"/>
            <c:marker>
              <c:symbol val="none"/>
            </c:marker>
          </c:dPt>
          <c:dPt>
            <c:idx val="49"/>
            <c:marker>
              <c:symbol val="none"/>
            </c:marker>
          </c:dPt>
          <c:dPt>
            <c:idx val="50"/>
            <c:marker>
              <c:symbol val="none"/>
            </c:marker>
          </c:dPt>
          <c:dPt>
            <c:idx val="51"/>
            <c:marker>
              <c:symbol val="none"/>
            </c:marker>
          </c:dPt>
          <c:dPt>
            <c:idx val="52"/>
            <c:marker>
              <c:symbol val="none"/>
            </c:marker>
          </c:dPt>
          <c:dPt>
            <c:idx val="53"/>
            <c:marker>
              <c:symbol val="none"/>
            </c:marker>
          </c:dPt>
          <c:dPt>
            <c:idx val="54"/>
            <c:marker>
              <c:symbol val="none"/>
            </c:marker>
          </c:dPt>
          <c:dPt>
            <c:idx val="55"/>
            <c:marker>
              <c:symbol val="none"/>
            </c:marker>
          </c:dPt>
          <c:dPt>
            <c:idx val="56"/>
            <c:marker>
              <c:symbol val="none"/>
            </c:marker>
          </c:dPt>
          <c:dPt>
            <c:idx val="57"/>
            <c:marker>
              <c:symbol val="none"/>
            </c:marker>
          </c:dPt>
          <c:dLbls>
            <c:dLbl>
              <c:idx val="0"/>
              <c:layout>
                <c:manualLayout>
                  <c:x val="-1.7146776406035873E-3"/>
                  <c:y val="-1.9370078740157684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2,046,646</a:t>
                    </a:r>
                  </a:p>
                </c:rich>
              </c:tx>
              <c:dLblPos val="r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layout>
                <c:manualLayout>
                  <c:x val="-2.6920492963070992E-2"/>
                  <c:y val="-1.9504884374660449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1,929,408</a:t>
                    </a:r>
                  </a:p>
                </c:rich>
              </c:tx>
              <c:dLblPos val="r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layout>
                <c:manualLayout>
                  <c:x val="-2.936381409113983E-2"/>
                  <c:y val="1.8235723493143223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1,627,509</a:t>
                    </a:r>
                  </a:p>
                </c:rich>
              </c:tx>
              <c:dLblPos val="r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layout>
                <c:manualLayout>
                  <c:x val="-3.9008889320933646E-2"/>
                  <c:y val="3.5449843917439529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1,598,821</a:t>
                    </a:r>
                  </a:p>
                </c:rich>
              </c:tx>
              <c:dLblPos val="r"/>
            </c:dLbl>
            <c:dLbl>
              <c:idx val="15"/>
              <c:delete val="1"/>
            </c:dLbl>
            <c:dLbl>
              <c:idx val="16"/>
              <c:delete val="1"/>
            </c:dLbl>
            <c:dLbl>
              <c:idx val="17"/>
              <c:delete val="1"/>
            </c:dLbl>
            <c:dLbl>
              <c:idx val="18"/>
              <c:delete val="1"/>
            </c:dLbl>
            <c:dLbl>
              <c:idx val="19"/>
              <c:layout>
                <c:manualLayout>
                  <c:x val="-1.470334726677684E-2"/>
                  <c:y val="-3.1106710773579599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1,344,306</a:t>
                    </a:r>
                  </a:p>
                </c:rich>
              </c:tx>
              <c:dLblPos val="r"/>
            </c:dLbl>
            <c:dLbl>
              <c:idx val="20"/>
              <c:delete val="1"/>
            </c:dLbl>
            <c:dLbl>
              <c:idx val="21"/>
              <c:delete val="1"/>
            </c:dLbl>
            <c:dLbl>
              <c:idx val="22"/>
              <c:delete val="1"/>
            </c:dLbl>
            <c:dLbl>
              <c:idx val="23"/>
              <c:delete val="1"/>
            </c:dLbl>
            <c:dLbl>
              <c:idx val="24"/>
              <c:layout>
                <c:manualLayout>
                  <c:x val="-2.9492455418381351E-2"/>
                  <c:y val="-3.5154296541334715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1,349,230</a:t>
                    </a:r>
                  </a:p>
                </c:rich>
              </c:tx>
              <c:dLblPos val="r"/>
            </c:dLbl>
            <c:dLbl>
              <c:idx val="25"/>
              <c:delete val="1"/>
            </c:dLbl>
            <c:dLbl>
              <c:idx val="26"/>
              <c:delete val="1"/>
            </c:dLbl>
            <c:dLbl>
              <c:idx val="27"/>
              <c:delete val="1"/>
            </c:dLbl>
            <c:dLbl>
              <c:idx val="28"/>
              <c:delete val="1"/>
            </c:dLbl>
            <c:dLbl>
              <c:idx val="29"/>
              <c:layout>
                <c:manualLayout>
                  <c:x val="-3.3650562198243791E-2"/>
                  <c:y val="-3.1766450791284227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1,426,984</a:t>
                    </a:r>
                  </a:p>
                </c:rich>
              </c:tx>
              <c:dLblPos val="r"/>
            </c:dLbl>
            <c:dLbl>
              <c:idx val="30"/>
              <c:delete val="1"/>
            </c:dLbl>
            <c:dLbl>
              <c:idx val="31"/>
              <c:delete val="1"/>
            </c:dLbl>
            <c:dLbl>
              <c:idx val="32"/>
              <c:delete val="1"/>
            </c:dLbl>
            <c:dLbl>
              <c:idx val="33"/>
              <c:layout>
                <c:manualLayout>
                  <c:x val="-3.1764362787984959E-2"/>
                  <c:y val="-1.8598673686499249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1,469,457</a:t>
                    </a:r>
                  </a:p>
                </c:rich>
              </c:tx>
              <c:dLblPos val="r"/>
            </c:dLbl>
            <c:dLbl>
              <c:idx val="34"/>
              <c:layout>
                <c:manualLayout>
                  <c:x val="-1.457502997310486E-3"/>
                  <c:y val="-4.5562130177515623E-3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1,431,117</a:t>
                    </a:r>
                  </a:p>
                </c:rich>
              </c:tx>
              <c:dLblPos val="r"/>
            </c:dLbl>
            <c:dLbl>
              <c:idx val="35"/>
              <c:delete val="1"/>
            </c:dLbl>
            <c:dLbl>
              <c:idx val="36"/>
              <c:delete val="1"/>
            </c:dLbl>
            <c:dLbl>
              <c:idx val="37"/>
              <c:delete val="1"/>
            </c:dLbl>
            <c:dLbl>
              <c:idx val="38"/>
              <c:delete val="1"/>
            </c:dLbl>
            <c:dLbl>
              <c:idx val="39"/>
              <c:layout>
                <c:manualLayout>
                  <c:x val="-9.0449650583800771E-3"/>
                  <c:y val="-1.9118172358632817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1,014,842</a:t>
                    </a:r>
                  </a:p>
                </c:rich>
              </c:tx>
              <c:dLblPos val="r"/>
            </c:dLbl>
            <c:dLbl>
              <c:idx val="40"/>
              <c:delete val="1"/>
            </c:dLbl>
            <c:dLbl>
              <c:idx val="41"/>
              <c:layout>
                <c:manualLayout>
                  <c:x val="-7.7588758195349114E-3"/>
                  <c:y val="-3.8143937629098318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898,499</a:t>
                    </a:r>
                  </a:p>
                </c:rich>
              </c:tx>
              <c:dLblPos val="r"/>
            </c:dLbl>
            <c:dLbl>
              <c:idx val="42"/>
              <c:delete val="1"/>
            </c:dLbl>
            <c:dLbl>
              <c:idx val="43"/>
              <c:delete val="1"/>
            </c:dLbl>
            <c:dLbl>
              <c:idx val="44"/>
              <c:layout>
                <c:manualLayout>
                  <c:x val="-2.1776460041260281E-2"/>
                  <c:y val="-1.9173461305502591E-2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ＭＳ 明朝"/>
                        <a:ea typeface="ＭＳ 明朝"/>
                        <a:cs typeface="ＭＳ 明朝"/>
                      </a:defRPr>
                    </a:pPr>
                    <a:r>
                      <a:rPr lang="en-US" altLang="ja-JP"/>
                      <a:t>882,229</a:t>
                    </a:r>
                  </a:p>
                </c:rich>
              </c:tx>
              <c:spPr>
                <a:solidFill>
                  <a:srgbClr val="FFFFFF"/>
                </a:solidFill>
                <a:ln w="3175">
                  <a:solidFill>
                    <a:srgbClr val="000000"/>
                  </a:solidFill>
                  <a:prstDash val="solid"/>
                </a:ln>
              </c:spPr>
              <c:dLblPos val="r"/>
            </c:dLbl>
            <c:dLbl>
              <c:idx val="45"/>
              <c:delete val="1"/>
            </c:dLbl>
            <c:dLbl>
              <c:idx val="46"/>
              <c:delete val="1"/>
            </c:dLbl>
            <c:dLbl>
              <c:idx val="47"/>
              <c:delete val="1"/>
            </c:dLbl>
            <c:dLbl>
              <c:idx val="48"/>
              <c:delete val="1"/>
            </c:dLbl>
            <c:dLbl>
              <c:idx val="49"/>
              <c:delete val="1"/>
            </c:dLbl>
            <c:dLbl>
              <c:idx val="50"/>
              <c:delete val="1"/>
            </c:dLbl>
            <c:dLbl>
              <c:idx val="51"/>
              <c:delete val="1"/>
            </c:dLbl>
            <c:dLbl>
              <c:idx val="52"/>
              <c:delete val="1"/>
            </c:dLbl>
            <c:dLbl>
              <c:idx val="53"/>
              <c:delete val="1"/>
            </c:dLbl>
            <c:dLbl>
              <c:idx val="54"/>
              <c:delete val="1"/>
            </c:dLbl>
            <c:dLbl>
              <c:idx val="55"/>
              <c:delete val="1"/>
            </c:dLbl>
            <c:dLbl>
              <c:idx val="56"/>
              <c:delete val="1"/>
            </c:dLbl>
            <c:dLbl>
              <c:idx val="57"/>
              <c:layout>
                <c:manualLayout>
                  <c:x val="-4.6639231824417274E-2"/>
                  <c:y val="-0.13967296123382739"/>
                </c:manualLayout>
              </c:layout>
              <c:tx>
                <c:rich>
                  <a:bodyPr/>
                  <a:lstStyle/>
                  <a:p>
                    <a:pPr>
                      <a:defRPr sz="800" b="0" i="0" u="none" strike="noStrike" baseline="0">
                        <a:solidFill>
                          <a:srgbClr val="000000"/>
                        </a:solidFill>
                        <a:latin typeface="ＭＳ 明朝"/>
                        <a:ea typeface="ＭＳ 明朝"/>
                        <a:cs typeface="ＭＳ 明朝"/>
                      </a:defRPr>
                    </a:pPr>
                    <a:r>
                      <a:rPr lang="en-US" altLang="ja-JP" sz="800" b="0" i="0" u="none" strike="noStrike" baseline="0"/>
                      <a:t>1,952,022</a:t>
                    </a:r>
                    <a:endParaRPr lang="en-US" altLang="ja-JP"/>
                  </a:p>
                </c:rich>
              </c:tx>
              <c:numFmt formatCode="General" sourceLinked="0"/>
              <c:spPr>
                <a:solidFill>
                  <a:srgbClr val="FFFFFF"/>
                </a:solidFill>
                <a:ln w="25400">
                  <a:noFill/>
                </a:ln>
              </c:spPr>
              <c:dLblPos val="r"/>
            </c:dLbl>
            <c:dLbl>
              <c:idx val="58"/>
              <c:layout>
                <c:manualLayout>
                  <c:x val="-7.133069786029872E-2"/>
                  <c:y val="-1.5703435300675982E-2"/>
                </c:manualLayout>
              </c:layout>
              <c:tx>
                <c:rich>
                  <a:bodyPr/>
                  <a:lstStyle/>
                  <a:p>
                    <a:r>
                      <a:rPr lang="en-US" altLang="ja-JP"/>
                      <a:t>1,763,572</a:t>
                    </a:r>
                  </a:p>
                </c:rich>
              </c:tx>
              <c:dLblPos val="r"/>
            </c:dLbl>
            <c:dLbl>
              <c:idx val="59"/>
              <c:delete val="1"/>
            </c:dLbl>
            <c:dLbl>
              <c:idx val="60"/>
              <c:layout>
                <c:manualLayout>
                  <c:x val="-6.1728395061728412E-2"/>
                  <c:y val="3.605333637669469E-17"/>
                </c:manualLayout>
              </c:layout>
              <c:tx>
                <c:rich>
                  <a:bodyPr/>
                  <a:lstStyle/>
                  <a:p>
                    <a:r>
                      <a:rPr lang="en-US" altLang="en-US"/>
                      <a:t>2,050,495</a:t>
                    </a:r>
                  </a:p>
                </c:rich>
              </c:tx>
              <c:dLblPos val="r"/>
            </c:dLbl>
            <c:dLbl>
              <c:idx val="61"/>
              <c:layout>
                <c:manualLayout>
                  <c:x val="-5.6241426611796985E-2"/>
                  <c:y val="-3.9331366764995268E-2"/>
                </c:manualLayout>
              </c:layout>
              <c:tx>
                <c:rich>
                  <a:bodyPr/>
                  <a:lstStyle/>
                  <a:p>
                    <a:r>
                      <a:rPr altLang="en-US"/>
                      <a:t>2,050,495</a:t>
                    </a:r>
                  </a:p>
                </c:rich>
              </c:tx>
              <c:dLblPos val="r"/>
            </c:dLbl>
            <c:spPr>
              <a:solidFill>
                <a:srgbClr val="FFFFFF"/>
              </a:solidFill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ＭＳ 明朝"/>
                    <a:ea typeface="ＭＳ 明朝"/>
                    <a:cs typeface="ＭＳ 明朝"/>
                  </a:defRPr>
                </a:pPr>
                <a:endParaRPr lang="ja-JP"/>
              </a:p>
            </c:txPr>
            <c:showVal val="1"/>
          </c:dLbls>
          <c:cat>
            <c:strRef>
              <c:f>データ!$C$2:$C$63</c:f>
              <c:strCache>
                <c:ptCount val="61"/>
                <c:pt idx="0">
                  <c:v>昭和26年度</c:v>
                </c:pt>
                <c:pt idx="4">
                  <c:v>30</c:v>
                </c:pt>
                <c:pt idx="14">
                  <c:v>40</c:v>
                </c:pt>
                <c:pt idx="24">
                  <c:v>50</c:v>
                </c:pt>
                <c:pt idx="34">
                  <c:v>60</c:v>
                </c:pt>
                <c:pt idx="39">
                  <c:v>平成2</c:v>
                </c:pt>
                <c:pt idx="41">
                  <c:v>4</c:v>
                </c:pt>
                <c:pt idx="44">
                  <c:v>7</c:v>
                </c:pt>
                <c:pt idx="47">
                  <c:v>10</c:v>
                </c:pt>
                <c:pt idx="58">
                  <c:v>21</c:v>
                </c:pt>
                <c:pt idx="59">
                  <c:v>22</c:v>
                </c:pt>
                <c:pt idx="60">
                  <c:v>23年7月</c:v>
                </c:pt>
              </c:strCache>
            </c:strRef>
          </c:cat>
          <c:val>
            <c:numRef>
              <c:f>データ!$E$2:$E$63</c:f>
              <c:numCache>
                <c:formatCode>#,##0;[Red]\-#,##0</c:formatCode>
                <c:ptCount val="61"/>
                <c:pt idx="0">
                  <c:v>2046646</c:v>
                </c:pt>
                <c:pt idx="1">
                  <c:v>2042550</c:v>
                </c:pt>
                <c:pt idx="2">
                  <c:v>1922060</c:v>
                </c:pt>
                <c:pt idx="3">
                  <c:v>1881687</c:v>
                </c:pt>
                <c:pt idx="4">
                  <c:v>1929408</c:v>
                </c:pt>
                <c:pt idx="5">
                  <c:v>1775971</c:v>
                </c:pt>
                <c:pt idx="6">
                  <c:v>1623744</c:v>
                </c:pt>
                <c:pt idx="7">
                  <c:v>1627571</c:v>
                </c:pt>
                <c:pt idx="8">
                  <c:v>1669180</c:v>
                </c:pt>
                <c:pt idx="9">
                  <c:v>1627509</c:v>
                </c:pt>
                <c:pt idx="10">
                  <c:v>1643445</c:v>
                </c:pt>
                <c:pt idx="11">
                  <c:v>1674001</c:v>
                </c:pt>
                <c:pt idx="12">
                  <c:v>1744639</c:v>
                </c:pt>
                <c:pt idx="13">
                  <c:v>1674661</c:v>
                </c:pt>
                <c:pt idx="14">
                  <c:v>1598821</c:v>
                </c:pt>
                <c:pt idx="15">
                  <c:v>1570054</c:v>
                </c:pt>
                <c:pt idx="16">
                  <c:v>1520733</c:v>
                </c:pt>
                <c:pt idx="17">
                  <c:v>1449970</c:v>
                </c:pt>
                <c:pt idx="18">
                  <c:v>1398725</c:v>
                </c:pt>
                <c:pt idx="19">
                  <c:v>1344306</c:v>
                </c:pt>
                <c:pt idx="20">
                  <c:v>1325218</c:v>
                </c:pt>
                <c:pt idx="21">
                  <c:v>1349000</c:v>
                </c:pt>
                <c:pt idx="22">
                  <c:v>1345549</c:v>
                </c:pt>
                <c:pt idx="23">
                  <c:v>1312339</c:v>
                </c:pt>
                <c:pt idx="24">
                  <c:v>1349230</c:v>
                </c:pt>
                <c:pt idx="25">
                  <c:v>1358316</c:v>
                </c:pt>
                <c:pt idx="26">
                  <c:v>1393128</c:v>
                </c:pt>
                <c:pt idx="27">
                  <c:v>1428261</c:v>
                </c:pt>
                <c:pt idx="28">
                  <c:v>1430488</c:v>
                </c:pt>
                <c:pt idx="29">
                  <c:v>1426984</c:v>
                </c:pt>
                <c:pt idx="30">
                  <c:v>1439226</c:v>
                </c:pt>
                <c:pt idx="31">
                  <c:v>1457383</c:v>
                </c:pt>
                <c:pt idx="32">
                  <c:v>1468245</c:v>
                </c:pt>
                <c:pt idx="33">
                  <c:v>1469457</c:v>
                </c:pt>
                <c:pt idx="34">
                  <c:v>1431117</c:v>
                </c:pt>
                <c:pt idx="35">
                  <c:v>1348163</c:v>
                </c:pt>
                <c:pt idx="36">
                  <c:v>1266126</c:v>
                </c:pt>
                <c:pt idx="37">
                  <c:v>1176258</c:v>
                </c:pt>
                <c:pt idx="38">
                  <c:v>1099520</c:v>
                </c:pt>
                <c:pt idx="39">
                  <c:v>1014842</c:v>
                </c:pt>
                <c:pt idx="40">
                  <c:v>946374</c:v>
                </c:pt>
                <c:pt idx="41">
                  <c:v>898499</c:v>
                </c:pt>
                <c:pt idx="42">
                  <c:v>883112</c:v>
                </c:pt>
                <c:pt idx="43">
                  <c:v>884912</c:v>
                </c:pt>
                <c:pt idx="44">
                  <c:v>882229</c:v>
                </c:pt>
                <c:pt idx="45">
                  <c:v>887450</c:v>
                </c:pt>
                <c:pt idx="46">
                  <c:v>905589</c:v>
                </c:pt>
                <c:pt idx="47">
                  <c:v>946994</c:v>
                </c:pt>
                <c:pt idx="48">
                  <c:v>1004472</c:v>
                </c:pt>
                <c:pt idx="49">
                  <c:v>1072241</c:v>
                </c:pt>
                <c:pt idx="50">
                  <c:v>1148088</c:v>
                </c:pt>
                <c:pt idx="51">
                  <c:v>1242723</c:v>
                </c:pt>
                <c:pt idx="52">
                  <c:v>1344327</c:v>
                </c:pt>
                <c:pt idx="53">
                  <c:v>1423388</c:v>
                </c:pt>
                <c:pt idx="54">
                  <c:v>1475838</c:v>
                </c:pt>
                <c:pt idx="55">
                  <c:v>1513892</c:v>
                </c:pt>
                <c:pt idx="56">
                  <c:v>1543330</c:v>
                </c:pt>
                <c:pt idx="57">
                  <c:v>1592620</c:v>
                </c:pt>
                <c:pt idx="58">
                  <c:v>1763572</c:v>
                </c:pt>
                <c:pt idx="59">
                  <c:v>1952063</c:v>
                </c:pt>
                <c:pt idx="60">
                  <c:v>2050495</c:v>
                </c:pt>
              </c:numCache>
            </c:numRef>
          </c:val>
        </c:ser>
        <c:marker val="1"/>
        <c:axId val="69990272"/>
        <c:axId val="69991808"/>
      </c:lineChart>
      <c:lineChart>
        <c:grouping val="standard"/>
        <c:ser>
          <c:idx val="2"/>
          <c:order val="2"/>
          <c:tx>
            <c:strRef>
              <c:f>データ!$G$1</c:f>
              <c:strCache>
                <c:ptCount val="1"/>
                <c:pt idx="0">
                  <c:v>保護率</c:v>
                </c:pt>
              </c:strCache>
            </c:strRef>
          </c:tx>
          <c:spPr>
            <a:ln w="12700">
              <a:solidFill>
                <a:srgbClr val="FF0000"/>
              </a:solidFill>
              <a:prstDash val="lgDash"/>
            </a:ln>
          </c:spPr>
          <c:marker>
            <c:symbol val="none"/>
          </c:marker>
          <c:dPt>
            <c:idx val="0"/>
            <c:marker>
              <c:symbol val="circle"/>
              <c:size val="4"/>
              <c:spPr>
                <a:solidFill>
                  <a:srgbClr val="FF0000"/>
                </a:solidFill>
                <a:ln>
                  <a:solidFill>
                    <a:srgbClr val="000000"/>
                  </a:solidFill>
                  <a:prstDash val="solid"/>
                </a:ln>
              </c:spPr>
            </c:marker>
          </c:dPt>
          <c:dPt>
            <c:idx val="4"/>
            <c:marker>
              <c:symbol val="circle"/>
              <c:size val="4"/>
              <c:spPr>
                <a:solidFill>
                  <a:srgbClr val="FF0000"/>
                </a:solidFill>
                <a:ln>
                  <a:solidFill>
                    <a:srgbClr val="000000"/>
                  </a:solidFill>
                  <a:prstDash val="solid"/>
                </a:ln>
              </c:spPr>
            </c:marker>
          </c:dPt>
          <c:dPt>
            <c:idx val="9"/>
            <c:marker>
              <c:symbol val="circle"/>
              <c:size val="4"/>
              <c:spPr>
                <a:solidFill>
                  <a:srgbClr val="FF0000"/>
                </a:solidFill>
                <a:ln>
                  <a:solidFill>
                    <a:srgbClr val="000000"/>
                  </a:solidFill>
                  <a:prstDash val="solid"/>
                </a:ln>
              </c:spPr>
            </c:marker>
          </c:dPt>
          <c:dPt>
            <c:idx val="14"/>
            <c:marker>
              <c:symbol val="circle"/>
              <c:size val="4"/>
              <c:spPr>
                <a:solidFill>
                  <a:srgbClr val="FF0000"/>
                </a:solidFill>
                <a:ln>
                  <a:solidFill>
                    <a:srgbClr val="000000"/>
                  </a:solidFill>
                  <a:prstDash val="solid"/>
                </a:ln>
              </c:spPr>
            </c:marker>
          </c:dPt>
          <c:dPt>
            <c:idx val="19"/>
            <c:marker>
              <c:symbol val="circle"/>
              <c:size val="4"/>
              <c:spPr>
                <a:solidFill>
                  <a:srgbClr val="FF0000"/>
                </a:solidFill>
                <a:ln>
                  <a:solidFill>
                    <a:srgbClr val="000000"/>
                  </a:solidFill>
                  <a:prstDash val="solid"/>
                </a:ln>
              </c:spPr>
            </c:marker>
          </c:dPt>
          <c:dPt>
            <c:idx val="24"/>
            <c:marker>
              <c:symbol val="circle"/>
              <c:size val="4"/>
              <c:spPr>
                <a:solidFill>
                  <a:srgbClr val="FF0000"/>
                </a:solidFill>
                <a:ln>
                  <a:solidFill>
                    <a:srgbClr val="000000"/>
                  </a:solidFill>
                  <a:prstDash val="solid"/>
                </a:ln>
              </c:spPr>
            </c:marker>
          </c:dPt>
          <c:dPt>
            <c:idx val="29"/>
            <c:marker>
              <c:symbol val="circle"/>
              <c:size val="4"/>
              <c:spPr>
                <a:solidFill>
                  <a:srgbClr val="FF0000"/>
                </a:solidFill>
                <a:ln>
                  <a:solidFill>
                    <a:srgbClr val="000000"/>
                  </a:solidFill>
                  <a:prstDash val="solid"/>
                </a:ln>
              </c:spPr>
            </c:marker>
          </c:dPt>
          <c:dPt>
            <c:idx val="33"/>
            <c:marker>
              <c:symbol val="circle"/>
              <c:size val="4"/>
              <c:spPr>
                <a:solidFill>
                  <a:srgbClr val="FF0000"/>
                </a:solidFill>
                <a:ln>
                  <a:solidFill>
                    <a:srgbClr val="000000"/>
                  </a:solidFill>
                  <a:prstDash val="solid"/>
                </a:ln>
              </c:spPr>
            </c:marker>
          </c:dPt>
          <c:dPt>
            <c:idx val="34"/>
            <c:marker>
              <c:symbol val="circle"/>
              <c:size val="4"/>
              <c:spPr>
                <a:solidFill>
                  <a:srgbClr val="FF0000"/>
                </a:solidFill>
                <a:ln>
                  <a:solidFill>
                    <a:srgbClr val="000000"/>
                  </a:solidFill>
                  <a:prstDash val="solid"/>
                </a:ln>
              </c:spPr>
            </c:marker>
          </c:dPt>
          <c:dPt>
            <c:idx val="39"/>
            <c:marker>
              <c:symbol val="circle"/>
              <c:size val="4"/>
              <c:spPr>
                <a:solidFill>
                  <a:srgbClr val="FF0000"/>
                </a:solidFill>
                <a:ln>
                  <a:solidFill>
                    <a:srgbClr val="000000"/>
                  </a:solidFill>
                  <a:prstDash val="solid"/>
                </a:ln>
              </c:spPr>
            </c:marker>
          </c:dPt>
          <c:dPt>
            <c:idx val="41"/>
            <c:marker>
              <c:symbol val="circle"/>
              <c:size val="4"/>
              <c:spPr>
                <a:solidFill>
                  <a:srgbClr val="FF0000"/>
                </a:solidFill>
                <a:ln>
                  <a:solidFill>
                    <a:srgbClr val="000000"/>
                  </a:solidFill>
                  <a:prstDash val="solid"/>
                </a:ln>
              </c:spPr>
            </c:marker>
          </c:dPt>
          <c:dPt>
            <c:idx val="44"/>
            <c:marker>
              <c:symbol val="circle"/>
              <c:size val="4"/>
              <c:spPr>
                <a:solidFill>
                  <a:srgbClr val="FF0000"/>
                </a:solidFill>
                <a:ln>
                  <a:solidFill>
                    <a:srgbClr val="000000"/>
                  </a:solidFill>
                  <a:prstDash val="solid"/>
                </a:ln>
              </c:spPr>
            </c:marker>
          </c:dPt>
          <c:dPt>
            <c:idx val="58"/>
            <c:marker>
              <c:symbol val="circle"/>
              <c:size val="5"/>
              <c:spPr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c:spPr>
            </c:marker>
          </c:dPt>
          <c:dPt>
            <c:idx val="59"/>
            <c:marker>
              <c:symbol val="circle"/>
              <c:size val="5"/>
              <c:spPr>
                <a:solidFill>
                  <a:srgbClr val="FF0000"/>
                </a:solidFill>
                <a:ln>
                  <a:solidFill>
                    <a:sysClr val="windowText" lastClr="000000"/>
                  </a:solidFill>
                </a:ln>
              </c:spPr>
            </c:marker>
            <c:spPr>
              <a:ln w="12700">
                <a:solidFill>
                  <a:schemeClr val="tx1"/>
                </a:solidFill>
                <a:prstDash val="lgDash"/>
              </a:ln>
            </c:spPr>
          </c:dPt>
          <c:dPt>
            <c:idx val="60"/>
            <c:marker>
              <c:symbol val="circle"/>
              <c:size val="5"/>
              <c:spPr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c:spPr>
            </c:marker>
          </c:dPt>
          <c:dLbls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layout>
                <c:manualLayout>
                  <c:x val="-1.1874102156983465E-2"/>
                  <c:y val="-2.3501063846309202E-2"/>
                </c:manualLayout>
              </c:layout>
              <c:dLblPos val="r"/>
              <c:showVal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layout>
                <c:manualLayout>
                  <c:x val="-3.0006588682587442E-3"/>
                  <c:y val="-1.1141499324418894E-2"/>
                </c:manualLayout>
              </c:layout>
              <c:dLblPos val="r"/>
              <c:showVal val="1"/>
            </c:dLbl>
            <c:dLbl>
              <c:idx val="15"/>
              <c:delete val="1"/>
            </c:dLbl>
            <c:dLbl>
              <c:idx val="16"/>
              <c:delete val="1"/>
            </c:dLbl>
            <c:dLbl>
              <c:idx val="17"/>
              <c:delete val="1"/>
            </c:dLbl>
            <c:dLbl>
              <c:idx val="18"/>
              <c:delete val="1"/>
            </c:dLbl>
            <c:dLbl>
              <c:idx val="19"/>
              <c:layout>
                <c:manualLayout>
                  <c:x val="-1.6760960435501154E-2"/>
                  <c:y val="2.1499013806706196E-2"/>
                </c:manualLayout>
              </c:layout>
              <c:dLblPos val="r"/>
              <c:showVal val="1"/>
            </c:dLbl>
            <c:dLbl>
              <c:idx val="20"/>
              <c:delete val="1"/>
            </c:dLbl>
            <c:dLbl>
              <c:idx val="21"/>
              <c:delete val="1"/>
            </c:dLbl>
            <c:dLbl>
              <c:idx val="22"/>
              <c:delete val="1"/>
            </c:dLbl>
            <c:dLbl>
              <c:idx val="23"/>
              <c:delete val="1"/>
            </c:dLbl>
            <c:dLbl>
              <c:idx val="24"/>
              <c:layout>
                <c:manualLayout>
                  <c:x val="-1.3031550068587196E-2"/>
                  <c:y val="2.2601065399369659E-2"/>
                </c:manualLayout>
              </c:layout>
              <c:dLblPos val="r"/>
              <c:showVal val="1"/>
            </c:dLbl>
            <c:dLbl>
              <c:idx val="25"/>
              <c:delete val="1"/>
            </c:dLbl>
            <c:dLbl>
              <c:idx val="26"/>
              <c:delete val="1"/>
            </c:dLbl>
            <c:dLbl>
              <c:idx val="27"/>
              <c:delete val="1"/>
            </c:dLbl>
            <c:dLbl>
              <c:idx val="28"/>
              <c:delete val="1"/>
            </c:dLbl>
            <c:dLbl>
              <c:idx val="29"/>
              <c:layout>
                <c:manualLayout>
                  <c:x val="-1.4446172623483831E-2"/>
                  <c:y val="-2.6666666666666682E-2"/>
                </c:manualLayout>
              </c:layout>
              <c:dLblPos val="r"/>
              <c:showVal val="1"/>
            </c:dLbl>
            <c:dLbl>
              <c:idx val="30"/>
              <c:delete val="1"/>
            </c:dLbl>
            <c:dLbl>
              <c:idx val="31"/>
              <c:delete val="1"/>
            </c:dLbl>
            <c:dLbl>
              <c:idx val="32"/>
              <c:delete val="1"/>
            </c:dLbl>
            <c:dLbl>
              <c:idx val="33"/>
              <c:layout>
                <c:manualLayout>
                  <c:x val="-1.8389877191277128E-2"/>
                  <c:y val="-2.1242603550295856E-2"/>
                </c:manualLayout>
              </c:layout>
              <c:dLblPos val="r"/>
              <c:showVal val="1"/>
            </c:dLbl>
            <c:dLbl>
              <c:idx val="34"/>
              <c:layout>
                <c:manualLayout>
                  <c:x val="-6.6015359191212214E-3"/>
                  <c:y val="-1.4506825700041952E-2"/>
                </c:manualLayout>
              </c:layout>
              <c:dLblPos val="r"/>
              <c:showVal val="1"/>
            </c:dLbl>
            <c:dLbl>
              <c:idx val="35"/>
              <c:delete val="1"/>
            </c:dLbl>
            <c:dLbl>
              <c:idx val="36"/>
              <c:delete val="1"/>
            </c:dLbl>
            <c:dLbl>
              <c:idx val="37"/>
              <c:delete val="1"/>
            </c:dLbl>
            <c:dLbl>
              <c:idx val="38"/>
              <c:delete val="1"/>
            </c:dLbl>
            <c:dLbl>
              <c:idx val="39"/>
              <c:layout>
                <c:manualLayout>
                  <c:x val="-1.6246611148915142E-2"/>
                  <c:y val="-2.6370808678501161E-2"/>
                </c:manualLayout>
              </c:layout>
              <c:dLblPos val="r"/>
              <c:showVal val="1"/>
            </c:dLbl>
            <c:dLbl>
              <c:idx val="40"/>
              <c:delete val="1"/>
            </c:dLbl>
            <c:dLbl>
              <c:idx val="41"/>
              <c:layout>
                <c:manualLayout>
                  <c:x val="-1.5646392966311311E-2"/>
                  <c:y val="-2.6789979654910191E-2"/>
                </c:manualLayout>
              </c:layout>
              <c:dLblPos val="r"/>
              <c:showVal val="1"/>
            </c:dLbl>
            <c:dLbl>
              <c:idx val="42"/>
              <c:delete val="1"/>
            </c:dLbl>
            <c:dLbl>
              <c:idx val="43"/>
              <c:delete val="1"/>
            </c:dLbl>
            <c:dLbl>
              <c:idx val="44"/>
              <c:layout>
                <c:manualLayout>
                  <c:x val="-1.3546007366363154E-2"/>
                  <c:y val="-2.3915109723710602E-2"/>
                </c:manualLayout>
              </c:layout>
              <c:spPr>
                <a:solidFill>
                  <a:srgbClr val="FFFFFF"/>
                </a:solidFill>
                <a:ln w="3175">
                  <a:solidFill>
                    <a:srgbClr val="000000"/>
                  </a:solidFill>
                  <a:prstDash val="solid"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ＭＳ 明朝"/>
                      <a:ea typeface="ＭＳ 明朝"/>
                      <a:cs typeface="ＭＳ 明朝"/>
                    </a:defRPr>
                  </a:pPr>
                  <a:endParaRPr lang="ja-JP"/>
                </a:p>
              </c:txPr>
              <c:dLblPos val="r"/>
              <c:showVal val="1"/>
            </c:dLbl>
            <c:dLbl>
              <c:idx val="45"/>
              <c:delete val="1"/>
            </c:dLbl>
            <c:dLbl>
              <c:idx val="46"/>
              <c:delete val="1"/>
            </c:dLbl>
            <c:dLbl>
              <c:idx val="47"/>
              <c:delete val="1"/>
            </c:dLbl>
            <c:dLbl>
              <c:idx val="48"/>
              <c:delete val="1"/>
            </c:dLbl>
            <c:dLbl>
              <c:idx val="49"/>
              <c:delete val="1"/>
            </c:dLbl>
            <c:dLbl>
              <c:idx val="50"/>
              <c:delete val="1"/>
            </c:dLbl>
            <c:dLbl>
              <c:idx val="51"/>
              <c:delete val="1"/>
            </c:dLbl>
            <c:dLbl>
              <c:idx val="52"/>
              <c:delete val="1"/>
            </c:dLbl>
            <c:dLbl>
              <c:idx val="53"/>
              <c:delete val="1"/>
            </c:dLbl>
            <c:dLbl>
              <c:idx val="54"/>
              <c:delete val="1"/>
            </c:dLbl>
            <c:dLbl>
              <c:idx val="55"/>
              <c:delete val="1"/>
            </c:dLbl>
            <c:dLbl>
              <c:idx val="56"/>
              <c:delete val="1"/>
            </c:dLbl>
            <c:dLbl>
              <c:idx val="57"/>
              <c:delete val="1"/>
            </c:dLbl>
            <c:dLbl>
              <c:idx val="58"/>
              <c:layout>
                <c:manualLayout>
                  <c:x val="-4.5267597723124033E-2"/>
                  <c:y val="-5.9345457923954447E-3"/>
                </c:manualLayout>
              </c:layout>
              <c:dLblPos val="r"/>
              <c:showVal val="1"/>
            </c:dLbl>
            <c:dLbl>
              <c:idx val="59"/>
              <c:layout>
                <c:manualLayout>
                  <c:x val="-4.3895747599451314E-2"/>
                  <c:y val="-1.9665683382497638E-3"/>
                </c:manualLayout>
              </c:layout>
              <c:dLblPos val="r"/>
              <c:showVal val="1"/>
            </c:dLbl>
            <c:dLbl>
              <c:idx val="60"/>
              <c:layout>
                <c:manualLayout>
                  <c:x val="-2.7434842249657258E-2"/>
                  <c:y val="-1.7699115044247853E-2"/>
                </c:manualLayout>
              </c:layout>
              <c:dLblPos val="r"/>
              <c:showVal val="1"/>
            </c:dLbl>
            <c:dLbl>
              <c:idx val="61"/>
              <c:delete val="1"/>
            </c:dLbl>
            <c:spPr>
              <a:solidFill>
                <a:srgbClr val="FFFFFF"/>
              </a:solidFill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ＭＳ 明朝"/>
                    <a:ea typeface="ＭＳ 明朝"/>
                    <a:cs typeface="ＭＳ 明朝"/>
                  </a:defRPr>
                </a:pPr>
                <a:endParaRPr lang="ja-JP"/>
              </a:p>
            </c:txPr>
            <c:showVal val="1"/>
          </c:dLbls>
          <c:cat>
            <c:strRef>
              <c:f>データ!$C$2:$C$63</c:f>
              <c:strCache>
                <c:ptCount val="61"/>
                <c:pt idx="0">
                  <c:v>昭和26年度</c:v>
                </c:pt>
                <c:pt idx="4">
                  <c:v>30</c:v>
                </c:pt>
                <c:pt idx="14">
                  <c:v>40</c:v>
                </c:pt>
                <c:pt idx="24">
                  <c:v>50</c:v>
                </c:pt>
                <c:pt idx="34">
                  <c:v>60</c:v>
                </c:pt>
                <c:pt idx="39">
                  <c:v>平成2</c:v>
                </c:pt>
                <c:pt idx="41">
                  <c:v>4</c:v>
                </c:pt>
                <c:pt idx="44">
                  <c:v>7</c:v>
                </c:pt>
                <c:pt idx="47">
                  <c:v>10</c:v>
                </c:pt>
                <c:pt idx="58">
                  <c:v>21</c:v>
                </c:pt>
                <c:pt idx="59">
                  <c:v>22</c:v>
                </c:pt>
                <c:pt idx="60">
                  <c:v>23年7月</c:v>
                </c:pt>
              </c:strCache>
            </c:strRef>
          </c:cat>
          <c:val>
            <c:numRef>
              <c:f>データ!$G$2:$G$63</c:f>
              <c:numCache>
                <c:formatCode>#,##0.0;[Red]\-#,##0.0</c:formatCode>
                <c:ptCount val="61"/>
                <c:pt idx="0">
                  <c:v>24.2</c:v>
                </c:pt>
                <c:pt idx="1">
                  <c:v>23.8</c:v>
                </c:pt>
                <c:pt idx="2">
                  <c:v>22.1</c:v>
                </c:pt>
                <c:pt idx="3">
                  <c:v>21.3</c:v>
                </c:pt>
                <c:pt idx="4">
                  <c:v>21.6</c:v>
                </c:pt>
                <c:pt idx="5">
                  <c:v>19.7</c:v>
                </c:pt>
                <c:pt idx="6">
                  <c:v>17.899999999999999</c:v>
                </c:pt>
                <c:pt idx="7">
                  <c:v>17.7</c:v>
                </c:pt>
                <c:pt idx="8">
                  <c:v>18</c:v>
                </c:pt>
                <c:pt idx="9">
                  <c:v>17.399999999999999</c:v>
                </c:pt>
                <c:pt idx="10">
                  <c:v>17.399999999999999</c:v>
                </c:pt>
                <c:pt idx="11">
                  <c:v>17.600000000000001</c:v>
                </c:pt>
                <c:pt idx="12">
                  <c:v>18.110000000000031</c:v>
                </c:pt>
                <c:pt idx="13">
                  <c:v>17.2</c:v>
                </c:pt>
                <c:pt idx="14">
                  <c:v>16.3</c:v>
                </c:pt>
                <c:pt idx="15">
                  <c:v>15.9</c:v>
                </c:pt>
                <c:pt idx="16">
                  <c:v>15.2</c:v>
                </c:pt>
                <c:pt idx="17">
                  <c:v>14.3</c:v>
                </c:pt>
                <c:pt idx="18">
                  <c:v>13.6</c:v>
                </c:pt>
                <c:pt idx="19">
                  <c:v>13</c:v>
                </c:pt>
                <c:pt idx="20">
                  <c:v>12.6</c:v>
                </c:pt>
                <c:pt idx="21">
                  <c:v>12.7</c:v>
                </c:pt>
                <c:pt idx="22">
                  <c:v>12.4</c:v>
                </c:pt>
                <c:pt idx="23">
                  <c:v>11.9</c:v>
                </c:pt>
                <c:pt idx="24">
                  <c:v>12.1</c:v>
                </c:pt>
                <c:pt idx="25">
                  <c:v>12</c:v>
                </c:pt>
                <c:pt idx="26">
                  <c:v>12.2</c:v>
                </c:pt>
                <c:pt idx="27">
                  <c:v>12.4</c:v>
                </c:pt>
                <c:pt idx="28">
                  <c:v>12.3</c:v>
                </c:pt>
                <c:pt idx="29">
                  <c:v>12.2</c:v>
                </c:pt>
                <c:pt idx="30">
                  <c:v>12.2</c:v>
                </c:pt>
                <c:pt idx="31">
                  <c:v>12.3</c:v>
                </c:pt>
                <c:pt idx="32">
                  <c:v>12.3</c:v>
                </c:pt>
                <c:pt idx="33">
                  <c:v>12.2</c:v>
                </c:pt>
                <c:pt idx="34">
                  <c:v>11.8</c:v>
                </c:pt>
                <c:pt idx="35">
                  <c:v>11.1</c:v>
                </c:pt>
                <c:pt idx="36">
                  <c:v>10.4</c:v>
                </c:pt>
                <c:pt idx="37">
                  <c:v>9.6</c:v>
                </c:pt>
                <c:pt idx="38">
                  <c:v>8.9</c:v>
                </c:pt>
                <c:pt idx="39">
                  <c:v>8.2000000000000011</c:v>
                </c:pt>
                <c:pt idx="40">
                  <c:v>7.6</c:v>
                </c:pt>
                <c:pt idx="41">
                  <c:v>7.2</c:v>
                </c:pt>
                <c:pt idx="42">
                  <c:v>7.1</c:v>
                </c:pt>
                <c:pt idx="43">
                  <c:v>7.1</c:v>
                </c:pt>
                <c:pt idx="44">
                  <c:v>7</c:v>
                </c:pt>
                <c:pt idx="45">
                  <c:v>7.1</c:v>
                </c:pt>
                <c:pt idx="46">
                  <c:v>7.2</c:v>
                </c:pt>
                <c:pt idx="47">
                  <c:v>7.5</c:v>
                </c:pt>
                <c:pt idx="48">
                  <c:v>7.9</c:v>
                </c:pt>
                <c:pt idx="49">
                  <c:v>8.4</c:v>
                </c:pt>
                <c:pt idx="50">
                  <c:v>9.0194142859509761</c:v>
                </c:pt>
                <c:pt idx="51">
                  <c:v>9.7518185741750685</c:v>
                </c:pt>
                <c:pt idx="52">
                  <c:v>10.533909527578182</c:v>
                </c:pt>
                <c:pt idx="53">
                  <c:v>11.147477816849024</c:v>
                </c:pt>
                <c:pt idx="54">
                  <c:v>11.552005385265691</c:v>
                </c:pt>
                <c:pt idx="55">
                  <c:v>11.848571652187518</c:v>
                </c:pt>
                <c:pt idx="56">
                  <c:v>12.07887548817804</c:v>
                </c:pt>
                <c:pt idx="57">
                  <c:v>12.472355355073146</c:v>
                </c:pt>
                <c:pt idx="58">
                  <c:v>13.830852482158262</c:v>
                </c:pt>
                <c:pt idx="59">
                  <c:v>15.243703975573368</c:v>
                </c:pt>
                <c:pt idx="60">
                  <c:v>16</c:v>
                </c:pt>
              </c:numCache>
            </c:numRef>
          </c:val>
        </c:ser>
        <c:marker val="1"/>
        <c:axId val="70076288"/>
        <c:axId val="70077824"/>
      </c:lineChart>
      <c:catAx>
        <c:axId val="69990272"/>
        <c:scaling>
          <c:orientation val="minMax"/>
        </c:scaling>
        <c:axPos val="b"/>
        <c:minorGridlines>
          <c:spPr>
            <a:ln w="3175">
              <a:solidFill>
                <a:srgbClr val="000000"/>
              </a:solidFill>
              <a:prstDash val="dash"/>
            </a:ln>
          </c:spPr>
        </c:minorGridlines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ＭＳ 明朝"/>
                <a:ea typeface="ＭＳ 明朝"/>
                <a:cs typeface="ＭＳ 明朝"/>
              </a:defRPr>
            </a:pPr>
            <a:endParaRPr lang="ja-JP"/>
          </a:p>
        </c:txPr>
        <c:crossAx val="69991808"/>
        <c:crosses val="autoZero"/>
        <c:auto val="1"/>
        <c:lblAlgn val="ctr"/>
        <c:lblOffset val="100"/>
        <c:tickLblSkip val="1"/>
        <c:tickMarkSkip val="2"/>
      </c:catAx>
      <c:valAx>
        <c:axId val="69991808"/>
        <c:scaling>
          <c:orientation val="minMax"/>
          <c:max val="2600000"/>
          <c:min val="500000"/>
        </c:scaling>
        <c:axPos val="l"/>
        <c:title>
          <c:tx>
            <c:rich>
              <a:bodyPr rot="0" vert="wordArtVertRtl"/>
              <a:lstStyle/>
              <a:p>
                <a:pPr algn="ctr">
                  <a:defRPr sz="900" b="0" i="0" u="none" strike="noStrike" baseline="0">
                    <a:solidFill>
                      <a:srgbClr val="000000"/>
                    </a:solidFill>
                    <a:latin typeface="ＭＳ 明朝"/>
                    <a:ea typeface="ＭＳ 明朝"/>
                    <a:cs typeface="ＭＳ 明朝"/>
                  </a:defRPr>
                </a:pPr>
                <a:r>
                  <a:rPr lang="ja-JP" altLang="en-US"/>
                  <a:t>被保護世帯数（世帯）･被保護人員（人）</a:t>
                </a:r>
              </a:p>
            </c:rich>
          </c:tx>
          <c:layout>
            <c:manualLayout>
              <c:xMode val="edge"/>
              <c:yMode val="edge"/>
              <c:x val="1.5432098765432178E-2"/>
              <c:y val="0.26331359022600048"/>
            </c:manualLayout>
          </c:layout>
          <c:spPr>
            <a:noFill/>
            <a:ln w="25400">
              <a:noFill/>
            </a:ln>
          </c:spPr>
        </c:title>
        <c:numFmt formatCode="#,##0;[Red]\-#,##0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25" b="0" i="0" u="none" strike="noStrike" baseline="0">
                <a:solidFill>
                  <a:srgbClr val="000000"/>
                </a:solidFill>
                <a:latin typeface="ＭＳ 明朝"/>
                <a:ea typeface="ＭＳ 明朝"/>
                <a:cs typeface="ＭＳ 明朝"/>
              </a:defRPr>
            </a:pPr>
            <a:endParaRPr lang="ja-JP"/>
          </a:p>
        </c:txPr>
        <c:crossAx val="69990272"/>
        <c:crosses val="autoZero"/>
        <c:crossBetween val="midCat"/>
        <c:majorUnit val="100000"/>
        <c:dispUnits>
          <c:builtInUnit val="tenThousands"/>
        </c:dispUnits>
      </c:valAx>
      <c:catAx>
        <c:axId val="70076288"/>
        <c:scaling>
          <c:orientation val="minMax"/>
        </c:scaling>
        <c:delete val="1"/>
        <c:axPos val="b"/>
        <c:tickLblPos val="none"/>
        <c:crossAx val="70077824"/>
        <c:crosses val="autoZero"/>
        <c:auto val="1"/>
        <c:lblAlgn val="ctr"/>
        <c:lblOffset val="100"/>
      </c:catAx>
      <c:valAx>
        <c:axId val="70077824"/>
        <c:scaling>
          <c:orientation val="minMax"/>
          <c:max val="25"/>
          <c:min val="5"/>
        </c:scaling>
        <c:axPos val="r"/>
        <c:numFmt formatCode="#,##0_ " sourceLinked="0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25" b="0" i="0" u="none" strike="noStrike" baseline="0">
                <a:solidFill>
                  <a:srgbClr val="000000"/>
                </a:solidFill>
                <a:latin typeface="ＭＳ 明朝"/>
                <a:ea typeface="ＭＳ 明朝"/>
                <a:cs typeface="ＭＳ 明朝"/>
              </a:defRPr>
            </a:pPr>
            <a:endParaRPr lang="ja-JP"/>
          </a:p>
        </c:txPr>
        <c:crossAx val="70076288"/>
        <c:crosses val="max"/>
        <c:crossBetween val="midCat"/>
        <c:majorUnit val="1"/>
      </c:valAx>
      <c:spPr>
        <a:noFill/>
        <a:ln w="3175">
          <a:solidFill>
            <a:srgbClr val="000000"/>
          </a:solidFill>
          <a:prstDash val="solid"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1125" b="0" i="0" u="none" strike="noStrike" baseline="0">
          <a:solidFill>
            <a:srgbClr val="000000"/>
          </a:solidFill>
          <a:latin typeface="ＭＳ 明朝"/>
          <a:ea typeface="ＭＳ 明朝"/>
          <a:cs typeface="ＭＳ 明朝"/>
        </a:defRPr>
      </a:pPr>
      <a:endParaRPr lang="ja-JP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0.97737</cdr:x>
      <cdr:y>0.24236</cdr:y>
    </cdr:from>
    <cdr:to>
      <cdr:x>1</cdr:x>
      <cdr:y>0.41298</cdr:y>
    </cdr:to>
    <cdr:sp macro="" textlink="">
      <cdr:nvSpPr>
        <cdr:cNvPr id="147457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048751" y="1565124"/>
          <a:ext cx="209549" cy="11018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vert="wordArtVertRtl" wrap="square" lIns="0" tIns="0" rIns="27432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ja-JP" altLang="en-US" sz="900" b="0" i="0" strike="noStrike">
              <a:solidFill>
                <a:srgbClr val="000000"/>
              </a:solidFill>
              <a:latin typeface="ＭＳ 明朝"/>
              <a:ea typeface="ＭＳ 明朝"/>
            </a:rPr>
            <a:t>保護率（</a:t>
          </a:r>
          <a:r>
            <a:rPr lang="en-US" altLang="ja-JP" sz="900" b="0" i="0" strike="noStrike">
              <a:solidFill>
                <a:srgbClr val="000000"/>
              </a:solidFill>
              <a:latin typeface="ＭＳ 明朝"/>
              <a:ea typeface="ＭＳ 明朝"/>
            </a:rPr>
            <a:t>‰</a:t>
          </a:r>
          <a:r>
            <a:rPr lang="ja-JP" altLang="en-US" sz="900" b="0" i="0" strike="noStrike">
              <a:solidFill>
                <a:srgbClr val="000000"/>
              </a:solidFill>
              <a:latin typeface="ＭＳ 明朝"/>
              <a:ea typeface="ＭＳ 明朝"/>
            </a:rPr>
            <a:t>）</a:t>
          </a:r>
        </a:p>
      </cdr:txBody>
    </cdr:sp>
  </cdr:relSizeAnchor>
  <cdr:relSizeAnchor xmlns:cdr="http://schemas.openxmlformats.org/drawingml/2006/chartDrawing">
    <cdr:from>
      <cdr:x>0</cdr:x>
      <cdr:y>0.97025</cdr:y>
    </cdr:from>
    <cdr:to>
      <cdr:x>0</cdr:x>
      <cdr:y>0.97025</cdr:y>
    </cdr:to>
    <cdr:sp macro="" textlink="">
      <cdr:nvSpPr>
        <cdr:cNvPr id="147468" name="テキスト 9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9707" y="6233634"/>
          <a:ext cx="784919" cy="1799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0" anchor="ctr" upright="1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</cdr:x>
      <cdr:y>0.96825</cdr:y>
    </cdr:from>
    <cdr:to>
      <cdr:x>0</cdr:x>
      <cdr:y>0.96825</cdr:y>
    </cdr:to>
    <cdr:sp macro="" textlink="">
      <cdr:nvSpPr>
        <cdr:cNvPr id="147470" name="テキスト 9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9707" y="6220466"/>
          <a:ext cx="742978" cy="180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0" anchor="ctr" upright="1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</cdr:x>
      <cdr:y>0.9755</cdr:y>
    </cdr:from>
    <cdr:to>
      <cdr:x>0</cdr:x>
      <cdr:y>0.9755</cdr:y>
    </cdr:to>
    <cdr:sp macro="" textlink="">
      <cdr:nvSpPr>
        <cdr:cNvPr id="147472" name="テキスト 10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9707" y="6266449"/>
          <a:ext cx="439769" cy="180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0" anchor="t" upright="1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</cdr:x>
      <cdr:y>0.9765</cdr:y>
    </cdr:from>
    <cdr:to>
      <cdr:x>0</cdr:x>
      <cdr:y>0.9765</cdr:y>
    </cdr:to>
    <cdr:sp macro="" textlink="">
      <cdr:nvSpPr>
        <cdr:cNvPr id="147474" name="テキスト 10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9707" y="6273060"/>
          <a:ext cx="576329" cy="17996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0" anchor="t" upright="1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</cdr:x>
      <cdr:y>0.9765</cdr:y>
    </cdr:from>
    <cdr:to>
      <cdr:x>0</cdr:x>
      <cdr:y>0.9765</cdr:y>
    </cdr:to>
    <cdr:sp macro="" textlink="">
      <cdr:nvSpPr>
        <cdr:cNvPr id="147476" name="テキスト 10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9707" y="6273038"/>
          <a:ext cx="689743" cy="1799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0" anchor="t" upright="1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0.803</cdr:x>
      <cdr:y>0.63827</cdr:y>
    </cdr:from>
    <cdr:to>
      <cdr:x>0.85777</cdr:x>
      <cdr:y>0.66227</cdr:y>
    </cdr:to>
    <cdr:sp macro="" textlink="">
      <cdr:nvSpPr>
        <cdr:cNvPr id="147480" name="Text Box 2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422893" y="4121946"/>
          <a:ext cx="514021" cy="154990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1828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ja-JP" altLang="en-US" sz="800" b="0" i="0" strike="noStrike">
              <a:solidFill>
                <a:srgbClr val="000000"/>
              </a:solidFill>
              <a:latin typeface="ＭＳ ゴシック"/>
              <a:ea typeface="ＭＳ ゴシック"/>
            </a:rPr>
            <a:t>保 護 率</a:t>
          </a:r>
        </a:p>
      </cdr:txBody>
    </cdr:sp>
  </cdr:relSizeAnchor>
  <cdr:relSizeAnchor xmlns:cdr="http://schemas.openxmlformats.org/drawingml/2006/chartDrawing">
    <cdr:from>
      <cdr:x>0</cdr:x>
      <cdr:y>0.97025</cdr:y>
    </cdr:from>
    <cdr:to>
      <cdr:x>0</cdr:x>
      <cdr:y>0.97025</cdr:y>
    </cdr:to>
    <cdr:sp macro="" textlink="">
      <cdr:nvSpPr>
        <cdr:cNvPr id="3" name="テキスト 9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9707" y="6233634"/>
          <a:ext cx="784919" cy="1799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0" anchor="ctr" upright="1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</cdr:x>
      <cdr:y>0.96825</cdr:y>
    </cdr:from>
    <cdr:to>
      <cdr:x>0</cdr:x>
      <cdr:y>0.96825</cdr:y>
    </cdr:to>
    <cdr:sp macro="" textlink="">
      <cdr:nvSpPr>
        <cdr:cNvPr id="4" name="テキスト 9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9707" y="6220466"/>
          <a:ext cx="742978" cy="180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0" anchor="ctr" upright="1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</cdr:x>
      <cdr:y>0.9755</cdr:y>
    </cdr:from>
    <cdr:to>
      <cdr:x>0</cdr:x>
      <cdr:y>0.9755</cdr:y>
    </cdr:to>
    <cdr:sp macro="" textlink="">
      <cdr:nvSpPr>
        <cdr:cNvPr id="5" name="テキスト 10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9707" y="6266449"/>
          <a:ext cx="439769" cy="180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0" anchor="t" upright="1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</cdr:x>
      <cdr:y>0.9765</cdr:y>
    </cdr:from>
    <cdr:to>
      <cdr:x>0</cdr:x>
      <cdr:y>0.9765</cdr:y>
    </cdr:to>
    <cdr:sp macro="" textlink="">
      <cdr:nvSpPr>
        <cdr:cNvPr id="6" name="テキスト 10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9707" y="6273060"/>
          <a:ext cx="576329" cy="17996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0" anchor="t" upright="1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</cdr:x>
      <cdr:y>0.9765</cdr:y>
    </cdr:from>
    <cdr:to>
      <cdr:x>0</cdr:x>
      <cdr:y>0.9765</cdr:y>
    </cdr:to>
    <cdr:sp macro="" textlink="">
      <cdr:nvSpPr>
        <cdr:cNvPr id="7" name="テキスト 10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9707" y="6273038"/>
          <a:ext cx="689743" cy="1799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0" anchor="t" upright="1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</cdr:x>
      <cdr:y>0.97025</cdr:y>
    </cdr:from>
    <cdr:to>
      <cdr:x>0</cdr:x>
      <cdr:y>0.97025</cdr:y>
    </cdr:to>
    <cdr:sp macro="" textlink="">
      <cdr:nvSpPr>
        <cdr:cNvPr id="25" name="テキスト 9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9707" y="6233634"/>
          <a:ext cx="784919" cy="1799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0" anchor="ctr" upright="1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</cdr:x>
      <cdr:y>0.96825</cdr:y>
    </cdr:from>
    <cdr:to>
      <cdr:x>0</cdr:x>
      <cdr:y>0.96825</cdr:y>
    </cdr:to>
    <cdr:sp macro="" textlink="">
      <cdr:nvSpPr>
        <cdr:cNvPr id="26" name="テキスト 9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9707" y="6220466"/>
          <a:ext cx="742978" cy="180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0" anchor="ctr" upright="1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</cdr:x>
      <cdr:y>0.9755</cdr:y>
    </cdr:from>
    <cdr:to>
      <cdr:x>0</cdr:x>
      <cdr:y>0.9755</cdr:y>
    </cdr:to>
    <cdr:sp macro="" textlink="">
      <cdr:nvSpPr>
        <cdr:cNvPr id="27" name="テキスト 10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9707" y="6266449"/>
          <a:ext cx="439769" cy="180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0" anchor="t" upright="1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</cdr:x>
      <cdr:y>0.9765</cdr:y>
    </cdr:from>
    <cdr:to>
      <cdr:x>0</cdr:x>
      <cdr:y>0.9765</cdr:y>
    </cdr:to>
    <cdr:sp macro="" textlink="">
      <cdr:nvSpPr>
        <cdr:cNvPr id="28" name="テキスト 10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9707" y="6273060"/>
          <a:ext cx="576329" cy="17996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0" anchor="t" upright="1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</cdr:x>
      <cdr:y>0.9765</cdr:y>
    </cdr:from>
    <cdr:to>
      <cdr:x>0</cdr:x>
      <cdr:y>0.9765</cdr:y>
    </cdr:to>
    <cdr:sp macro="" textlink="">
      <cdr:nvSpPr>
        <cdr:cNvPr id="29" name="テキスト 10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9707" y="6273038"/>
          <a:ext cx="689743" cy="1799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0" anchor="t" upright="1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</cdr:x>
      <cdr:y>0.97025</cdr:y>
    </cdr:from>
    <cdr:to>
      <cdr:x>0</cdr:x>
      <cdr:y>0.97025</cdr:y>
    </cdr:to>
    <cdr:sp macro="" textlink="">
      <cdr:nvSpPr>
        <cdr:cNvPr id="46" name="テキスト 9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9707" y="6233634"/>
          <a:ext cx="784919" cy="1799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0" anchor="ctr" upright="1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</cdr:x>
      <cdr:y>0.96825</cdr:y>
    </cdr:from>
    <cdr:to>
      <cdr:x>0</cdr:x>
      <cdr:y>0.96825</cdr:y>
    </cdr:to>
    <cdr:sp macro="" textlink="">
      <cdr:nvSpPr>
        <cdr:cNvPr id="47" name="テキスト 9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9707" y="6220466"/>
          <a:ext cx="742978" cy="180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0" anchor="ctr" upright="1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</cdr:x>
      <cdr:y>0.9755</cdr:y>
    </cdr:from>
    <cdr:to>
      <cdr:x>0</cdr:x>
      <cdr:y>0.9755</cdr:y>
    </cdr:to>
    <cdr:sp macro="" textlink="">
      <cdr:nvSpPr>
        <cdr:cNvPr id="48" name="テキスト 10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9707" y="6266449"/>
          <a:ext cx="439769" cy="1800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0" anchor="t" upright="1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</cdr:x>
      <cdr:y>0.9765</cdr:y>
    </cdr:from>
    <cdr:to>
      <cdr:x>0</cdr:x>
      <cdr:y>0.9765</cdr:y>
    </cdr:to>
    <cdr:sp macro="" textlink="">
      <cdr:nvSpPr>
        <cdr:cNvPr id="49" name="テキスト 10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9707" y="6273060"/>
          <a:ext cx="576329" cy="17996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0" anchor="t" upright="1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</cdr:x>
      <cdr:y>0.9765</cdr:y>
    </cdr:from>
    <cdr:to>
      <cdr:x>0</cdr:x>
      <cdr:y>0.9765</cdr:y>
    </cdr:to>
    <cdr:sp macro="" textlink="">
      <cdr:nvSpPr>
        <cdr:cNvPr id="50" name="テキスト 10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-19707" y="6273038"/>
          <a:ext cx="689743" cy="17996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0" anchor="t" upright="1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0.78555</cdr:x>
      <cdr:y>0.58437</cdr:y>
    </cdr:from>
    <cdr:to>
      <cdr:x>0.85264</cdr:x>
      <cdr:y>0.60912</cdr:y>
    </cdr:to>
    <cdr:sp macro="" textlink="">
      <cdr:nvSpPr>
        <cdr:cNvPr id="52" name="Text Box 2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54019" y="3773827"/>
          <a:ext cx="673727" cy="159834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1828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ja-JP" altLang="en-US" sz="800" b="0" i="0" strike="noStrike">
              <a:solidFill>
                <a:srgbClr val="000000"/>
              </a:solidFill>
              <a:latin typeface="ＭＳ ゴシック"/>
              <a:ea typeface="ＭＳ ゴシック"/>
            </a:rPr>
            <a:t>被保護人員</a:t>
          </a:r>
        </a:p>
      </cdr:txBody>
    </cdr:sp>
  </cdr:relSizeAnchor>
  <cdr:relSizeAnchor xmlns:cdr="http://schemas.openxmlformats.org/drawingml/2006/chartDrawing">
    <cdr:from>
      <cdr:x>0.82812</cdr:x>
      <cdr:y>0.699</cdr:y>
    </cdr:from>
    <cdr:to>
      <cdr:x>0.89712</cdr:x>
      <cdr:y>0.7205</cdr:y>
    </cdr:to>
    <cdr:sp macro="" textlink="">
      <cdr:nvSpPr>
        <cdr:cNvPr id="53" name="Text Box 2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666983" y="4514076"/>
          <a:ext cx="638823" cy="138846"/>
        </a:xfrm>
        <a:prstGeom xmlns:a="http://schemas.openxmlformats.org/drawingml/2006/main" prst="rect">
          <a:avLst/>
        </a:prstGeom>
        <a:solidFill xmlns:a="http://schemas.openxmlformats.org/drawingml/2006/main">
          <a:srgbClr val="FFFFFF"/>
        </a:solidFill>
        <a:ln xmlns:a="http://schemas.openxmlformats.org/drawingml/2006/main" w="9525">
          <a:solidFill>
            <a:srgbClr val="000000"/>
          </a:solidFill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27432" bIns="18288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ja-JP" altLang="en-US" sz="800" b="0" i="0" strike="noStrike">
              <a:solidFill>
                <a:srgbClr val="000000"/>
              </a:solidFill>
              <a:latin typeface="ＭＳ ゴシック"/>
              <a:ea typeface="ＭＳ ゴシック"/>
            </a:rPr>
            <a:t>被保護世帯数</a:t>
          </a:r>
        </a:p>
      </cdr:txBody>
    </cdr:sp>
  </cdr:relSizeAnchor>
  <cdr:relSizeAnchor xmlns:cdr="http://schemas.openxmlformats.org/drawingml/2006/chartDrawing">
    <cdr:from>
      <cdr:x>0.07071</cdr:x>
      <cdr:y>0.03102</cdr:y>
    </cdr:from>
    <cdr:to>
      <cdr:x>0.13743</cdr:x>
      <cdr:y>0.06932</cdr:y>
    </cdr:to>
    <cdr:sp macro="" textlink="">
      <cdr:nvSpPr>
        <cdr:cNvPr id="55" name="Text Box 2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19542" y="200324"/>
          <a:ext cx="560616" cy="24733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ja-JP" altLang="en-US" sz="1100" b="0" i="0" strike="noStrike">
              <a:solidFill>
                <a:srgbClr val="000000"/>
              </a:solidFill>
              <a:latin typeface="ＭＳ 明朝"/>
              <a:ea typeface="ＭＳ 明朝"/>
            </a:rPr>
            <a:t>（万</a:t>
          </a:r>
          <a:r>
            <a:rPr lang="en-US" altLang="ja-JP" sz="1100" b="0" i="0" strike="noStrike">
              <a:solidFill>
                <a:srgbClr val="000000"/>
              </a:solidFill>
              <a:latin typeface="ＭＳ 明朝"/>
              <a:ea typeface="ＭＳ 明朝"/>
            </a:rPr>
            <a:t>)</a:t>
          </a:r>
          <a:endParaRPr lang="ja-JP" altLang="en-US" sz="1100" b="0" i="0" strike="noStrike">
            <a:solidFill>
              <a:srgbClr val="000000"/>
            </a:solidFill>
            <a:latin typeface="ＭＳ 明朝"/>
            <a:ea typeface="ＭＳ 明朝"/>
          </a:endParaRPr>
        </a:p>
      </cdr:txBody>
    </cdr:sp>
  </cdr:relSizeAnchor>
  <cdr:relSizeAnchor xmlns:cdr="http://schemas.openxmlformats.org/drawingml/2006/chartDrawing">
    <cdr:from>
      <cdr:x>0.91255</cdr:x>
      <cdr:y>0.65831</cdr:y>
    </cdr:from>
    <cdr:to>
      <cdr:x>0.93287</cdr:x>
      <cdr:y>0.85506</cdr:y>
    </cdr:to>
    <cdr:grpSp>
      <cdr:nvGrpSpPr>
        <cdr:cNvPr id="67" name="グループ化 68"/>
        <cdr:cNvGrpSpPr/>
      </cdr:nvGrpSpPr>
      <cdr:grpSpPr>
        <a:xfrm xmlns:a="http://schemas.openxmlformats.org/drawingml/2006/main">
          <a:off x="7776325" y="4021810"/>
          <a:ext cx="173157" cy="1202004"/>
          <a:chOff x="8553466" y="4651356"/>
          <a:chExt cx="188128" cy="1270603"/>
        </a:xfrm>
      </cdr:grpSpPr>
      <cdr:sp macro="" textlink="">
        <cdr:nvSpPr>
          <cdr:cNvPr id="75" name="テキスト ボックス 74"/>
          <cdr:cNvSpPr txBox="1"/>
        </cdr:nvSpPr>
        <cdr:spPr>
          <a:xfrm xmlns:a="http://schemas.openxmlformats.org/drawingml/2006/main">
            <a:off x="8553466" y="4651356"/>
            <a:ext cx="188128" cy="1079511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FFFFCC"/>
          </a:solidFill>
          <a:ln xmlns:a="http://schemas.openxmlformats.org/drawingml/2006/main" w="3175">
            <a:solidFill>
              <a:schemeClr val="tx1"/>
            </a:solidFill>
          </a:ln>
        </cdr:spPr>
        <cdr:txBody>
          <a:bodyPr xmlns:a="http://schemas.openxmlformats.org/drawingml/2006/main" vert="eaVert" wrap="square" rtlCol="0" anchor="ctr"/>
          <a:lstStyle xmlns:a="http://schemas.openxmlformats.org/drawingml/2006/main"/>
          <a:p xmlns:a="http://schemas.openxmlformats.org/drawingml/2006/main">
            <a:pPr algn="ctr"/>
            <a:r>
              <a:rPr lang="ja-JP" altLang="en-US" sz="800">
                <a:latin typeface="ＭＳ 明朝" pitchFamily="17" charset="-128"/>
                <a:ea typeface="ＭＳ 明朝" pitchFamily="17" charset="-128"/>
              </a:rPr>
              <a:t>世 界 金 融 危 機</a:t>
            </a:r>
          </a:p>
        </cdr:txBody>
      </cdr:sp>
      <cdr:sp macro="" textlink="">
        <cdr:nvSpPr>
          <cdr:cNvPr id="84" name="テキスト ボックス 83"/>
          <cdr:cNvSpPr txBox="1"/>
        </cdr:nvSpPr>
        <cdr:spPr>
          <a:xfrm xmlns:a="http://schemas.openxmlformats.org/drawingml/2006/main">
            <a:off x="8553466" y="5730933"/>
            <a:ext cx="188128" cy="191026"/>
          </a:xfrm>
          <a:prstGeom xmlns:a="http://schemas.openxmlformats.org/drawingml/2006/main" prst="rect">
            <a:avLst/>
          </a:prstGeom>
          <a:solidFill xmlns:a="http://schemas.openxmlformats.org/drawingml/2006/main">
            <a:sysClr val="window" lastClr="FFFFFF"/>
          </a:solidFill>
          <a:ln xmlns:a="http://schemas.openxmlformats.org/drawingml/2006/main" w="3175">
            <a:solidFill>
              <a:schemeClr val="tx1"/>
            </a:solidFill>
          </a:ln>
        </cdr:spPr>
        <cdr:txBody>
          <a:bodyPr xmlns:a="http://schemas.openxmlformats.org/drawingml/2006/main" wrap="square" lIns="0" tIns="0" rIns="0" bIns="0" rtlCol="0" anchor="ctr"/>
          <a:lstStyle xmlns:a="http://schemas.openxmlformats.org/drawingml/2006/main"/>
          <a:p xmlns:a="http://schemas.openxmlformats.org/drawingml/2006/main">
            <a:pPr algn="ctr"/>
            <a:r>
              <a:rPr lang="en-US" altLang="ja-JP" sz="800">
                <a:latin typeface="ＭＳ 明朝" pitchFamily="17" charset="-128"/>
                <a:ea typeface="ＭＳ 明朝" pitchFamily="17" charset="-128"/>
              </a:rPr>
              <a:t>20</a:t>
            </a:r>
            <a:endParaRPr lang="ja-JP" altLang="en-US" sz="800">
              <a:latin typeface="ＭＳ 明朝" pitchFamily="17" charset="-128"/>
              <a:ea typeface="ＭＳ 明朝" pitchFamily="17" charset="-128"/>
            </a:endParaRPr>
          </a:p>
        </cdr:txBody>
      </cdr:sp>
    </cdr:grpSp>
  </cdr:relSizeAnchor>
  <cdr:relSizeAnchor xmlns:cdr="http://schemas.openxmlformats.org/drawingml/2006/chartDrawing">
    <cdr:from>
      <cdr:x>0.09655</cdr:x>
      <cdr:y>0.97345</cdr:y>
    </cdr:from>
    <cdr:to>
      <cdr:x>0.37702</cdr:x>
      <cdr:y>1</cdr:y>
    </cdr:to>
    <cdr:sp macro="" textlink="">
      <cdr:nvSpPr>
        <cdr:cNvPr id="147477" name="Text Box 2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93854" y="6296016"/>
          <a:ext cx="2596676" cy="17145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27432" tIns="18288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ja-JP" altLang="en-US" sz="900" b="0" i="0" strike="noStrike">
              <a:solidFill>
                <a:srgbClr val="000000"/>
              </a:solidFill>
              <a:latin typeface="ＭＳ 明朝" pitchFamily="17" charset="-128"/>
              <a:ea typeface="ＭＳ 明朝" pitchFamily="17" charset="-128"/>
            </a:rPr>
            <a:t>資料：福祉行政報告例より保護課にて作成                           </a:t>
          </a:r>
        </a:p>
      </cdr:txBody>
    </cdr:sp>
  </cdr:relSizeAnchor>
  <cdr:relSizeAnchor xmlns:cdr="http://schemas.openxmlformats.org/drawingml/2006/chartDrawing">
    <cdr:from>
      <cdr:x>0.65555</cdr:x>
      <cdr:y>0.08744</cdr:y>
    </cdr:from>
    <cdr:to>
      <cdr:x>0.82275</cdr:x>
      <cdr:y>0.23796</cdr:y>
    </cdr:to>
    <cdr:grpSp>
      <cdr:nvGrpSpPr>
        <cdr:cNvPr id="51" name="Group 52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5586291" y="534197"/>
          <a:ext cx="1424800" cy="919571"/>
          <a:chOff x="0" y="0"/>
          <a:chExt cx="522820" cy="301408"/>
        </a:xfrm>
      </cdr:grpSpPr>
      <cdr:sp macro="" textlink="">
        <cdr:nvSpPr>
          <cdr:cNvPr id="54" name="Text Box 53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0" y="0"/>
            <a:ext cx="522820" cy="76890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FFFFFF"/>
          </a:solidFill>
          <a:ln xmlns:a="http://schemas.openxmlformats.org/drawingml/2006/main" w="6350">
            <a:solidFill>
              <a:srgbClr val="000000"/>
            </a:solidFill>
            <a:miter lim="800000"/>
            <a:headEnd/>
            <a:tailEnd/>
          </a:ln>
        </cdr:spPr>
        <cdr:txBody>
          <a:bodyPr xmlns:a="http://schemas.openxmlformats.org/drawingml/2006/main" wrap="square" lIns="27432" tIns="18288" rIns="27432" bIns="18288" anchor="ctr" upright="1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ja-JP" altLang="en-US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平成</a:t>
            </a:r>
            <a:r>
              <a:rPr lang="en-US" altLang="ja-JP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23</a:t>
            </a:r>
            <a:r>
              <a:rPr lang="ja-JP" altLang="en-US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年</a:t>
            </a:r>
            <a:r>
              <a:rPr lang="en-US" altLang="ja-JP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7</a:t>
            </a:r>
            <a:r>
              <a:rPr lang="ja-JP" altLang="en-US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月（速報値）</a:t>
            </a:r>
          </a:p>
        </cdr:txBody>
      </cdr:sp>
      <cdr:sp macro="" textlink="">
        <cdr:nvSpPr>
          <cdr:cNvPr id="56" name="Text Box 54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0" y="76890"/>
            <a:ext cx="522820" cy="76890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FFFFFF"/>
          </a:solidFill>
          <a:ln xmlns:a="http://schemas.openxmlformats.org/drawingml/2006/main" w="6350">
            <a:solidFill>
              <a:srgbClr val="000000"/>
            </a:solidFill>
            <a:miter lim="800000"/>
            <a:headEnd/>
            <a:tailEnd/>
          </a:ln>
        </cdr:spPr>
        <cdr:txBody>
          <a:bodyPr xmlns:a="http://schemas.openxmlformats.org/drawingml/2006/main" wrap="square" lIns="27432" tIns="18288" rIns="27432" bIns="18288" anchor="ctr" upright="1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en-US" altLang="ja-JP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2,050,495</a:t>
            </a:r>
            <a:r>
              <a:rPr lang="ja-JP" altLang="en-US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人</a:t>
            </a:r>
          </a:p>
        </cdr:txBody>
      </cdr:sp>
      <cdr:sp macro="" textlink="">
        <cdr:nvSpPr>
          <cdr:cNvPr id="57" name="Text Box 55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0" y="150704"/>
            <a:ext cx="522820" cy="76890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FFFFFF"/>
          </a:solidFill>
          <a:ln xmlns:a="http://schemas.openxmlformats.org/drawingml/2006/main" w="6350">
            <a:solidFill>
              <a:srgbClr val="000000"/>
            </a:solidFill>
            <a:miter lim="800000"/>
            <a:headEnd/>
            <a:tailEnd/>
          </a:ln>
        </cdr:spPr>
        <cdr:txBody>
          <a:bodyPr xmlns:a="http://schemas.openxmlformats.org/drawingml/2006/main" wrap="square" lIns="27432" tIns="18288" rIns="27432" bIns="18288" anchor="ctr" upright="1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en-US" altLang="ja-JP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16.0‰</a:t>
            </a:r>
          </a:p>
        </cdr:txBody>
      </cdr:sp>
      <cdr:sp macro="" textlink="">
        <cdr:nvSpPr>
          <cdr:cNvPr id="62" name="Text Box 56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0" y="224518"/>
            <a:ext cx="522820" cy="76890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FFFFFF"/>
          </a:solidFill>
          <a:ln xmlns:a="http://schemas.openxmlformats.org/drawingml/2006/main" w="6350">
            <a:solidFill>
              <a:srgbClr val="000000"/>
            </a:solidFill>
            <a:miter lim="800000"/>
            <a:headEnd/>
            <a:tailEnd/>
          </a:ln>
        </cdr:spPr>
        <cdr:txBody>
          <a:bodyPr xmlns:a="http://schemas.openxmlformats.org/drawingml/2006/main" wrap="square" lIns="27432" tIns="18288" rIns="27432" bIns="18288" anchor="ctr" upright="1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ctr" rtl="0">
              <a:defRPr sz="1000"/>
            </a:pPr>
            <a:r>
              <a:rPr lang="en-US" altLang="ja-JP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1,486,341</a:t>
            </a:r>
            <a:r>
              <a:rPr lang="ja-JP" altLang="en-US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世帯</a:t>
            </a:r>
          </a:p>
        </cdr:txBody>
      </cdr:sp>
    </cdr:grpSp>
  </cdr:relSizeAnchor>
  <cdr:relSizeAnchor xmlns:cdr="http://schemas.openxmlformats.org/drawingml/2006/chartDrawing">
    <cdr:from>
      <cdr:x>0.11317</cdr:x>
      <cdr:y>0.28466</cdr:y>
    </cdr:from>
    <cdr:to>
      <cdr:x>0.66532</cdr:x>
      <cdr:y>0.75292</cdr:y>
    </cdr:to>
    <cdr:grpSp>
      <cdr:nvGrpSpPr>
        <cdr:cNvPr id="73" name="グループ化 72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964382" y="1739072"/>
          <a:ext cx="4705164" cy="2860738"/>
          <a:chOff x="0" y="-1"/>
          <a:chExt cx="4535853" cy="2872861"/>
        </a:xfrm>
      </cdr:grpSpPr>
      <cdr:sp macro="" textlink="">
        <cdr:nvSpPr>
          <cdr:cNvPr id="74" name="テキスト 92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8447" y="1824898"/>
            <a:ext cx="388546" cy="840176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FFFFCC"/>
          </a:solidFill>
          <a:ln xmlns:a="http://schemas.openxmlformats.org/drawingml/2006/main" w="9525">
            <a:solidFill>
              <a:srgbClr val="000000"/>
            </a:solidFill>
            <a:miter lim="800000"/>
            <a:headEnd/>
            <a:tailEnd/>
          </a:ln>
        </cdr:spPr>
        <cdr:txBody>
          <a:bodyPr xmlns:a="http://schemas.openxmlformats.org/drawingml/2006/main" vert="wordArtVertRtl" wrap="square" lIns="27432" tIns="0" rIns="27432" bIns="0" anchor="ctr" upright="1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dist" rtl="0">
              <a:defRPr sz="1000"/>
            </a:pPr>
            <a:r>
              <a:rPr lang="ja-JP" altLang="en-US" sz="10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神武景気</a:t>
            </a:r>
          </a:p>
        </cdr:txBody>
      </cdr:sp>
      <cdr:sp macro="" textlink="">
        <cdr:nvSpPr>
          <cdr:cNvPr id="76" name="テキスト 93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0" y="2683142"/>
            <a:ext cx="396993" cy="180683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FFFFFF"/>
          </a:solidFill>
          <a:ln xmlns:a="http://schemas.openxmlformats.org/drawingml/2006/main" w="9525">
            <a:solidFill>
              <a:srgbClr val="000000"/>
            </a:solidFill>
            <a:miter lim="800000"/>
            <a:headEnd/>
            <a:tailEnd/>
          </a:ln>
        </cdr:spPr>
        <cdr:txBody>
          <a:bodyPr xmlns:a="http://schemas.openxmlformats.org/drawingml/2006/main" wrap="square" lIns="27432" tIns="18288" rIns="27432" bIns="0" anchor="ctr" upright="1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dist" rtl="0">
              <a:defRPr sz="1000"/>
            </a:pPr>
            <a:r>
              <a:rPr lang="en-US" altLang="ja-JP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29</a:t>
            </a:r>
            <a:r>
              <a:rPr lang="ja-JP" altLang="en-US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～</a:t>
            </a:r>
            <a:r>
              <a:rPr lang="en-US" altLang="ja-JP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32</a:t>
            </a:r>
          </a:p>
        </cdr:txBody>
      </cdr:sp>
      <cdr:sp macro="" textlink="">
        <cdr:nvSpPr>
          <cdr:cNvPr id="77" name="テキスト 94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422333" y="1824898"/>
            <a:ext cx="371653" cy="840176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FFFFCC"/>
          </a:solidFill>
          <a:ln xmlns:a="http://schemas.openxmlformats.org/drawingml/2006/main" w="9525">
            <a:solidFill>
              <a:srgbClr val="000000"/>
            </a:solidFill>
            <a:miter lim="800000"/>
            <a:headEnd/>
            <a:tailEnd/>
          </a:ln>
        </cdr:spPr>
        <cdr:txBody>
          <a:bodyPr xmlns:a="http://schemas.openxmlformats.org/drawingml/2006/main" vert="wordArtVertRtl" wrap="square" lIns="27432" tIns="0" rIns="27432" bIns="0" anchor="ctr" upright="1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dist" rtl="0">
              <a:defRPr sz="1000"/>
            </a:pPr>
            <a:r>
              <a:rPr lang="ja-JP" altLang="en-US" sz="9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岩戸景気</a:t>
            </a:r>
          </a:p>
        </cdr:txBody>
      </cdr:sp>
      <cdr:sp macro="" textlink="">
        <cdr:nvSpPr>
          <cdr:cNvPr id="78" name="テキスト 95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422333" y="2692176"/>
            <a:ext cx="371653" cy="171649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FFFFFF"/>
          </a:solidFill>
          <a:ln xmlns:a="http://schemas.openxmlformats.org/drawingml/2006/main" w="9525">
            <a:solidFill>
              <a:srgbClr val="000000"/>
            </a:solidFill>
            <a:miter lim="800000"/>
            <a:headEnd/>
            <a:tailEnd/>
          </a:ln>
        </cdr:spPr>
        <cdr:txBody>
          <a:bodyPr xmlns:a="http://schemas.openxmlformats.org/drawingml/2006/main" wrap="square" lIns="27432" tIns="18288" rIns="27432" bIns="0" anchor="ctr" anchorCtr="0" upright="1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dist" rtl="0">
              <a:defRPr sz="1000"/>
            </a:pPr>
            <a:r>
              <a:rPr lang="en-US" altLang="ja-JP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33</a:t>
            </a:r>
            <a:r>
              <a:rPr lang="ja-JP" altLang="en-US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～</a:t>
            </a:r>
            <a:r>
              <a:rPr lang="en-US" altLang="ja-JP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35</a:t>
            </a:r>
          </a:p>
        </cdr:txBody>
      </cdr:sp>
      <cdr:sp macro="" textlink="">
        <cdr:nvSpPr>
          <cdr:cNvPr id="79" name="テキスト 96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929132" y="1833932"/>
            <a:ext cx="371653" cy="840176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FFFFCC"/>
          </a:solidFill>
          <a:ln xmlns:a="http://schemas.openxmlformats.org/drawingml/2006/main" w="9525">
            <a:solidFill>
              <a:srgbClr val="000000"/>
            </a:solidFill>
            <a:miter lim="800000"/>
            <a:headEnd/>
            <a:tailEnd/>
          </a:ln>
        </cdr:spPr>
        <cdr:txBody>
          <a:bodyPr xmlns:a="http://schemas.openxmlformats.org/drawingml/2006/main" vert="wordArtVertRtl" wrap="square" lIns="27432" tIns="0" rIns="27432" bIns="0" anchor="ctr" upright="1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dist" rtl="0">
              <a:defRPr sz="1000"/>
            </a:pPr>
            <a:r>
              <a:rPr lang="ja-JP" altLang="en-US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オリンピック</a:t>
            </a:r>
          </a:p>
          <a:p xmlns:a="http://schemas.openxmlformats.org/drawingml/2006/main">
            <a:pPr algn="dist" rtl="0">
              <a:defRPr sz="1000"/>
            </a:pPr>
            <a:r>
              <a:rPr lang="ja-JP" altLang="en-US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景気</a:t>
            </a:r>
          </a:p>
        </cdr:txBody>
      </cdr:sp>
      <cdr:sp macro="" textlink="">
        <cdr:nvSpPr>
          <cdr:cNvPr id="80" name="テキスト 95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920686" y="2701211"/>
            <a:ext cx="380100" cy="171649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FFFFFF"/>
          </a:solidFill>
          <a:ln xmlns:a="http://schemas.openxmlformats.org/drawingml/2006/main" w="9525">
            <a:solidFill>
              <a:srgbClr val="000000"/>
            </a:solidFill>
            <a:miter lim="800000"/>
            <a:headEnd/>
            <a:tailEnd/>
          </a:ln>
        </cdr:spPr>
        <cdr:txBody>
          <a:bodyPr xmlns:a="http://schemas.openxmlformats.org/drawingml/2006/main" wrap="square" lIns="27432" tIns="18288" rIns="27432" bIns="0" anchor="ctr" anchorCtr="0" upright="1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dist" rtl="0">
              <a:defRPr sz="1000"/>
            </a:pPr>
            <a:r>
              <a:rPr lang="en-US" altLang="ja-JP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37</a:t>
            </a:r>
            <a:r>
              <a:rPr lang="ja-JP" altLang="en-US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～</a:t>
            </a:r>
            <a:r>
              <a:rPr lang="en-US" altLang="ja-JP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39</a:t>
            </a:r>
          </a:p>
        </cdr:txBody>
      </cdr:sp>
      <cdr:sp macro="" textlink="">
        <cdr:nvSpPr>
          <cdr:cNvPr id="81" name="テキスト 98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1334572" y="1833933"/>
            <a:ext cx="667285" cy="840176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FFFFCC"/>
          </a:solidFill>
          <a:ln xmlns:a="http://schemas.openxmlformats.org/drawingml/2006/main" w="9525">
            <a:solidFill>
              <a:srgbClr val="000000"/>
            </a:solidFill>
            <a:miter lim="800000"/>
            <a:headEnd/>
            <a:tailEnd/>
          </a:ln>
        </cdr:spPr>
        <cdr:txBody>
          <a:bodyPr xmlns:a="http://schemas.openxmlformats.org/drawingml/2006/main" vert="wordArtVertRtl" wrap="square" lIns="27432" tIns="0" rIns="27432" bIns="0" anchor="ctr" upright="1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dist" rtl="0">
              <a:defRPr sz="1000"/>
            </a:pPr>
            <a:r>
              <a:rPr lang="ja-JP" altLang="en-US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イザナギ景気</a:t>
            </a:r>
          </a:p>
        </cdr:txBody>
      </cdr:sp>
      <cdr:sp macro="" textlink="">
        <cdr:nvSpPr>
          <cdr:cNvPr id="82" name="テキスト 95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1334572" y="2692176"/>
            <a:ext cx="667285" cy="171649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FFFFFF"/>
          </a:solidFill>
          <a:ln xmlns:a="http://schemas.openxmlformats.org/drawingml/2006/main" w="9525">
            <a:solidFill>
              <a:srgbClr val="000000"/>
            </a:solidFill>
            <a:miter lim="800000"/>
            <a:headEnd/>
            <a:tailEnd/>
          </a:ln>
        </cdr:spPr>
        <cdr:txBody>
          <a:bodyPr xmlns:a="http://schemas.openxmlformats.org/drawingml/2006/main" wrap="square" lIns="27432" tIns="18288" rIns="27432" bIns="0" anchor="ctr" anchorCtr="0" upright="1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dist" rtl="0">
              <a:defRPr sz="1000"/>
            </a:pPr>
            <a:r>
              <a:rPr lang="en-US" altLang="ja-JP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40</a:t>
            </a:r>
            <a:r>
              <a:rPr lang="ja-JP" altLang="en-US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～</a:t>
            </a:r>
            <a:r>
              <a:rPr lang="en-US" altLang="ja-JP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45</a:t>
            </a:r>
          </a:p>
        </cdr:txBody>
      </cdr:sp>
      <cdr:sp macro="" textlink="">
        <cdr:nvSpPr>
          <cdr:cNvPr id="83" name="テキスト 100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2204577" y="1833933"/>
            <a:ext cx="320973" cy="840176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FFFFCC"/>
          </a:solidFill>
          <a:ln xmlns:a="http://schemas.openxmlformats.org/drawingml/2006/main" w="9525">
            <a:solidFill>
              <a:srgbClr val="000000"/>
            </a:solidFill>
            <a:miter lim="800000"/>
            <a:headEnd/>
            <a:tailEnd/>
          </a:ln>
        </cdr:spPr>
        <cdr:txBody>
          <a:bodyPr xmlns:a="http://schemas.openxmlformats.org/drawingml/2006/main" vert="wordArtVertRtl" wrap="square" lIns="27432" tIns="0" rIns="27432" bIns="0" anchor="ctr" upright="1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dist" rtl="0">
              <a:defRPr sz="1000"/>
            </a:pPr>
            <a:r>
              <a:rPr lang="ja-JP" altLang="en-US" sz="7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第１次石油危機</a:t>
            </a:r>
          </a:p>
        </cdr:txBody>
      </cdr:sp>
      <cdr:sp macro="" textlink="">
        <cdr:nvSpPr>
          <cdr:cNvPr id="85" name="テキスト 95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2204577" y="2692176"/>
            <a:ext cx="320973" cy="171649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FFFFFF"/>
          </a:solidFill>
          <a:ln xmlns:a="http://schemas.openxmlformats.org/drawingml/2006/main" w="9525">
            <a:solidFill>
              <a:srgbClr val="000000"/>
            </a:solidFill>
            <a:miter lim="800000"/>
            <a:headEnd/>
            <a:tailEnd/>
          </a:ln>
        </cdr:spPr>
        <cdr:txBody>
          <a:bodyPr xmlns:a="http://schemas.openxmlformats.org/drawingml/2006/main" wrap="square" lIns="27432" tIns="18288" rIns="27432" bIns="0" anchor="ctr" anchorCtr="0" upright="1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dist" rtl="0">
              <a:defRPr sz="1000"/>
            </a:pPr>
            <a:r>
              <a:rPr lang="en-US" altLang="ja-JP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48</a:t>
            </a:r>
            <a:r>
              <a:rPr lang="ja-JP" altLang="en-US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･</a:t>
            </a:r>
            <a:r>
              <a:rPr lang="en-US" altLang="ja-JP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49</a:t>
            </a:r>
          </a:p>
        </cdr:txBody>
      </cdr:sp>
      <cdr:sp macro="" textlink="">
        <cdr:nvSpPr>
          <cdr:cNvPr id="86" name="テキスト 102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2981669" y="1833933"/>
            <a:ext cx="625052" cy="840176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FFFFCC"/>
          </a:solidFill>
          <a:ln xmlns:a="http://schemas.openxmlformats.org/drawingml/2006/main" w="9525">
            <a:solidFill>
              <a:srgbClr val="000000"/>
            </a:solidFill>
            <a:miter lim="800000"/>
            <a:headEnd/>
            <a:tailEnd/>
          </a:ln>
        </cdr:spPr>
        <cdr:txBody>
          <a:bodyPr xmlns:a="http://schemas.openxmlformats.org/drawingml/2006/main" vert="wordArtVertRtl" wrap="square" lIns="27432" tIns="0" rIns="27432" bIns="0" anchor="ctr" upright="1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dist" rtl="0">
              <a:defRPr sz="1000"/>
            </a:pPr>
            <a:r>
              <a:rPr lang="ja-JP" altLang="en-US" sz="7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第２次石油危機</a:t>
            </a:r>
          </a:p>
        </cdr:txBody>
      </cdr:sp>
      <cdr:sp macro="" textlink="">
        <cdr:nvSpPr>
          <cdr:cNvPr id="87" name="テキスト 95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2981669" y="2692176"/>
            <a:ext cx="625052" cy="171649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FFFFFF"/>
          </a:solidFill>
          <a:ln xmlns:a="http://schemas.openxmlformats.org/drawingml/2006/main" w="9525">
            <a:solidFill>
              <a:srgbClr val="000000"/>
            </a:solidFill>
            <a:miter lim="800000"/>
            <a:headEnd/>
            <a:tailEnd/>
          </a:ln>
        </cdr:spPr>
        <cdr:txBody>
          <a:bodyPr xmlns:a="http://schemas.openxmlformats.org/drawingml/2006/main" wrap="square" lIns="27432" tIns="18288" rIns="27432" bIns="0" anchor="ctr" anchorCtr="0" upright="1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dist" rtl="0">
              <a:defRPr sz="1000"/>
            </a:pPr>
            <a:r>
              <a:rPr lang="en-US" altLang="ja-JP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54</a:t>
            </a:r>
            <a:r>
              <a:rPr lang="ja-JP" altLang="en-US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～</a:t>
            </a:r>
            <a:r>
              <a:rPr lang="en-US" altLang="ja-JP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58</a:t>
            </a:r>
          </a:p>
        </cdr:txBody>
      </cdr:sp>
      <cdr:sp macro="" textlink="">
        <cdr:nvSpPr>
          <cdr:cNvPr id="88" name="テキスト 104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3843228" y="-1"/>
            <a:ext cx="684179" cy="840176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FFFFCC"/>
          </a:solidFill>
          <a:ln xmlns:a="http://schemas.openxmlformats.org/drawingml/2006/main" w="9525">
            <a:solidFill>
              <a:srgbClr val="000000"/>
            </a:solidFill>
            <a:miter lim="800000"/>
            <a:headEnd/>
            <a:tailEnd/>
          </a:ln>
        </cdr:spPr>
        <cdr:txBody>
          <a:bodyPr xmlns:a="http://schemas.openxmlformats.org/drawingml/2006/main" vert="eaVert" wrap="square" lIns="27432" tIns="18288" rIns="27432" bIns="18288" anchor="ctr" upright="1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dist" rtl="0">
              <a:defRPr sz="1000"/>
            </a:pPr>
            <a:r>
              <a:rPr lang="ja-JP" altLang="en-US" sz="9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平成景気</a:t>
            </a:r>
          </a:p>
        </cdr:txBody>
      </cdr:sp>
      <cdr:sp macro="" textlink="">
        <cdr:nvSpPr>
          <cdr:cNvPr id="89" name="テキスト 95"/>
          <cdr:cNvSpPr txBox="1">
            <a:spLocks xmlns:a="http://schemas.openxmlformats.org/drawingml/2006/main" noChangeArrowheads="1"/>
          </cdr:cNvSpPr>
        </cdr:nvSpPr>
        <cdr:spPr bwMode="auto">
          <a:xfrm xmlns:a="http://schemas.openxmlformats.org/drawingml/2006/main">
            <a:off x="3843228" y="876312"/>
            <a:ext cx="692625" cy="171649"/>
          </a:xfrm>
          <a:prstGeom xmlns:a="http://schemas.openxmlformats.org/drawingml/2006/main" prst="rect">
            <a:avLst/>
          </a:prstGeom>
          <a:solidFill xmlns:a="http://schemas.openxmlformats.org/drawingml/2006/main">
            <a:srgbClr val="FFFFFF"/>
          </a:solidFill>
          <a:ln xmlns:a="http://schemas.openxmlformats.org/drawingml/2006/main" w="9525">
            <a:solidFill>
              <a:srgbClr val="000000"/>
            </a:solidFill>
            <a:miter lim="800000"/>
            <a:headEnd/>
            <a:tailEnd/>
          </a:ln>
        </cdr:spPr>
        <cdr:txBody>
          <a:bodyPr xmlns:a="http://schemas.openxmlformats.org/drawingml/2006/main" wrap="square" lIns="27432" tIns="18288" rIns="27432" bIns="0" anchor="ctr" anchorCtr="0" upright="1"/>
          <a:lstStyle xmlns:a="http://schemas.openxmlformats.org/drawingml/2006/main">
            <a:lvl1pPr marL="0" indent="0">
              <a:defRPr sz="1100">
                <a:latin typeface="Calibri"/>
              </a:defRPr>
            </a:lvl1pPr>
            <a:lvl2pPr marL="457200" indent="0">
              <a:defRPr sz="1100">
                <a:latin typeface="Calibri"/>
              </a:defRPr>
            </a:lvl2pPr>
            <a:lvl3pPr marL="914400" indent="0">
              <a:defRPr sz="1100">
                <a:latin typeface="Calibri"/>
              </a:defRPr>
            </a:lvl3pPr>
            <a:lvl4pPr marL="1371600" indent="0">
              <a:defRPr sz="1100">
                <a:latin typeface="Calibri"/>
              </a:defRPr>
            </a:lvl4pPr>
            <a:lvl5pPr marL="1828800" indent="0">
              <a:defRPr sz="1100">
                <a:latin typeface="Calibri"/>
              </a:defRPr>
            </a:lvl5pPr>
            <a:lvl6pPr marL="2286000" indent="0">
              <a:defRPr sz="1100">
                <a:latin typeface="Calibri"/>
              </a:defRPr>
            </a:lvl6pPr>
            <a:lvl7pPr marL="2743200" indent="0">
              <a:defRPr sz="1100">
                <a:latin typeface="Calibri"/>
              </a:defRPr>
            </a:lvl7pPr>
            <a:lvl8pPr marL="3200400" indent="0">
              <a:defRPr sz="1100">
                <a:latin typeface="Calibri"/>
              </a:defRPr>
            </a:lvl8pPr>
            <a:lvl9pPr marL="3657600" indent="0">
              <a:defRPr sz="1100">
                <a:latin typeface="Calibri"/>
              </a:defRPr>
            </a:lvl9pPr>
          </a:lstStyle>
          <a:p xmlns:a="http://schemas.openxmlformats.org/drawingml/2006/main">
            <a:pPr algn="dist" rtl="0">
              <a:defRPr sz="1000"/>
            </a:pPr>
            <a:r>
              <a:rPr lang="en-US" altLang="ja-JP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61</a:t>
            </a:r>
            <a:r>
              <a:rPr lang="ja-JP" altLang="en-US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～</a:t>
            </a:r>
            <a:r>
              <a:rPr lang="en-US" altLang="ja-JP" sz="800" b="0" i="0" strike="noStrike">
                <a:solidFill>
                  <a:srgbClr val="000000"/>
                </a:solidFill>
                <a:latin typeface="ＭＳ 明朝"/>
                <a:ea typeface="ＭＳ 明朝"/>
              </a:rPr>
              <a:t>3</a:t>
            </a:r>
          </a:p>
        </cdr:txBody>
      </cdr:sp>
    </cdr:grp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7404" cy="495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39652" y="0"/>
            <a:ext cx="2937404" cy="495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31D06-4B9B-4547-A9D0-0FAC114ABC88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2950"/>
            <a:ext cx="4953000" cy="3716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7863" y="4707613"/>
            <a:ext cx="5422900" cy="445984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13505"/>
            <a:ext cx="2937404" cy="495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39652" y="9413505"/>
            <a:ext cx="2937404" cy="4955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5B746-3DF7-4F37-9334-AF9DADC6AB3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578284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1225" y="742950"/>
            <a:ext cx="4956175" cy="37179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0707" name="Rectangle 3"/>
          <p:cNvSpPr>
            <a:spLocks noGrp="1"/>
          </p:cNvSpPr>
          <p:nvPr>
            <p:ph type="body" idx="1"/>
          </p:nvPr>
        </p:nvSpPr>
        <p:spPr>
          <a:xfrm>
            <a:off x="903413" y="4708652"/>
            <a:ext cx="4971800" cy="4459612"/>
          </a:xfrm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B1EA45-DDCD-4EE5-A793-CF4144D3815B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96115D-EC6B-49DD-B8B2-041105938D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1EA45-DDCD-4EE5-A793-CF4144D3815B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6115D-EC6B-49DD-B8B2-041105938D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1EA45-DDCD-4EE5-A793-CF4144D3815B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6115D-EC6B-49DD-B8B2-041105938D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697" y="274644"/>
            <a:ext cx="8231028" cy="1141411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4C707-C4B6-4071-A922-1BA02E3202EB}" type="slidenum">
              <a:rPr lang="en-US" altLang="ja-JP"/>
              <a:pPr>
                <a:defRPr/>
              </a:pPr>
              <a:t>&lt;#&gt;</a:t>
            </a:fld>
            <a:r>
              <a:rPr lang="en-US" altLang="ja-JP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83538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1EA45-DDCD-4EE5-A793-CF4144D3815B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6115D-EC6B-49DD-B8B2-041105938D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1EA45-DDCD-4EE5-A793-CF4144D3815B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6115D-EC6B-49DD-B8B2-041105938D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1EA45-DDCD-4EE5-A793-CF4144D3815B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6115D-EC6B-49DD-B8B2-041105938D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1EA45-DDCD-4EE5-A793-CF4144D3815B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6115D-EC6B-49DD-B8B2-041105938D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1EA45-DDCD-4EE5-A793-CF4144D3815B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6115D-EC6B-49DD-B8B2-041105938D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B1EA45-DDCD-4EE5-A793-CF4144D3815B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6115D-EC6B-49DD-B8B2-041105938D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0B1EA45-DDCD-4EE5-A793-CF4144D3815B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96115D-EC6B-49DD-B8B2-041105938D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B1EA45-DDCD-4EE5-A793-CF4144D3815B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96115D-EC6B-49DD-B8B2-041105938D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0B1EA45-DDCD-4EE5-A793-CF4144D3815B}" type="datetimeFigureOut">
              <a:rPr kumimoji="1" lang="ja-JP" altLang="en-US" smtClean="0"/>
              <a:pPr/>
              <a:t>2012/1/5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196115D-EC6B-49DD-B8B2-041105938DA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usai.go.jp/hakusho/h21/bousai2009/html/zuhyo/zuhyo001.htm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hyperlink" Target="http://www.bousai.go.jp/hakusho/h21/bousai2009/html/zuhyo/zuhyo003.htm" TargetMode="Externa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8352928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5300" dirty="0" smtClean="0"/>
              <a:t>社会的包摂への課題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</a:t>
            </a:r>
            <a:r>
              <a:rPr lang="ja-JP" altLang="en-US" dirty="0" smtClean="0"/>
              <a:t>雇用システムの変動と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若年世代に着目して</a:t>
            </a:r>
            <a:r>
              <a:rPr lang="en-US" altLang="ja-JP" dirty="0" smtClean="0"/>
              <a:t>-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1560" y="4005064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200" b="1" dirty="0" smtClean="0"/>
              <a:t>慶応義塾大学</a:t>
            </a:r>
            <a:endParaRPr kumimoji="1" lang="en-US" altLang="ja-JP" sz="3200" b="1" dirty="0" smtClean="0"/>
          </a:p>
          <a:p>
            <a:pPr algn="ctr"/>
            <a:r>
              <a:rPr lang="ja-JP" altLang="en-US" sz="3200" b="1" dirty="0" smtClean="0"/>
              <a:t>駒村</a:t>
            </a:r>
            <a:r>
              <a:rPr lang="ja-JP" altLang="en-US" sz="3200" b="1" dirty="0"/>
              <a:t>康平</a:t>
            </a:r>
            <a:endParaRPr kumimoji="1" lang="ja-JP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238755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1052736"/>
            <a:ext cx="8352928" cy="5805264"/>
          </a:xfrm>
        </p:spPr>
        <p:txBody>
          <a:bodyPr>
            <a:normAutofit lnSpcReduction="10000"/>
          </a:bodyPr>
          <a:lstStyle/>
          <a:p>
            <a:r>
              <a:rPr lang="ja-JP" altLang="en-US" sz="3200" b="1" dirty="0" smtClean="0"/>
              <a:t>若い世代の職・家族・住居での不安低下→深刻になる孤立化、貧困・排除の世代間連鎖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政府の対応：貧困の確認、</a:t>
            </a:r>
            <a:r>
              <a:rPr kumimoji="1" lang="ja-JP" altLang="en-US" sz="3200" b="1" dirty="0" smtClean="0"/>
              <a:t>求職者支援制度の</a:t>
            </a:r>
            <a:r>
              <a:rPr lang="ja-JP" altLang="en-US" sz="3200" b="1" dirty="0" smtClean="0"/>
              <a:t>創設、労働法の改革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生活保護と求職者支援の連携の欠如</a:t>
            </a:r>
            <a:endParaRPr lang="en-US" altLang="ja-JP" sz="3200" b="1" dirty="0" smtClean="0"/>
          </a:p>
          <a:p>
            <a:r>
              <a:rPr kumimoji="1" lang="ja-JP" altLang="en-US" sz="3200" b="1" dirty="0" smtClean="0"/>
              <a:t>雇用システムの課題：正規・非正規労働者の処遇問題</a:t>
            </a:r>
            <a:endParaRPr kumimoji="1" lang="en-US" altLang="ja-JP" sz="3200" b="1" dirty="0" smtClean="0"/>
          </a:p>
          <a:p>
            <a:r>
              <a:rPr lang="ja-JP" altLang="en-US" sz="3200" b="1" dirty="0" smtClean="0"/>
              <a:t>所得保障制度の課題：社会保険中心の限界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弱体化する福祉行政（スキル、人数の不足）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地域、自治体の取り組み（釧路市、埼玉県等）</a:t>
            </a:r>
            <a:endParaRPr lang="en-US" altLang="ja-JP" sz="3200" b="1" dirty="0" smtClean="0"/>
          </a:p>
          <a:p>
            <a:r>
              <a:rPr lang="ja-JP" altLang="en-US" sz="3200" b="1" dirty="0" smtClean="0"/>
              <a:t>社会的包摂の新しい担い手</a:t>
            </a:r>
            <a:endParaRPr kumimoji="1" lang="en-US" altLang="ja-JP" sz="3200" b="1" dirty="0" smtClean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dirty="0" smtClean="0"/>
              <a:t>社会的包摂への課題</a:t>
            </a: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93663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40768"/>
            <a:ext cx="8435280" cy="4968552"/>
          </a:xfrm>
        </p:spPr>
        <p:txBody>
          <a:bodyPr>
            <a:normAutofit/>
          </a:bodyPr>
          <a:lstStyle/>
          <a:p>
            <a:r>
              <a:rPr lang="en-US" altLang="ja-JP" sz="2800" dirty="0" smtClean="0"/>
              <a:t>1960</a:t>
            </a:r>
            <a:r>
              <a:rPr lang="ja-JP" altLang="en-US" sz="2800" dirty="0" smtClean="0"/>
              <a:t>年代から</a:t>
            </a:r>
            <a:r>
              <a:rPr lang="en-US" altLang="ja-JP" sz="2800" dirty="0" smtClean="0"/>
              <a:t>1990</a:t>
            </a:r>
            <a:r>
              <a:rPr lang="ja-JP" altLang="en-US" sz="2800" dirty="0" smtClean="0"/>
              <a:t>年前半まで安定した日本の４つの社会経済システム（職・家族・住居の保障）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１）雇用システム：日本型経営</a:t>
            </a:r>
            <a:r>
              <a:rPr lang="ja-JP" altLang="en-US" sz="2800" dirty="0"/>
              <a:t>・</a:t>
            </a:r>
            <a:r>
              <a:rPr kumimoji="1" lang="ja-JP" altLang="en-US" sz="2800" dirty="0" smtClean="0"/>
              <a:t>日本型雇用（職場における身分の保障、終身雇用、年功賃金）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２）家族システム：ひとり働き（専業主婦モデル、持ち家政策）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３）社会保障・税システム：皆保険・皆年金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４）教育システム：学校から職業への移行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偶然：歴史上まれな自然災害の少なさ</a:t>
            </a:r>
            <a:r>
              <a:rPr kumimoji="1" lang="en-US" altLang="ja-JP" sz="2800" dirty="0" smtClean="0"/>
              <a:t>(1960-95)</a:t>
            </a:r>
          </a:p>
          <a:p>
            <a:r>
              <a:rPr lang="ja-JP" altLang="en-US" sz="2800" dirty="0" smtClean="0"/>
              <a:t>→忘れられた「貧困」、限定的な社会的排除</a:t>
            </a:r>
            <a:endParaRPr lang="en-US" altLang="ja-JP" sz="2800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「麗</a:t>
            </a:r>
            <a:r>
              <a:rPr kumimoji="1" lang="ja-JP" altLang="en-US" dirty="0" err="1" smtClean="0"/>
              <a:t>しの</a:t>
            </a:r>
            <a:r>
              <a:rPr kumimoji="1" lang="ja-JP" altLang="en-US" dirty="0" smtClean="0"/>
              <a:t>時代」と転換期の</a:t>
            </a:r>
            <a:r>
              <a:rPr kumimoji="1" lang="en-US" altLang="ja-JP" dirty="0" smtClean="0"/>
              <a:t>90</a:t>
            </a:r>
            <a:r>
              <a:rPr kumimoji="1" lang="ja-JP" altLang="en-US" dirty="0" smtClean="0"/>
              <a:t>年代</a:t>
            </a: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55910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dirty="0" smtClean="0"/>
              <a:t>経済成長の長期動向</a:t>
            </a:r>
            <a:r>
              <a:rPr lang="ja-JP" altLang="en-US" sz="2000" dirty="0" smtClean="0"/>
              <a:t>（内閣府</a:t>
            </a:r>
            <a:r>
              <a:rPr lang="en-US" altLang="ja-JP" sz="2000" dirty="0" smtClean="0"/>
              <a:t>SNA</a:t>
            </a:r>
            <a:r>
              <a:rPr lang="ja-JP" altLang="en-US" sz="2000" dirty="0" smtClean="0"/>
              <a:t>より作成）</a:t>
            </a:r>
            <a:endParaRPr kumimoji="1" lang="ja-JP" alt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12776"/>
            <a:ext cx="7920879" cy="4896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43629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" descr="図表２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72" y="908720"/>
            <a:ext cx="8108331" cy="47525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5" name="Picture 3" descr="http://www.bousai.go.jp/hakusho/h21/bousai2009/html/img/back_button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7140" y="-554038"/>
            <a:ext cx="266746" cy="152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56" name="Picture 4" descr="http://www.bousai.go.jp/hakusho/h21/bousai2009/html/img/next_button.gif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7443" y="-554038"/>
            <a:ext cx="266746" cy="152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754913" y="5805265"/>
            <a:ext cx="79642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出典：「平成</a:t>
            </a:r>
            <a:r>
              <a:rPr lang="en-US" altLang="ja-JP" dirty="0" smtClean="0"/>
              <a:t>21</a:t>
            </a:r>
            <a:r>
              <a:rPr lang="ja-JP" altLang="en-US" dirty="0" smtClean="0"/>
              <a:t>年防災白書」</a:t>
            </a:r>
            <a:r>
              <a:rPr lang="en-US" altLang="ja-JP" dirty="0" smtClean="0"/>
              <a:t>http://www.bousai.go.jp/hakusho/h21/bousai2009/html/zuhyo/zuhyo002.htm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899592" y="332656"/>
            <a:ext cx="72314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 latinLnBrk="1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800" dirty="0" smtClean="0">
                <a:latin typeface="Times New Roman" pitchFamily="18" charset="0"/>
                <a:ea typeface="ＭＳ Ｐゴシック" pitchFamily="50" charset="-128"/>
                <a:sym typeface="ＭＳ Ｐゴシック" pitchFamily="50" charset="-128"/>
              </a:rPr>
              <a:t>例外的に自然災害の少ない時期：</a:t>
            </a:r>
            <a:r>
              <a:rPr kumimoji="0" lang="en-US" altLang="ja-JP" sz="2800" dirty="0" smtClean="0">
                <a:latin typeface="Times New Roman" pitchFamily="18" charset="0"/>
                <a:ea typeface="ＭＳ Ｐゴシック" pitchFamily="50" charset="-128"/>
                <a:sym typeface="ＭＳ Ｐゴシック" pitchFamily="50" charset="-128"/>
              </a:rPr>
              <a:t>1960-1990</a:t>
            </a:r>
            <a:r>
              <a:rPr kumimoji="0" lang="ja-JP" altLang="en-US" sz="2800" dirty="0" smtClean="0">
                <a:latin typeface="Times New Roman" pitchFamily="18" charset="0"/>
                <a:ea typeface="ＭＳ Ｐゴシック" pitchFamily="50" charset="-128"/>
                <a:sym typeface="ＭＳ Ｐゴシック" pitchFamily="50" charset="-128"/>
              </a:rPr>
              <a:t>年</a:t>
            </a:r>
            <a:endParaRPr kumimoji="0" lang="ko-KR" altLang="en-US" sz="2800" dirty="0" smtClean="0">
              <a:latin typeface="Times New Roman" pitchFamily="18" charset="0"/>
              <a:ea typeface="ＭＳ Ｐゴシック" pitchFamily="50" charset="-128"/>
              <a:sym typeface="ＭＳ Ｐゴシック" pitchFamily="50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150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27"/>
          <p:cNvGrpSpPr/>
          <p:nvPr/>
        </p:nvGrpSpPr>
        <p:grpSpPr>
          <a:xfrm>
            <a:off x="0" y="-83858"/>
            <a:ext cx="9144000" cy="776554"/>
            <a:chOff x="0" y="0"/>
            <a:chExt cx="9144000" cy="845212"/>
          </a:xfrm>
        </p:grpSpPr>
        <p:sp>
          <p:nvSpPr>
            <p:cNvPr id="32" name="Rectangle 3"/>
            <p:cNvSpPr>
              <a:spLocks noChangeArrowheads="1"/>
            </p:cNvSpPr>
            <p:nvPr/>
          </p:nvSpPr>
          <p:spPr bwMode="auto">
            <a:xfrm>
              <a:off x="0" y="281140"/>
              <a:ext cx="9144000" cy="14400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lIns="65306" tIns="32653" rIns="65306" bIns="32653" anchor="ctr"/>
            <a:lstStyle/>
            <a:p>
              <a:endParaRPr lang="ja-JP" altLang="en-US"/>
            </a:p>
          </p:txBody>
        </p:sp>
        <p:sp>
          <p:nvSpPr>
            <p:cNvPr id="33" name="テキスト ボックス 1"/>
            <p:cNvSpPr txBox="1"/>
            <p:nvPr/>
          </p:nvSpPr>
          <p:spPr>
            <a:xfrm>
              <a:off x="0" y="0"/>
              <a:ext cx="9144000" cy="845212"/>
            </a:xfrm>
            <a:prstGeom prst="rect">
              <a:avLst/>
            </a:prstGeom>
          </p:spPr>
          <p:txBody>
            <a:bodyPr wrap="square" rtlCol="0" anchor="ctr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ja-JP" altLang="en-US" sz="1800" b="1" dirty="0" smtClean="0"/>
                <a:t>　被保護世帯数、被保護人員、保護率の年次推移</a:t>
              </a:r>
              <a:endParaRPr lang="ja-JP" altLang="en-US" sz="1800" b="1" dirty="0"/>
            </a:p>
          </p:txBody>
        </p:sp>
      </p:grpSp>
      <p:graphicFrame>
        <p:nvGraphicFramePr>
          <p:cNvPr id="5" name="グラフ 4"/>
          <p:cNvGraphicFramePr>
            <a:graphicFrameLocks noGrp="1"/>
          </p:cNvGraphicFramePr>
          <p:nvPr/>
        </p:nvGraphicFramePr>
        <p:xfrm>
          <a:off x="298939" y="548679"/>
          <a:ext cx="8521533" cy="6109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スライド番号プレースホルダ 25"/>
          <p:cNvSpPr>
            <a:spLocks noGrp="1"/>
          </p:cNvSpPr>
          <p:nvPr>
            <p:ph type="sldNum" sz="quarter" idx="12"/>
          </p:nvPr>
        </p:nvSpPr>
        <p:spPr>
          <a:xfrm>
            <a:off x="8693073" y="6492876"/>
            <a:ext cx="450927" cy="365125"/>
          </a:xfrm>
        </p:spPr>
        <p:txBody>
          <a:bodyPr>
            <a:normAutofit/>
          </a:bodyPr>
          <a:lstStyle/>
          <a:p>
            <a:fld id="{D2D8002D-B5B0-4BAC-B1F6-782DDCCE6D9C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129899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/>
          </a:bodyPr>
          <a:lstStyle/>
          <a:p>
            <a:r>
              <a:rPr kumimoji="1" lang="ja-JP" altLang="en-US" b="1" dirty="0" smtClean="0"/>
              <a:t>１：団塊世代（</a:t>
            </a:r>
            <a:r>
              <a:rPr kumimoji="1" lang="en-US" altLang="ja-JP" b="1" dirty="0" smtClean="0"/>
              <a:t>1947</a:t>
            </a:r>
            <a:r>
              <a:rPr kumimoji="1" lang="ja-JP" altLang="en-US" b="1" dirty="0" smtClean="0"/>
              <a:t>－</a:t>
            </a:r>
            <a:r>
              <a:rPr kumimoji="1" lang="en-US" altLang="ja-JP" b="1" dirty="0" smtClean="0"/>
              <a:t>49</a:t>
            </a:r>
            <a:r>
              <a:rPr kumimoji="1" lang="ja-JP" altLang="en-US" b="1" dirty="0" smtClean="0"/>
              <a:t>年生まれ）</a:t>
            </a:r>
            <a:endParaRPr kumimoji="1" lang="en-US" altLang="ja-JP" b="1" dirty="0" smtClean="0"/>
          </a:p>
          <a:p>
            <a:r>
              <a:rPr lang="ja-JP" altLang="en-US" dirty="0" smtClean="0"/>
              <a:t>オイルショック：</a:t>
            </a:r>
            <a:r>
              <a:rPr lang="en-US" altLang="ja-JP" dirty="0" smtClean="0"/>
              <a:t>1973</a:t>
            </a:r>
            <a:r>
              <a:rPr lang="ja-JP" altLang="en-US" dirty="0" smtClean="0"/>
              <a:t>年（団塊世代</a:t>
            </a:r>
            <a:r>
              <a:rPr lang="en-US" altLang="ja-JP" dirty="0" smtClean="0"/>
              <a:t>22</a:t>
            </a:r>
            <a:r>
              <a:rPr lang="ja-JP" altLang="en-US" dirty="0" smtClean="0"/>
              <a:t>－</a:t>
            </a:r>
            <a:r>
              <a:rPr lang="en-US" altLang="ja-JP" dirty="0" smtClean="0"/>
              <a:t>26</a:t>
            </a:r>
            <a:r>
              <a:rPr lang="ja-JP" altLang="en-US" dirty="0" smtClean="0"/>
              <a:t>歳）→安定成長、日本型雇用、持ち家政策</a:t>
            </a:r>
            <a:endParaRPr lang="en-US" altLang="ja-JP" dirty="0" smtClean="0"/>
          </a:p>
          <a:p>
            <a:r>
              <a:rPr kumimoji="1" lang="ja-JP" altLang="en-US" b="1" dirty="0" smtClean="0"/>
              <a:t>２：団塊ジュニア（</a:t>
            </a:r>
            <a:r>
              <a:rPr kumimoji="1" lang="en-US" altLang="ja-JP" b="1" dirty="0" smtClean="0"/>
              <a:t>1971</a:t>
            </a:r>
            <a:r>
              <a:rPr kumimoji="1" lang="ja-JP" altLang="en-US" b="1" dirty="0" smtClean="0"/>
              <a:t>－</a:t>
            </a:r>
            <a:r>
              <a:rPr kumimoji="1" lang="en-US" altLang="ja-JP" b="1" dirty="0" smtClean="0"/>
              <a:t>79</a:t>
            </a:r>
            <a:r>
              <a:rPr kumimoji="1" lang="ja-JP" altLang="en-US" b="1" dirty="0" smtClean="0"/>
              <a:t>年生まれ）</a:t>
            </a:r>
            <a:endParaRPr kumimoji="1" lang="en-US" altLang="ja-JP" b="1" dirty="0" smtClean="0"/>
          </a:p>
          <a:p>
            <a:r>
              <a:rPr lang="ja-JP" altLang="en-US" dirty="0" smtClean="0"/>
              <a:t>バブル崩壊</a:t>
            </a:r>
            <a:r>
              <a:rPr lang="en-US" altLang="ja-JP" dirty="0" smtClean="0"/>
              <a:t>1990</a:t>
            </a:r>
            <a:r>
              <a:rPr lang="ja-JP" altLang="en-US" dirty="0" smtClean="0"/>
              <a:t>年、</a:t>
            </a:r>
            <a:r>
              <a:rPr lang="en-US" altLang="ja-JP" dirty="0" smtClean="0"/>
              <a:t>93</a:t>
            </a:r>
            <a:r>
              <a:rPr lang="ja-JP" altLang="en-US" dirty="0" smtClean="0"/>
              <a:t>年就職氷河期（団塊ジュニア</a:t>
            </a:r>
            <a:r>
              <a:rPr lang="en-US" altLang="ja-JP" dirty="0" smtClean="0"/>
              <a:t>14</a:t>
            </a:r>
            <a:r>
              <a:rPr lang="ja-JP" altLang="en-US" dirty="0" smtClean="0"/>
              <a:t>－</a:t>
            </a:r>
            <a:r>
              <a:rPr lang="en-US" altLang="ja-JP" dirty="0" smtClean="0"/>
              <a:t>22</a:t>
            </a:r>
            <a:r>
              <a:rPr lang="ja-JP" altLang="en-US" dirty="0" smtClean="0"/>
              <a:t>歳）</a:t>
            </a:r>
            <a:endParaRPr lang="en-US" altLang="ja-JP" dirty="0" smtClean="0"/>
          </a:p>
          <a:p>
            <a:r>
              <a:rPr kumimoji="1" lang="ja-JP" altLang="en-US" dirty="0" smtClean="0"/>
              <a:t>アジア通貨危機（</a:t>
            </a:r>
            <a:r>
              <a:rPr kumimoji="1" lang="en-US" altLang="ja-JP" dirty="0" smtClean="0"/>
              <a:t>1997</a:t>
            </a:r>
            <a:r>
              <a:rPr kumimoji="1" lang="ja-JP" altLang="en-US" dirty="0" smtClean="0"/>
              <a:t>年：団塊ジュニア</a:t>
            </a:r>
            <a:r>
              <a:rPr kumimoji="1" lang="en-US" altLang="ja-JP" dirty="0" smtClean="0"/>
              <a:t>18</a:t>
            </a:r>
            <a:r>
              <a:rPr kumimoji="1" lang="ja-JP" altLang="en-US" dirty="0" smtClean="0"/>
              <a:t>－</a:t>
            </a:r>
            <a:r>
              <a:rPr kumimoji="1" lang="en-US" altLang="ja-JP" dirty="0" smtClean="0"/>
              <a:t>26</a:t>
            </a:r>
            <a:r>
              <a:rPr kumimoji="1" lang="ja-JP" altLang="en-US" dirty="0" smtClean="0"/>
              <a:t>歳）：正社員になれない大卒の急増</a:t>
            </a:r>
            <a:endParaRPr kumimoji="1" lang="en-US" altLang="ja-JP" dirty="0" smtClean="0"/>
          </a:p>
          <a:p>
            <a:r>
              <a:rPr lang="ja-JP" altLang="en-US" dirty="0" smtClean="0"/>
              <a:t>グローバル経済への対応</a:t>
            </a:r>
            <a:endParaRPr kumimoji="1" lang="en-US" altLang="ja-JP" dirty="0" smtClean="0"/>
          </a:p>
          <a:p>
            <a:r>
              <a:rPr lang="ja-JP" altLang="en-US" dirty="0" smtClean="0"/>
              <a:t>→職の不安：非正規労働者（ワーキングプア）、家族形成できな（未婚者の急増）、住居の不安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二つの世代（親子世代）対比</a:t>
            </a:r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239845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340768"/>
            <a:ext cx="792088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学校から就職の掛け橋の劣化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2700" dirty="0" smtClean="0"/>
              <a:t>出典：日本学術会議「大学と職業の接続のあり方について」</a:t>
            </a:r>
            <a:endParaRPr kumimoji="1" lang="ja-JP" altLang="en-US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6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773238"/>
            <a:ext cx="7920879" cy="4464050"/>
          </a:xfrm>
          <a:prstGeom prst="rect">
            <a:avLst/>
          </a:prstGeom>
          <a:noFill/>
          <a:ln w="9320">
            <a:noFill/>
            <a:miter lim="800000"/>
            <a:headEnd/>
            <a:tailEnd/>
          </a:ln>
          <a:effectLst/>
        </p:spPr>
      </p:pic>
      <p:sp>
        <p:nvSpPr>
          <p:cNvPr id="199683" name="Rectangle 3"/>
          <p:cNvSpPr>
            <a:spLocks noChangeArrowheads="1"/>
          </p:cNvSpPr>
          <p:nvPr/>
        </p:nvSpPr>
        <p:spPr bwMode="auto">
          <a:xfrm>
            <a:off x="539552" y="209550"/>
            <a:ext cx="7950398" cy="1571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9743" tIns="46545" rIns="89743" bIns="46545">
            <a:spAutoFit/>
          </a:bodyPr>
          <a:lstStyle/>
          <a:p>
            <a:pPr latinLnBrk="1"/>
            <a:r>
              <a:rPr kumimoji="0" lang="ja-JP" altLang="en-US" sz="2400" b="1" dirty="0" smtClean="0">
                <a:sym typeface="Wingdings" pitchFamily="2" charset="2"/>
              </a:rPr>
              <a:t>若い世代で増加するワーキングプア</a:t>
            </a:r>
            <a:endParaRPr kumimoji="0" lang="en-US" altLang="ja-JP" sz="2400" b="1" dirty="0" smtClean="0">
              <a:sym typeface="Wingdings" pitchFamily="2" charset="2"/>
            </a:endParaRPr>
          </a:p>
          <a:p>
            <a:pPr latinLnBrk="1"/>
            <a:r>
              <a:rPr kumimoji="0" lang="ja-JP" altLang="en-US" sz="2400" dirty="0" smtClean="0">
                <a:sym typeface="Wingdings" pitchFamily="2" charset="2"/>
              </a:rPr>
              <a:t>・</a:t>
            </a:r>
            <a:r>
              <a:rPr kumimoji="0" lang="ja-JP" altLang="en-US" sz="2400" dirty="0">
                <a:sym typeface="Wingdings" pitchFamily="2" charset="2"/>
              </a:rPr>
              <a:t>世帯主が就労していて、世帯の合計所得が生活保護以下の貧困世帯（ワーキングプア世帯率</a:t>
            </a:r>
            <a:r>
              <a:rPr kumimoji="0" lang="ja-JP" altLang="en-US" sz="2400" dirty="0" smtClean="0">
                <a:sym typeface="Wingdings" pitchFamily="2" charset="2"/>
              </a:rPr>
              <a:t>）</a:t>
            </a:r>
            <a:endParaRPr kumimoji="0" lang="ja-JP" altLang="en-US" sz="2400" dirty="0">
              <a:sym typeface="Wingdings" pitchFamily="2" charset="2"/>
            </a:endParaRPr>
          </a:p>
          <a:p>
            <a:pPr latinLnBrk="1"/>
            <a:r>
              <a:rPr kumimoji="0" lang="ja-JP" altLang="en-US" sz="2400" dirty="0">
                <a:solidFill>
                  <a:srgbClr val="FF0000"/>
                </a:solidFill>
                <a:sym typeface="Wingdings" pitchFamily="2" charset="2"/>
              </a:rPr>
              <a:t>・1999年から2004年の間で若年世帯の貧困率が上昇</a:t>
            </a:r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4572000" y="6237288"/>
            <a:ext cx="3479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9743" tIns="46545" rIns="89743" bIns="46545">
            <a:spAutoFit/>
          </a:bodyPr>
          <a:lstStyle/>
          <a:p>
            <a:pPr latinLnBrk="1"/>
            <a:r>
              <a:rPr kumimoji="0" lang="ja-JP" altLang="en-US">
                <a:sym typeface="Wingdings" pitchFamily="2" charset="2"/>
              </a:rPr>
              <a:t>全国消費実態調査より著者ら推計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8688303" cy="1474067"/>
          </a:xfrm>
        </p:spPr>
        <p:txBody>
          <a:bodyPr>
            <a:normAutofit/>
          </a:bodyPr>
          <a:lstStyle/>
          <a:p>
            <a:pPr algn="ctr"/>
            <a:r>
              <a:rPr lang="ja-JP" altLang="en-US" sz="2800" dirty="0" smtClean="0"/>
              <a:t>世帯構成の変化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単身世帯が多数派に。家族機能の低下</a:t>
            </a:r>
            <a:r>
              <a:rPr lang="en-US" altLang="ja-JP" sz="1600" dirty="0" smtClean="0"/>
              <a:t/>
            </a:r>
            <a:br>
              <a:rPr lang="en-US" altLang="ja-JP" sz="1600" dirty="0" smtClean="0"/>
            </a:br>
            <a:r>
              <a:rPr lang="ja-JP" altLang="en-US" sz="1800" dirty="0" smtClean="0"/>
              <a:t>資料：国立社会保障人口問題研究所「日本の世帯数将来推計より「作成」</a:t>
            </a:r>
          </a:p>
        </p:txBody>
      </p:sp>
      <p:pic>
        <p:nvPicPr>
          <p:cNvPr id="44035" name="図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341438"/>
            <a:ext cx="7993063" cy="510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24530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167</TotalTime>
  <Words>527</Words>
  <Application>Microsoft Office PowerPoint</Application>
  <PresentationFormat>画面に合わせる (4:3)</PresentationFormat>
  <Paragraphs>91</Paragraphs>
  <Slides>10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ビジネス</vt:lpstr>
      <vt:lpstr>社会的包摂への課題 -雇用システムの変動と 若年世代に着目して-</vt:lpstr>
      <vt:lpstr>「麗しの時代」と転換期の90年代</vt:lpstr>
      <vt:lpstr>経済成長の長期動向（内閣府SNAより作成）</vt:lpstr>
      <vt:lpstr>スライド 4</vt:lpstr>
      <vt:lpstr>スライド 5</vt:lpstr>
      <vt:lpstr>二つの世代（親子世代）対比</vt:lpstr>
      <vt:lpstr>学校から就職の掛け橋の劣化 出典：日本学術会議「大学と職業の接続のあり方について」</vt:lpstr>
      <vt:lpstr>スライド 8</vt:lpstr>
      <vt:lpstr>世帯構成の変化 単身世帯が多数派に。家族機能の低下 資料：国立社会保障人口問題研究所「日本の世帯数将来推計より「作成」</vt:lpstr>
      <vt:lpstr>社会的包摂への課題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社会的包摂</dc:title>
  <dc:creator>komahp</dc:creator>
  <cp:lastModifiedBy>国立社会保障・人口問題研究所</cp:lastModifiedBy>
  <cp:revision>25</cp:revision>
  <dcterms:created xsi:type="dcterms:W3CDTF">2012-01-03T14:31:18Z</dcterms:created>
  <dcterms:modified xsi:type="dcterms:W3CDTF">2012-01-05T07:33:17Z</dcterms:modified>
</cp:coreProperties>
</file>