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8" r:id="rId3"/>
    <p:sldId id="258" r:id="rId4"/>
    <p:sldId id="259" r:id="rId5"/>
    <p:sldId id="260" r:id="rId6"/>
    <p:sldId id="265" r:id="rId7"/>
    <p:sldId id="266" r:id="rId8"/>
    <p:sldId id="263" r:id="rId9"/>
    <p:sldId id="261" r:id="rId10"/>
    <p:sldId id="267" r:id="rId11"/>
    <p:sldId id="269" r:id="rId12"/>
  </p:sldIdLst>
  <p:sldSz cx="9144000" cy="6858000" type="screen4x3"/>
  <p:notesSz cx="6794500" cy="9906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1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417B1C-704F-498F-96A4-2D7422EC019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C7EDF15-6F50-4439-A705-48A1D0CB68F2}">
      <dgm:prSet phldrT="[Text]" custT="1"/>
      <dgm:spPr/>
      <dgm:t>
        <a:bodyPr/>
        <a:lstStyle/>
        <a:p>
          <a:r>
            <a:rPr lang="da-DK" sz="2400" dirty="0" smtClean="0"/>
            <a:t> </a:t>
          </a:r>
          <a:r>
            <a:rPr lang="en-US" sz="2400" noProof="0" dirty="0" smtClean="0"/>
            <a:t>Innovative political leadership</a:t>
          </a:r>
          <a:endParaRPr lang="en-US" sz="2400" noProof="0" dirty="0"/>
        </a:p>
      </dgm:t>
    </dgm:pt>
    <dgm:pt modelId="{3A1B7F9C-D085-4A38-AF85-B36D314FF3E1}" type="parTrans" cxnId="{8CE91760-D96B-4951-9FDE-2DB8FBC5D2FF}">
      <dgm:prSet/>
      <dgm:spPr/>
      <dgm:t>
        <a:bodyPr/>
        <a:lstStyle/>
        <a:p>
          <a:endParaRPr lang="da-DK"/>
        </a:p>
      </dgm:t>
    </dgm:pt>
    <dgm:pt modelId="{5872EDC0-29C5-419F-B25E-84D300B1FAE2}" type="sibTrans" cxnId="{8CE91760-D96B-4951-9FDE-2DB8FBC5D2FF}">
      <dgm:prSet/>
      <dgm:spPr/>
      <dgm:t>
        <a:bodyPr/>
        <a:lstStyle/>
        <a:p>
          <a:endParaRPr lang="da-DK"/>
        </a:p>
      </dgm:t>
    </dgm:pt>
    <dgm:pt modelId="{F35D98EF-C34C-470C-B8DE-5BFBEE2E809F}">
      <dgm:prSet phldrT="[Text]" custT="1"/>
      <dgm:spPr/>
      <dgm:t>
        <a:bodyPr/>
        <a:lstStyle/>
        <a:p>
          <a:r>
            <a:rPr lang="da-DK" sz="2400" dirty="0" smtClean="0"/>
            <a:t>Adaptive </a:t>
          </a:r>
          <a:r>
            <a:rPr lang="en-US" sz="2400" noProof="0" dirty="0" smtClean="0"/>
            <a:t>political</a:t>
          </a:r>
          <a:r>
            <a:rPr lang="da-DK" sz="2400" dirty="0" smtClean="0"/>
            <a:t> leadership</a:t>
          </a:r>
          <a:endParaRPr lang="da-DK" sz="2400" dirty="0"/>
        </a:p>
      </dgm:t>
    </dgm:pt>
    <dgm:pt modelId="{0C975663-A347-4173-8FCF-FDE8FB9EE22F}" type="parTrans" cxnId="{3BB6CB7F-8F6E-4B5B-BDC9-C3E955842831}">
      <dgm:prSet/>
      <dgm:spPr/>
      <dgm:t>
        <a:bodyPr/>
        <a:lstStyle/>
        <a:p>
          <a:endParaRPr lang="da-DK"/>
        </a:p>
      </dgm:t>
    </dgm:pt>
    <dgm:pt modelId="{1846D0FA-CD9B-440B-803C-0F5181114CEA}" type="sibTrans" cxnId="{3BB6CB7F-8F6E-4B5B-BDC9-C3E955842831}">
      <dgm:prSet/>
      <dgm:spPr/>
      <dgm:t>
        <a:bodyPr/>
        <a:lstStyle/>
        <a:p>
          <a:endParaRPr lang="da-DK"/>
        </a:p>
      </dgm:t>
    </dgm:pt>
    <dgm:pt modelId="{97192B51-3E13-4A05-8DDF-FE150E4C71B5}">
      <dgm:prSet custT="1"/>
      <dgm:spPr/>
      <dgm:t>
        <a:bodyPr/>
        <a:lstStyle/>
        <a:p>
          <a:r>
            <a:rPr lang="da-DK" sz="2800" dirty="0" smtClean="0"/>
            <a:t>           </a:t>
          </a:r>
          <a:r>
            <a:rPr lang="da-DK" sz="2400" dirty="0" smtClean="0"/>
            <a:t>Meta-     management</a:t>
          </a:r>
          <a:endParaRPr lang="da-DK" sz="2400" dirty="0"/>
        </a:p>
      </dgm:t>
    </dgm:pt>
    <dgm:pt modelId="{85AE80DD-90E7-4C7E-AD5F-1700C4F88617}" type="parTrans" cxnId="{D6C9D83E-A993-4DEB-9732-D292DBBB06C5}">
      <dgm:prSet/>
      <dgm:spPr/>
      <dgm:t>
        <a:bodyPr/>
        <a:lstStyle/>
        <a:p>
          <a:endParaRPr lang="da-DK"/>
        </a:p>
      </dgm:t>
    </dgm:pt>
    <dgm:pt modelId="{F18C4E23-2E97-4F38-A32F-F158695E7502}" type="sibTrans" cxnId="{D6C9D83E-A993-4DEB-9732-D292DBBB06C5}">
      <dgm:prSet/>
      <dgm:spPr/>
      <dgm:t>
        <a:bodyPr/>
        <a:lstStyle/>
        <a:p>
          <a:endParaRPr lang="da-DK"/>
        </a:p>
      </dgm:t>
    </dgm:pt>
    <dgm:pt modelId="{05B509E6-287C-4C4E-8A59-77C1C19A2B50}" type="pres">
      <dgm:prSet presAssocID="{96417B1C-704F-498F-96A4-2D7422EC0199}" presName="compositeShape" presStyleCnt="0">
        <dgm:presLayoutVars>
          <dgm:chMax val="7"/>
          <dgm:dir/>
          <dgm:resizeHandles val="exact"/>
        </dgm:presLayoutVars>
      </dgm:prSet>
      <dgm:spPr/>
    </dgm:pt>
    <dgm:pt modelId="{70110C80-D734-4762-98D2-AD2104942649}" type="pres">
      <dgm:prSet presAssocID="{7C7EDF15-6F50-4439-A705-48A1D0CB68F2}" presName="circ1" presStyleLbl="vennNode1" presStyleIdx="0" presStyleCnt="3" custScaleX="123072" custScaleY="110266" custLinFactNeighborX="42267" custLinFactNeighborY="4870"/>
      <dgm:spPr/>
      <dgm:t>
        <a:bodyPr/>
        <a:lstStyle/>
        <a:p>
          <a:endParaRPr lang="da-DK"/>
        </a:p>
      </dgm:t>
    </dgm:pt>
    <dgm:pt modelId="{63667E48-4508-4FB0-BDAE-0228FB1DDE7E}" type="pres">
      <dgm:prSet presAssocID="{7C7EDF15-6F50-4439-A705-48A1D0CB68F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0463101-8739-42CD-BAAB-69B2375A2FF2}" type="pres">
      <dgm:prSet presAssocID="{97192B51-3E13-4A05-8DDF-FE150E4C71B5}" presName="circ2" presStyleLbl="vennNode1" presStyleIdx="1" presStyleCnt="3" custScaleX="172167" custScaleY="85605" custLinFactNeighborX="-20509" custLinFactNeighborY="28432"/>
      <dgm:spPr/>
      <dgm:t>
        <a:bodyPr/>
        <a:lstStyle/>
        <a:p>
          <a:endParaRPr lang="da-DK"/>
        </a:p>
      </dgm:t>
    </dgm:pt>
    <dgm:pt modelId="{82F6B96D-0C73-4A37-B555-F3388C7BF721}" type="pres">
      <dgm:prSet presAssocID="{97192B51-3E13-4A05-8DDF-FE150E4C71B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7380270-A858-4DDE-82FB-CFFEFFD4AFE7}" type="pres">
      <dgm:prSet presAssocID="{F35D98EF-C34C-470C-B8DE-5BFBEE2E809F}" presName="circ3" presStyleLbl="vennNode1" presStyleIdx="2" presStyleCnt="3" custScaleX="109869" custScaleY="103694" custLinFactNeighborX="8284" custLinFactNeighborY="-11720"/>
      <dgm:spPr/>
      <dgm:t>
        <a:bodyPr/>
        <a:lstStyle/>
        <a:p>
          <a:endParaRPr lang="da-DK"/>
        </a:p>
      </dgm:t>
    </dgm:pt>
    <dgm:pt modelId="{6C52F264-7EF8-46F3-99B1-08DF4946B642}" type="pres">
      <dgm:prSet presAssocID="{F35D98EF-C34C-470C-B8DE-5BFBEE2E809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479ED18C-FFA1-429C-801A-7C55C176AB73}" type="presOf" srcId="{97192B51-3E13-4A05-8DDF-FE150E4C71B5}" destId="{B0463101-8739-42CD-BAAB-69B2375A2FF2}" srcOrd="0" destOrd="0" presId="urn:microsoft.com/office/officeart/2005/8/layout/venn1"/>
    <dgm:cxn modelId="{93CF2D3B-5283-408B-9671-A218CEB802CC}" type="presOf" srcId="{96417B1C-704F-498F-96A4-2D7422EC0199}" destId="{05B509E6-287C-4C4E-8A59-77C1C19A2B50}" srcOrd="0" destOrd="0" presId="urn:microsoft.com/office/officeart/2005/8/layout/venn1"/>
    <dgm:cxn modelId="{B667416C-638B-4595-8383-C4884CAC08ED}" type="presOf" srcId="{7C7EDF15-6F50-4439-A705-48A1D0CB68F2}" destId="{63667E48-4508-4FB0-BDAE-0228FB1DDE7E}" srcOrd="1" destOrd="0" presId="urn:microsoft.com/office/officeart/2005/8/layout/venn1"/>
    <dgm:cxn modelId="{D6C9D83E-A993-4DEB-9732-D292DBBB06C5}" srcId="{96417B1C-704F-498F-96A4-2D7422EC0199}" destId="{97192B51-3E13-4A05-8DDF-FE150E4C71B5}" srcOrd="1" destOrd="0" parTransId="{85AE80DD-90E7-4C7E-AD5F-1700C4F88617}" sibTransId="{F18C4E23-2E97-4F38-A32F-F158695E7502}"/>
    <dgm:cxn modelId="{1FBA12F7-9731-48BF-BBE7-755E7B20F61C}" type="presOf" srcId="{97192B51-3E13-4A05-8DDF-FE150E4C71B5}" destId="{82F6B96D-0C73-4A37-B555-F3388C7BF721}" srcOrd="1" destOrd="0" presId="urn:microsoft.com/office/officeart/2005/8/layout/venn1"/>
    <dgm:cxn modelId="{3BB6CB7F-8F6E-4B5B-BDC9-C3E955842831}" srcId="{96417B1C-704F-498F-96A4-2D7422EC0199}" destId="{F35D98EF-C34C-470C-B8DE-5BFBEE2E809F}" srcOrd="2" destOrd="0" parTransId="{0C975663-A347-4173-8FCF-FDE8FB9EE22F}" sibTransId="{1846D0FA-CD9B-440B-803C-0F5181114CEA}"/>
    <dgm:cxn modelId="{29B54C79-866A-4661-841B-39D6696176A2}" type="presOf" srcId="{F35D98EF-C34C-470C-B8DE-5BFBEE2E809F}" destId="{6C52F264-7EF8-46F3-99B1-08DF4946B642}" srcOrd="1" destOrd="0" presId="urn:microsoft.com/office/officeart/2005/8/layout/venn1"/>
    <dgm:cxn modelId="{18B3C542-63CF-45FD-B96F-E03326CEF6AE}" type="presOf" srcId="{F35D98EF-C34C-470C-B8DE-5BFBEE2E809F}" destId="{D7380270-A858-4DDE-82FB-CFFEFFD4AFE7}" srcOrd="0" destOrd="0" presId="urn:microsoft.com/office/officeart/2005/8/layout/venn1"/>
    <dgm:cxn modelId="{2646AC09-55DA-41A3-8136-5ED991948C1D}" type="presOf" srcId="{7C7EDF15-6F50-4439-A705-48A1D0CB68F2}" destId="{70110C80-D734-4762-98D2-AD2104942649}" srcOrd="0" destOrd="0" presId="urn:microsoft.com/office/officeart/2005/8/layout/venn1"/>
    <dgm:cxn modelId="{8CE91760-D96B-4951-9FDE-2DB8FBC5D2FF}" srcId="{96417B1C-704F-498F-96A4-2D7422EC0199}" destId="{7C7EDF15-6F50-4439-A705-48A1D0CB68F2}" srcOrd="0" destOrd="0" parTransId="{3A1B7F9C-D085-4A38-AF85-B36D314FF3E1}" sibTransId="{5872EDC0-29C5-419F-B25E-84D300B1FAE2}"/>
    <dgm:cxn modelId="{46DC7899-0975-4AEA-839E-70EA140749E6}" type="presParOf" srcId="{05B509E6-287C-4C4E-8A59-77C1C19A2B50}" destId="{70110C80-D734-4762-98D2-AD2104942649}" srcOrd="0" destOrd="0" presId="urn:microsoft.com/office/officeart/2005/8/layout/venn1"/>
    <dgm:cxn modelId="{2B892F4B-FB81-4415-B258-455ACC418602}" type="presParOf" srcId="{05B509E6-287C-4C4E-8A59-77C1C19A2B50}" destId="{63667E48-4508-4FB0-BDAE-0228FB1DDE7E}" srcOrd="1" destOrd="0" presId="urn:microsoft.com/office/officeart/2005/8/layout/venn1"/>
    <dgm:cxn modelId="{7FDEB562-F374-4567-BD71-ACE11BF673B1}" type="presParOf" srcId="{05B509E6-287C-4C4E-8A59-77C1C19A2B50}" destId="{B0463101-8739-42CD-BAAB-69B2375A2FF2}" srcOrd="2" destOrd="0" presId="urn:microsoft.com/office/officeart/2005/8/layout/venn1"/>
    <dgm:cxn modelId="{25A4C33E-12DB-494B-ADD8-A2F7E4AAC13B}" type="presParOf" srcId="{05B509E6-287C-4C4E-8A59-77C1C19A2B50}" destId="{82F6B96D-0C73-4A37-B555-F3388C7BF721}" srcOrd="3" destOrd="0" presId="urn:microsoft.com/office/officeart/2005/8/layout/venn1"/>
    <dgm:cxn modelId="{2941EE7C-80EB-4C1B-9652-374FBB2AC93D}" type="presParOf" srcId="{05B509E6-287C-4C4E-8A59-77C1C19A2B50}" destId="{D7380270-A858-4DDE-82FB-CFFEFFD4AFE7}" srcOrd="4" destOrd="0" presId="urn:microsoft.com/office/officeart/2005/8/layout/venn1"/>
    <dgm:cxn modelId="{CE315F65-7275-4E17-A15C-39E5EFE6A167}" type="presParOf" srcId="{05B509E6-287C-4C4E-8A59-77C1C19A2B50}" destId="{6C52F264-7EF8-46F3-99B1-08DF4946B64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10C80-D734-4762-98D2-AD2104942649}">
      <dsp:nvSpPr>
        <dsp:cNvPr id="0" name=""/>
        <dsp:cNvSpPr/>
      </dsp:nvSpPr>
      <dsp:spPr>
        <a:xfrm>
          <a:off x="1221606" y="548676"/>
          <a:ext cx="3062361" cy="27437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/>
            <a:t> </a:t>
          </a:r>
          <a:r>
            <a:rPr lang="en-US" sz="2400" kern="1200" noProof="0" dirty="0" smtClean="0"/>
            <a:t>Innovative political leadership</a:t>
          </a:r>
          <a:endParaRPr lang="en-US" sz="2400" kern="1200" noProof="0" dirty="0"/>
        </a:p>
      </dsp:txBody>
      <dsp:txXfrm>
        <a:off x="1629921" y="1028826"/>
        <a:ext cx="2245731" cy="1234671"/>
      </dsp:txXfrm>
    </dsp:sp>
    <dsp:sp modelId="{B0463101-8739-42CD-BAAB-69B2375A2FF2}">
      <dsp:nvSpPr>
        <dsp:cNvPr id="0" name=""/>
        <dsp:cNvSpPr/>
      </dsp:nvSpPr>
      <dsp:spPr>
        <a:xfrm>
          <a:off x="0" y="2942030"/>
          <a:ext cx="4283976" cy="21300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800" kern="1200" dirty="0" smtClean="0"/>
            <a:t>           </a:t>
          </a:r>
          <a:r>
            <a:rPr lang="da-DK" sz="2400" kern="1200" dirty="0" smtClean="0"/>
            <a:t>Meta-     management</a:t>
          </a:r>
          <a:endParaRPr lang="da-DK" sz="2400" kern="1200" dirty="0"/>
        </a:p>
      </dsp:txBody>
      <dsp:txXfrm>
        <a:off x="1310182" y="3492301"/>
        <a:ext cx="2570385" cy="1171544"/>
      </dsp:txXfrm>
    </dsp:sp>
    <dsp:sp modelId="{D7380270-A858-4DDE-82FB-CFFEFFD4AFE7}">
      <dsp:nvSpPr>
        <dsp:cNvPr id="0" name=""/>
        <dsp:cNvSpPr/>
      </dsp:nvSpPr>
      <dsp:spPr>
        <a:xfrm>
          <a:off x="-304190" y="1772804"/>
          <a:ext cx="2733835" cy="25801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/>
            <a:t>Adaptive </a:t>
          </a:r>
          <a:r>
            <a:rPr lang="en-US" sz="2400" kern="1200" noProof="0" dirty="0" smtClean="0"/>
            <a:t>political</a:t>
          </a:r>
          <a:r>
            <a:rPr lang="da-DK" sz="2400" kern="1200" dirty="0" smtClean="0"/>
            <a:t> leadership</a:t>
          </a:r>
          <a:endParaRPr lang="da-DK" sz="2400" kern="1200" dirty="0"/>
        </a:p>
      </dsp:txBody>
      <dsp:txXfrm>
        <a:off x="-46754" y="2439352"/>
        <a:ext cx="1640301" cy="1419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59AA3-122E-4AED-9C6B-3E27A3FFBC6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72767-E1FF-4B0B-ACBB-EB2602AB68C0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9927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2767-E1FF-4B0B-ACBB-EB2602AB68C0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9D46EC-E474-4423-AAF2-31A3E5261054}" type="datetimeFigureOut">
              <a:rPr lang="da-DK" smtClean="0"/>
              <a:pPr/>
              <a:t>19-09-2013</a:t>
            </a:fld>
            <a:endParaRPr lang="da-D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E0A41C-4403-4213-BE77-22BE31E6331D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ntisocialmediallc.com/2012/02/arrow-icons-right-left-up-and-dow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980729"/>
            <a:ext cx="8928992" cy="1728191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accent1"/>
                </a:solidFill>
              </a:rPr>
              <a:t>Political Leadership of Interactive Governance</a:t>
            </a:r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517232"/>
            <a:ext cx="3742184" cy="1152127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Eva Sørensen</a:t>
            </a:r>
          </a:p>
          <a:p>
            <a:pPr algn="l"/>
            <a:r>
              <a:rPr lang="en-US" sz="2400" b="1" dirty="0" smtClean="0"/>
              <a:t>Roskilde University</a:t>
            </a:r>
          </a:p>
          <a:p>
            <a:pPr algn="l"/>
            <a:r>
              <a:rPr lang="en-US" sz="2400" b="1" dirty="0" smtClean="0"/>
              <a:t>Denmark</a:t>
            </a:r>
            <a:endParaRPr lang="en-US" sz="2400" b="1" dirty="0"/>
          </a:p>
        </p:txBody>
      </p:sp>
      <p:pic>
        <p:nvPicPr>
          <p:cNvPr id="5" name="Picture 4" descr="Koral%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068960"/>
            <a:ext cx="16637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79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01208"/>
            <a:ext cx="8784976" cy="1368152"/>
          </a:xfrm>
        </p:spPr>
        <p:txBody>
          <a:bodyPr/>
          <a:lstStyle/>
          <a:p>
            <a:r>
              <a:rPr lang="en-US" sz="4400" dirty="0" smtClean="0"/>
              <a:t>Current conditions for</a:t>
            </a:r>
            <a:br>
              <a:rPr lang="en-US" sz="4400" dirty="0" smtClean="0"/>
            </a:br>
            <a:r>
              <a:rPr lang="en-US" sz="4400" dirty="0" smtClean="0"/>
              <a:t> political leadership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79512" y="274320"/>
            <a:ext cx="8784976" cy="517090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There is currently a happy marriage between adaptive political leadership and meta-management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Politicians can either engage in adaptive policy making or become  marginalized – while seeing other actors take on the role as innovative political leaders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Theories of meta-governance have consolidated the marriage but should instead highlight the constitutive role of political leadership in interactive governance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New experiments with interactive policy innovation in Denmark indicate that politicians’ ability to serve as innovative political leaders is promoted through new interactive governance arenas (Agger &amp; Sørensen, 2014)</a:t>
            </a:r>
            <a:endParaRPr lang="en-US" dirty="0"/>
          </a:p>
        </p:txBody>
      </p:sp>
      <p:pic>
        <p:nvPicPr>
          <p:cNvPr id="22530" name="Picture 2" descr="http://www.climate-policy-innovation.com/wp-content/uploads/2012/06/Policy-innov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85184"/>
            <a:ext cx="2771800" cy="1772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da-DK" sz="6000" b="1" dirty="0" smtClean="0">
              <a:latin typeface="Bradley Hand ITC" pitchFamily="66" charset="0"/>
            </a:endParaRPr>
          </a:p>
          <a:p>
            <a:pPr algn="ctr">
              <a:buNone/>
            </a:pPr>
            <a:endParaRPr lang="da-DK" sz="6000" b="1" dirty="0" smtClean="0">
              <a:latin typeface="Bradley Hand ITC" pitchFamily="66" charset="0"/>
            </a:endParaRPr>
          </a:p>
          <a:p>
            <a:pPr algn="ctr">
              <a:buNone/>
            </a:pPr>
            <a:r>
              <a:rPr lang="da-DK" sz="6000" b="1" dirty="0" err="1" smtClean="0">
                <a:latin typeface="Bradley Hand ITC" pitchFamily="66" charset="0"/>
              </a:rPr>
              <a:t>Thank</a:t>
            </a:r>
            <a:r>
              <a:rPr lang="da-DK" sz="6000" b="1" dirty="0" smtClean="0">
                <a:latin typeface="Bradley Hand ITC" pitchFamily="66" charset="0"/>
              </a:rPr>
              <a:t> </a:t>
            </a:r>
            <a:r>
              <a:rPr lang="da-DK" sz="6000" b="1" dirty="0" err="1" smtClean="0">
                <a:latin typeface="Bradley Hand ITC" pitchFamily="66" charset="0"/>
              </a:rPr>
              <a:t>you</a:t>
            </a:r>
            <a:r>
              <a:rPr lang="da-DK" sz="6000" b="1" dirty="0" smtClean="0">
                <a:latin typeface="Bradley Hand ITC" pitchFamily="66" charset="0"/>
              </a:rPr>
              <a:t> for </a:t>
            </a:r>
            <a:r>
              <a:rPr lang="da-DK" sz="6000" b="1" dirty="0" err="1" smtClean="0">
                <a:latin typeface="Bradley Hand ITC" pitchFamily="66" charset="0"/>
              </a:rPr>
              <a:t>listening</a:t>
            </a:r>
            <a:endParaRPr lang="da-DK" sz="6000" b="1" dirty="0"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Approach the question of the future role of the state from a governance research perspective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 state that seeks to govern through the mobilization of public and private actors through interactive forms of governance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Governance theory has introduced the concept of </a:t>
            </a:r>
            <a:r>
              <a:rPr lang="en-US" i="1" dirty="0" smtClean="0"/>
              <a:t>meta-governance</a:t>
            </a:r>
            <a:r>
              <a:rPr lang="en-US" dirty="0" smtClean="0"/>
              <a:t>  understood as ‘the governance of governance’ to describe this new role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Meta-governance is exercised through the institutional design and facilitation of interactive governance arenas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Point of Departure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01845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Meta-governance theories tends to reduce public leadership to a </a:t>
            </a:r>
            <a:r>
              <a:rPr lang="en-US" i="1" dirty="0" smtClean="0"/>
              <a:t>meta-management</a:t>
            </a:r>
            <a:r>
              <a:rPr lang="en-US" dirty="0" smtClean="0"/>
              <a:t>  that aims to ensure efficient and effective governance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consequence they under-emphasize that meta-governance also involves the exercise of </a:t>
            </a:r>
            <a:r>
              <a:rPr lang="en-US" i="1" dirty="0" smtClean="0"/>
              <a:t>political meta-leadership </a:t>
            </a:r>
          </a:p>
          <a:p>
            <a:pPr>
              <a:buFont typeface="Wingdings" pitchFamily="2" charset="2"/>
              <a:buChar char="Ø"/>
            </a:pPr>
            <a:endParaRPr lang="en-US" i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Recent theories of political leadership can inspire efforts to strengthen the political aspect of meta-governance</a:t>
            </a:r>
          </a:p>
          <a:p>
            <a:pPr>
              <a:buFont typeface="Wingdings" pitchFamily="2" charset="2"/>
              <a:buChar char="Ø"/>
            </a:pPr>
            <a:endParaRPr lang="en-US" i="1" dirty="0" smtClean="0"/>
          </a:p>
          <a:p>
            <a:pPr>
              <a:buFont typeface="Wingdings" pitchFamily="2" charset="2"/>
              <a:buChar char="Ø"/>
            </a:pPr>
            <a:endParaRPr lang="en-US" i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Claim</a:t>
            </a:r>
            <a:endParaRPr lang="en-US" sz="5400" dirty="0">
              <a:solidFill>
                <a:schemeClr val="accent1"/>
              </a:solidFill>
            </a:endParaRPr>
          </a:p>
        </p:txBody>
      </p:sp>
      <p:pic>
        <p:nvPicPr>
          <p:cNvPr id="7170" name="Picture 2" descr="http://www.antisocialmediallc.com/wp-content/uploads/2012/02/Down-Arrow-Ico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0"/>
            <a:ext cx="1676400" cy="1343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62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5445224"/>
            <a:ext cx="7481776" cy="792088"/>
          </a:xfrm>
        </p:spPr>
        <p:txBody>
          <a:bodyPr/>
          <a:lstStyle/>
          <a:p>
            <a:r>
              <a:rPr lang="en-US" sz="6000" dirty="0" smtClean="0"/>
              <a:t>Purpose of lecture </a:t>
            </a: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27584" y="1628800"/>
            <a:ext cx="7479792" cy="338437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i="1" dirty="0" smtClean="0"/>
          </a:p>
          <a:p>
            <a:pPr marL="365760" lvl="1" indent="0">
              <a:buNone/>
            </a:pPr>
            <a:r>
              <a:rPr lang="en-US" i="1" dirty="0" smtClean="0"/>
              <a:t>Explore how recent theories of political leadership can contribute to developing an analytical framework for studying the role and functioning of political leadership of interactive governance processes</a:t>
            </a:r>
            <a:endParaRPr lang="en-US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98120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37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Political leadership aims to lead a political community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Robert C. Tucker: </a:t>
            </a:r>
            <a:r>
              <a:rPr lang="en-US" i="1" dirty="0" smtClean="0"/>
              <a:t>Leadership as Politics </a:t>
            </a:r>
            <a:r>
              <a:rPr lang="en-US" dirty="0" smtClean="0"/>
              <a:t>(</a:t>
            </a:r>
            <a:r>
              <a:rPr lang="en-US" dirty="0"/>
              <a:t>1995</a:t>
            </a:r>
            <a:r>
              <a:rPr lang="en-US" dirty="0" smtClean="0"/>
              <a:t>)</a:t>
            </a:r>
            <a:r>
              <a:rPr lang="en-US" i="1" dirty="0" smtClean="0"/>
              <a:t>. </a:t>
            </a:r>
            <a:r>
              <a:rPr lang="en-US" dirty="0" smtClean="0"/>
              <a:t> 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Political leadership is a function rather than a position, and the role as political leader is obtained through the ability to serve this function rather than through formal authorization  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Three leadership functions: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Construction of a problem diagnosis that calls for political action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Proposition of a strategy for dealing with the problems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Mobilization of support for the problem definition and strategy for solving it </a:t>
            </a:r>
            <a:endParaRPr lang="en-US" dirty="0"/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What is political leadership</a:t>
            </a:r>
            <a:r>
              <a:rPr lang="da-DK" sz="4800" dirty="0" smtClean="0">
                <a:solidFill>
                  <a:schemeClr val="accent1"/>
                </a:solidFill>
              </a:rPr>
              <a:t>?</a:t>
            </a:r>
            <a:endParaRPr lang="da-DK" sz="4800" dirty="0">
              <a:solidFill>
                <a:schemeClr val="accent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028247"/>
            <a:ext cx="1695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249" y="6064251"/>
            <a:ext cx="1695450" cy="747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64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5733256"/>
            <a:ext cx="8496944" cy="8640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Two forms of political leadership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274320"/>
            <a:ext cx="9144000" cy="538692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Joseph </a:t>
            </a:r>
            <a:r>
              <a:rPr lang="en-US" dirty="0" err="1" smtClean="0"/>
              <a:t>Masciulli</a:t>
            </a:r>
            <a:r>
              <a:rPr lang="en-US" dirty="0" smtClean="0"/>
              <a:t> et al: </a:t>
            </a:r>
            <a:r>
              <a:rPr lang="en-US" i="1" dirty="0" smtClean="0"/>
              <a:t>Political Leadership </a:t>
            </a:r>
            <a:r>
              <a:rPr lang="en-US" dirty="0" smtClean="0"/>
              <a:t>(</a:t>
            </a:r>
            <a:r>
              <a:rPr lang="en-US" dirty="0"/>
              <a:t>2009</a:t>
            </a:r>
            <a:r>
              <a:rPr lang="en-US" dirty="0" smtClean="0"/>
              <a:t>).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i="1" dirty="0" smtClean="0"/>
              <a:t>Adaptive political leadership</a:t>
            </a:r>
            <a:r>
              <a:rPr lang="en-US" dirty="0" smtClean="0"/>
              <a:t>: Reactions to changing conditions that take the form of marginal adjustments of existing problem definitions and policies (reform)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i="1" dirty="0" smtClean="0"/>
              <a:t>Innovative political leadership</a:t>
            </a:r>
            <a:r>
              <a:rPr lang="en-US" dirty="0" smtClean="0"/>
              <a:t>: Proactive development of a new problem diagnoses  and strategies (revolution)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Radical political innovation is risky because it tends to disregard contextual factors in the quest for a new beginning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36241">
            <a:off x="7657237" y="2628011"/>
            <a:ext cx="1259632" cy="121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459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589240"/>
            <a:ext cx="7481776" cy="648072"/>
          </a:xfrm>
        </p:spPr>
        <p:txBody>
          <a:bodyPr/>
          <a:lstStyle/>
          <a:p>
            <a:r>
              <a:rPr lang="en-US" sz="5400" dirty="0" smtClean="0"/>
              <a:t>Important insights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3528" y="274320"/>
            <a:ext cx="8496944" cy="531492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Political leadership is basically about story telling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Political story telling is a necessary element in government as well as in interactive governance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Political leadership is not a prerogative of formally authorized politicians, but can be performed by other actors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Empirical studies must investigate how these functions are carried out and by whom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Political leadership both involves adaptive and innovative policy making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3554" name="Picture 2" descr="http://ts3.mm.bing.net/th?id=H.5035399284393066&amp;pid=15.1&amp;H=92&amp;W=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61248"/>
            <a:ext cx="2091026" cy="1196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52250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Political leadership involves the mobilization of the political </a:t>
            </a:r>
            <a:r>
              <a:rPr lang="en-US" dirty="0"/>
              <a:t>community </a:t>
            </a:r>
            <a:r>
              <a:rPr lang="en-US" dirty="0" smtClean="0"/>
              <a:t>in </a:t>
            </a:r>
            <a:r>
              <a:rPr lang="en-US" dirty="0"/>
              <a:t>formulating problem diagnoses and political strategies </a:t>
            </a:r>
            <a:r>
              <a:rPr lang="en-US" dirty="0" smtClean="0"/>
              <a:t>– as well as in realizing the strategies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Benefits of involving the political community in policy making: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Contributes to a contextual and negotiated problem understanding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Helps to develop and test new political solutions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Builds political ownership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</a:rPr>
              <a:t>Political leadership in interactive governance</a:t>
            </a:r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3074" name="Picture 2" descr="http://2plus2admin.dk.dedi1336.your-server.de/wp-content/uploads/2012/10/netvaer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002782"/>
            <a:ext cx="2285628" cy="18552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632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869160"/>
            <a:ext cx="8784976" cy="1656184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200" dirty="0" smtClean="0"/>
              <a:t>Overlap between the political and managerial aspect of meta-governance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496" y="332656"/>
            <a:ext cx="4782121" cy="511256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Political ambitions determine the space for political leadership</a:t>
            </a:r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Adaptive meta-politics overlaps with meta-management</a:t>
            </a:r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Innovative meta-politics is different from meta-management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76757426"/>
              </p:ext>
            </p:extLst>
          </p:nvPr>
        </p:nvGraphicFramePr>
        <p:xfrm>
          <a:off x="4860032" y="0"/>
          <a:ext cx="4283968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9901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1070</TotalTime>
  <Words>569</Words>
  <Application>Microsoft Office PowerPoint</Application>
  <PresentationFormat>On-screen Show (4:3)</PresentationFormat>
  <Paragraphs>77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Political Leadership of Interactive Governance</vt:lpstr>
      <vt:lpstr>Point of Departure</vt:lpstr>
      <vt:lpstr>Claim</vt:lpstr>
      <vt:lpstr>Purpose of lecture </vt:lpstr>
      <vt:lpstr>What is political leadership?</vt:lpstr>
      <vt:lpstr>Two forms of political leadership</vt:lpstr>
      <vt:lpstr>Important insights</vt:lpstr>
      <vt:lpstr>Political leadership in interactive governance</vt:lpstr>
      <vt:lpstr> Overlap between the political and managerial aspect of meta-governance</vt:lpstr>
      <vt:lpstr>Current conditions for  political leadership</vt:lpstr>
      <vt:lpstr>PowerPoint Presentation</vt:lpstr>
    </vt:vector>
  </TitlesOfParts>
  <Company>Roskilde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Samarbejdsdrevet innovation i tværgående projekter – udfordringer og muligheder</dc:title>
  <dc:creator>Eva Sørensen</dc:creator>
  <cp:lastModifiedBy>Sarah Ayres</cp:lastModifiedBy>
  <cp:revision>66</cp:revision>
  <cp:lastPrinted>2013-09-02T09:19:52Z</cp:lastPrinted>
  <dcterms:created xsi:type="dcterms:W3CDTF">2013-08-14T09:18:54Z</dcterms:created>
  <dcterms:modified xsi:type="dcterms:W3CDTF">2013-09-19T12:36:29Z</dcterms:modified>
</cp:coreProperties>
</file>