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40" r:id="rId2"/>
    <p:sldMasterId id="2147483901" r:id="rId3"/>
    <p:sldMasterId id="2147483914" r:id="rId4"/>
    <p:sldMasterId id="2147483927" r:id="rId5"/>
    <p:sldMasterId id="2147483940" r:id="rId6"/>
  </p:sldMasterIdLst>
  <p:notesMasterIdLst>
    <p:notesMasterId r:id="rId69"/>
  </p:notesMasterIdLst>
  <p:handoutMasterIdLst>
    <p:handoutMasterId r:id="rId70"/>
  </p:handoutMasterIdLst>
  <p:sldIdLst>
    <p:sldId id="618" r:id="rId7"/>
    <p:sldId id="490" r:id="rId8"/>
    <p:sldId id="491" r:id="rId9"/>
    <p:sldId id="649" r:id="rId10"/>
    <p:sldId id="756" r:id="rId11"/>
    <p:sldId id="650" r:id="rId12"/>
    <p:sldId id="781" r:id="rId13"/>
    <p:sldId id="782" r:id="rId14"/>
    <p:sldId id="666" r:id="rId15"/>
    <p:sldId id="714" r:id="rId16"/>
    <p:sldId id="700" r:id="rId17"/>
    <p:sldId id="701" r:id="rId18"/>
    <p:sldId id="712" r:id="rId19"/>
    <p:sldId id="713" r:id="rId20"/>
    <p:sldId id="783" r:id="rId21"/>
    <p:sldId id="679" r:id="rId22"/>
    <p:sldId id="780" r:id="rId23"/>
    <p:sldId id="682" r:id="rId24"/>
    <p:sldId id="678" r:id="rId25"/>
    <p:sldId id="683" r:id="rId26"/>
    <p:sldId id="740" r:id="rId27"/>
    <p:sldId id="684" r:id="rId28"/>
    <p:sldId id="709" r:id="rId29"/>
    <p:sldId id="758" r:id="rId30"/>
    <p:sldId id="759" r:id="rId31"/>
    <p:sldId id="760" r:id="rId32"/>
    <p:sldId id="761" r:id="rId33"/>
    <p:sldId id="762" r:id="rId34"/>
    <p:sldId id="763" r:id="rId35"/>
    <p:sldId id="764" r:id="rId36"/>
    <p:sldId id="765" r:id="rId37"/>
    <p:sldId id="766" r:id="rId38"/>
    <p:sldId id="770" r:id="rId39"/>
    <p:sldId id="771" r:id="rId40"/>
    <p:sldId id="772" r:id="rId41"/>
    <p:sldId id="773" r:id="rId42"/>
    <p:sldId id="774" r:id="rId43"/>
    <p:sldId id="775" r:id="rId44"/>
    <p:sldId id="776" r:id="rId45"/>
    <p:sldId id="777" r:id="rId46"/>
    <p:sldId id="778" r:id="rId47"/>
    <p:sldId id="779" r:id="rId48"/>
    <p:sldId id="688" r:id="rId49"/>
    <p:sldId id="755" r:id="rId50"/>
    <p:sldId id="744" r:id="rId51"/>
    <p:sldId id="745" r:id="rId52"/>
    <p:sldId id="695" r:id="rId53"/>
    <p:sldId id="696" r:id="rId54"/>
    <p:sldId id="697" r:id="rId55"/>
    <p:sldId id="523" r:id="rId56"/>
    <p:sldId id="522" r:id="rId57"/>
    <p:sldId id="566" r:id="rId58"/>
    <p:sldId id="747" r:id="rId59"/>
    <p:sldId id="748" r:id="rId60"/>
    <p:sldId id="749" r:id="rId61"/>
    <p:sldId id="750" r:id="rId62"/>
    <p:sldId id="751" r:id="rId63"/>
    <p:sldId id="752" r:id="rId64"/>
    <p:sldId id="753" r:id="rId65"/>
    <p:sldId id="754" r:id="rId66"/>
    <p:sldId id="691" r:id="rId67"/>
    <p:sldId id="746" r:id="rId68"/>
  </p:sldIdLst>
  <p:sldSz cx="9144000" cy="6858000" type="screen4x3"/>
  <p:notesSz cx="6797675" cy="9874250"/>
  <p:defaultTextStyle>
    <a:defPPr>
      <a:defRPr lang="en-GB"/>
    </a:defPPr>
    <a:lvl1pPr algn="l" rtl="0" eaLnBrk="0" fontAlgn="base" hangingPunct="0">
      <a:spcBef>
        <a:spcPct val="0"/>
      </a:spcBef>
      <a:spcAft>
        <a:spcPct val="0"/>
      </a:spcAft>
      <a:defRPr sz="24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Black" pitchFamily="34" charset="0"/>
        <a:ea typeface="+mn-ea"/>
        <a:cs typeface="+mn-cs"/>
      </a:defRPr>
    </a:lvl5pPr>
    <a:lvl6pPr marL="2286000" algn="l" defTabSz="914400" rtl="0" eaLnBrk="1" latinLnBrk="0" hangingPunct="1">
      <a:defRPr sz="2400" kern="1200">
        <a:solidFill>
          <a:schemeClr val="tx1"/>
        </a:solidFill>
        <a:latin typeface="Arial Black" pitchFamily="34" charset="0"/>
        <a:ea typeface="+mn-ea"/>
        <a:cs typeface="+mn-cs"/>
      </a:defRPr>
    </a:lvl6pPr>
    <a:lvl7pPr marL="2743200" algn="l" defTabSz="914400" rtl="0" eaLnBrk="1" latinLnBrk="0" hangingPunct="1">
      <a:defRPr sz="2400" kern="1200">
        <a:solidFill>
          <a:schemeClr val="tx1"/>
        </a:solidFill>
        <a:latin typeface="Arial Black" pitchFamily="34" charset="0"/>
        <a:ea typeface="+mn-ea"/>
        <a:cs typeface="+mn-cs"/>
      </a:defRPr>
    </a:lvl7pPr>
    <a:lvl8pPr marL="3200400" algn="l" defTabSz="914400" rtl="0" eaLnBrk="1" latinLnBrk="0" hangingPunct="1">
      <a:defRPr sz="2400" kern="1200">
        <a:solidFill>
          <a:schemeClr val="tx1"/>
        </a:solidFill>
        <a:latin typeface="Arial Black" pitchFamily="34" charset="0"/>
        <a:ea typeface="+mn-ea"/>
        <a:cs typeface="+mn-cs"/>
      </a:defRPr>
    </a:lvl8pPr>
    <a:lvl9pPr marL="3657600" algn="l" defTabSz="914400" rtl="0" eaLnBrk="1" latinLnBrk="0" hangingPunct="1">
      <a:defRPr sz="24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6699FF"/>
    <a:srgbClr val="FFFF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5971" autoAdjust="0"/>
  </p:normalViewPr>
  <p:slideViewPr>
    <p:cSldViewPr>
      <p:cViewPr>
        <p:scale>
          <a:sx n="100" d="100"/>
          <a:sy n="100" d="100"/>
        </p:scale>
        <p:origin x="-25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63679716091813E-2"/>
          <c:y val="3.9112651902118795E-2"/>
          <c:w val="0.85829692063139995"/>
          <c:h val="0.94123759120273875"/>
        </c:manualLayout>
      </c:layout>
      <c:barChart>
        <c:barDir val="col"/>
        <c:grouping val="clustered"/>
        <c:varyColors val="0"/>
        <c:ser>
          <c:idx val="0"/>
          <c:order val="0"/>
          <c:tx>
            <c:strRef>
              <c:f>Sheet1!$B$1</c:f>
              <c:strCache>
                <c:ptCount val="1"/>
                <c:pt idx="0">
                  <c:v>1997-2008 % change</c:v>
                </c:pt>
              </c:strCache>
            </c:strRef>
          </c:tx>
          <c:spPr>
            <a:solidFill>
              <a:sysClr val="window" lastClr="FFFFFF">
                <a:lumMod val="85000"/>
              </a:sysClr>
            </a:solidFill>
          </c:spPr>
          <c:invertIfNegative val="0"/>
          <c:dPt>
            <c:idx val="6"/>
            <c:invertIfNegative val="0"/>
            <c:bubble3D val="0"/>
            <c:spPr>
              <a:solidFill>
                <a:srgbClr val="0070C0"/>
              </a:solidFill>
            </c:spPr>
          </c:dPt>
          <c:dPt>
            <c:idx val="9"/>
            <c:invertIfNegative val="0"/>
            <c:bubble3D val="0"/>
            <c:spPr>
              <a:solidFill>
                <a:srgbClr val="7030A0"/>
              </a:solidFill>
            </c:spPr>
          </c:dPt>
          <c:dPt>
            <c:idx val="11"/>
            <c:invertIfNegative val="0"/>
            <c:bubble3D val="0"/>
            <c:spPr>
              <a:solidFill>
                <a:srgbClr val="FF0000"/>
              </a:solidFill>
              <a:ln>
                <a:solidFill>
                  <a:srgbClr val="FF0000"/>
                </a:solidFill>
              </a:ln>
            </c:spPr>
          </c:dPt>
          <c:dLbls>
            <c:showLegendKey val="0"/>
            <c:showVal val="1"/>
            <c:showCatName val="0"/>
            <c:showSerName val="0"/>
            <c:showPercent val="0"/>
            <c:showBubbleSize val="0"/>
            <c:showLeaderLines val="0"/>
          </c:dLbls>
          <c:cat>
            <c:strRef>
              <c:f>Sheet1!$A$2:$A$16</c:f>
              <c:strCache>
                <c:ptCount val="15"/>
                <c:pt idx="0">
                  <c:v>CARDIFF</c:v>
                </c:pt>
                <c:pt idx="1">
                  <c:v>GLASGOW</c:v>
                </c:pt>
                <c:pt idx="2">
                  <c:v>BELFAST</c:v>
                </c:pt>
                <c:pt idx="3">
                  <c:v>LEEDS</c:v>
                </c:pt>
                <c:pt idx="4">
                  <c:v>SHEFFIELD</c:v>
                </c:pt>
                <c:pt idx="5">
                  <c:v>LONDON</c:v>
                </c:pt>
                <c:pt idx="6">
                  <c:v>BRISTOL</c:v>
                </c:pt>
                <c:pt idx="7">
                  <c:v>EDINBURGH</c:v>
                </c:pt>
                <c:pt idx="8">
                  <c:v>NEWCASTLE-UPON-TYNE</c:v>
                </c:pt>
                <c:pt idx="9">
                  <c:v>UK</c:v>
                </c:pt>
                <c:pt idx="10">
                  <c:v>MANCHESTER</c:v>
                </c:pt>
                <c:pt idx="11">
                  <c:v>LIVERPOOL</c:v>
                </c:pt>
                <c:pt idx="12">
                  <c:v>BIRMINGHAM</c:v>
                </c:pt>
                <c:pt idx="13">
                  <c:v>NOTTINGHAM</c:v>
                </c:pt>
                <c:pt idx="14">
                  <c:v>LEICESTER</c:v>
                </c:pt>
              </c:strCache>
            </c:strRef>
          </c:cat>
          <c:val>
            <c:numRef>
              <c:f>Sheet1!$B$2:$B$16</c:f>
              <c:numCache>
                <c:formatCode>0.0</c:formatCode>
                <c:ptCount val="15"/>
                <c:pt idx="0">
                  <c:v>19.626285914779757</c:v>
                </c:pt>
                <c:pt idx="1">
                  <c:v>18.476312047356402</c:v>
                </c:pt>
                <c:pt idx="2">
                  <c:v>17.627280414294148</c:v>
                </c:pt>
                <c:pt idx="3">
                  <c:v>17.070716009314395</c:v>
                </c:pt>
                <c:pt idx="4">
                  <c:v>16.231668131276138</c:v>
                </c:pt>
                <c:pt idx="5">
                  <c:v>15.724805844216206</c:v>
                </c:pt>
                <c:pt idx="6">
                  <c:v>15.277941710991882</c:v>
                </c:pt>
                <c:pt idx="7">
                  <c:v>14.89662324361592</c:v>
                </c:pt>
                <c:pt idx="8">
                  <c:v>13.10733269109754</c:v>
                </c:pt>
                <c:pt idx="9">
                  <c:v>12.251303411289086</c:v>
                </c:pt>
                <c:pt idx="10">
                  <c:v>9.4388935328374828</c:v>
                </c:pt>
                <c:pt idx="11">
                  <c:v>6.9458732838996582</c:v>
                </c:pt>
                <c:pt idx="12">
                  <c:v>4.8238515615911268</c:v>
                </c:pt>
                <c:pt idx="13">
                  <c:v>3.5734354529687096</c:v>
                </c:pt>
                <c:pt idx="14">
                  <c:v>3.5470806637821539</c:v>
                </c:pt>
              </c:numCache>
            </c:numRef>
          </c:val>
        </c:ser>
        <c:dLbls>
          <c:showLegendKey val="0"/>
          <c:showVal val="0"/>
          <c:showCatName val="0"/>
          <c:showSerName val="0"/>
          <c:showPercent val="0"/>
          <c:showBubbleSize val="0"/>
        </c:dLbls>
        <c:gapWidth val="30"/>
        <c:axId val="21189760"/>
        <c:axId val="21191296"/>
      </c:barChart>
      <c:catAx>
        <c:axId val="21189760"/>
        <c:scaling>
          <c:orientation val="maxMin"/>
        </c:scaling>
        <c:delete val="0"/>
        <c:axPos val="b"/>
        <c:numFmt formatCode="General" sourceLinked="1"/>
        <c:majorTickMark val="out"/>
        <c:minorTickMark val="none"/>
        <c:tickLblPos val="low"/>
        <c:txPr>
          <a:bodyPr/>
          <a:lstStyle/>
          <a:p>
            <a:pPr>
              <a:defRPr sz="700"/>
            </a:pPr>
            <a:endParaRPr lang="en-US"/>
          </a:p>
        </c:txPr>
        <c:crossAx val="21191296"/>
        <c:crosses val="autoZero"/>
        <c:auto val="1"/>
        <c:lblAlgn val="ctr"/>
        <c:lblOffset val="100"/>
        <c:noMultiLvlLbl val="0"/>
      </c:catAx>
      <c:valAx>
        <c:axId val="21191296"/>
        <c:scaling>
          <c:orientation val="minMax"/>
        </c:scaling>
        <c:delete val="0"/>
        <c:axPos val="r"/>
        <c:majorGridlines/>
        <c:numFmt formatCode="0.0" sourceLinked="1"/>
        <c:majorTickMark val="out"/>
        <c:minorTickMark val="none"/>
        <c:tickLblPos val="nextTo"/>
        <c:crossAx val="21189760"/>
        <c:crosses val="autoZero"/>
        <c:crossBetween val="between"/>
      </c:valAx>
      <c:spPr>
        <a:solidFill>
          <a:sysClr val="window" lastClr="FFFFFF"/>
        </a:solidFill>
      </c:spPr>
    </c:plotArea>
    <c:plotVisOnly val="1"/>
    <c:dispBlanksAs val="gap"/>
    <c:showDLblsOverMax val="0"/>
  </c:chart>
  <c:spPr>
    <a:solidFill>
      <a:sysClr val="window" lastClr="FFFFFF"/>
    </a:solidFill>
  </c:spPr>
  <c:txPr>
    <a:bodyPr/>
    <a:lstStyle/>
    <a:p>
      <a:pPr>
        <a:defRPr sz="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99"/>
                </a:solidFill>
                <a:latin typeface="+mj-lt"/>
                <a:ea typeface="Arial"/>
                <a:cs typeface="Arial"/>
              </a:defRPr>
            </a:pPr>
            <a:r>
              <a:rPr lang="en-GB" sz="2400" dirty="0">
                <a:solidFill>
                  <a:srgbClr val="000099"/>
                </a:solidFill>
                <a:latin typeface="+mj-lt"/>
              </a:rPr>
              <a:t>Cuts in Spending Power </a:t>
            </a:r>
            <a:r>
              <a:rPr lang="en-GB" sz="2400" dirty="0" smtClean="0">
                <a:solidFill>
                  <a:srgbClr val="000099"/>
                </a:solidFill>
                <a:latin typeface="+mj-lt"/>
              </a:rPr>
              <a:t>vs. </a:t>
            </a:r>
            <a:r>
              <a:rPr lang="en-GB" sz="2400" dirty="0">
                <a:solidFill>
                  <a:srgbClr val="000099"/>
                </a:solidFill>
                <a:latin typeface="+mj-lt"/>
              </a:rPr>
              <a:t>Indices of Deprivation</a:t>
            </a:r>
          </a:p>
        </c:rich>
      </c:tx>
      <c:layout>
        <c:manualLayout>
          <c:xMode val="edge"/>
          <c:yMode val="edge"/>
          <c:x val="0.13443820569408987"/>
          <c:y val="2.3690879590702398E-2"/>
        </c:manualLayout>
      </c:layout>
      <c:overlay val="0"/>
      <c:spPr>
        <a:noFill/>
        <a:ln w="21088">
          <a:noFill/>
        </a:ln>
      </c:spPr>
    </c:title>
    <c:autoTitleDeleted val="0"/>
    <c:plotArea>
      <c:layout>
        <c:manualLayout>
          <c:layoutTarget val="inner"/>
          <c:xMode val="edge"/>
          <c:yMode val="edge"/>
          <c:x val="6.3380281690140872E-2"/>
          <c:y val="0.11403508771929824"/>
          <c:w val="0.88531187122736399"/>
          <c:h val="0.80701754385964886"/>
        </c:manualLayout>
      </c:layout>
      <c:scatterChart>
        <c:scatterStyle val="lineMarker"/>
        <c:varyColors val="0"/>
        <c:ser>
          <c:idx val="2"/>
          <c:order val="0"/>
          <c:tx>
            <c:strRef>
              <c:f>'All data'!$B$94</c:f>
              <c:strCache>
                <c:ptCount val="1"/>
                <c:pt idx="0">
                  <c:v>Unitaries</c:v>
                </c:pt>
              </c:strCache>
            </c:strRef>
          </c:tx>
          <c:spPr>
            <a:ln w="23724">
              <a:noFill/>
            </a:ln>
          </c:spPr>
          <c:marker>
            <c:symbol val="triangle"/>
            <c:size val="4"/>
            <c:spPr>
              <a:solidFill>
                <a:srgbClr val="FFFF00"/>
              </a:solidFill>
              <a:ln>
                <a:solidFill>
                  <a:srgbClr val="FFFF00"/>
                </a:solidFill>
                <a:prstDash val="solid"/>
              </a:ln>
            </c:spPr>
          </c:marker>
          <c:xVal>
            <c:numRef>
              <c:f>'All data'!$C$95:$C$162</c:f>
              <c:numCache>
                <c:formatCode>0.00%</c:formatCode>
                <c:ptCount val="68"/>
                <c:pt idx="0">
                  <c:v>2.5550084635420089E-2</c:v>
                </c:pt>
                <c:pt idx="1">
                  <c:v>3.7489049475189419E-2</c:v>
                </c:pt>
                <c:pt idx="2">
                  <c:v>8.9000000000000051E-2</c:v>
                </c:pt>
                <c:pt idx="3">
                  <c:v>7.340963908232942E-2</c:v>
                </c:pt>
                <c:pt idx="4">
                  <c:v>3.84708272342466E-2</c:v>
                </c:pt>
                <c:pt idx="6">
                  <c:v>2.5370646074121515E-2</c:v>
                </c:pt>
                <c:pt idx="7">
                  <c:v>4.6592024616864403E-2</c:v>
                </c:pt>
                <c:pt idx="8">
                  <c:v>3.6371218114671221E-2</c:v>
                </c:pt>
                <c:pt idx="9">
                  <c:v>1.6790528196693206E-2</c:v>
                </c:pt>
                <c:pt idx="10">
                  <c:v>1.63328147555966E-2</c:v>
                </c:pt>
                <c:pt idx="12">
                  <c:v>2.955950246832121E-2</c:v>
                </c:pt>
                <c:pt idx="13">
                  <c:v>3.1961950035453497E-2</c:v>
                </c:pt>
                <c:pt idx="14">
                  <c:v>3.5480010616452312E-2</c:v>
                </c:pt>
                <c:pt idx="15">
                  <c:v>5.4552911118694238E-2</c:v>
                </c:pt>
                <c:pt idx="16">
                  <c:v>6.7287158442339998E-2</c:v>
                </c:pt>
                <c:pt idx="18">
                  <c:v>2.8886980711004311E-2</c:v>
                </c:pt>
                <c:pt idx="19">
                  <c:v>8.9000000000000051E-2</c:v>
                </c:pt>
                <c:pt idx="20">
                  <c:v>8.9000000000000051E-2</c:v>
                </c:pt>
                <c:pt idx="21">
                  <c:v>3.1577368414989621E-2</c:v>
                </c:pt>
                <c:pt idx="22">
                  <c:v>3.8822225570690899E-2</c:v>
                </c:pt>
                <c:pt idx="24">
                  <c:v>8.9000000000000051E-2</c:v>
                </c:pt>
                <c:pt idx="25">
                  <c:v>6.7241417443433413E-2</c:v>
                </c:pt>
                <c:pt idx="26">
                  <c:v>5.4788540651716122E-2</c:v>
                </c:pt>
                <c:pt idx="27">
                  <c:v>3.5748715227471917E-2</c:v>
                </c:pt>
                <c:pt idx="28">
                  <c:v>8.9000000000000051E-2</c:v>
                </c:pt>
                <c:pt idx="30">
                  <c:v>3.3138428995717589E-2</c:v>
                </c:pt>
                <c:pt idx="31">
                  <c:v>8.9000000000000051E-2</c:v>
                </c:pt>
                <c:pt idx="32">
                  <c:v>4.0485598448553095E-2</c:v>
                </c:pt>
                <c:pt idx="33">
                  <c:v>2.3196021201957084E-2</c:v>
                </c:pt>
                <c:pt idx="34">
                  <c:v>5.642686103454643E-2</c:v>
                </c:pt>
                <c:pt idx="36">
                  <c:v>8.4382517813557628E-2</c:v>
                </c:pt>
                <c:pt idx="37">
                  <c:v>4.8050905761835183E-2</c:v>
                </c:pt>
                <c:pt idx="38">
                  <c:v>4.3523831704816621E-2</c:v>
                </c:pt>
                <c:pt idx="39">
                  <c:v>9.7049039706464998E-3</c:v>
                </c:pt>
                <c:pt idx="40">
                  <c:v>4.4345881031428516E-2</c:v>
                </c:pt>
                <c:pt idx="42">
                  <c:v>4.259514876540578E-2</c:v>
                </c:pt>
                <c:pt idx="43">
                  <c:v>8.3911097092605427E-2</c:v>
                </c:pt>
                <c:pt idx="44">
                  <c:v>2.1756733814488591E-2</c:v>
                </c:pt>
                <c:pt idx="45">
                  <c:v>2.8038273672397408E-2</c:v>
                </c:pt>
                <c:pt idx="46">
                  <c:v>4.8582295211787217E-2</c:v>
                </c:pt>
                <c:pt idx="48">
                  <c:v>2.3693179042965105E-2</c:v>
                </c:pt>
                <c:pt idx="49">
                  <c:v>4.3724916386745222E-2</c:v>
                </c:pt>
                <c:pt idx="50">
                  <c:v>3.5467189832907503E-2</c:v>
                </c:pt>
                <c:pt idx="51">
                  <c:v>7.3423970633603633E-2</c:v>
                </c:pt>
                <c:pt idx="52">
                  <c:v>8.0853392414748398E-2</c:v>
                </c:pt>
                <c:pt idx="54">
                  <c:v>2.4059322841721908E-2</c:v>
                </c:pt>
                <c:pt idx="55">
                  <c:v>4.0897184968215518E-2</c:v>
                </c:pt>
                <c:pt idx="56">
                  <c:v>2.4139020128064913E-2</c:v>
                </c:pt>
                <c:pt idx="57">
                  <c:v>3.4441627772481602E-2</c:v>
                </c:pt>
                <c:pt idx="58">
                  <c:v>3.4683749518072113E-2</c:v>
                </c:pt>
                <c:pt idx="60">
                  <c:v>2.0400695667567706E-2</c:v>
                </c:pt>
                <c:pt idx="61">
                  <c:v>2.19301969379729E-2</c:v>
                </c:pt>
                <c:pt idx="62">
                  <c:v>1.0645870395822909E-2</c:v>
                </c:pt>
                <c:pt idx="63">
                  <c:v>6.2963853839743443E-3</c:v>
                </c:pt>
                <c:pt idx="64">
                  <c:v>3.3085682548949315E-2</c:v>
                </c:pt>
                <c:pt idx="67">
                  <c:v>1.44216530801278E-3</c:v>
                </c:pt>
              </c:numCache>
            </c:numRef>
          </c:xVal>
          <c:yVal>
            <c:numRef>
              <c:f>'All data'!$D$95:$D$162</c:f>
              <c:numCache>
                <c:formatCode>General</c:formatCode>
                <c:ptCount val="68"/>
                <c:pt idx="0">
                  <c:v>11.47</c:v>
                </c:pt>
                <c:pt idx="1">
                  <c:v>16.87</c:v>
                </c:pt>
                <c:pt idx="2">
                  <c:v>35.83</c:v>
                </c:pt>
                <c:pt idx="3">
                  <c:v>37.660000000000011</c:v>
                </c:pt>
                <c:pt idx="4">
                  <c:v>22.99</c:v>
                </c:pt>
                <c:pt idx="6">
                  <c:v>8.75</c:v>
                </c:pt>
                <c:pt idx="7">
                  <c:v>25.56</c:v>
                </c:pt>
                <c:pt idx="8">
                  <c:v>27.759999999999994</c:v>
                </c:pt>
                <c:pt idx="14">
                  <c:v>24.1</c:v>
                </c:pt>
                <c:pt idx="15">
                  <c:v>26.64</c:v>
                </c:pt>
                <c:pt idx="16">
                  <c:v>17.12</c:v>
                </c:pt>
                <c:pt idx="18">
                  <c:v>14.17</c:v>
                </c:pt>
                <c:pt idx="19">
                  <c:v>32.61</c:v>
                </c:pt>
                <c:pt idx="20">
                  <c:v>34.1</c:v>
                </c:pt>
                <c:pt idx="21">
                  <c:v>17.579999999999991</c:v>
                </c:pt>
                <c:pt idx="22">
                  <c:v>20.67</c:v>
                </c:pt>
                <c:pt idx="24">
                  <c:v>38.31</c:v>
                </c:pt>
                <c:pt idx="25">
                  <c:v>34.68</c:v>
                </c:pt>
                <c:pt idx="26">
                  <c:v>24.73</c:v>
                </c:pt>
                <c:pt idx="27">
                  <c:v>19.55</c:v>
                </c:pt>
                <c:pt idx="28">
                  <c:v>38.94</c:v>
                </c:pt>
                <c:pt idx="30">
                  <c:v>15.32</c:v>
                </c:pt>
                <c:pt idx="31">
                  <c:v>29.73</c:v>
                </c:pt>
                <c:pt idx="32">
                  <c:v>20.88</c:v>
                </c:pt>
                <c:pt idx="33">
                  <c:v>15.01</c:v>
                </c:pt>
                <c:pt idx="36">
                  <c:v>37.46</c:v>
                </c:pt>
                <c:pt idx="37">
                  <c:v>24.49</c:v>
                </c:pt>
                <c:pt idx="38">
                  <c:v>26.110000000000007</c:v>
                </c:pt>
                <c:pt idx="39">
                  <c:v>14.93</c:v>
                </c:pt>
                <c:pt idx="40">
                  <c:v>24.21</c:v>
                </c:pt>
                <c:pt idx="42">
                  <c:v>19.3</c:v>
                </c:pt>
                <c:pt idx="43">
                  <c:v>29.69</c:v>
                </c:pt>
                <c:pt idx="44">
                  <c:v>7.49</c:v>
                </c:pt>
                <c:pt idx="46">
                  <c:v>22.310000000000006</c:v>
                </c:pt>
                <c:pt idx="48">
                  <c:v>9.58</c:v>
                </c:pt>
                <c:pt idx="49">
                  <c:v>24.310000000000006</c:v>
                </c:pt>
                <c:pt idx="50">
                  <c:v>22.47</c:v>
                </c:pt>
                <c:pt idx="51">
                  <c:v>23.8</c:v>
                </c:pt>
                <c:pt idx="52">
                  <c:v>36.03</c:v>
                </c:pt>
                <c:pt idx="54">
                  <c:v>16.939999999999994</c:v>
                </c:pt>
                <c:pt idx="55">
                  <c:v>22.35</c:v>
                </c:pt>
                <c:pt idx="56">
                  <c:v>21.310000000000006</c:v>
                </c:pt>
                <c:pt idx="57">
                  <c:v>26.419999999999995</c:v>
                </c:pt>
                <c:pt idx="58">
                  <c:v>17.89</c:v>
                </c:pt>
                <c:pt idx="60">
                  <c:v>8.19</c:v>
                </c:pt>
                <c:pt idx="62">
                  <c:v>8.51</c:v>
                </c:pt>
                <c:pt idx="63">
                  <c:v>5.3599999999999985</c:v>
                </c:pt>
                <c:pt idx="64">
                  <c:v>13.4</c:v>
                </c:pt>
                <c:pt idx="67">
                  <c:v>19.72</c:v>
                </c:pt>
              </c:numCache>
            </c:numRef>
          </c:yVal>
          <c:smooth val="0"/>
        </c:ser>
        <c:ser>
          <c:idx val="1"/>
          <c:order val="1"/>
          <c:tx>
            <c:strRef>
              <c:f>'All data'!$B$57</c:f>
              <c:strCache>
                <c:ptCount val="1"/>
                <c:pt idx="0">
                  <c:v>London Boroughs</c:v>
                </c:pt>
              </c:strCache>
            </c:strRef>
          </c:tx>
          <c:spPr>
            <a:ln w="23724">
              <a:noFill/>
            </a:ln>
          </c:spPr>
          <c:marker>
            <c:symbol val="square"/>
            <c:size val="4"/>
            <c:spPr>
              <a:solidFill>
                <a:srgbClr val="FF00FF"/>
              </a:solidFill>
              <a:ln>
                <a:solidFill>
                  <a:srgbClr val="FF00FF"/>
                </a:solidFill>
                <a:prstDash val="solid"/>
              </a:ln>
            </c:spPr>
          </c:marker>
          <c:xVal>
            <c:numRef>
              <c:f>'All data'!$C$60:$C$92</c:f>
              <c:numCache>
                <c:formatCode>0.00%</c:formatCode>
                <c:ptCount val="33"/>
                <c:pt idx="0">
                  <c:v>5.9500000000000018E-2</c:v>
                </c:pt>
                <c:pt idx="1">
                  <c:v>2.5999999999999999E-2</c:v>
                </c:pt>
                <c:pt idx="2">
                  <c:v>2.7900000000000008E-2</c:v>
                </c:pt>
                <c:pt idx="3">
                  <c:v>5.8500000000000003E-2</c:v>
                </c:pt>
                <c:pt idx="4">
                  <c:v>2.4600000000000007E-2</c:v>
                </c:pt>
                <c:pt idx="5">
                  <c:v>6.5400000000000014E-2</c:v>
                </c:pt>
                <c:pt idx="6">
                  <c:v>7.22E-2</c:v>
                </c:pt>
                <c:pt idx="7">
                  <c:v>5.0400000000000014E-2</c:v>
                </c:pt>
                <c:pt idx="8">
                  <c:v>4.8700000000000014E-2</c:v>
                </c:pt>
                <c:pt idx="9">
                  <c:v>2.7800000000000005E-2</c:v>
                </c:pt>
                <c:pt idx="10">
                  <c:v>7.7200000000000019E-2</c:v>
                </c:pt>
                <c:pt idx="11">
                  <c:v>8.9000000000000051E-2</c:v>
                </c:pt>
                <c:pt idx="12">
                  <c:v>6.5600000000000006E-2</c:v>
                </c:pt>
                <c:pt idx="13">
                  <c:v>7.9000000000000029E-2</c:v>
                </c:pt>
                <c:pt idx="14">
                  <c:v>1.9000000000000006E-2</c:v>
                </c:pt>
                <c:pt idx="15">
                  <c:v>1.7100000000000001E-2</c:v>
                </c:pt>
                <c:pt idx="16">
                  <c:v>3.1100000000000006E-2</c:v>
                </c:pt>
                <c:pt idx="17">
                  <c:v>4.6899999999999997E-2</c:v>
                </c:pt>
                <c:pt idx="18">
                  <c:v>8.7800000000000003E-2</c:v>
                </c:pt>
                <c:pt idx="20">
                  <c:v>5.2600000000000001E-2</c:v>
                </c:pt>
                <c:pt idx="21">
                  <c:v>2.5700000000000001E-2</c:v>
                </c:pt>
                <c:pt idx="22">
                  <c:v>7.6999999999999999E-2</c:v>
                </c:pt>
                <c:pt idx="23">
                  <c:v>6.4900000000000013E-2</c:v>
                </c:pt>
                <c:pt idx="24">
                  <c:v>3.8399999999999997E-2</c:v>
                </c:pt>
                <c:pt idx="25">
                  <c:v>8.9000000000000051E-2</c:v>
                </c:pt>
                <c:pt idx="26">
                  <c:v>2.6100000000000002E-2</c:v>
                </c:pt>
                <c:pt idx="27">
                  <c:v>6.1000000000000004E-3</c:v>
                </c:pt>
                <c:pt idx="28">
                  <c:v>8.4400000000000003E-2</c:v>
                </c:pt>
                <c:pt idx="29">
                  <c:v>2.8000000000000001E-2</c:v>
                </c:pt>
                <c:pt idx="30">
                  <c:v>8.9000000000000051E-2</c:v>
                </c:pt>
                <c:pt idx="31">
                  <c:v>5.2200000000000003E-2</c:v>
                </c:pt>
                <c:pt idx="32">
                  <c:v>6.450000000000003E-2</c:v>
                </c:pt>
              </c:numCache>
            </c:numRef>
          </c:xVal>
          <c:yVal>
            <c:numRef>
              <c:f>'All data'!$D$60:$D$92</c:f>
              <c:numCache>
                <c:formatCode>General</c:formatCode>
                <c:ptCount val="33"/>
                <c:pt idx="0">
                  <c:v>34.49</c:v>
                </c:pt>
                <c:pt idx="1">
                  <c:v>21.16</c:v>
                </c:pt>
                <c:pt idx="2">
                  <c:v>16.21</c:v>
                </c:pt>
                <c:pt idx="3">
                  <c:v>29.22</c:v>
                </c:pt>
                <c:pt idx="4">
                  <c:v>14.360000000000003</c:v>
                </c:pt>
                <c:pt idx="5">
                  <c:v>28.62</c:v>
                </c:pt>
                <c:pt idx="6">
                  <c:v>26.3</c:v>
                </c:pt>
                <c:pt idx="7">
                  <c:v>21.310000000000006</c:v>
                </c:pt>
                <c:pt idx="8">
                  <c:v>25.1</c:v>
                </c:pt>
                <c:pt idx="9">
                  <c:v>26.19</c:v>
                </c:pt>
                <c:pt idx="10">
                  <c:v>33.94</c:v>
                </c:pt>
                <c:pt idx="11">
                  <c:v>46.1</c:v>
                </c:pt>
                <c:pt idx="12">
                  <c:v>28.07</c:v>
                </c:pt>
                <c:pt idx="13">
                  <c:v>35.730000000000011</c:v>
                </c:pt>
                <c:pt idx="14">
                  <c:v>15.59</c:v>
                </c:pt>
                <c:pt idx="15">
                  <c:v>16.07</c:v>
                </c:pt>
                <c:pt idx="16">
                  <c:v>18.559999999999999</c:v>
                </c:pt>
                <c:pt idx="17">
                  <c:v>23.2</c:v>
                </c:pt>
                <c:pt idx="18">
                  <c:v>38.96</c:v>
                </c:pt>
                <c:pt idx="20">
                  <c:v>23.51</c:v>
                </c:pt>
                <c:pt idx="21">
                  <c:v>13.1</c:v>
                </c:pt>
                <c:pt idx="22">
                  <c:v>34.94</c:v>
                </c:pt>
                <c:pt idx="23">
                  <c:v>31.04</c:v>
                </c:pt>
                <c:pt idx="24">
                  <c:v>14.62</c:v>
                </c:pt>
                <c:pt idx="25">
                  <c:v>42.95</c:v>
                </c:pt>
                <c:pt idx="26">
                  <c:v>20.36</c:v>
                </c:pt>
                <c:pt idx="27">
                  <c:v>9.5500000000000007</c:v>
                </c:pt>
                <c:pt idx="28">
                  <c:v>33.33</c:v>
                </c:pt>
                <c:pt idx="29">
                  <c:v>13.98</c:v>
                </c:pt>
                <c:pt idx="30">
                  <c:v>44.64</c:v>
                </c:pt>
                <c:pt idx="31">
                  <c:v>33.190000000000012</c:v>
                </c:pt>
                <c:pt idx="32">
                  <c:v>20.34</c:v>
                </c:pt>
              </c:numCache>
            </c:numRef>
          </c:yVal>
          <c:smooth val="0"/>
        </c:ser>
        <c:ser>
          <c:idx val="0"/>
          <c:order val="2"/>
          <c:tx>
            <c:strRef>
              <c:f>'All data'!$B$17</c:f>
              <c:strCache>
                <c:ptCount val="1"/>
                <c:pt idx="0">
                  <c:v>Metropolitan Districts</c:v>
                </c:pt>
              </c:strCache>
            </c:strRef>
          </c:tx>
          <c:spPr>
            <a:ln w="23724">
              <a:noFill/>
            </a:ln>
          </c:spPr>
          <c:marker>
            <c:symbol val="diamond"/>
            <c:size val="4"/>
            <c:spPr>
              <a:solidFill>
                <a:srgbClr val="000080"/>
              </a:solidFill>
              <a:ln>
                <a:solidFill>
                  <a:srgbClr val="000080"/>
                </a:solidFill>
                <a:prstDash val="solid"/>
              </a:ln>
            </c:spPr>
          </c:marker>
          <c:xVal>
            <c:numRef>
              <c:f>'All data'!$C$19:$C$54</c:f>
              <c:numCache>
                <c:formatCode>0.00%</c:formatCode>
                <c:ptCount val="36"/>
                <c:pt idx="0">
                  <c:v>7.4300000000000033E-2</c:v>
                </c:pt>
                <c:pt idx="1">
                  <c:v>6.9500000000000034E-2</c:v>
                </c:pt>
                <c:pt idx="2">
                  <c:v>8.8100000000000067E-2</c:v>
                </c:pt>
                <c:pt idx="3">
                  <c:v>4.3999999999999997E-2</c:v>
                </c:pt>
                <c:pt idx="4">
                  <c:v>4.940000000000002E-2</c:v>
                </c:pt>
                <c:pt idx="5">
                  <c:v>5.7300000000000011E-2</c:v>
                </c:pt>
                <c:pt idx="6">
                  <c:v>8.9000000000000051E-2</c:v>
                </c:pt>
                <c:pt idx="7">
                  <c:v>3.39E-2</c:v>
                </c:pt>
                <c:pt idx="8">
                  <c:v>7.8900000000000012E-2</c:v>
                </c:pt>
                <c:pt idx="9">
                  <c:v>4.2600000000000013E-2</c:v>
                </c:pt>
                <c:pt idx="10">
                  <c:v>8.9000000000000051E-2</c:v>
                </c:pt>
                <c:pt idx="11">
                  <c:v>5.0200000000000002E-2</c:v>
                </c:pt>
                <c:pt idx="12">
                  <c:v>8.9000000000000051E-2</c:v>
                </c:pt>
                <c:pt idx="13">
                  <c:v>8.9000000000000051E-2</c:v>
                </c:pt>
                <c:pt idx="14">
                  <c:v>7.8400000000000011E-2</c:v>
                </c:pt>
                <c:pt idx="15">
                  <c:v>4.3800000000000013E-2</c:v>
                </c:pt>
                <c:pt idx="16">
                  <c:v>8.2300000000000012E-2</c:v>
                </c:pt>
                <c:pt idx="17">
                  <c:v>8.9000000000000051E-2</c:v>
                </c:pt>
                <c:pt idx="19">
                  <c:v>4.9700000000000029E-2</c:v>
                </c:pt>
                <c:pt idx="20">
                  <c:v>8.5200000000000026E-2</c:v>
                </c:pt>
                <c:pt idx="21">
                  <c:v>6.7100000000000021E-2</c:v>
                </c:pt>
                <c:pt idx="22">
                  <c:v>6.7400000000000029E-2</c:v>
                </c:pt>
                <c:pt idx="23">
                  <c:v>8.350000000000006E-2</c:v>
                </c:pt>
                <c:pt idx="24">
                  <c:v>3.49E-2</c:v>
                </c:pt>
                <c:pt idx="25">
                  <c:v>8.9000000000000051E-2</c:v>
                </c:pt>
                <c:pt idx="26">
                  <c:v>8.9000000000000051E-2</c:v>
                </c:pt>
                <c:pt idx="27">
                  <c:v>2.7700000000000002E-2</c:v>
                </c:pt>
                <c:pt idx="28">
                  <c:v>8.8800000000000032E-2</c:v>
                </c:pt>
                <c:pt idx="29">
                  <c:v>6.2100000000000016E-2</c:v>
                </c:pt>
                <c:pt idx="30">
                  <c:v>3.790000000000001E-2</c:v>
                </c:pt>
                <c:pt idx="31">
                  <c:v>4.7100000000000003E-2</c:v>
                </c:pt>
                <c:pt idx="32">
                  <c:v>6.5800000000000011E-2</c:v>
                </c:pt>
                <c:pt idx="33">
                  <c:v>6.3899999999999998E-2</c:v>
                </c:pt>
                <c:pt idx="34">
                  <c:v>7.4200000000000002E-2</c:v>
                </c:pt>
                <c:pt idx="35">
                  <c:v>6.9900000000000004E-2</c:v>
                </c:pt>
              </c:numCache>
            </c:numRef>
          </c:xVal>
          <c:yVal>
            <c:numRef>
              <c:f>'All data'!$D$19:$D$54</c:f>
              <c:numCache>
                <c:formatCode>General</c:formatCode>
                <c:ptCount val="36"/>
                <c:pt idx="0">
                  <c:v>30.479999999999993</c:v>
                </c:pt>
                <c:pt idx="1">
                  <c:v>29.67</c:v>
                </c:pt>
                <c:pt idx="2">
                  <c:v>32</c:v>
                </c:pt>
                <c:pt idx="3">
                  <c:v>21.419999999999995</c:v>
                </c:pt>
                <c:pt idx="4">
                  <c:v>23.01</c:v>
                </c:pt>
                <c:pt idx="5">
                  <c:v>27.85</c:v>
                </c:pt>
                <c:pt idx="6">
                  <c:v>30.84</c:v>
                </c:pt>
                <c:pt idx="7">
                  <c:v>23.68</c:v>
                </c:pt>
                <c:pt idx="8">
                  <c:v>29.52</c:v>
                </c:pt>
                <c:pt idx="9">
                  <c:v>25.23</c:v>
                </c:pt>
                <c:pt idx="10">
                  <c:v>43.2</c:v>
                </c:pt>
                <c:pt idx="11">
                  <c:v>25.07</c:v>
                </c:pt>
                <c:pt idx="12">
                  <c:v>46.97</c:v>
                </c:pt>
                <c:pt idx="13">
                  <c:v>44.5</c:v>
                </c:pt>
                <c:pt idx="14">
                  <c:v>31.36</c:v>
                </c:pt>
                <c:pt idx="15">
                  <c:v>23.51</c:v>
                </c:pt>
                <c:pt idx="16">
                  <c:v>30.82</c:v>
                </c:pt>
                <c:pt idx="17">
                  <c:v>33.89</c:v>
                </c:pt>
                <c:pt idx="19">
                  <c:v>26.71</c:v>
                </c:pt>
                <c:pt idx="20">
                  <c:v>36.51</c:v>
                </c:pt>
                <c:pt idx="21">
                  <c:v>37.03</c:v>
                </c:pt>
                <c:pt idx="22">
                  <c:v>25.130000000000006</c:v>
                </c:pt>
                <c:pt idx="23">
                  <c:v>27.84</c:v>
                </c:pt>
                <c:pt idx="24">
                  <c:v>16.16</c:v>
                </c:pt>
                <c:pt idx="25">
                  <c:v>31.16</c:v>
                </c:pt>
                <c:pt idx="26">
                  <c:v>29.82</c:v>
                </c:pt>
                <c:pt idx="27">
                  <c:v>18.059999999999999</c:v>
                </c:pt>
                <c:pt idx="28">
                  <c:v>31.79</c:v>
                </c:pt>
                <c:pt idx="29">
                  <c:v>28.779999999999994</c:v>
                </c:pt>
                <c:pt idx="30">
                  <c:v>17.329999999999991</c:v>
                </c:pt>
                <c:pt idx="31">
                  <c:v>27.07</c:v>
                </c:pt>
                <c:pt idx="32">
                  <c:v>30.14</c:v>
                </c:pt>
                <c:pt idx="33">
                  <c:v>26.91</c:v>
                </c:pt>
                <c:pt idx="34">
                  <c:v>27.9</c:v>
                </c:pt>
                <c:pt idx="35">
                  <c:v>33.020000000000003</c:v>
                </c:pt>
              </c:numCache>
            </c:numRef>
          </c:yVal>
          <c:smooth val="0"/>
        </c:ser>
        <c:ser>
          <c:idx val="3"/>
          <c:order val="3"/>
          <c:tx>
            <c:v>Core Cities</c:v>
          </c:tx>
          <c:spPr>
            <a:ln w="23724">
              <a:noFill/>
            </a:ln>
          </c:spPr>
          <c:marker>
            <c:symbol val="diamond"/>
            <c:size val="8"/>
            <c:spPr>
              <a:solidFill>
                <a:srgbClr val="339966"/>
              </a:solidFill>
              <a:ln>
                <a:solidFill>
                  <a:srgbClr val="339966"/>
                </a:solidFill>
                <a:prstDash val="solid"/>
              </a:ln>
            </c:spPr>
          </c:marker>
          <c:xVal>
            <c:numRef>
              <c:f>'All data'!$C$7:$C$14</c:f>
              <c:numCache>
                <c:formatCode>0.00%</c:formatCode>
                <c:ptCount val="8"/>
                <c:pt idx="0">
                  <c:v>8.3243608425405999E-2</c:v>
                </c:pt>
                <c:pt idx="1">
                  <c:v>5.0200000000000002E-2</c:v>
                </c:pt>
                <c:pt idx="2">
                  <c:v>8.9000000000000051E-2</c:v>
                </c:pt>
                <c:pt idx="3">
                  <c:v>8.9000000000000051E-2</c:v>
                </c:pt>
                <c:pt idx="4">
                  <c:v>7.8400000000000011E-2</c:v>
                </c:pt>
                <c:pt idx="5">
                  <c:v>8.350000000000006E-2</c:v>
                </c:pt>
                <c:pt idx="6">
                  <c:v>3.6371218114671221E-2</c:v>
                </c:pt>
                <c:pt idx="7">
                  <c:v>8.4382517813557628E-2</c:v>
                </c:pt>
              </c:numCache>
            </c:numRef>
          </c:xVal>
          <c:yVal>
            <c:numRef>
              <c:f>'All data'!$D$7:$D$14</c:f>
              <c:numCache>
                <c:formatCode>General</c:formatCode>
                <c:ptCount val="8"/>
                <c:pt idx="0">
                  <c:v>38.67</c:v>
                </c:pt>
                <c:pt idx="1">
                  <c:v>25.07</c:v>
                </c:pt>
                <c:pt idx="2">
                  <c:v>46.97</c:v>
                </c:pt>
                <c:pt idx="3">
                  <c:v>44.5</c:v>
                </c:pt>
                <c:pt idx="4">
                  <c:v>31.36</c:v>
                </c:pt>
                <c:pt idx="5">
                  <c:v>27.84</c:v>
                </c:pt>
                <c:pt idx="6">
                  <c:v>27.759999999999994</c:v>
                </c:pt>
                <c:pt idx="7">
                  <c:v>37.46</c:v>
                </c:pt>
              </c:numCache>
            </c:numRef>
          </c:yVal>
          <c:smooth val="0"/>
        </c:ser>
        <c:dLbls>
          <c:showLegendKey val="0"/>
          <c:showVal val="0"/>
          <c:showCatName val="0"/>
          <c:showSerName val="0"/>
          <c:showPercent val="0"/>
          <c:showBubbleSize val="0"/>
        </c:dLbls>
        <c:axId val="149503360"/>
        <c:axId val="149505920"/>
      </c:scatterChart>
      <c:valAx>
        <c:axId val="149503360"/>
        <c:scaling>
          <c:orientation val="minMax"/>
        </c:scaling>
        <c:delete val="0"/>
        <c:axPos val="b"/>
        <c:title>
          <c:tx>
            <c:rich>
              <a:bodyPr/>
              <a:lstStyle/>
              <a:p>
                <a:pPr>
                  <a:defRPr sz="809" b="1" i="0" u="none" strike="noStrike" baseline="0">
                    <a:solidFill>
                      <a:srgbClr val="000000"/>
                    </a:solidFill>
                    <a:latin typeface="Arial"/>
                    <a:ea typeface="Arial"/>
                    <a:cs typeface="Arial"/>
                  </a:defRPr>
                </a:pPr>
                <a:r>
                  <a:rPr lang="en-GB" dirty="0"/>
                  <a:t>Cuts after transition grant  http://www.communities.gov.uk/documents/localgovernment/xls/1796201.xls</a:t>
                </a:r>
              </a:p>
            </c:rich>
          </c:tx>
          <c:layout>
            <c:manualLayout>
              <c:xMode val="edge"/>
              <c:yMode val="edge"/>
              <c:x val="0.17706237424547289"/>
              <c:y val="0.95964912280701764"/>
            </c:manualLayout>
          </c:layout>
          <c:overlay val="0"/>
          <c:spPr>
            <a:noFill/>
            <a:ln w="21088">
              <a:noFill/>
            </a:ln>
          </c:spPr>
        </c:title>
        <c:numFmt formatCode="0.00%" sourceLinked="1"/>
        <c:majorTickMark val="out"/>
        <c:minorTickMark val="none"/>
        <c:tickLblPos val="nextTo"/>
        <c:spPr>
          <a:ln w="2636">
            <a:solidFill>
              <a:srgbClr val="000000"/>
            </a:solidFill>
            <a:prstDash val="solid"/>
          </a:ln>
        </c:spPr>
        <c:txPr>
          <a:bodyPr rot="0" vert="horz"/>
          <a:lstStyle/>
          <a:p>
            <a:pPr>
              <a:defRPr sz="809" b="0" i="0" u="none" strike="noStrike" baseline="0">
                <a:solidFill>
                  <a:srgbClr val="000000"/>
                </a:solidFill>
                <a:latin typeface="Arial"/>
                <a:ea typeface="Arial"/>
                <a:cs typeface="Arial"/>
              </a:defRPr>
            </a:pPr>
            <a:endParaRPr lang="en-US"/>
          </a:p>
        </c:txPr>
        <c:crossAx val="149505920"/>
        <c:crosses val="autoZero"/>
        <c:crossBetween val="midCat"/>
      </c:valAx>
      <c:valAx>
        <c:axId val="149505920"/>
        <c:scaling>
          <c:orientation val="minMax"/>
        </c:scaling>
        <c:delete val="0"/>
        <c:axPos val="l"/>
        <c:majorGridlines>
          <c:spPr>
            <a:ln w="2636">
              <a:solidFill>
                <a:srgbClr val="000000"/>
              </a:solidFill>
              <a:prstDash val="solid"/>
            </a:ln>
          </c:spPr>
        </c:majorGridlines>
        <c:title>
          <c:tx>
            <c:rich>
              <a:bodyPr/>
              <a:lstStyle/>
              <a:p>
                <a:pPr>
                  <a:defRPr sz="664" b="1" i="0" u="none" strike="noStrike" baseline="0">
                    <a:solidFill>
                      <a:srgbClr val="000000"/>
                    </a:solidFill>
                    <a:latin typeface="Arial"/>
                    <a:ea typeface="Arial"/>
                    <a:cs typeface="Arial"/>
                  </a:defRPr>
                </a:pPr>
                <a:r>
                  <a:rPr lang="en-GB" dirty="0"/>
                  <a:t>IMD2007 Average district score http://www.communities.gov.uk/documents/communities/pdf/733520.pdf
</a:t>
                </a:r>
              </a:p>
            </c:rich>
          </c:tx>
          <c:layout>
            <c:manualLayout>
              <c:xMode val="edge"/>
              <c:yMode val="edge"/>
              <c:x val="0"/>
              <c:y val="0.16491228070175445"/>
            </c:manualLayout>
          </c:layout>
          <c:overlay val="0"/>
          <c:spPr>
            <a:noFill/>
            <a:ln w="21088">
              <a:noFill/>
            </a:ln>
          </c:spPr>
        </c:title>
        <c:numFmt formatCode="General" sourceLinked="1"/>
        <c:majorTickMark val="out"/>
        <c:minorTickMark val="none"/>
        <c:tickLblPos val="nextTo"/>
        <c:spPr>
          <a:ln w="2636">
            <a:solidFill>
              <a:srgbClr val="000000"/>
            </a:solidFill>
            <a:prstDash val="solid"/>
          </a:ln>
        </c:spPr>
        <c:txPr>
          <a:bodyPr rot="0" vert="horz"/>
          <a:lstStyle/>
          <a:p>
            <a:pPr>
              <a:defRPr sz="809" b="0" i="0" u="none" strike="noStrike" baseline="0">
                <a:solidFill>
                  <a:srgbClr val="000000"/>
                </a:solidFill>
                <a:latin typeface="Arial"/>
                <a:ea typeface="Arial"/>
                <a:cs typeface="Arial"/>
              </a:defRPr>
            </a:pPr>
            <a:endParaRPr lang="en-US"/>
          </a:p>
        </c:txPr>
        <c:crossAx val="149503360"/>
        <c:crosses val="autoZero"/>
        <c:crossBetween val="midCat"/>
      </c:valAx>
      <c:spPr>
        <a:solidFill>
          <a:srgbClr val="C0C0C0"/>
        </a:solidFill>
        <a:ln w="10544">
          <a:solidFill>
            <a:srgbClr val="C0C0C0"/>
          </a:solidFill>
          <a:prstDash val="solid"/>
        </a:ln>
      </c:spPr>
    </c:plotArea>
    <c:legend>
      <c:legendPos val="r"/>
      <c:layout>
        <c:manualLayout>
          <c:xMode val="edge"/>
          <c:yMode val="edge"/>
          <c:x val="0.78571428571428559"/>
          <c:y val="0.70526315789473659"/>
          <c:w val="0.14386317907444671"/>
          <c:h val="0.14912280701754385"/>
        </c:manualLayout>
      </c:layout>
      <c:overlay val="0"/>
      <c:spPr>
        <a:solidFill>
          <a:srgbClr val="FFFFFF"/>
        </a:solidFill>
        <a:ln w="2636">
          <a:solidFill>
            <a:srgbClr val="000000"/>
          </a:solidFill>
          <a:prstDash val="solid"/>
        </a:ln>
      </c:spPr>
      <c:txPr>
        <a:bodyPr/>
        <a:lstStyle/>
        <a:p>
          <a:pPr>
            <a:defRPr sz="743" b="0" i="0" u="none" strike="noStrike" baseline="0">
              <a:solidFill>
                <a:srgbClr val="000000"/>
              </a:solidFill>
              <a:latin typeface="Arial"/>
              <a:ea typeface="Arial"/>
              <a:cs typeface="Arial"/>
            </a:defRPr>
          </a:pPr>
          <a:endParaRPr lang="en-US"/>
        </a:p>
      </c:txPr>
    </c:legend>
    <c:plotVisOnly val="1"/>
    <c:dispBlanksAs val="gap"/>
    <c:showDLblsOverMax val="0"/>
  </c:chart>
  <c:spPr>
    <a:solidFill>
      <a:sysClr val="window" lastClr="FFFFFF"/>
    </a:solidFill>
    <a:ln>
      <a:noFill/>
    </a:ln>
  </c:spPr>
  <c:txPr>
    <a:bodyPr/>
    <a:lstStyle/>
    <a:p>
      <a:pPr>
        <a:defRPr sz="809"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34"/>
        <c:axId val="149915520"/>
        <c:axId val="149917056"/>
      </c:barChart>
      <c:catAx>
        <c:axId val="149915520"/>
        <c:scaling>
          <c:orientation val="minMax"/>
        </c:scaling>
        <c:delete val="0"/>
        <c:axPos val="b"/>
        <c:numFmt formatCode="General" sourceLinked="1"/>
        <c:majorTickMark val="out"/>
        <c:minorTickMark val="none"/>
        <c:tickLblPos val="high"/>
        <c:txPr>
          <a:bodyPr/>
          <a:lstStyle/>
          <a:p>
            <a:pPr>
              <a:defRPr sz="800"/>
            </a:pPr>
            <a:endParaRPr lang="en-US"/>
          </a:p>
        </c:txPr>
        <c:crossAx val="149917056"/>
        <c:crosses val="autoZero"/>
        <c:auto val="1"/>
        <c:lblAlgn val="ctr"/>
        <c:lblOffset val="100"/>
        <c:noMultiLvlLbl val="0"/>
      </c:catAx>
      <c:valAx>
        <c:axId val="149917056"/>
        <c:scaling>
          <c:orientation val="minMax"/>
          <c:max val="-50"/>
        </c:scaling>
        <c:delete val="0"/>
        <c:axPos val="l"/>
        <c:majorGridlines/>
        <c:numFmt formatCode="&quot;£&quot;#,##0" sourceLinked="1"/>
        <c:majorTickMark val="out"/>
        <c:minorTickMark val="none"/>
        <c:tickLblPos val="nextTo"/>
        <c:crossAx val="149915520"/>
        <c:crosses val="autoZero"/>
        <c:crossBetween val="between"/>
      </c:valAx>
      <c:spPr>
        <a:solidFill>
          <a:sysClr val="window" lastClr="FFFFFF"/>
        </a:solidFill>
      </c:spPr>
    </c:plotArea>
    <c:plotVisOnly val="1"/>
    <c:dispBlanksAs val="gap"/>
    <c:showDLblsOverMax val="0"/>
  </c:chart>
  <c:spPr>
    <a:solidFill>
      <a:sysClr val="window" lastClr="FFFFFF"/>
    </a:solidFill>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85511938423115E-2"/>
          <c:y val="0.22026200317965025"/>
          <c:w val="0.78317510886896757"/>
          <c:h val="0.74974026799909155"/>
        </c:manualLayout>
      </c:layout>
      <c:barChart>
        <c:barDir val="col"/>
        <c:grouping val="clustered"/>
        <c:varyColors val="0"/>
        <c:ser>
          <c:idx val="0"/>
          <c:order val="0"/>
          <c:tx>
            <c:strRef>
              <c:f>Sheet1!$B$1</c:f>
              <c:strCache>
                <c:ptCount val="1"/>
                <c:pt idx="0">
                  <c:v>LA</c:v>
                </c:pt>
              </c:strCache>
            </c:strRef>
          </c:tx>
          <c:spPr>
            <a:solidFill>
              <a:srgbClr val="FF0000"/>
            </a:solidFill>
          </c:spPr>
          <c:invertIfNegative val="0"/>
          <c:dPt>
            <c:idx val="6"/>
            <c:invertIfNegative val="0"/>
            <c:bubble3D val="0"/>
            <c:spPr>
              <a:solidFill>
                <a:srgbClr val="0070C0"/>
              </a:solidFill>
            </c:spPr>
          </c:dPt>
          <c:dPt>
            <c:idx val="7"/>
            <c:invertIfNegative val="0"/>
            <c:bubble3D val="0"/>
            <c:spPr>
              <a:solidFill>
                <a:srgbClr val="0070C0"/>
              </a:solidFill>
            </c:spPr>
          </c:dPt>
          <c:dPt>
            <c:idx val="8"/>
            <c:invertIfNegative val="0"/>
            <c:bubble3D val="0"/>
            <c:spPr>
              <a:solidFill>
                <a:srgbClr val="0070C0"/>
              </a:solidFill>
            </c:spPr>
          </c:dPt>
          <c:dPt>
            <c:idx val="9"/>
            <c:invertIfNegative val="0"/>
            <c:bubble3D val="0"/>
            <c:spPr>
              <a:solidFill>
                <a:srgbClr val="0070C0"/>
              </a:solidFill>
            </c:spPr>
          </c:dPt>
          <c:dLbls>
            <c:txPr>
              <a:bodyPr/>
              <a:lstStyle/>
              <a:p>
                <a:pPr>
                  <a:defRPr sz="800"/>
                </a:pPr>
                <a:endParaRPr lang="en-US"/>
              </a:p>
            </c:txPr>
            <c:showLegendKey val="0"/>
            <c:showVal val="1"/>
            <c:showCatName val="0"/>
            <c:showSerName val="0"/>
            <c:showPercent val="0"/>
            <c:showBubbleSize val="0"/>
            <c:showLeaderLines val="0"/>
          </c:dLbls>
          <c:cat>
            <c:strRef>
              <c:f>Sheet1!$A$2:$A$11</c:f>
              <c:strCache>
                <c:ptCount val="10"/>
                <c:pt idx="0">
                  <c:v>Knowsley</c:v>
                </c:pt>
                <c:pt idx="1">
                  <c:v>LIVERPOOL</c:v>
                </c:pt>
                <c:pt idx="2">
                  <c:v>Sefton</c:v>
                </c:pt>
                <c:pt idx="3">
                  <c:v>St. Helens</c:v>
                </c:pt>
                <c:pt idx="4">
                  <c:v>Wirral</c:v>
                </c:pt>
                <c:pt idx="5">
                  <c:v>Halton</c:v>
                </c:pt>
                <c:pt idx="6">
                  <c:v>Bath &amp; N. East Somerset</c:v>
                </c:pt>
                <c:pt idx="7">
                  <c:v>BRISTOL</c:v>
                </c:pt>
                <c:pt idx="8">
                  <c:v>N. Somerset</c:v>
                </c:pt>
                <c:pt idx="9">
                  <c:v>S. Glouc</c:v>
                </c:pt>
              </c:strCache>
            </c:strRef>
          </c:cat>
          <c:val>
            <c:numRef>
              <c:f>Sheet1!$B$2:$B$11</c:f>
              <c:numCache>
                <c:formatCode>0</c:formatCode>
                <c:ptCount val="10"/>
                <c:pt idx="0">
                  <c:v>-797.47834793343895</c:v>
                </c:pt>
                <c:pt idx="1">
                  <c:v>-702.15538266692101</c:v>
                </c:pt>
                <c:pt idx="2">
                  <c:v>-589.00529378133103</c:v>
                </c:pt>
                <c:pt idx="3">
                  <c:v>-631.60526178405996</c:v>
                </c:pt>
                <c:pt idx="4">
                  <c:v>-636.25791991053904</c:v>
                </c:pt>
                <c:pt idx="5">
                  <c:v>-620.10038192460297</c:v>
                </c:pt>
                <c:pt idx="6">
                  <c:v>-349.82785013448301</c:v>
                </c:pt>
                <c:pt idx="7">
                  <c:v>-480.48865573557703</c:v>
                </c:pt>
                <c:pt idx="8">
                  <c:v>-471.76859338011502</c:v>
                </c:pt>
                <c:pt idx="9">
                  <c:v>-335.302639185982</c:v>
                </c:pt>
              </c:numCache>
            </c:numRef>
          </c:val>
        </c:ser>
        <c:dLbls>
          <c:showLegendKey val="0"/>
          <c:showVal val="0"/>
          <c:showCatName val="0"/>
          <c:showSerName val="0"/>
          <c:showPercent val="0"/>
          <c:showBubbleSize val="0"/>
        </c:dLbls>
        <c:gapWidth val="41"/>
        <c:axId val="149624704"/>
        <c:axId val="149626240"/>
      </c:barChart>
      <c:lineChart>
        <c:grouping val="standard"/>
        <c:varyColors val="0"/>
        <c:ser>
          <c:idx val="1"/>
          <c:order val="1"/>
          <c:tx>
            <c:strRef>
              <c:f>Sheet1!$C$1</c:f>
              <c:strCache>
                <c:ptCount val="1"/>
                <c:pt idx="0">
                  <c:v>GB</c:v>
                </c:pt>
              </c:strCache>
            </c:strRef>
          </c:tx>
          <c:spPr>
            <a:ln>
              <a:solidFill>
                <a:srgbClr val="7030A0"/>
              </a:solidFill>
            </a:ln>
          </c:spPr>
          <c:marker>
            <c:symbol val="none"/>
          </c:marker>
          <c:cat>
            <c:strRef>
              <c:f>Sheet1!$A$2:$A$11</c:f>
              <c:strCache>
                <c:ptCount val="10"/>
                <c:pt idx="0">
                  <c:v>Knowsley</c:v>
                </c:pt>
                <c:pt idx="1">
                  <c:v>LIVERPOOL</c:v>
                </c:pt>
                <c:pt idx="2">
                  <c:v>Sefton</c:v>
                </c:pt>
                <c:pt idx="3">
                  <c:v>St. Helens</c:v>
                </c:pt>
                <c:pt idx="4">
                  <c:v>Wirral</c:v>
                </c:pt>
                <c:pt idx="5">
                  <c:v>Halton</c:v>
                </c:pt>
                <c:pt idx="6">
                  <c:v>Bath &amp; N. East Somerset</c:v>
                </c:pt>
                <c:pt idx="7">
                  <c:v>BRISTOL</c:v>
                </c:pt>
                <c:pt idx="8">
                  <c:v>N. Somerset</c:v>
                </c:pt>
                <c:pt idx="9">
                  <c:v>S. Glouc</c:v>
                </c:pt>
              </c:strCache>
            </c:strRef>
          </c:cat>
          <c:val>
            <c:numRef>
              <c:f>Sheet1!$C$2:$C$11</c:f>
              <c:numCache>
                <c:formatCode>General</c:formatCode>
                <c:ptCount val="10"/>
                <c:pt idx="0">
                  <c:v>-470</c:v>
                </c:pt>
                <c:pt idx="1">
                  <c:v>-470</c:v>
                </c:pt>
                <c:pt idx="2">
                  <c:v>-470</c:v>
                </c:pt>
                <c:pt idx="3">
                  <c:v>-470</c:v>
                </c:pt>
                <c:pt idx="4">
                  <c:v>-470</c:v>
                </c:pt>
                <c:pt idx="5">
                  <c:v>-470</c:v>
                </c:pt>
                <c:pt idx="6">
                  <c:v>-470</c:v>
                </c:pt>
                <c:pt idx="7">
                  <c:v>-470</c:v>
                </c:pt>
                <c:pt idx="8">
                  <c:v>-470</c:v>
                </c:pt>
                <c:pt idx="9">
                  <c:v>-470</c:v>
                </c:pt>
              </c:numCache>
            </c:numRef>
          </c:val>
          <c:smooth val="0"/>
        </c:ser>
        <c:dLbls>
          <c:showLegendKey val="0"/>
          <c:showVal val="0"/>
          <c:showCatName val="0"/>
          <c:showSerName val="0"/>
          <c:showPercent val="0"/>
          <c:showBubbleSize val="0"/>
        </c:dLbls>
        <c:marker val="1"/>
        <c:smooth val="0"/>
        <c:axId val="149624704"/>
        <c:axId val="149626240"/>
      </c:lineChart>
      <c:catAx>
        <c:axId val="149624704"/>
        <c:scaling>
          <c:orientation val="minMax"/>
        </c:scaling>
        <c:delete val="0"/>
        <c:axPos val="b"/>
        <c:majorTickMark val="out"/>
        <c:minorTickMark val="none"/>
        <c:tickLblPos val="high"/>
        <c:txPr>
          <a:bodyPr/>
          <a:lstStyle/>
          <a:p>
            <a:pPr>
              <a:defRPr sz="1050" b="1"/>
            </a:pPr>
            <a:endParaRPr lang="en-US"/>
          </a:p>
        </c:txPr>
        <c:crossAx val="149626240"/>
        <c:crosses val="autoZero"/>
        <c:auto val="1"/>
        <c:lblAlgn val="ctr"/>
        <c:lblOffset val="100"/>
        <c:noMultiLvlLbl val="0"/>
      </c:catAx>
      <c:valAx>
        <c:axId val="149626240"/>
        <c:scaling>
          <c:orientation val="minMax"/>
        </c:scaling>
        <c:delete val="0"/>
        <c:axPos val="l"/>
        <c:majorGridlines/>
        <c:numFmt formatCode="0" sourceLinked="1"/>
        <c:majorTickMark val="out"/>
        <c:minorTickMark val="none"/>
        <c:tickLblPos val="nextTo"/>
        <c:txPr>
          <a:bodyPr/>
          <a:lstStyle/>
          <a:p>
            <a:pPr>
              <a:defRPr sz="800"/>
            </a:pPr>
            <a:endParaRPr lang="en-US"/>
          </a:p>
        </c:txPr>
        <c:crossAx val="149624704"/>
        <c:crosses val="autoZero"/>
        <c:crossBetween val="between"/>
      </c:valAx>
      <c:spPr>
        <a:solidFill>
          <a:sysClr val="window" lastClr="FFFFFF"/>
        </a:solidFill>
      </c:spPr>
    </c:plotArea>
    <c:legend>
      <c:legendPos val="r"/>
      <c:legendEntry>
        <c:idx val="0"/>
        <c:delete val="1"/>
      </c:legendEntry>
      <c:layout>
        <c:manualLayout>
          <c:xMode val="edge"/>
          <c:yMode val="edge"/>
          <c:x val="0.88946759259259256"/>
          <c:y val="0.49514967067908244"/>
          <c:w val="9.6643518518518517E-2"/>
          <c:h val="0.24721653418124007"/>
        </c:manualLayout>
      </c:layout>
      <c:overlay val="0"/>
    </c:legend>
    <c:plotVisOnly val="1"/>
    <c:dispBlanksAs val="gap"/>
    <c:showDLblsOverMax val="0"/>
  </c:chart>
  <c:spPr>
    <a:solidFill>
      <a:sysClr val="window" lastClr="FFFFFF"/>
    </a:solidFill>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Local Authority</c:v>
                </c:pt>
              </c:strCache>
            </c:strRef>
          </c:tx>
          <c:spPr>
            <a:solidFill>
              <a:sysClr val="window" lastClr="FFFFFF">
                <a:lumMod val="75000"/>
              </a:sysClr>
            </a:solidFill>
          </c:spPr>
          <c:invertIfNegative val="0"/>
          <c:dPt>
            <c:idx val="0"/>
            <c:invertIfNegative val="0"/>
            <c:bubble3D val="0"/>
            <c:spPr>
              <a:solidFill>
                <a:srgbClr val="FF0000"/>
              </a:solidFill>
            </c:spPr>
          </c:dPt>
          <c:dPt>
            <c:idx val="5"/>
            <c:invertIfNegative val="0"/>
            <c:bubble3D val="0"/>
            <c:spPr>
              <a:solidFill>
                <a:srgbClr val="0070C0"/>
              </a:solidFill>
            </c:spPr>
          </c:dPt>
          <c:dLbls>
            <c:txPr>
              <a:bodyPr/>
              <a:lstStyle/>
              <a:p>
                <a:pPr>
                  <a:defRPr sz="1000" b="1"/>
                </a:pPr>
                <a:endParaRPr lang="en-US"/>
              </a:p>
            </c:txPr>
            <c:showLegendKey val="0"/>
            <c:showVal val="1"/>
            <c:showCatName val="0"/>
            <c:showSerName val="0"/>
            <c:showPercent val="0"/>
            <c:showBubbleSize val="0"/>
            <c:showLeaderLines val="0"/>
          </c:dLbls>
          <c:cat>
            <c:strRef>
              <c:f>Sheet1!$A$2:$A$9</c:f>
              <c:strCache>
                <c:ptCount val="8"/>
                <c:pt idx="0">
                  <c:v>LIVERPOOL</c:v>
                </c:pt>
                <c:pt idx="1">
                  <c:v>Birmingham</c:v>
                </c:pt>
                <c:pt idx="2">
                  <c:v>Manchester</c:v>
                </c:pt>
                <c:pt idx="3">
                  <c:v>Nottingham</c:v>
                </c:pt>
                <c:pt idx="4">
                  <c:v>Newcastle</c:v>
                </c:pt>
                <c:pt idx="5">
                  <c:v>BRISTOL</c:v>
                </c:pt>
                <c:pt idx="6">
                  <c:v>Sheffield</c:v>
                </c:pt>
                <c:pt idx="7">
                  <c:v>Leeds</c:v>
                </c:pt>
              </c:strCache>
            </c:strRef>
          </c:cat>
          <c:val>
            <c:numRef>
              <c:f>Sheet1!$B$2:$B$9</c:f>
              <c:numCache>
                <c:formatCode>General</c:formatCode>
                <c:ptCount val="8"/>
                <c:pt idx="0">
                  <c:v>-702</c:v>
                </c:pt>
                <c:pt idx="1">
                  <c:v>-607</c:v>
                </c:pt>
                <c:pt idx="2">
                  <c:v>-605</c:v>
                </c:pt>
                <c:pt idx="3">
                  <c:v>-560</c:v>
                </c:pt>
                <c:pt idx="4">
                  <c:v>-490</c:v>
                </c:pt>
                <c:pt idx="5">
                  <c:v>-480</c:v>
                </c:pt>
                <c:pt idx="6">
                  <c:v>-471</c:v>
                </c:pt>
                <c:pt idx="7">
                  <c:v>-460</c:v>
                </c:pt>
              </c:numCache>
            </c:numRef>
          </c:val>
        </c:ser>
        <c:dLbls>
          <c:showLegendKey val="0"/>
          <c:showVal val="0"/>
          <c:showCatName val="0"/>
          <c:showSerName val="0"/>
          <c:showPercent val="0"/>
          <c:showBubbleSize val="0"/>
        </c:dLbls>
        <c:gapWidth val="71"/>
        <c:axId val="149778432"/>
        <c:axId val="149779968"/>
      </c:barChart>
      <c:lineChart>
        <c:grouping val="standard"/>
        <c:varyColors val="0"/>
        <c:ser>
          <c:idx val="1"/>
          <c:order val="1"/>
          <c:tx>
            <c:strRef>
              <c:f>Sheet1!$C$1</c:f>
              <c:strCache>
                <c:ptCount val="1"/>
                <c:pt idx="0">
                  <c:v>GB</c:v>
                </c:pt>
              </c:strCache>
            </c:strRef>
          </c:tx>
          <c:spPr>
            <a:ln>
              <a:solidFill>
                <a:srgbClr val="7030A0"/>
              </a:solidFill>
            </a:ln>
          </c:spPr>
          <c:marker>
            <c:symbol val="none"/>
          </c:marker>
          <c:cat>
            <c:strRef>
              <c:f>Sheet1!$A$2:$A$9</c:f>
              <c:strCache>
                <c:ptCount val="8"/>
                <c:pt idx="0">
                  <c:v>LIVERPOOL</c:v>
                </c:pt>
                <c:pt idx="1">
                  <c:v>Birmingham</c:v>
                </c:pt>
                <c:pt idx="2">
                  <c:v>Manchester</c:v>
                </c:pt>
                <c:pt idx="3">
                  <c:v>Nottingham</c:v>
                </c:pt>
                <c:pt idx="4">
                  <c:v>Newcastle</c:v>
                </c:pt>
                <c:pt idx="5">
                  <c:v>BRISTOL</c:v>
                </c:pt>
                <c:pt idx="6">
                  <c:v>Sheffield</c:v>
                </c:pt>
                <c:pt idx="7">
                  <c:v>Leeds</c:v>
                </c:pt>
              </c:strCache>
            </c:strRef>
          </c:cat>
          <c:val>
            <c:numRef>
              <c:f>Sheet1!$C$2:$C$9</c:f>
              <c:numCache>
                <c:formatCode>General</c:formatCode>
                <c:ptCount val="8"/>
                <c:pt idx="0">
                  <c:v>-470</c:v>
                </c:pt>
                <c:pt idx="1">
                  <c:v>-470</c:v>
                </c:pt>
                <c:pt idx="2">
                  <c:v>-470</c:v>
                </c:pt>
                <c:pt idx="3">
                  <c:v>-470</c:v>
                </c:pt>
                <c:pt idx="4">
                  <c:v>-470</c:v>
                </c:pt>
                <c:pt idx="5">
                  <c:v>-470</c:v>
                </c:pt>
                <c:pt idx="6">
                  <c:v>-470</c:v>
                </c:pt>
                <c:pt idx="7">
                  <c:v>-470</c:v>
                </c:pt>
              </c:numCache>
            </c:numRef>
          </c:val>
          <c:smooth val="0"/>
        </c:ser>
        <c:dLbls>
          <c:showLegendKey val="0"/>
          <c:showVal val="0"/>
          <c:showCatName val="0"/>
          <c:showSerName val="0"/>
          <c:showPercent val="0"/>
          <c:showBubbleSize val="0"/>
        </c:dLbls>
        <c:marker val="1"/>
        <c:smooth val="0"/>
        <c:axId val="149778432"/>
        <c:axId val="149779968"/>
      </c:lineChart>
      <c:catAx>
        <c:axId val="149778432"/>
        <c:scaling>
          <c:orientation val="minMax"/>
        </c:scaling>
        <c:delete val="0"/>
        <c:axPos val="b"/>
        <c:majorTickMark val="out"/>
        <c:minorTickMark val="none"/>
        <c:tickLblPos val="high"/>
        <c:txPr>
          <a:bodyPr/>
          <a:lstStyle/>
          <a:p>
            <a:pPr>
              <a:defRPr sz="1100" b="1"/>
            </a:pPr>
            <a:endParaRPr lang="en-US"/>
          </a:p>
        </c:txPr>
        <c:crossAx val="149779968"/>
        <c:crosses val="autoZero"/>
        <c:auto val="1"/>
        <c:lblAlgn val="ctr"/>
        <c:lblOffset val="100"/>
        <c:noMultiLvlLbl val="0"/>
      </c:catAx>
      <c:valAx>
        <c:axId val="149779968"/>
        <c:scaling>
          <c:orientation val="minMax"/>
        </c:scaling>
        <c:delete val="0"/>
        <c:axPos val="l"/>
        <c:majorGridlines/>
        <c:numFmt formatCode="General" sourceLinked="1"/>
        <c:majorTickMark val="out"/>
        <c:minorTickMark val="none"/>
        <c:tickLblPos val="nextTo"/>
        <c:txPr>
          <a:bodyPr/>
          <a:lstStyle/>
          <a:p>
            <a:pPr>
              <a:defRPr sz="800"/>
            </a:pPr>
            <a:endParaRPr lang="en-US"/>
          </a:p>
        </c:txPr>
        <c:crossAx val="149778432"/>
        <c:crosses val="autoZero"/>
        <c:crossBetween val="between"/>
      </c:valAx>
      <c:spPr>
        <a:solidFill>
          <a:sysClr val="window" lastClr="FFFFFF"/>
        </a:solidFill>
      </c:spPr>
    </c:plotArea>
    <c:legend>
      <c:legendPos val="r"/>
      <c:legendEntry>
        <c:idx val="0"/>
        <c:delete val="1"/>
      </c:legendEntry>
      <c:layout>
        <c:manualLayout>
          <c:xMode val="edge"/>
          <c:yMode val="edge"/>
          <c:x val="0.88946759259259256"/>
          <c:y val="0.56729565054368214"/>
          <c:w val="9.6643518518518517E-2"/>
          <c:h val="0.21064648168978878"/>
        </c:manualLayout>
      </c:layout>
      <c:overlay val="0"/>
      <c:txPr>
        <a:bodyPr/>
        <a:lstStyle/>
        <a:p>
          <a:pPr>
            <a:defRPr b="1"/>
          </a:pPr>
          <a:endParaRPr lang="en-US"/>
        </a:p>
      </c:txPr>
    </c:legend>
    <c:plotVisOnly val="1"/>
    <c:dispBlanksAs val="gap"/>
    <c:showDLblsOverMax val="0"/>
  </c:chart>
  <c:spPr>
    <a:solidFill>
      <a:sysClr val="window" lastClr="FFFFFF"/>
    </a:solidFill>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84806065908514E-3"/>
          <c:y val="0.131635824701723"/>
          <c:w val="0.75072779965004865"/>
          <c:h val="0.68204923122780714"/>
        </c:manualLayout>
      </c:layout>
      <c:pieChart>
        <c:varyColors val="1"/>
        <c:ser>
          <c:idx val="0"/>
          <c:order val="0"/>
          <c:tx>
            <c:strRef>
              <c:f>Sheet1!$B$1</c:f>
              <c:strCache>
                <c:ptCount val="1"/>
                <c:pt idx="0">
                  <c:v>Percentage</c:v>
                </c:pt>
              </c:strCache>
            </c:strRef>
          </c:tx>
          <c:explosion val="49"/>
          <c:dLbls>
            <c:txPr>
              <a:bodyPr/>
              <a:lstStyle/>
              <a:p>
                <a:pPr>
                  <a:defRPr sz="800" b="1"/>
                </a:pPr>
                <a:endParaRPr lang="en-US"/>
              </a:p>
            </c:txPr>
            <c:showLegendKey val="0"/>
            <c:showVal val="1"/>
            <c:showCatName val="0"/>
            <c:showSerName val="0"/>
            <c:showPercent val="0"/>
            <c:showBubbleSize val="0"/>
            <c:showLeaderLines val="1"/>
          </c:dLbls>
          <c:cat>
            <c:strRef>
              <c:f>Sheet1!$A$2:$A$16</c:f>
              <c:strCache>
                <c:ptCount val="15"/>
                <c:pt idx="0">
                  <c:v>Spent More</c:v>
                </c:pt>
                <c:pt idx="1">
                  <c:v>Spent Less</c:v>
                </c:pt>
                <c:pt idx="2">
                  <c:v>Cut back luxury items</c:v>
                </c:pt>
                <c:pt idx="3">
                  <c:v>Cut back eating out</c:v>
                </c:pt>
                <c:pt idx="4">
                  <c:v>Cut back on travelling</c:v>
                </c:pt>
                <c:pt idx="5">
                  <c:v>Cut back on utilities</c:v>
                </c:pt>
                <c:pt idx="6">
                  <c:v>Cut back on everything</c:v>
                </c:pt>
                <c:pt idx="7">
                  <c:v>Changed shopping habits</c:v>
                </c:pt>
                <c:pt idx="8">
                  <c:v>Postponded major expenditure</c:v>
                </c:pt>
                <c:pt idx="9">
                  <c:v>Used car less</c:v>
                </c:pt>
                <c:pt idx="10">
                  <c:v>Bought more on credit</c:v>
                </c:pt>
                <c:pt idx="11">
                  <c:v>Paid off mortgage early/made additional repayments</c:v>
                </c:pt>
                <c:pt idx="12">
                  <c:v>Saved less</c:v>
                </c:pt>
                <c:pt idx="13">
                  <c:v>Saved more</c:v>
                </c:pt>
                <c:pt idx="14">
                  <c:v>None of these</c:v>
                </c:pt>
              </c:strCache>
            </c:strRef>
          </c:cat>
          <c:val>
            <c:numRef>
              <c:f>Sheet1!$B$2:$B$16</c:f>
              <c:numCache>
                <c:formatCode>General</c:formatCode>
                <c:ptCount val="15"/>
                <c:pt idx="0">
                  <c:v>12</c:v>
                </c:pt>
                <c:pt idx="1">
                  <c:v>50</c:v>
                </c:pt>
                <c:pt idx="2">
                  <c:v>39</c:v>
                </c:pt>
                <c:pt idx="3">
                  <c:v>32</c:v>
                </c:pt>
                <c:pt idx="4">
                  <c:v>30</c:v>
                </c:pt>
                <c:pt idx="5">
                  <c:v>30</c:v>
                </c:pt>
                <c:pt idx="6">
                  <c:v>25</c:v>
                </c:pt>
                <c:pt idx="7">
                  <c:v>40</c:v>
                </c:pt>
                <c:pt idx="8">
                  <c:v>21</c:v>
                </c:pt>
                <c:pt idx="9">
                  <c:v>19</c:v>
                </c:pt>
                <c:pt idx="10">
                  <c:v>8</c:v>
                </c:pt>
                <c:pt idx="11">
                  <c:v>5</c:v>
                </c:pt>
                <c:pt idx="12">
                  <c:v>36</c:v>
                </c:pt>
                <c:pt idx="13">
                  <c:v>9</c:v>
                </c:pt>
                <c:pt idx="14">
                  <c:v>8</c:v>
                </c:pt>
              </c:numCache>
            </c:numRef>
          </c:val>
        </c:ser>
        <c:dLbls>
          <c:showLegendKey val="0"/>
          <c:showVal val="0"/>
          <c:showCatName val="0"/>
          <c:showSerName val="0"/>
          <c:showPercent val="0"/>
          <c:showBubbleSize val="0"/>
          <c:showLeaderLines val="1"/>
        </c:dLbls>
        <c:firstSliceAng val="0"/>
      </c:pieChart>
      <c:spPr>
        <a:solidFill>
          <a:sysClr val="window" lastClr="FFFFFF"/>
        </a:solidFill>
      </c:spPr>
    </c:plotArea>
    <c:legend>
      <c:legendPos val="r"/>
      <c:layout>
        <c:manualLayout>
          <c:xMode val="edge"/>
          <c:yMode val="edge"/>
          <c:x val="0.76438994604841781"/>
          <c:y val="3.5205378507497796E-2"/>
          <c:w val="0.22172116506270045"/>
          <c:h val="0.86439471091351006"/>
        </c:manualLayout>
      </c:layout>
      <c:overlay val="0"/>
      <c:txPr>
        <a:bodyPr/>
        <a:lstStyle/>
        <a:p>
          <a:pPr>
            <a:defRPr sz="800"/>
          </a:pPr>
          <a:endParaRPr lang="en-US"/>
        </a:p>
      </c:txPr>
    </c:legend>
    <c:plotVisOnly val="1"/>
    <c:dispBlanksAs val="zero"/>
    <c:showDLblsOverMax val="0"/>
  </c:chart>
  <c:spPr>
    <a:solidFill>
      <a:sysClr val="window" lastClr="FFFFFF"/>
    </a:solidFill>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248031496062969E-2"/>
          <c:y val="4.3650793650793704E-2"/>
          <c:w val="0.71836103820355979"/>
          <c:h val="0.59021653543307051"/>
        </c:manualLayout>
      </c:layout>
      <c:barChart>
        <c:barDir val="col"/>
        <c:grouping val="stacked"/>
        <c:varyColors val="0"/>
        <c:ser>
          <c:idx val="0"/>
          <c:order val="0"/>
          <c:tx>
            <c:strRef>
              <c:f>Sheet1!$B$1</c:f>
              <c:strCache>
                <c:ptCount val="1"/>
                <c:pt idx="0">
                  <c:v>Dependants</c:v>
                </c:pt>
              </c:strCache>
            </c:strRef>
          </c:tx>
          <c:invertIfNegative val="0"/>
          <c:dLbls>
            <c:txPr>
              <a:bodyPr/>
              <a:lstStyle/>
              <a:p>
                <a:pPr>
                  <a:defRPr sz="800" b="1"/>
                </a:pPr>
                <a:endParaRPr lang="en-US"/>
              </a:p>
            </c:txPr>
            <c:showLegendKey val="0"/>
            <c:showVal val="1"/>
            <c:showCatName val="0"/>
            <c:showSerName val="0"/>
            <c:showPercent val="0"/>
            <c:showBubbleSize val="0"/>
            <c:showLeaderLines val="0"/>
          </c:dLbls>
          <c:cat>
            <c:strRef>
              <c:f>Sheet1!$A$2:$A$16</c:f>
              <c:strCache>
                <c:ptCount val="15"/>
                <c:pt idx="0">
                  <c:v>Spent more</c:v>
                </c:pt>
                <c:pt idx="1">
                  <c:v>Spent less</c:v>
                </c:pt>
                <c:pt idx="2">
                  <c:v>Cut back luxury items</c:v>
                </c:pt>
                <c:pt idx="3">
                  <c:v>Cut back eating out</c:v>
                </c:pt>
                <c:pt idx="4">
                  <c:v>Cut back travelling</c:v>
                </c:pt>
                <c:pt idx="5">
                  <c:v>Cut back utilities</c:v>
                </c:pt>
                <c:pt idx="6">
                  <c:v>Cut back on everything</c:v>
                </c:pt>
                <c:pt idx="7">
                  <c:v>Changed shopping habits</c:v>
                </c:pt>
                <c:pt idx="8">
                  <c:v>Postponed major expenditure</c:v>
                </c:pt>
                <c:pt idx="9">
                  <c:v>Used car less</c:v>
                </c:pt>
                <c:pt idx="10">
                  <c:v>Bought more on credit</c:v>
                </c:pt>
                <c:pt idx="11">
                  <c:v>Paid off mortgage early/made additional payments</c:v>
                </c:pt>
                <c:pt idx="12">
                  <c:v>Saved less</c:v>
                </c:pt>
                <c:pt idx="13">
                  <c:v>Saved more</c:v>
                </c:pt>
                <c:pt idx="14">
                  <c:v>None of these</c:v>
                </c:pt>
              </c:strCache>
            </c:strRef>
          </c:cat>
          <c:val>
            <c:numRef>
              <c:f>Sheet1!$B$2:$B$16</c:f>
              <c:numCache>
                <c:formatCode>General</c:formatCode>
                <c:ptCount val="15"/>
                <c:pt idx="0">
                  <c:v>15</c:v>
                </c:pt>
                <c:pt idx="1">
                  <c:v>59</c:v>
                </c:pt>
                <c:pt idx="2">
                  <c:v>52</c:v>
                </c:pt>
                <c:pt idx="3">
                  <c:v>44</c:v>
                </c:pt>
                <c:pt idx="4">
                  <c:v>41</c:v>
                </c:pt>
                <c:pt idx="5">
                  <c:v>34</c:v>
                </c:pt>
                <c:pt idx="6">
                  <c:v>34</c:v>
                </c:pt>
                <c:pt idx="7">
                  <c:v>54</c:v>
                </c:pt>
                <c:pt idx="8">
                  <c:v>26</c:v>
                </c:pt>
                <c:pt idx="9">
                  <c:v>20</c:v>
                </c:pt>
                <c:pt idx="10">
                  <c:v>15</c:v>
                </c:pt>
                <c:pt idx="11">
                  <c:v>6</c:v>
                </c:pt>
                <c:pt idx="12">
                  <c:v>40</c:v>
                </c:pt>
                <c:pt idx="13">
                  <c:v>9</c:v>
                </c:pt>
                <c:pt idx="14">
                  <c:v>3</c:v>
                </c:pt>
              </c:numCache>
            </c:numRef>
          </c:val>
        </c:ser>
        <c:ser>
          <c:idx val="1"/>
          <c:order val="1"/>
          <c:tx>
            <c:strRef>
              <c:f>Sheet1!$C$1</c:f>
              <c:strCache>
                <c:ptCount val="1"/>
                <c:pt idx="0">
                  <c:v>No Dependants</c:v>
                </c:pt>
              </c:strCache>
            </c:strRef>
          </c:tx>
          <c:invertIfNegative val="0"/>
          <c:dLbls>
            <c:txPr>
              <a:bodyPr/>
              <a:lstStyle/>
              <a:p>
                <a:pPr>
                  <a:defRPr sz="800" b="1"/>
                </a:pPr>
                <a:endParaRPr lang="en-US"/>
              </a:p>
            </c:txPr>
            <c:showLegendKey val="0"/>
            <c:showVal val="1"/>
            <c:showCatName val="0"/>
            <c:showSerName val="0"/>
            <c:showPercent val="0"/>
            <c:showBubbleSize val="0"/>
            <c:showLeaderLines val="0"/>
          </c:dLbls>
          <c:cat>
            <c:strRef>
              <c:f>Sheet1!$A$2:$A$16</c:f>
              <c:strCache>
                <c:ptCount val="15"/>
                <c:pt idx="0">
                  <c:v>Spent more</c:v>
                </c:pt>
                <c:pt idx="1">
                  <c:v>Spent less</c:v>
                </c:pt>
                <c:pt idx="2">
                  <c:v>Cut back luxury items</c:v>
                </c:pt>
                <c:pt idx="3">
                  <c:v>Cut back eating out</c:v>
                </c:pt>
                <c:pt idx="4">
                  <c:v>Cut back travelling</c:v>
                </c:pt>
                <c:pt idx="5">
                  <c:v>Cut back utilities</c:v>
                </c:pt>
                <c:pt idx="6">
                  <c:v>Cut back on everything</c:v>
                </c:pt>
                <c:pt idx="7">
                  <c:v>Changed shopping habits</c:v>
                </c:pt>
                <c:pt idx="8">
                  <c:v>Postponed major expenditure</c:v>
                </c:pt>
                <c:pt idx="9">
                  <c:v>Used car less</c:v>
                </c:pt>
                <c:pt idx="10">
                  <c:v>Bought more on credit</c:v>
                </c:pt>
                <c:pt idx="11">
                  <c:v>Paid off mortgage early/made additional payments</c:v>
                </c:pt>
                <c:pt idx="12">
                  <c:v>Saved less</c:v>
                </c:pt>
                <c:pt idx="13">
                  <c:v>Saved more</c:v>
                </c:pt>
                <c:pt idx="14">
                  <c:v>None of these</c:v>
                </c:pt>
              </c:strCache>
            </c:strRef>
          </c:cat>
          <c:val>
            <c:numRef>
              <c:f>Sheet1!$C$2:$C$16</c:f>
              <c:numCache>
                <c:formatCode>General</c:formatCode>
                <c:ptCount val="15"/>
                <c:pt idx="0">
                  <c:v>11</c:v>
                </c:pt>
                <c:pt idx="1">
                  <c:v>47</c:v>
                </c:pt>
                <c:pt idx="2">
                  <c:v>34</c:v>
                </c:pt>
                <c:pt idx="3">
                  <c:v>27</c:v>
                </c:pt>
                <c:pt idx="4">
                  <c:v>26</c:v>
                </c:pt>
                <c:pt idx="5">
                  <c:v>29</c:v>
                </c:pt>
                <c:pt idx="6">
                  <c:v>22</c:v>
                </c:pt>
                <c:pt idx="7">
                  <c:v>35</c:v>
                </c:pt>
                <c:pt idx="8">
                  <c:v>19</c:v>
                </c:pt>
                <c:pt idx="9">
                  <c:v>19</c:v>
                </c:pt>
                <c:pt idx="10">
                  <c:v>5</c:v>
                </c:pt>
                <c:pt idx="11">
                  <c:v>5</c:v>
                </c:pt>
                <c:pt idx="12">
                  <c:v>35</c:v>
                </c:pt>
                <c:pt idx="13">
                  <c:v>8</c:v>
                </c:pt>
                <c:pt idx="14">
                  <c:v>10</c:v>
                </c:pt>
              </c:numCache>
            </c:numRef>
          </c:val>
        </c:ser>
        <c:dLbls>
          <c:showLegendKey val="0"/>
          <c:showVal val="0"/>
          <c:showCatName val="0"/>
          <c:showSerName val="0"/>
          <c:showPercent val="0"/>
          <c:showBubbleSize val="0"/>
        </c:dLbls>
        <c:gapWidth val="150"/>
        <c:overlap val="100"/>
        <c:axId val="153022464"/>
        <c:axId val="153024000"/>
      </c:barChart>
      <c:catAx>
        <c:axId val="153022464"/>
        <c:scaling>
          <c:orientation val="minMax"/>
        </c:scaling>
        <c:delete val="0"/>
        <c:axPos val="b"/>
        <c:majorTickMark val="out"/>
        <c:minorTickMark val="none"/>
        <c:tickLblPos val="nextTo"/>
        <c:txPr>
          <a:bodyPr/>
          <a:lstStyle/>
          <a:p>
            <a:pPr>
              <a:defRPr sz="800"/>
            </a:pPr>
            <a:endParaRPr lang="en-US"/>
          </a:p>
        </c:txPr>
        <c:crossAx val="153024000"/>
        <c:crosses val="autoZero"/>
        <c:auto val="1"/>
        <c:lblAlgn val="ctr"/>
        <c:lblOffset val="100"/>
        <c:noMultiLvlLbl val="0"/>
      </c:catAx>
      <c:valAx>
        <c:axId val="153024000"/>
        <c:scaling>
          <c:orientation val="minMax"/>
        </c:scaling>
        <c:delete val="1"/>
        <c:axPos val="l"/>
        <c:majorGridlines/>
        <c:numFmt formatCode="General" sourceLinked="1"/>
        <c:majorTickMark val="out"/>
        <c:minorTickMark val="none"/>
        <c:tickLblPos val="none"/>
        <c:crossAx val="153022464"/>
        <c:crosses val="autoZero"/>
        <c:crossBetween val="between"/>
      </c:valAx>
      <c:spPr>
        <a:solidFill>
          <a:sysClr val="window" lastClr="FFFFFF"/>
        </a:solidFill>
      </c:spPr>
    </c:plotArea>
    <c:legend>
      <c:legendPos val="r"/>
      <c:layout>
        <c:manualLayout>
          <c:xMode val="edge"/>
          <c:yMode val="edge"/>
          <c:x val="0.83455198308544754"/>
          <c:y val="4.8939195100612405E-2"/>
          <c:w val="0.15155912802566346"/>
          <c:h val="0.71276573459201265"/>
        </c:manualLayout>
      </c:layout>
      <c:overlay val="0"/>
      <c:txPr>
        <a:bodyPr/>
        <a:lstStyle/>
        <a:p>
          <a:pPr>
            <a:defRPr sz="800"/>
          </a:pPr>
          <a:endParaRPr lang="en-US"/>
        </a:p>
      </c:txPr>
    </c:legend>
    <c:plotVisOnly val="1"/>
    <c:dispBlanksAs val="gap"/>
    <c:showDLblsOverMax val="0"/>
  </c:chart>
  <c:spPr>
    <a:solidFill>
      <a:sysClr val="window" lastClr="FFFFFF"/>
    </a:solidFill>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581583552055996E-2"/>
          <c:y val="6.4314913655927675E-2"/>
          <c:w val="0.66227307524059909"/>
          <c:h val="0.85339886205499771"/>
        </c:manualLayout>
      </c:layout>
      <c:pieChart>
        <c:varyColors val="1"/>
        <c:ser>
          <c:idx val="0"/>
          <c:order val="0"/>
          <c:tx>
            <c:strRef>
              <c:f>Sheet1!$B$1</c:f>
              <c:strCache>
                <c:ptCount val="1"/>
                <c:pt idx="0">
                  <c:v>percentage</c:v>
                </c:pt>
              </c:strCache>
            </c:strRef>
          </c:tx>
          <c:explosion val="15"/>
          <c:dLbls>
            <c:showLegendKey val="0"/>
            <c:showVal val="1"/>
            <c:showCatName val="0"/>
            <c:showSerName val="0"/>
            <c:showPercent val="0"/>
            <c:showBubbleSize val="0"/>
            <c:showLeaderLines val="1"/>
          </c:dLbls>
          <c:cat>
            <c:strRef>
              <c:f>Sheet1!$A$2:$A$9</c:f>
              <c:strCache>
                <c:ptCount val="8"/>
                <c:pt idx="0">
                  <c:v>Borrowed money from a family member or friend to help pay the bills</c:v>
                </c:pt>
                <c:pt idx="1">
                  <c:v>Lent money to family members or friends to help them pay the bills</c:v>
                </c:pt>
                <c:pt idx="2">
                  <c:v>Had your children move back in to the family home to save money</c:v>
                </c:pt>
                <c:pt idx="3">
                  <c:v>Used money from your savings to meet expenses or pay your bills</c:v>
                </c:pt>
                <c:pt idx="4">
                  <c:v>Remortgaged your home</c:v>
                </c:pt>
                <c:pt idx="5">
                  <c:v>Postponed getting married or having a baby</c:v>
                </c:pt>
                <c:pt idx="6">
                  <c:v>Other</c:v>
                </c:pt>
                <c:pt idx="7">
                  <c:v>None of these</c:v>
                </c:pt>
              </c:strCache>
            </c:strRef>
          </c:cat>
          <c:val>
            <c:numRef>
              <c:f>Sheet1!$B$2:$B$9</c:f>
              <c:numCache>
                <c:formatCode>0%</c:formatCode>
                <c:ptCount val="8"/>
                <c:pt idx="0">
                  <c:v>0.2</c:v>
                </c:pt>
                <c:pt idx="1">
                  <c:v>0.23</c:v>
                </c:pt>
                <c:pt idx="2">
                  <c:v>4.0000000000000022E-2</c:v>
                </c:pt>
                <c:pt idx="3">
                  <c:v>0.33000000000000151</c:v>
                </c:pt>
                <c:pt idx="4">
                  <c:v>2.0000000000000011E-2</c:v>
                </c:pt>
                <c:pt idx="5">
                  <c:v>3.0000000000000002E-2</c:v>
                </c:pt>
                <c:pt idx="6">
                  <c:v>1.0000000000000005E-2</c:v>
                </c:pt>
                <c:pt idx="7">
                  <c:v>0.42000000000000032</c:v>
                </c:pt>
              </c:numCache>
            </c:numRef>
          </c:val>
        </c:ser>
        <c:dLbls>
          <c:showLegendKey val="0"/>
          <c:showVal val="0"/>
          <c:showCatName val="0"/>
          <c:showSerName val="0"/>
          <c:showPercent val="0"/>
          <c:showBubbleSize val="0"/>
          <c:showLeaderLines val="1"/>
        </c:dLbls>
        <c:firstSliceAng val="0"/>
      </c:pieChart>
      <c:spPr>
        <a:solidFill>
          <a:sysClr val="window" lastClr="FFFFFF"/>
        </a:solidFill>
      </c:spPr>
    </c:plotArea>
    <c:legend>
      <c:legendPos val="r"/>
      <c:layout>
        <c:manualLayout>
          <c:xMode val="edge"/>
          <c:yMode val="edge"/>
          <c:x val="0.75489920530766985"/>
          <c:y val="5.5999812104023897E-2"/>
          <c:w val="0.23121190580344189"/>
          <c:h val="0.86704598166840297"/>
        </c:manualLayout>
      </c:layout>
      <c:overlay val="0"/>
      <c:txPr>
        <a:bodyPr/>
        <a:lstStyle/>
        <a:p>
          <a:pPr>
            <a:defRPr sz="800"/>
          </a:pPr>
          <a:endParaRPr lang="en-US"/>
        </a:p>
      </c:txPr>
    </c:legend>
    <c:plotVisOnly val="1"/>
    <c:dispBlanksAs val="zero"/>
    <c:showDLblsOverMax val="0"/>
  </c:chart>
  <c:spPr>
    <a:solidFill>
      <a:sysClr val="window" lastClr="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731674700358254E-2"/>
          <c:y val="1.0439426309684349E-2"/>
          <c:w val="0.84504795265610855"/>
          <c:h val="0.94153063973072226"/>
        </c:manualLayout>
      </c:layout>
      <c:barChart>
        <c:barDir val="col"/>
        <c:grouping val="clustered"/>
        <c:varyColors val="0"/>
        <c:ser>
          <c:idx val="0"/>
          <c:order val="0"/>
          <c:tx>
            <c:strRef>
              <c:f>Sheet1!$B$1</c:f>
              <c:strCache>
                <c:ptCount val="1"/>
                <c:pt idx="0">
                  <c:v>1997-2008 % Change</c:v>
                </c:pt>
              </c:strCache>
            </c:strRef>
          </c:tx>
          <c:spPr>
            <a:solidFill>
              <a:sysClr val="window" lastClr="FFFFFF">
                <a:lumMod val="75000"/>
              </a:sysClr>
            </a:solidFill>
          </c:spPr>
          <c:invertIfNegative val="0"/>
          <c:dPt>
            <c:idx val="0"/>
            <c:invertIfNegative val="0"/>
            <c:bubble3D val="0"/>
            <c:spPr>
              <a:solidFill>
                <a:srgbClr val="FFFFFF">
                  <a:lumMod val="75000"/>
                </a:srgbClr>
              </a:solidFill>
            </c:spPr>
          </c:dPt>
          <c:dPt>
            <c:idx val="2"/>
            <c:invertIfNegative val="0"/>
            <c:bubble3D val="0"/>
            <c:spPr>
              <a:solidFill>
                <a:srgbClr val="0070C0"/>
              </a:solidFill>
            </c:spPr>
          </c:dPt>
          <c:dPt>
            <c:idx val="3"/>
            <c:invertIfNegative val="0"/>
            <c:bubble3D val="0"/>
            <c:spPr>
              <a:solidFill>
                <a:srgbClr val="7030A0"/>
              </a:solidFill>
            </c:spPr>
          </c:dPt>
          <c:dPt>
            <c:idx val="5"/>
            <c:invertIfNegative val="0"/>
            <c:bubble3D val="0"/>
            <c:spPr>
              <a:solidFill>
                <a:srgbClr val="FFFFFF">
                  <a:lumMod val="75000"/>
                </a:srgbClr>
              </a:solidFill>
            </c:spPr>
          </c:dPt>
          <c:dPt>
            <c:idx val="14"/>
            <c:invertIfNegative val="0"/>
            <c:bubble3D val="0"/>
            <c:spPr>
              <a:solidFill>
                <a:srgbClr val="FF0000"/>
              </a:solidFill>
            </c:spPr>
          </c:dPt>
          <c:dLbls>
            <c:dLbl>
              <c:idx val="44"/>
              <c:layout>
                <c:manualLayout>
                  <c:x val="6.9444444444444475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Sheet1!$A$2:$A$16</c:f>
              <c:strCache>
                <c:ptCount val="15"/>
                <c:pt idx="0">
                  <c:v>London</c:v>
                </c:pt>
                <c:pt idx="1">
                  <c:v>Leicester</c:v>
                </c:pt>
                <c:pt idx="2">
                  <c:v>Bristol</c:v>
                </c:pt>
                <c:pt idx="3">
                  <c:v>UK</c:v>
                </c:pt>
                <c:pt idx="4">
                  <c:v>Edinburgh</c:v>
                </c:pt>
                <c:pt idx="5">
                  <c:v>Cardiff</c:v>
                </c:pt>
                <c:pt idx="6">
                  <c:v>Leeds</c:v>
                </c:pt>
                <c:pt idx="7">
                  <c:v>Manchester</c:v>
                </c:pt>
                <c:pt idx="8">
                  <c:v>Nottingham</c:v>
                </c:pt>
                <c:pt idx="9">
                  <c:v>Birmingham</c:v>
                </c:pt>
                <c:pt idx="10">
                  <c:v>Sheffield</c:v>
                </c:pt>
                <c:pt idx="11">
                  <c:v>Belfast</c:v>
                </c:pt>
                <c:pt idx="12">
                  <c:v>Newcastle u Tyne</c:v>
                </c:pt>
                <c:pt idx="13">
                  <c:v>Glasgow</c:v>
                </c:pt>
                <c:pt idx="14">
                  <c:v>Liverpool</c:v>
                </c:pt>
              </c:strCache>
            </c:strRef>
          </c:cat>
          <c:val>
            <c:numRef>
              <c:f>Sheet1!$B$2:$B$16</c:f>
              <c:numCache>
                <c:formatCode>0.0</c:formatCode>
                <c:ptCount val="15"/>
                <c:pt idx="0">
                  <c:v>10.0375154739518</c:v>
                </c:pt>
                <c:pt idx="1">
                  <c:v>7.6953642384105905</c:v>
                </c:pt>
                <c:pt idx="2">
                  <c:v>7.5154004106776142</c:v>
                </c:pt>
                <c:pt idx="3">
                  <c:v>6.018431188286911</c:v>
                </c:pt>
                <c:pt idx="4">
                  <c:v>5.766213389121333</c:v>
                </c:pt>
                <c:pt idx="5">
                  <c:v>5.0374486590964125</c:v>
                </c:pt>
                <c:pt idx="6">
                  <c:v>4.0275761973875177</c:v>
                </c:pt>
                <c:pt idx="7">
                  <c:v>3.8858018777543606</c:v>
                </c:pt>
                <c:pt idx="8">
                  <c:v>3.8659163200391475</c:v>
                </c:pt>
                <c:pt idx="9">
                  <c:v>3.4179507076081705</c:v>
                </c:pt>
                <c:pt idx="10">
                  <c:v>2.6483173354920666</c:v>
                </c:pt>
                <c:pt idx="11">
                  <c:v>0.9157509157509196</c:v>
                </c:pt>
                <c:pt idx="12">
                  <c:v>0.16866400355081623</c:v>
                </c:pt>
                <c:pt idx="13">
                  <c:v>-0.6037693262611441</c:v>
                </c:pt>
                <c:pt idx="14">
                  <c:v>-1.4599022327916487</c:v>
                </c:pt>
              </c:numCache>
            </c:numRef>
          </c:val>
        </c:ser>
        <c:dLbls>
          <c:showLegendKey val="0"/>
          <c:showVal val="0"/>
          <c:showCatName val="0"/>
          <c:showSerName val="0"/>
          <c:showPercent val="0"/>
          <c:showBubbleSize val="0"/>
        </c:dLbls>
        <c:gapWidth val="30"/>
        <c:axId val="7423104"/>
        <c:axId val="7424640"/>
      </c:barChart>
      <c:catAx>
        <c:axId val="7423104"/>
        <c:scaling>
          <c:orientation val="maxMin"/>
        </c:scaling>
        <c:delete val="0"/>
        <c:axPos val="b"/>
        <c:minorGridlines>
          <c:spPr>
            <a:ln>
              <a:noFill/>
            </a:ln>
          </c:spPr>
        </c:minorGridlines>
        <c:numFmt formatCode="General" sourceLinked="1"/>
        <c:majorTickMark val="out"/>
        <c:minorTickMark val="none"/>
        <c:tickLblPos val="low"/>
        <c:txPr>
          <a:bodyPr/>
          <a:lstStyle/>
          <a:p>
            <a:pPr>
              <a:defRPr sz="900"/>
            </a:pPr>
            <a:endParaRPr lang="en-US"/>
          </a:p>
        </c:txPr>
        <c:crossAx val="7424640"/>
        <c:crosses val="autoZero"/>
        <c:auto val="1"/>
        <c:lblAlgn val="ctr"/>
        <c:lblOffset val="100"/>
        <c:noMultiLvlLbl val="0"/>
      </c:catAx>
      <c:valAx>
        <c:axId val="7424640"/>
        <c:scaling>
          <c:orientation val="minMax"/>
        </c:scaling>
        <c:delete val="0"/>
        <c:axPos val="r"/>
        <c:majorGridlines/>
        <c:numFmt formatCode="0.0" sourceLinked="1"/>
        <c:majorTickMark val="out"/>
        <c:minorTickMark val="none"/>
        <c:tickLblPos val="nextTo"/>
        <c:crossAx val="7423104"/>
        <c:crosses val="autoZero"/>
        <c:crossBetween val="between"/>
      </c:valAx>
      <c:spPr>
        <a:solidFill>
          <a:sysClr val="window" lastClr="FFFFFF"/>
        </a:solidFill>
        <a:ln>
          <a:solidFill>
            <a:sysClr val="windowText" lastClr="000000"/>
          </a:solidFill>
        </a:ln>
      </c:spPr>
    </c:plotArea>
    <c:plotVisOnly val="1"/>
    <c:dispBlanksAs val="gap"/>
    <c:showDLblsOverMax val="0"/>
  </c:chart>
  <c:spPr>
    <a:solidFill>
      <a:sysClr val="window" lastClr="FFFFFF"/>
    </a:solidFill>
  </c:spPr>
  <c:txPr>
    <a:bodyPr/>
    <a:lstStyle/>
    <a:p>
      <a:pPr>
        <a:defRPr sz="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0264403055966"/>
          <c:y val="3.8971733990807916E-2"/>
          <c:w val="0.8322534811793465"/>
          <c:h val="0.85954481894954771"/>
        </c:manualLayout>
      </c:layout>
      <c:barChart>
        <c:barDir val="col"/>
        <c:grouping val="clustered"/>
        <c:varyColors val="0"/>
        <c:ser>
          <c:idx val="0"/>
          <c:order val="0"/>
          <c:tx>
            <c:strRef>
              <c:f>Sheet1!$B$1</c:f>
              <c:strCache>
                <c:ptCount val="1"/>
                <c:pt idx="0">
                  <c:v>1997-2008 % change</c:v>
                </c:pt>
              </c:strCache>
            </c:strRef>
          </c:tx>
          <c:spPr>
            <a:solidFill>
              <a:sysClr val="window" lastClr="FFFFFF">
                <a:lumMod val="75000"/>
              </a:sysClr>
            </a:solidFill>
          </c:spPr>
          <c:invertIfNegative val="0"/>
          <c:dPt>
            <c:idx val="5"/>
            <c:invertIfNegative val="0"/>
            <c:bubble3D val="0"/>
            <c:spPr>
              <a:solidFill>
                <a:srgbClr val="7030A0"/>
              </a:solidFill>
            </c:spPr>
          </c:dPt>
          <c:dPt>
            <c:idx val="6"/>
            <c:invertIfNegative val="0"/>
            <c:bubble3D val="0"/>
            <c:spPr>
              <a:solidFill>
                <a:srgbClr val="FF0000"/>
              </a:solidFill>
              <a:ln>
                <a:solidFill>
                  <a:srgbClr val="4F81BD"/>
                </a:solidFill>
              </a:ln>
            </c:spPr>
          </c:dPt>
          <c:dPt>
            <c:idx val="9"/>
            <c:invertIfNegative val="0"/>
            <c:bubble3D val="0"/>
            <c:spPr>
              <a:solidFill>
                <a:srgbClr val="0070C0"/>
              </a:solidFill>
            </c:spPr>
          </c:dPt>
          <c:dLbls>
            <c:txPr>
              <a:bodyPr/>
              <a:lstStyle/>
              <a:p>
                <a:pPr>
                  <a:defRPr sz="798"/>
                </a:pPr>
                <a:endParaRPr lang="en-US"/>
              </a:p>
            </c:txPr>
            <c:showLegendKey val="0"/>
            <c:showVal val="1"/>
            <c:showCatName val="0"/>
            <c:showSerName val="0"/>
            <c:showPercent val="0"/>
            <c:showBubbleSize val="0"/>
            <c:showLeaderLines val="0"/>
          </c:dLbls>
          <c:cat>
            <c:strRef>
              <c:f>Sheet1!$A$2:$A$16</c:f>
              <c:strCache>
                <c:ptCount val="15"/>
                <c:pt idx="0">
                  <c:v>LONDON</c:v>
                </c:pt>
                <c:pt idx="1">
                  <c:v>BELFAST</c:v>
                </c:pt>
                <c:pt idx="2">
                  <c:v>EDINBURGH</c:v>
                </c:pt>
                <c:pt idx="3">
                  <c:v>GLASGOW</c:v>
                </c:pt>
                <c:pt idx="4">
                  <c:v>NEWCASTLE UPON TYNE</c:v>
                </c:pt>
                <c:pt idx="5">
                  <c:v>UK (less Extra-Regio)</c:v>
                </c:pt>
                <c:pt idx="6">
                  <c:v>LIVERPOOL</c:v>
                </c:pt>
                <c:pt idx="7">
                  <c:v>CARDIFF</c:v>
                </c:pt>
                <c:pt idx="8">
                  <c:v>MANCHESTER</c:v>
                </c:pt>
                <c:pt idx="9">
                  <c:v>BRISTOL</c:v>
                </c:pt>
                <c:pt idx="10">
                  <c:v>NOTTINGHAM</c:v>
                </c:pt>
                <c:pt idx="11">
                  <c:v>SHEFFIELD</c:v>
                </c:pt>
                <c:pt idx="12">
                  <c:v>LEICESTER</c:v>
                </c:pt>
                <c:pt idx="13">
                  <c:v>LEEDS</c:v>
                </c:pt>
                <c:pt idx="14">
                  <c:v>BIRMINGHAM</c:v>
                </c:pt>
              </c:strCache>
            </c:strRef>
          </c:cat>
          <c:val>
            <c:numRef>
              <c:f>Sheet1!$B$2:$B$16</c:f>
              <c:numCache>
                <c:formatCode>0.0</c:formatCode>
                <c:ptCount val="15"/>
                <c:pt idx="0">
                  <c:v>74.672505035601546</c:v>
                </c:pt>
                <c:pt idx="1">
                  <c:v>72.976967484088391</c:v>
                </c:pt>
                <c:pt idx="2">
                  <c:v>72.719072517547858</c:v>
                </c:pt>
                <c:pt idx="3">
                  <c:v>68.531295393028586</c:v>
                </c:pt>
                <c:pt idx="4">
                  <c:v>68.521128477187744</c:v>
                </c:pt>
                <c:pt idx="5">
                  <c:v>63.215736242733144</c:v>
                </c:pt>
                <c:pt idx="6">
                  <c:v>63.136189624732879</c:v>
                </c:pt>
                <c:pt idx="7">
                  <c:v>61.116560012478985</c:v>
                </c:pt>
                <c:pt idx="8">
                  <c:v>59.366795699319276</c:v>
                </c:pt>
                <c:pt idx="9">
                  <c:v>58.558701344446952</c:v>
                </c:pt>
                <c:pt idx="10">
                  <c:v>58.50638471088422</c:v>
                </c:pt>
                <c:pt idx="11">
                  <c:v>56.458534022243619</c:v>
                </c:pt>
                <c:pt idx="12">
                  <c:v>54.776981331717579</c:v>
                </c:pt>
                <c:pt idx="13">
                  <c:v>51.249697220540696</c:v>
                </c:pt>
                <c:pt idx="14">
                  <c:v>50.061073478729384</c:v>
                </c:pt>
              </c:numCache>
            </c:numRef>
          </c:val>
        </c:ser>
        <c:dLbls>
          <c:showLegendKey val="0"/>
          <c:showVal val="0"/>
          <c:showCatName val="0"/>
          <c:showSerName val="0"/>
          <c:showPercent val="0"/>
          <c:showBubbleSize val="0"/>
        </c:dLbls>
        <c:gapWidth val="30"/>
        <c:axId val="7476352"/>
        <c:axId val="7477888"/>
      </c:barChart>
      <c:catAx>
        <c:axId val="7476352"/>
        <c:scaling>
          <c:orientation val="maxMin"/>
        </c:scaling>
        <c:delete val="0"/>
        <c:axPos val="b"/>
        <c:minorGridlines>
          <c:spPr>
            <a:ln>
              <a:noFill/>
            </a:ln>
          </c:spPr>
        </c:minorGridlines>
        <c:numFmt formatCode="General" sourceLinked="1"/>
        <c:majorTickMark val="out"/>
        <c:minorTickMark val="none"/>
        <c:tickLblPos val="nextTo"/>
        <c:txPr>
          <a:bodyPr/>
          <a:lstStyle/>
          <a:p>
            <a:pPr>
              <a:defRPr sz="700"/>
            </a:pPr>
            <a:endParaRPr lang="en-US"/>
          </a:p>
        </c:txPr>
        <c:crossAx val="7477888"/>
        <c:crosses val="autoZero"/>
        <c:auto val="1"/>
        <c:lblAlgn val="ctr"/>
        <c:lblOffset val="100"/>
        <c:noMultiLvlLbl val="0"/>
      </c:catAx>
      <c:valAx>
        <c:axId val="7477888"/>
        <c:scaling>
          <c:orientation val="minMax"/>
        </c:scaling>
        <c:delete val="0"/>
        <c:axPos val="r"/>
        <c:majorGridlines/>
        <c:numFmt formatCode="0.0" sourceLinked="1"/>
        <c:majorTickMark val="out"/>
        <c:minorTickMark val="none"/>
        <c:tickLblPos val="nextTo"/>
        <c:txPr>
          <a:bodyPr/>
          <a:lstStyle/>
          <a:p>
            <a:pPr>
              <a:defRPr sz="800"/>
            </a:pPr>
            <a:endParaRPr lang="en-US"/>
          </a:p>
        </c:txPr>
        <c:crossAx val="7476352"/>
        <c:crosses val="autoZero"/>
        <c:crossBetween val="between"/>
      </c:valAx>
      <c:spPr>
        <a:solidFill>
          <a:sysClr val="window" lastClr="FFFFFF"/>
        </a:solidFill>
      </c:spPr>
    </c:plotArea>
    <c:plotVisOnly val="1"/>
    <c:dispBlanksAs val="gap"/>
    <c:showDLblsOverMax val="0"/>
  </c:chart>
  <c:spPr>
    <a:solidFill>
      <a:sysClr val="window" lastClr="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842665382866911E-2"/>
          <c:y val="0.11184695663042116"/>
          <c:w val="0.89744257446213982"/>
          <c:h val="0.69775792813157744"/>
        </c:manualLayout>
      </c:layout>
      <c:barChart>
        <c:barDir val="col"/>
        <c:grouping val="clustered"/>
        <c:varyColors val="0"/>
        <c:ser>
          <c:idx val="0"/>
          <c:order val="0"/>
          <c:tx>
            <c:strRef>
              <c:f>Sheet1!$B$1</c:f>
              <c:strCache>
                <c:ptCount val="1"/>
                <c:pt idx="0">
                  <c:v>2002-08 % change</c:v>
                </c:pt>
              </c:strCache>
            </c:strRef>
          </c:tx>
          <c:invertIfNegative val="0"/>
          <c:dLbls>
            <c:showLegendKey val="0"/>
            <c:showVal val="1"/>
            <c:showCatName val="0"/>
            <c:showSerName val="0"/>
            <c:showPercent val="0"/>
            <c:showBubbleSize val="0"/>
            <c:showLeaderLines val="0"/>
          </c:dLbls>
          <c:cat>
            <c:strRef>
              <c:f>Sheet1!$A$2:$A$14</c:f>
              <c:strCache>
                <c:ptCount val="13"/>
                <c:pt idx="0">
                  <c:v>LIVERPOOL</c:v>
                </c:pt>
                <c:pt idx="1">
                  <c:v>Sefton</c:v>
                </c:pt>
                <c:pt idx="2">
                  <c:v>Halton</c:v>
                </c:pt>
                <c:pt idx="3">
                  <c:v>St. Helens</c:v>
                </c:pt>
                <c:pt idx="4">
                  <c:v>Wirral</c:v>
                </c:pt>
                <c:pt idx="5">
                  <c:v>Knowsley</c:v>
                </c:pt>
                <c:pt idx="7">
                  <c:v>Bath &amp; NE Somerset</c:v>
                </c:pt>
                <c:pt idx="8">
                  <c:v>BRISTOL</c:v>
                </c:pt>
                <c:pt idx="9">
                  <c:v>South Gloucs</c:v>
                </c:pt>
                <c:pt idx="10">
                  <c:v>North Somerset</c:v>
                </c:pt>
                <c:pt idx="12">
                  <c:v>UK</c:v>
                </c:pt>
              </c:strCache>
            </c:strRef>
          </c:cat>
          <c:val>
            <c:numRef>
              <c:f>Sheet1!$B$2:$B$14</c:f>
              <c:numCache>
                <c:formatCode>0.0</c:formatCode>
                <c:ptCount val="13"/>
                <c:pt idx="0">
                  <c:v>14.479570189337451</c:v>
                </c:pt>
                <c:pt idx="1">
                  <c:v>9.6467053571876846</c:v>
                </c:pt>
                <c:pt idx="2">
                  <c:v>4.4531317785171876</c:v>
                </c:pt>
                <c:pt idx="3">
                  <c:v>16.65853427816247</c:v>
                </c:pt>
                <c:pt idx="4">
                  <c:v>4.55330729926348</c:v>
                </c:pt>
                <c:pt idx="5">
                  <c:v>13.279701214995985</c:v>
                </c:pt>
                <c:pt idx="7">
                  <c:v>4.4116791827994213</c:v>
                </c:pt>
                <c:pt idx="8">
                  <c:v>6.2538826214377519</c:v>
                </c:pt>
                <c:pt idx="9">
                  <c:v>9.8394887711989618</c:v>
                </c:pt>
                <c:pt idx="10">
                  <c:v>10.611730680605572</c:v>
                </c:pt>
                <c:pt idx="12">
                  <c:v>8.5917018123788829</c:v>
                </c:pt>
              </c:numCache>
            </c:numRef>
          </c:val>
        </c:ser>
        <c:ser>
          <c:idx val="1"/>
          <c:order val="1"/>
          <c:tx>
            <c:strRef>
              <c:f>Sheet1!$C$1</c:f>
              <c:strCache>
                <c:ptCount val="1"/>
                <c:pt idx="0">
                  <c:v>2008-12 % change</c:v>
                </c:pt>
              </c:strCache>
            </c:strRef>
          </c:tx>
          <c:invertIfNegative val="0"/>
          <c:dLbls>
            <c:showLegendKey val="0"/>
            <c:showVal val="1"/>
            <c:showCatName val="0"/>
            <c:showSerName val="0"/>
            <c:showPercent val="0"/>
            <c:showBubbleSize val="0"/>
            <c:showLeaderLines val="0"/>
          </c:dLbls>
          <c:cat>
            <c:strRef>
              <c:f>Sheet1!$A$2:$A$14</c:f>
              <c:strCache>
                <c:ptCount val="13"/>
                <c:pt idx="0">
                  <c:v>LIVERPOOL</c:v>
                </c:pt>
                <c:pt idx="1">
                  <c:v>Sefton</c:v>
                </c:pt>
                <c:pt idx="2">
                  <c:v>Halton</c:v>
                </c:pt>
                <c:pt idx="3">
                  <c:v>St. Helens</c:v>
                </c:pt>
                <c:pt idx="4">
                  <c:v>Wirral</c:v>
                </c:pt>
                <c:pt idx="5">
                  <c:v>Knowsley</c:v>
                </c:pt>
                <c:pt idx="7">
                  <c:v>Bath &amp; NE Somerset</c:v>
                </c:pt>
                <c:pt idx="8">
                  <c:v>BRISTOL</c:v>
                </c:pt>
                <c:pt idx="9">
                  <c:v>South Gloucs</c:v>
                </c:pt>
                <c:pt idx="10">
                  <c:v>North Somerset</c:v>
                </c:pt>
                <c:pt idx="12">
                  <c:v>UK</c:v>
                </c:pt>
              </c:strCache>
            </c:strRef>
          </c:cat>
          <c:val>
            <c:numRef>
              <c:f>Sheet1!$C$2:$C$14</c:f>
              <c:numCache>
                <c:formatCode>0.0</c:formatCode>
                <c:ptCount val="13"/>
                <c:pt idx="0">
                  <c:v>-7.65262625122541</c:v>
                </c:pt>
                <c:pt idx="1">
                  <c:v>-7.4475860196016157</c:v>
                </c:pt>
                <c:pt idx="2">
                  <c:v>-6.6205037885121953</c:v>
                </c:pt>
                <c:pt idx="3">
                  <c:v>-4.9572158150473058</c:v>
                </c:pt>
                <c:pt idx="4">
                  <c:v>-3.8648358489344772</c:v>
                </c:pt>
                <c:pt idx="5">
                  <c:v>-2.7283247285027721</c:v>
                </c:pt>
                <c:pt idx="7">
                  <c:v>-7.6550526723153478</c:v>
                </c:pt>
                <c:pt idx="8">
                  <c:v>-5.8509580446395102</c:v>
                </c:pt>
                <c:pt idx="9">
                  <c:v>-5.7372498357479476</c:v>
                </c:pt>
                <c:pt idx="10">
                  <c:v>-4.5034202578161722</c:v>
                </c:pt>
                <c:pt idx="12">
                  <c:v>-7.2422176238452209</c:v>
                </c:pt>
              </c:numCache>
            </c:numRef>
          </c:val>
        </c:ser>
        <c:dLbls>
          <c:showLegendKey val="0"/>
          <c:showVal val="0"/>
          <c:showCatName val="0"/>
          <c:showSerName val="0"/>
          <c:showPercent val="0"/>
          <c:showBubbleSize val="0"/>
        </c:dLbls>
        <c:gapWidth val="30"/>
        <c:axId val="141216768"/>
        <c:axId val="141226752"/>
      </c:barChart>
      <c:catAx>
        <c:axId val="141216768"/>
        <c:scaling>
          <c:orientation val="minMax"/>
        </c:scaling>
        <c:delete val="0"/>
        <c:axPos val="b"/>
        <c:majorTickMark val="out"/>
        <c:minorTickMark val="none"/>
        <c:tickLblPos val="low"/>
        <c:txPr>
          <a:bodyPr/>
          <a:lstStyle/>
          <a:p>
            <a:pPr>
              <a:defRPr sz="1050" b="1"/>
            </a:pPr>
            <a:endParaRPr lang="en-US"/>
          </a:p>
        </c:txPr>
        <c:crossAx val="141226752"/>
        <c:crosses val="autoZero"/>
        <c:auto val="1"/>
        <c:lblAlgn val="ctr"/>
        <c:lblOffset val="100"/>
        <c:noMultiLvlLbl val="0"/>
      </c:catAx>
      <c:valAx>
        <c:axId val="141226752"/>
        <c:scaling>
          <c:orientation val="minMax"/>
        </c:scaling>
        <c:delete val="0"/>
        <c:axPos val="l"/>
        <c:majorGridlines/>
        <c:numFmt formatCode="0.0" sourceLinked="1"/>
        <c:majorTickMark val="out"/>
        <c:minorTickMark val="none"/>
        <c:tickLblPos val="nextTo"/>
        <c:crossAx val="141216768"/>
        <c:crosses val="autoZero"/>
        <c:crossBetween val="between"/>
      </c:valAx>
      <c:spPr>
        <a:solidFill>
          <a:schemeClr val="bg1"/>
        </a:solidFill>
      </c:spPr>
    </c:plotArea>
    <c:legend>
      <c:legendPos val="t"/>
      <c:overlay val="0"/>
      <c:txPr>
        <a:bodyPr/>
        <a:lstStyle/>
        <a:p>
          <a:pPr>
            <a:defRPr sz="1400"/>
          </a:pPr>
          <a:endParaRPr lang="en-US"/>
        </a:p>
      </c:txPr>
    </c:legend>
    <c:plotVisOnly val="1"/>
    <c:dispBlanksAs val="gap"/>
    <c:showDLblsOverMax val="0"/>
  </c:chart>
  <c:spPr>
    <a:solidFill>
      <a:schemeClr val="bg1"/>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54753572470109E-2"/>
          <c:y val="8.1106071145288349E-3"/>
          <c:w val="0.8777371318168562"/>
          <c:h val="0.90178035653980593"/>
        </c:manualLayout>
      </c:layout>
      <c:barChart>
        <c:barDir val="col"/>
        <c:grouping val="clustered"/>
        <c:varyColors val="0"/>
        <c:ser>
          <c:idx val="0"/>
          <c:order val="0"/>
          <c:tx>
            <c:strRef>
              <c:f>Sheet1!$B$1</c:f>
              <c:strCache>
                <c:ptCount val="1"/>
                <c:pt idx="0">
                  <c:v>2008-12 % change</c:v>
                </c:pt>
              </c:strCache>
            </c:strRef>
          </c:tx>
          <c:spPr>
            <a:solidFill>
              <a:sysClr val="window" lastClr="FFFFFF">
                <a:lumMod val="75000"/>
              </a:sysClr>
            </a:solidFill>
          </c:spPr>
          <c:invertIfNegative val="0"/>
          <c:dPt>
            <c:idx val="4"/>
            <c:invertIfNegative val="0"/>
            <c:bubble3D val="0"/>
            <c:spPr>
              <a:solidFill>
                <a:srgbClr val="0070C0"/>
              </a:solidFill>
            </c:spPr>
          </c:dPt>
          <c:dPt>
            <c:idx val="5"/>
            <c:invertIfNegative val="0"/>
            <c:bubble3D val="0"/>
            <c:spPr>
              <a:solidFill>
                <a:srgbClr val="FFFFFF">
                  <a:lumMod val="75000"/>
                </a:srgbClr>
              </a:solidFill>
            </c:spPr>
          </c:dPt>
          <c:dPt>
            <c:idx val="6"/>
            <c:invertIfNegative val="0"/>
            <c:bubble3D val="0"/>
            <c:spPr>
              <a:solidFill>
                <a:srgbClr val="7030A0"/>
              </a:solidFill>
            </c:spPr>
          </c:dPt>
          <c:dPt>
            <c:idx val="7"/>
            <c:invertIfNegative val="0"/>
            <c:bubble3D val="0"/>
            <c:spPr>
              <a:solidFill>
                <a:srgbClr val="FFFFFF">
                  <a:lumMod val="75000"/>
                </a:srgbClr>
              </a:solidFill>
            </c:spPr>
          </c:dPt>
          <c:dPt>
            <c:idx val="13"/>
            <c:invertIfNegative val="0"/>
            <c:bubble3D val="0"/>
            <c:spPr>
              <a:solidFill>
                <a:srgbClr val="FFFFFF">
                  <a:lumMod val="75000"/>
                </a:srgbClr>
              </a:solidFill>
            </c:spPr>
          </c:dPt>
          <c:dPt>
            <c:idx val="14"/>
            <c:invertIfNegative val="0"/>
            <c:bubble3D val="0"/>
            <c:spPr>
              <a:solidFill>
                <a:srgbClr val="FF0000"/>
              </a:solidFill>
            </c:spPr>
          </c:dPt>
          <c:dLbls>
            <c:showLegendKey val="0"/>
            <c:showVal val="1"/>
            <c:showCatName val="0"/>
            <c:showSerName val="0"/>
            <c:showPercent val="0"/>
            <c:showBubbleSize val="0"/>
            <c:showLeaderLines val="0"/>
          </c:dLbls>
          <c:cat>
            <c:strRef>
              <c:f>Sheet1!$A$2:$A$16</c:f>
              <c:strCache>
                <c:ptCount val="15"/>
                <c:pt idx="0">
                  <c:v>LONDON</c:v>
                </c:pt>
                <c:pt idx="1">
                  <c:v>EDINBURGH</c:v>
                </c:pt>
                <c:pt idx="2">
                  <c:v>LEICESTER</c:v>
                </c:pt>
                <c:pt idx="3">
                  <c:v>NOTTINGHAM</c:v>
                </c:pt>
                <c:pt idx="4">
                  <c:v>BRISTOL</c:v>
                </c:pt>
                <c:pt idx="5">
                  <c:v>SHEFFIELD</c:v>
                </c:pt>
                <c:pt idx="6">
                  <c:v>UK</c:v>
                </c:pt>
                <c:pt idx="7">
                  <c:v>MANCHESTER</c:v>
                </c:pt>
                <c:pt idx="8">
                  <c:v>BIRMINGHAM</c:v>
                </c:pt>
                <c:pt idx="9">
                  <c:v>CARDIFF</c:v>
                </c:pt>
                <c:pt idx="10">
                  <c:v>LEEDS</c:v>
                </c:pt>
                <c:pt idx="11">
                  <c:v>BELFAST</c:v>
                </c:pt>
                <c:pt idx="12">
                  <c:v>NEWCASTLE U TYNE</c:v>
                </c:pt>
                <c:pt idx="13">
                  <c:v>GLASGOW</c:v>
                </c:pt>
                <c:pt idx="14">
                  <c:v>LIVERPOOL</c:v>
                </c:pt>
              </c:strCache>
            </c:strRef>
          </c:cat>
          <c:val>
            <c:numRef>
              <c:f>Sheet1!$B$2:$B$16</c:f>
              <c:numCache>
                <c:formatCode>0.0</c:formatCode>
                <c:ptCount val="15"/>
                <c:pt idx="0">
                  <c:v>5.4068444329941059</c:v>
                </c:pt>
                <c:pt idx="1">
                  <c:v>4.3021387068858985</c:v>
                </c:pt>
                <c:pt idx="2">
                  <c:v>3.7387775181404521</c:v>
                </c:pt>
                <c:pt idx="3">
                  <c:v>3.4157832744405141</c:v>
                </c:pt>
                <c:pt idx="4">
                  <c:v>3.1894576012223155</c:v>
                </c:pt>
                <c:pt idx="5">
                  <c:v>3.0982424515547393</c:v>
                </c:pt>
                <c:pt idx="6">
                  <c:v>3.0428411064994378</c:v>
                </c:pt>
                <c:pt idx="7">
                  <c:v>3.0395809509756901</c:v>
                </c:pt>
                <c:pt idx="8">
                  <c:v>3.001286265542376</c:v>
                </c:pt>
                <c:pt idx="9">
                  <c:v>2.3461759631972399</c:v>
                </c:pt>
                <c:pt idx="10">
                  <c:v>1.970701081269624</c:v>
                </c:pt>
                <c:pt idx="11">
                  <c:v>1.9056261343012721</c:v>
                </c:pt>
                <c:pt idx="12">
                  <c:v>1.7901453385324402</c:v>
                </c:pt>
                <c:pt idx="13">
                  <c:v>1.5952313369287623</c:v>
                </c:pt>
                <c:pt idx="14">
                  <c:v>1.3206408795334141</c:v>
                </c:pt>
              </c:numCache>
            </c:numRef>
          </c:val>
        </c:ser>
        <c:dLbls>
          <c:showLegendKey val="0"/>
          <c:showVal val="0"/>
          <c:showCatName val="0"/>
          <c:showSerName val="0"/>
          <c:showPercent val="0"/>
          <c:showBubbleSize val="0"/>
        </c:dLbls>
        <c:gapWidth val="30"/>
        <c:axId val="25241472"/>
        <c:axId val="25265664"/>
      </c:barChart>
      <c:catAx>
        <c:axId val="25241472"/>
        <c:scaling>
          <c:orientation val="maxMin"/>
        </c:scaling>
        <c:delete val="0"/>
        <c:axPos val="b"/>
        <c:numFmt formatCode="General" sourceLinked="1"/>
        <c:majorTickMark val="out"/>
        <c:minorTickMark val="none"/>
        <c:tickLblPos val="low"/>
        <c:txPr>
          <a:bodyPr/>
          <a:lstStyle/>
          <a:p>
            <a:pPr>
              <a:defRPr sz="700"/>
            </a:pPr>
            <a:endParaRPr lang="en-US"/>
          </a:p>
        </c:txPr>
        <c:crossAx val="25265664"/>
        <c:crosses val="autoZero"/>
        <c:auto val="1"/>
        <c:lblAlgn val="ctr"/>
        <c:lblOffset val="100"/>
        <c:noMultiLvlLbl val="0"/>
      </c:catAx>
      <c:valAx>
        <c:axId val="25265664"/>
        <c:scaling>
          <c:orientation val="minMax"/>
        </c:scaling>
        <c:delete val="0"/>
        <c:axPos val="r"/>
        <c:majorGridlines/>
        <c:numFmt formatCode="0.0" sourceLinked="1"/>
        <c:majorTickMark val="out"/>
        <c:minorTickMark val="none"/>
        <c:tickLblPos val="nextTo"/>
        <c:crossAx val="25241472"/>
        <c:crosses val="autoZero"/>
        <c:crossBetween val="between"/>
      </c:valAx>
      <c:spPr>
        <a:solidFill>
          <a:sysClr val="window" lastClr="FFFFFF"/>
        </a:solidFill>
      </c:spPr>
    </c:plotArea>
    <c:plotVisOnly val="1"/>
    <c:dispBlanksAs val="gap"/>
    <c:showDLblsOverMax val="0"/>
  </c:chart>
  <c:txPr>
    <a:bodyPr/>
    <a:lstStyle/>
    <a:p>
      <a:pPr>
        <a:defRPr sz="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601750868098"/>
          <c:y val="1.3241159020849247E-2"/>
          <c:w val="0.80658147239791744"/>
          <c:h val="0.94153063973072226"/>
        </c:manualLayout>
      </c:layout>
      <c:barChart>
        <c:barDir val="col"/>
        <c:grouping val="clustered"/>
        <c:varyColors val="0"/>
        <c:ser>
          <c:idx val="0"/>
          <c:order val="0"/>
          <c:tx>
            <c:strRef>
              <c:f>Sheet1!$B$1</c:f>
              <c:strCache>
                <c:ptCount val="1"/>
                <c:pt idx="0">
                  <c:v>2008-2011 % change</c:v>
                </c:pt>
              </c:strCache>
            </c:strRef>
          </c:tx>
          <c:spPr>
            <a:solidFill>
              <a:sysClr val="window" lastClr="FFFFFF">
                <a:lumMod val="75000"/>
              </a:sysClr>
            </a:solidFill>
          </c:spPr>
          <c:invertIfNegative val="0"/>
          <c:dPt>
            <c:idx val="1"/>
            <c:invertIfNegative val="0"/>
            <c:bubble3D val="0"/>
          </c:dPt>
          <c:dPt>
            <c:idx val="2"/>
            <c:invertIfNegative val="0"/>
            <c:bubble3D val="0"/>
            <c:spPr>
              <a:solidFill>
                <a:srgbClr val="0070C0"/>
              </a:solidFill>
              <a:ln>
                <a:solidFill>
                  <a:srgbClr val="4F81BD"/>
                </a:solidFill>
              </a:ln>
            </c:spPr>
          </c:dPt>
          <c:dPt>
            <c:idx val="3"/>
            <c:invertIfNegative val="0"/>
            <c:bubble3D val="0"/>
            <c:spPr>
              <a:solidFill>
                <a:srgbClr val="FF0000"/>
              </a:solidFill>
            </c:spPr>
          </c:dPt>
          <c:dPt>
            <c:idx val="4"/>
            <c:invertIfNegative val="0"/>
            <c:bubble3D val="0"/>
            <c:spPr>
              <a:solidFill>
                <a:srgbClr val="7030A0"/>
              </a:solidFill>
            </c:spPr>
          </c:dPt>
          <c:dPt>
            <c:idx val="13"/>
            <c:invertIfNegative val="0"/>
            <c:bubble3D val="0"/>
          </c:dPt>
          <c:dPt>
            <c:idx val="14"/>
            <c:invertIfNegative val="0"/>
            <c:bubble3D val="0"/>
          </c:dPt>
          <c:dLbls>
            <c:txPr>
              <a:bodyPr/>
              <a:lstStyle/>
              <a:p>
                <a:pPr>
                  <a:defRPr sz="798"/>
                </a:pPr>
                <a:endParaRPr lang="en-US"/>
              </a:p>
            </c:txPr>
            <c:showLegendKey val="0"/>
            <c:showVal val="1"/>
            <c:showCatName val="0"/>
            <c:showSerName val="0"/>
            <c:showPercent val="0"/>
            <c:showBubbleSize val="0"/>
            <c:showLeaderLines val="0"/>
          </c:dLbls>
          <c:cat>
            <c:strRef>
              <c:f>Sheet1!$A$2:$A$16</c:f>
              <c:strCache>
                <c:ptCount val="15"/>
                <c:pt idx="0">
                  <c:v>BELFAST</c:v>
                </c:pt>
                <c:pt idx="1">
                  <c:v>CARDIFF</c:v>
                </c:pt>
                <c:pt idx="2">
                  <c:v>BRISTOL</c:v>
                </c:pt>
                <c:pt idx="3">
                  <c:v>LIVERPOOL</c:v>
                </c:pt>
                <c:pt idx="4">
                  <c:v>UK (less Extra-Regio)</c:v>
                </c:pt>
                <c:pt idx="5">
                  <c:v>BIRMINGHAM</c:v>
                </c:pt>
                <c:pt idx="6">
                  <c:v>NEWCASTLE UPON TYNE</c:v>
                </c:pt>
                <c:pt idx="7">
                  <c:v>GLASGOW</c:v>
                </c:pt>
                <c:pt idx="8">
                  <c:v>LEICESTER</c:v>
                </c:pt>
                <c:pt idx="9">
                  <c:v>LONDON</c:v>
                </c:pt>
                <c:pt idx="10">
                  <c:v>SHEFFIELD</c:v>
                </c:pt>
                <c:pt idx="11">
                  <c:v>MANCHESTER</c:v>
                </c:pt>
                <c:pt idx="12">
                  <c:v>EDINBURGH</c:v>
                </c:pt>
                <c:pt idx="13">
                  <c:v>LEEDS</c:v>
                </c:pt>
                <c:pt idx="14">
                  <c:v>NOTTINGHAM</c:v>
                </c:pt>
              </c:strCache>
            </c:strRef>
          </c:cat>
          <c:val>
            <c:numRef>
              <c:f>Sheet1!$B$2:$B$16</c:f>
              <c:numCache>
                <c:formatCode>0.0</c:formatCode>
                <c:ptCount val="15"/>
                <c:pt idx="0">
                  <c:v>4.5</c:v>
                </c:pt>
                <c:pt idx="1">
                  <c:v>2.1</c:v>
                </c:pt>
                <c:pt idx="2">
                  <c:v>2</c:v>
                </c:pt>
                <c:pt idx="3">
                  <c:v>2</c:v>
                </c:pt>
                <c:pt idx="4">
                  <c:v>1.8</c:v>
                </c:pt>
                <c:pt idx="5">
                  <c:v>1.3</c:v>
                </c:pt>
                <c:pt idx="6">
                  <c:v>1.1000000000000001</c:v>
                </c:pt>
                <c:pt idx="7">
                  <c:v>1.1000000000000001</c:v>
                </c:pt>
                <c:pt idx="8">
                  <c:v>0.8</c:v>
                </c:pt>
                <c:pt idx="9">
                  <c:v>0.1</c:v>
                </c:pt>
                <c:pt idx="10">
                  <c:v>-0.6</c:v>
                </c:pt>
                <c:pt idx="11">
                  <c:v>-0.7</c:v>
                </c:pt>
                <c:pt idx="12">
                  <c:v>-1.6</c:v>
                </c:pt>
                <c:pt idx="13">
                  <c:v>-1.9</c:v>
                </c:pt>
                <c:pt idx="14">
                  <c:v>-2.8</c:v>
                </c:pt>
              </c:numCache>
            </c:numRef>
          </c:val>
        </c:ser>
        <c:dLbls>
          <c:showLegendKey val="0"/>
          <c:showVal val="0"/>
          <c:showCatName val="0"/>
          <c:showSerName val="0"/>
          <c:showPercent val="0"/>
          <c:showBubbleSize val="0"/>
        </c:dLbls>
        <c:gapWidth val="30"/>
        <c:axId val="127317504"/>
        <c:axId val="127319040"/>
      </c:barChart>
      <c:catAx>
        <c:axId val="127317504"/>
        <c:scaling>
          <c:orientation val="maxMin"/>
        </c:scaling>
        <c:delete val="0"/>
        <c:axPos val="b"/>
        <c:numFmt formatCode="General" sourceLinked="1"/>
        <c:majorTickMark val="out"/>
        <c:minorTickMark val="none"/>
        <c:tickLblPos val="low"/>
        <c:txPr>
          <a:bodyPr/>
          <a:lstStyle/>
          <a:p>
            <a:pPr>
              <a:defRPr sz="700"/>
            </a:pPr>
            <a:endParaRPr lang="en-US"/>
          </a:p>
        </c:txPr>
        <c:crossAx val="127319040"/>
        <c:crosses val="autoZero"/>
        <c:auto val="1"/>
        <c:lblAlgn val="ctr"/>
        <c:lblOffset val="100"/>
        <c:noMultiLvlLbl val="0"/>
      </c:catAx>
      <c:valAx>
        <c:axId val="127319040"/>
        <c:scaling>
          <c:orientation val="minMax"/>
        </c:scaling>
        <c:delete val="0"/>
        <c:axPos val="r"/>
        <c:majorGridlines/>
        <c:numFmt formatCode="0.0" sourceLinked="1"/>
        <c:majorTickMark val="out"/>
        <c:minorTickMark val="none"/>
        <c:tickLblPos val="nextTo"/>
        <c:crossAx val="127317504"/>
        <c:crosses val="autoZero"/>
        <c:crossBetween val="between"/>
      </c:valAx>
      <c:spPr>
        <a:solidFill>
          <a:sysClr val="window" lastClr="FFFFFF"/>
        </a:solidFill>
      </c:spPr>
    </c:plotArea>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43719014289881"/>
          <c:y val="0.10391044869391325"/>
          <c:w val="0.86309984689413821"/>
          <c:h val="0.61013717035370574"/>
        </c:manualLayout>
      </c:layout>
      <c:barChart>
        <c:barDir val="col"/>
        <c:grouping val="clustered"/>
        <c:varyColors val="0"/>
        <c:ser>
          <c:idx val="0"/>
          <c:order val="0"/>
          <c:tx>
            <c:strRef>
              <c:f>Sheet1!$B$1</c:f>
              <c:strCache>
                <c:ptCount val="1"/>
                <c:pt idx="0">
                  <c:v>City-region</c:v>
                </c:pt>
              </c:strCache>
            </c:strRef>
          </c:tx>
          <c:spPr>
            <a:solidFill>
              <a:schemeClr val="bg1">
                <a:lumMod val="65000"/>
              </a:schemeClr>
            </a:solidFill>
          </c:spPr>
          <c:invertIfNegative val="0"/>
          <c:dPt>
            <c:idx val="0"/>
            <c:invertIfNegative val="0"/>
            <c:bubble3D val="0"/>
          </c:dPt>
          <c:dPt>
            <c:idx val="2"/>
            <c:invertIfNegative val="0"/>
            <c:bubble3D val="0"/>
            <c:spPr>
              <a:solidFill>
                <a:srgbClr val="0070C0"/>
              </a:solidFill>
            </c:spPr>
          </c:dPt>
          <c:dPt>
            <c:idx val="13"/>
            <c:invertIfNegative val="0"/>
            <c:bubble3D val="0"/>
            <c:spPr>
              <a:solidFill>
                <a:srgbClr val="FF0000"/>
              </a:solidFill>
            </c:spPr>
          </c:dPt>
          <c:cat>
            <c:strRef>
              <c:f>Sheet1!$A$2:$A$15</c:f>
              <c:strCache>
                <c:ptCount val="14"/>
                <c:pt idx="0">
                  <c:v>London</c:v>
                </c:pt>
                <c:pt idx="1">
                  <c:v>Edinburgh</c:v>
                </c:pt>
                <c:pt idx="2">
                  <c:v>Bristol</c:v>
                </c:pt>
                <c:pt idx="3">
                  <c:v>Belfast</c:v>
                </c:pt>
                <c:pt idx="4">
                  <c:v>Leeds</c:v>
                </c:pt>
                <c:pt idx="5">
                  <c:v>Glasgow</c:v>
                </c:pt>
                <c:pt idx="6">
                  <c:v>Leicester</c:v>
                </c:pt>
                <c:pt idx="7">
                  <c:v>Nottingham</c:v>
                </c:pt>
                <c:pt idx="8">
                  <c:v>Birmingham</c:v>
                </c:pt>
                <c:pt idx="9">
                  <c:v>Manchester</c:v>
                </c:pt>
                <c:pt idx="10">
                  <c:v>Sheffield</c:v>
                </c:pt>
                <c:pt idx="11">
                  <c:v>Newcastle u Tyne</c:v>
                </c:pt>
                <c:pt idx="12">
                  <c:v>Cardiff</c:v>
                </c:pt>
                <c:pt idx="13">
                  <c:v>Liverpool</c:v>
                </c:pt>
              </c:strCache>
            </c:strRef>
          </c:cat>
          <c:val>
            <c:numRef>
              <c:f>Sheet1!$B$2:$B$15</c:f>
              <c:numCache>
                <c:formatCode>_-* #,##0_-;\-* #,##0_-;_-* "-"??_-;_-@_-</c:formatCode>
                <c:ptCount val="14"/>
                <c:pt idx="0">
                  <c:v>30561.337424520872</c:v>
                </c:pt>
                <c:pt idx="1">
                  <c:v>26843.434885556431</c:v>
                </c:pt>
                <c:pt idx="2">
                  <c:v>23430.055508830952</c:v>
                </c:pt>
                <c:pt idx="3">
                  <c:v>21485.255474452555</c:v>
                </c:pt>
                <c:pt idx="4">
                  <c:v>20639.728158945316</c:v>
                </c:pt>
                <c:pt idx="5">
                  <c:v>20166.494324006395</c:v>
                </c:pt>
                <c:pt idx="6">
                  <c:v>19476.040848389632</c:v>
                </c:pt>
                <c:pt idx="7">
                  <c:v>19052.253210147195</c:v>
                </c:pt>
                <c:pt idx="8">
                  <c:v>18115.710223286143</c:v>
                </c:pt>
                <c:pt idx="9">
                  <c:v>18052.777835704179</c:v>
                </c:pt>
                <c:pt idx="10">
                  <c:v>17752</c:v>
                </c:pt>
                <c:pt idx="11">
                  <c:v>16816.990219194831</c:v>
                </c:pt>
                <c:pt idx="12">
                  <c:v>16147.502850420777</c:v>
                </c:pt>
                <c:pt idx="13">
                  <c:v>15634.29638234318</c:v>
                </c:pt>
              </c:numCache>
            </c:numRef>
          </c:val>
        </c:ser>
        <c:dLbls>
          <c:showLegendKey val="0"/>
          <c:showVal val="0"/>
          <c:showCatName val="0"/>
          <c:showSerName val="0"/>
          <c:showPercent val="0"/>
          <c:showBubbleSize val="0"/>
        </c:dLbls>
        <c:gapWidth val="30"/>
        <c:axId val="25438848"/>
        <c:axId val="25440640"/>
      </c:barChart>
      <c:lineChart>
        <c:grouping val="standard"/>
        <c:varyColors val="0"/>
        <c:ser>
          <c:idx val="1"/>
          <c:order val="1"/>
          <c:tx>
            <c:strRef>
              <c:f>Sheet1!$C$1</c:f>
              <c:strCache>
                <c:ptCount val="1"/>
                <c:pt idx="0">
                  <c:v>UK</c:v>
                </c:pt>
              </c:strCache>
            </c:strRef>
          </c:tx>
          <c:marker>
            <c:symbol val="none"/>
          </c:marker>
          <c:cat>
            <c:strRef>
              <c:f>Sheet1!$A$2:$A$15</c:f>
              <c:strCache>
                <c:ptCount val="14"/>
                <c:pt idx="0">
                  <c:v>London</c:v>
                </c:pt>
                <c:pt idx="1">
                  <c:v>Edinburgh</c:v>
                </c:pt>
                <c:pt idx="2">
                  <c:v>Bristol</c:v>
                </c:pt>
                <c:pt idx="3">
                  <c:v>Belfast</c:v>
                </c:pt>
                <c:pt idx="4">
                  <c:v>Leeds</c:v>
                </c:pt>
                <c:pt idx="5">
                  <c:v>Glasgow</c:v>
                </c:pt>
                <c:pt idx="6">
                  <c:v>Leicester</c:v>
                </c:pt>
                <c:pt idx="7">
                  <c:v>Nottingham</c:v>
                </c:pt>
                <c:pt idx="8">
                  <c:v>Birmingham</c:v>
                </c:pt>
                <c:pt idx="9">
                  <c:v>Manchester</c:v>
                </c:pt>
                <c:pt idx="10">
                  <c:v>Sheffield</c:v>
                </c:pt>
                <c:pt idx="11">
                  <c:v>Newcastle u Tyne</c:v>
                </c:pt>
                <c:pt idx="12">
                  <c:v>Cardiff</c:v>
                </c:pt>
                <c:pt idx="13">
                  <c:v>Liverpool</c:v>
                </c:pt>
              </c:strCache>
            </c:strRef>
          </c:cat>
          <c:val>
            <c:numRef>
              <c:f>Sheet1!$C$2:$C$15</c:f>
              <c:numCache>
                <c:formatCode>General</c:formatCode>
                <c:ptCount val="14"/>
                <c:pt idx="0">
                  <c:v>20873</c:v>
                </c:pt>
                <c:pt idx="1">
                  <c:v>20873</c:v>
                </c:pt>
                <c:pt idx="2">
                  <c:v>20873</c:v>
                </c:pt>
                <c:pt idx="3">
                  <c:v>20873</c:v>
                </c:pt>
                <c:pt idx="4">
                  <c:v>20873</c:v>
                </c:pt>
                <c:pt idx="5">
                  <c:v>20873</c:v>
                </c:pt>
                <c:pt idx="6">
                  <c:v>20873</c:v>
                </c:pt>
                <c:pt idx="7">
                  <c:v>20873</c:v>
                </c:pt>
                <c:pt idx="8">
                  <c:v>20873</c:v>
                </c:pt>
                <c:pt idx="9">
                  <c:v>20873</c:v>
                </c:pt>
                <c:pt idx="10">
                  <c:v>20873</c:v>
                </c:pt>
                <c:pt idx="11">
                  <c:v>20873</c:v>
                </c:pt>
                <c:pt idx="12">
                  <c:v>20873</c:v>
                </c:pt>
                <c:pt idx="13">
                  <c:v>20873</c:v>
                </c:pt>
              </c:numCache>
            </c:numRef>
          </c:val>
          <c:smooth val="0"/>
        </c:ser>
        <c:dLbls>
          <c:showLegendKey val="0"/>
          <c:showVal val="0"/>
          <c:showCatName val="0"/>
          <c:showSerName val="0"/>
          <c:showPercent val="0"/>
          <c:showBubbleSize val="0"/>
        </c:dLbls>
        <c:marker val="1"/>
        <c:smooth val="0"/>
        <c:axId val="25438848"/>
        <c:axId val="25440640"/>
      </c:lineChart>
      <c:catAx>
        <c:axId val="25438848"/>
        <c:scaling>
          <c:orientation val="minMax"/>
        </c:scaling>
        <c:delete val="0"/>
        <c:axPos val="b"/>
        <c:majorTickMark val="out"/>
        <c:minorTickMark val="none"/>
        <c:tickLblPos val="nextTo"/>
        <c:txPr>
          <a:bodyPr/>
          <a:lstStyle/>
          <a:p>
            <a:pPr>
              <a:defRPr b="1"/>
            </a:pPr>
            <a:endParaRPr lang="en-US"/>
          </a:p>
        </c:txPr>
        <c:crossAx val="25440640"/>
        <c:crosses val="autoZero"/>
        <c:auto val="1"/>
        <c:lblAlgn val="ctr"/>
        <c:lblOffset val="100"/>
        <c:noMultiLvlLbl val="0"/>
      </c:catAx>
      <c:valAx>
        <c:axId val="25440640"/>
        <c:scaling>
          <c:orientation val="minMax"/>
        </c:scaling>
        <c:delete val="0"/>
        <c:axPos val="l"/>
        <c:majorGridlines/>
        <c:title>
          <c:tx>
            <c:rich>
              <a:bodyPr rot="0" vert="horz"/>
              <a:lstStyle/>
              <a:p>
                <a:pPr>
                  <a:defRPr/>
                </a:pPr>
                <a:r>
                  <a:rPr lang="en-GB"/>
                  <a:t>£</a:t>
                </a:r>
              </a:p>
            </c:rich>
          </c:tx>
          <c:layout>
            <c:manualLayout>
              <c:xMode val="edge"/>
              <c:yMode val="edge"/>
              <c:x val="4.1666666666666664E-2"/>
              <c:y val="1.7699037620297467E-2"/>
            </c:manualLayout>
          </c:layout>
          <c:overlay val="0"/>
        </c:title>
        <c:numFmt formatCode="_-* #,##0_-;\-* #,##0_-;_-* &quot;-&quot;??_-;_-@_-" sourceLinked="1"/>
        <c:majorTickMark val="out"/>
        <c:minorTickMark val="none"/>
        <c:tickLblPos val="nextTo"/>
        <c:crossAx val="25438848"/>
        <c:crosses val="autoZero"/>
        <c:crossBetween val="between"/>
      </c:valAx>
      <c:spPr>
        <a:solidFill>
          <a:schemeClr val="bg1"/>
        </a:solidFill>
      </c:spPr>
    </c:plotArea>
    <c:legend>
      <c:legendPos val="t"/>
      <c:overlay val="0"/>
    </c:legend>
    <c:plotVisOnly val="1"/>
    <c:dispBlanksAs val="gap"/>
    <c:showDLblsOverMax val="0"/>
  </c:chart>
  <c:spPr>
    <a:solidFill>
      <a:schemeClr val="bg1"/>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Cumulative Cuts</c:v>
                </c:pt>
              </c:strCache>
            </c:strRef>
          </c:tx>
          <c:spPr>
            <a:solidFill>
              <a:schemeClr val="bg1">
                <a:lumMod val="75000"/>
              </a:schemeClr>
            </a:soli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0070C0"/>
              </a:solidFill>
            </c:spPr>
          </c:dPt>
          <c:dPt>
            <c:idx val="7"/>
            <c:invertIfNegative val="0"/>
            <c:bubble3D val="0"/>
            <c:spPr>
              <a:solidFill>
                <a:srgbClr val="0070C0"/>
              </a:solidFill>
            </c:spPr>
          </c:dPt>
          <c:dPt>
            <c:idx val="8"/>
            <c:invertIfNegative val="0"/>
            <c:bubble3D val="0"/>
            <c:spPr>
              <a:solidFill>
                <a:srgbClr val="0070C0"/>
              </a:solidFill>
            </c:spPr>
          </c:dPt>
          <c:dPt>
            <c:idx val="9"/>
            <c:invertIfNegative val="0"/>
            <c:bubble3D val="0"/>
            <c:spPr>
              <a:solidFill>
                <a:srgbClr val="0070C0"/>
              </a:solidFill>
            </c:spPr>
          </c:dPt>
          <c:dLbls>
            <c:txPr>
              <a:bodyPr/>
              <a:lstStyle/>
              <a:p>
                <a:pPr>
                  <a:defRPr sz="800"/>
                </a:pPr>
                <a:endParaRPr lang="en-US"/>
              </a:p>
            </c:txPr>
            <c:showLegendKey val="0"/>
            <c:showVal val="1"/>
            <c:showCatName val="0"/>
            <c:showSerName val="0"/>
            <c:showPercent val="0"/>
            <c:showBubbleSize val="0"/>
            <c:showLeaderLines val="0"/>
          </c:dLbls>
          <c:cat>
            <c:strRef>
              <c:f>Sheet1!$A$2:$A$11</c:f>
              <c:strCache>
                <c:ptCount val="10"/>
                <c:pt idx="0">
                  <c:v>Knowsley</c:v>
                </c:pt>
                <c:pt idx="1">
                  <c:v>LIVERPOOL</c:v>
                </c:pt>
                <c:pt idx="2">
                  <c:v>St Helens</c:v>
                </c:pt>
                <c:pt idx="3">
                  <c:v>Halton</c:v>
                </c:pt>
                <c:pt idx="4">
                  <c:v>Wirral</c:v>
                </c:pt>
                <c:pt idx="5">
                  <c:v>Sefton</c:v>
                </c:pt>
                <c:pt idx="6">
                  <c:v>BRISTOL</c:v>
                </c:pt>
                <c:pt idx="7">
                  <c:v>Bath &amp; N.E Somerset</c:v>
                </c:pt>
                <c:pt idx="8">
                  <c:v>North Somerset</c:v>
                </c:pt>
                <c:pt idx="9">
                  <c:v>South Glouc. </c:v>
                </c:pt>
              </c:strCache>
            </c:strRef>
          </c:cat>
          <c:val>
            <c:numRef>
              <c:f>Sheet1!$B$2:$B$11</c:f>
              <c:numCache>
                <c:formatCode>"£"#,##0</c:formatCode>
                <c:ptCount val="10"/>
                <c:pt idx="0">
                  <c:v>-336</c:v>
                </c:pt>
                <c:pt idx="1">
                  <c:v>-329</c:v>
                </c:pt>
                <c:pt idx="2">
                  <c:v>-231</c:v>
                </c:pt>
                <c:pt idx="3">
                  <c:v>-220</c:v>
                </c:pt>
                <c:pt idx="4">
                  <c:v>-208</c:v>
                </c:pt>
                <c:pt idx="5">
                  <c:v>-173</c:v>
                </c:pt>
                <c:pt idx="6">
                  <c:v>-117</c:v>
                </c:pt>
                <c:pt idx="7">
                  <c:v>-69</c:v>
                </c:pt>
                <c:pt idx="8">
                  <c:v>-69</c:v>
                </c:pt>
                <c:pt idx="9">
                  <c:v>-61</c:v>
                </c:pt>
              </c:numCache>
            </c:numRef>
          </c:val>
        </c:ser>
        <c:dLbls>
          <c:showLegendKey val="0"/>
          <c:showVal val="0"/>
          <c:showCatName val="0"/>
          <c:showSerName val="0"/>
          <c:showPercent val="0"/>
          <c:showBubbleSize val="0"/>
        </c:dLbls>
        <c:gapWidth val="34"/>
        <c:axId val="25585920"/>
        <c:axId val="25587712"/>
      </c:barChart>
      <c:catAx>
        <c:axId val="25585920"/>
        <c:scaling>
          <c:orientation val="minMax"/>
        </c:scaling>
        <c:delete val="0"/>
        <c:axPos val="b"/>
        <c:numFmt formatCode="General" sourceLinked="1"/>
        <c:majorTickMark val="out"/>
        <c:minorTickMark val="none"/>
        <c:tickLblPos val="high"/>
        <c:txPr>
          <a:bodyPr/>
          <a:lstStyle/>
          <a:p>
            <a:pPr>
              <a:defRPr sz="800"/>
            </a:pPr>
            <a:endParaRPr lang="en-US"/>
          </a:p>
        </c:txPr>
        <c:crossAx val="25587712"/>
        <c:crosses val="autoZero"/>
        <c:auto val="1"/>
        <c:lblAlgn val="ctr"/>
        <c:lblOffset val="100"/>
        <c:noMultiLvlLbl val="0"/>
      </c:catAx>
      <c:valAx>
        <c:axId val="25587712"/>
        <c:scaling>
          <c:orientation val="minMax"/>
          <c:max val="-50"/>
        </c:scaling>
        <c:delete val="0"/>
        <c:axPos val="l"/>
        <c:majorGridlines/>
        <c:numFmt formatCode="&quot;£&quot;#,##0" sourceLinked="1"/>
        <c:majorTickMark val="out"/>
        <c:minorTickMark val="none"/>
        <c:tickLblPos val="nextTo"/>
        <c:crossAx val="25585920"/>
        <c:crosses val="autoZero"/>
        <c:crossBetween val="between"/>
      </c:valAx>
      <c:spPr>
        <a:solidFill>
          <a:sysClr val="window" lastClr="FFFFFF"/>
        </a:solidFill>
      </c:spPr>
    </c:plotArea>
    <c:plotVisOnly val="1"/>
    <c:dispBlanksAs val="gap"/>
    <c:showDLblsOverMax val="0"/>
  </c:chart>
  <c:spPr>
    <a:solidFill>
      <a:sysClr val="window" lastClr="FFFFFF"/>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Cumulative Cuts</c:v>
                </c:pt>
              </c:strCache>
            </c:strRef>
          </c:tx>
          <c:spPr>
            <a:solidFill>
              <a:schemeClr val="bg1">
                <a:lumMod val="75000"/>
              </a:schemeClr>
            </a:solidFill>
          </c:spPr>
          <c:invertIfNegative val="0"/>
          <c:dPt>
            <c:idx val="0"/>
            <c:invertIfNegative val="0"/>
            <c:bubble3D val="0"/>
            <c:spPr>
              <a:solidFill>
                <a:srgbClr val="FF0000"/>
              </a:solidFill>
            </c:spPr>
          </c:dPt>
          <c:dPt>
            <c:idx val="7"/>
            <c:invertIfNegative val="0"/>
            <c:bubble3D val="0"/>
            <c:spPr>
              <a:solidFill>
                <a:srgbClr val="0070C0"/>
              </a:solidFill>
            </c:spPr>
          </c:dPt>
          <c:dPt>
            <c:idx val="8"/>
            <c:invertIfNegative val="0"/>
            <c:bubble3D val="0"/>
            <c:spPr>
              <a:solidFill>
                <a:srgbClr val="002060"/>
              </a:solidFill>
            </c:spPr>
          </c:dPt>
          <c:dLbls>
            <c:showLegendKey val="0"/>
            <c:showVal val="1"/>
            <c:showCatName val="0"/>
            <c:showSerName val="0"/>
            <c:showPercent val="0"/>
            <c:showBubbleSize val="0"/>
            <c:showLeaderLines val="0"/>
          </c:dLbls>
          <c:cat>
            <c:strRef>
              <c:f>Sheet1!$A$2:$A$10</c:f>
              <c:strCache>
                <c:ptCount val="9"/>
                <c:pt idx="0">
                  <c:v>Liverpool</c:v>
                </c:pt>
                <c:pt idx="1">
                  <c:v>Manchester </c:v>
                </c:pt>
                <c:pt idx="2">
                  <c:v>Birmingham</c:v>
                </c:pt>
                <c:pt idx="3">
                  <c:v>Newcastle</c:v>
                </c:pt>
                <c:pt idx="4">
                  <c:v>Nottingham</c:v>
                </c:pt>
                <c:pt idx="5">
                  <c:v>Sheffield</c:v>
                </c:pt>
                <c:pt idx="6">
                  <c:v>Leeds</c:v>
                </c:pt>
                <c:pt idx="7">
                  <c:v>Bristol</c:v>
                </c:pt>
                <c:pt idx="8">
                  <c:v>Core Cities Average</c:v>
                </c:pt>
              </c:strCache>
            </c:strRef>
          </c:cat>
          <c:val>
            <c:numRef>
              <c:f>Sheet1!$B$2:$B$10</c:f>
              <c:numCache>
                <c:formatCode>"£"#,##0</c:formatCode>
                <c:ptCount val="9"/>
                <c:pt idx="0">
                  <c:v>-329</c:v>
                </c:pt>
                <c:pt idx="1">
                  <c:v>-284</c:v>
                </c:pt>
                <c:pt idx="2">
                  <c:v>-227</c:v>
                </c:pt>
                <c:pt idx="3">
                  <c:v>-218</c:v>
                </c:pt>
                <c:pt idx="4">
                  <c:v>-211</c:v>
                </c:pt>
                <c:pt idx="5">
                  <c:v>-198</c:v>
                </c:pt>
                <c:pt idx="6">
                  <c:v>-130</c:v>
                </c:pt>
                <c:pt idx="7">
                  <c:v>-117</c:v>
                </c:pt>
                <c:pt idx="8">
                  <c:v>-214</c:v>
                </c:pt>
              </c:numCache>
            </c:numRef>
          </c:val>
        </c:ser>
        <c:dLbls>
          <c:showLegendKey val="0"/>
          <c:showVal val="0"/>
          <c:showCatName val="0"/>
          <c:showSerName val="0"/>
          <c:showPercent val="0"/>
          <c:showBubbleSize val="0"/>
        </c:dLbls>
        <c:gapWidth val="73"/>
        <c:axId val="25684608"/>
        <c:axId val="127226240"/>
      </c:barChart>
      <c:catAx>
        <c:axId val="25684608"/>
        <c:scaling>
          <c:orientation val="minMax"/>
        </c:scaling>
        <c:delete val="0"/>
        <c:axPos val="b"/>
        <c:majorTickMark val="out"/>
        <c:minorTickMark val="none"/>
        <c:tickLblPos val="high"/>
        <c:txPr>
          <a:bodyPr/>
          <a:lstStyle/>
          <a:p>
            <a:pPr>
              <a:defRPr sz="800"/>
            </a:pPr>
            <a:endParaRPr lang="en-US"/>
          </a:p>
        </c:txPr>
        <c:crossAx val="127226240"/>
        <c:crosses val="autoZero"/>
        <c:auto val="1"/>
        <c:lblAlgn val="ctr"/>
        <c:lblOffset val="100"/>
        <c:noMultiLvlLbl val="0"/>
      </c:catAx>
      <c:valAx>
        <c:axId val="127226240"/>
        <c:scaling>
          <c:orientation val="minMax"/>
          <c:max val="-50"/>
        </c:scaling>
        <c:delete val="0"/>
        <c:axPos val="l"/>
        <c:majorGridlines/>
        <c:numFmt formatCode="&quot;£&quot;#,##0" sourceLinked="1"/>
        <c:majorTickMark val="out"/>
        <c:minorTickMark val="none"/>
        <c:tickLblPos val="nextTo"/>
        <c:crossAx val="25684608"/>
        <c:crosses val="autoZero"/>
        <c:crossBetween val="between"/>
      </c:valAx>
      <c:spPr>
        <a:solidFill>
          <a:sysClr val="window" lastClr="FFFFFF"/>
        </a:solidFill>
      </c:spPr>
    </c:plotArea>
    <c:plotVisOnly val="1"/>
    <c:dispBlanksAs val="gap"/>
    <c:showDLblsOverMax val="0"/>
  </c:chart>
  <c:spPr>
    <a:solidFill>
      <a:sysClr val="window" lastClr="FFFFFF"/>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0.81628</cdr:x>
      <cdr:y>0.11208</cdr:y>
    </cdr:from>
    <cdr:to>
      <cdr:x>0.9688</cdr:x>
      <cdr:y>0.17533</cdr:y>
    </cdr:to>
    <cdr:sp macro="" textlink="">
      <cdr:nvSpPr>
        <cdr:cNvPr id="1025" name="Text Box 1"/>
        <cdr:cNvSpPr txBox="1">
          <a:spLocks xmlns:a="http://schemas.openxmlformats.org/drawingml/2006/main" noChangeArrowheads="1"/>
        </cdr:cNvSpPr>
      </cdr:nvSpPr>
      <cdr:spPr bwMode="auto">
        <a:xfrm xmlns:a="http://schemas.openxmlformats.org/drawingml/2006/main">
          <a:off x="6718648" y="648071"/>
          <a:ext cx="1255400" cy="36573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1600" b="1" i="0" u="none" strike="noStrike" baseline="0" dirty="0">
              <a:solidFill>
                <a:schemeClr val="tx1"/>
              </a:solidFill>
              <a:latin typeface="Arial"/>
              <a:cs typeface="Arial"/>
            </a:rPr>
            <a:t>LIVERPOOL</a:t>
          </a:r>
          <a:endParaRPr lang="en-GB" sz="2000" dirty="0">
            <a:solidFill>
              <a:schemeClr val="tx1"/>
            </a:solidFill>
          </a:endParaRPr>
        </a:p>
      </cdr:txBody>
    </cdr:sp>
  </cdr:relSizeAnchor>
  <cdr:relSizeAnchor xmlns:cdr="http://schemas.openxmlformats.org/drawingml/2006/chartDrawing">
    <cdr:from>
      <cdr:x>0.858</cdr:x>
      <cdr:y>0.193</cdr:y>
    </cdr:from>
    <cdr:to>
      <cdr:x>0.98775</cdr:x>
      <cdr:y>0.242</cdr:y>
    </cdr:to>
    <cdr:sp macro="" textlink="">
      <cdr:nvSpPr>
        <cdr:cNvPr id="1026" name="Text Box 2"/>
        <cdr:cNvSpPr txBox="1">
          <a:spLocks xmlns:a="http://schemas.openxmlformats.org/drawingml/2006/main" noChangeArrowheads="1"/>
        </cdr:cNvSpPr>
      </cdr:nvSpPr>
      <cdr:spPr bwMode="auto">
        <a:xfrm xmlns:a="http://schemas.openxmlformats.org/drawingml/2006/main">
          <a:off x="8123415" y="1047845"/>
          <a:ext cx="1228454" cy="26603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MANCHESTER</a:t>
          </a:r>
          <a:endParaRPr lang="en-GB" dirty="0"/>
        </a:p>
      </cdr:txBody>
    </cdr:sp>
  </cdr:relSizeAnchor>
  <cdr:relSizeAnchor xmlns:cdr="http://schemas.openxmlformats.org/drawingml/2006/chartDrawing">
    <cdr:from>
      <cdr:x>0.821</cdr:x>
      <cdr:y>0.22275</cdr:y>
    </cdr:from>
    <cdr:to>
      <cdr:x>0.85025</cdr:x>
      <cdr:y>0.27</cdr:y>
    </cdr:to>
    <cdr:sp macro="" textlink="">
      <cdr:nvSpPr>
        <cdr:cNvPr id="1027" name="Text Box 3"/>
        <cdr:cNvSpPr txBox="1">
          <a:spLocks xmlns:a="http://schemas.openxmlformats.org/drawingml/2006/main" noChangeArrowheads="1"/>
        </cdr:cNvSpPr>
      </cdr:nvSpPr>
      <cdr:spPr bwMode="auto">
        <a:xfrm xmlns:a="http://schemas.openxmlformats.org/drawingml/2006/main">
          <a:off x="7773105" y="1209365"/>
          <a:ext cx="276934" cy="2565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11</a:t>
          </a:r>
          <a:endParaRPr lang="en-GB" dirty="0"/>
        </a:p>
      </cdr:txBody>
    </cdr:sp>
  </cdr:relSizeAnchor>
  <cdr:relSizeAnchor xmlns:cdr="http://schemas.openxmlformats.org/drawingml/2006/chartDrawing">
    <cdr:from>
      <cdr:x>0.858</cdr:x>
      <cdr:y>0.36075</cdr:y>
    </cdr:from>
    <cdr:to>
      <cdr:x>0.89825</cdr:x>
      <cdr:y>0.401</cdr:y>
    </cdr:to>
    <cdr:sp macro="" textlink="">
      <cdr:nvSpPr>
        <cdr:cNvPr id="1028" name="Text Box 4"/>
        <cdr:cNvSpPr txBox="1">
          <a:spLocks xmlns:a="http://schemas.openxmlformats.org/drawingml/2006/main" noChangeArrowheads="1"/>
        </cdr:cNvSpPr>
      </cdr:nvSpPr>
      <cdr:spPr bwMode="auto">
        <a:xfrm xmlns:a="http://schemas.openxmlformats.org/drawingml/2006/main">
          <a:off x="8123415" y="1958602"/>
          <a:ext cx="381081" cy="2185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14</a:t>
          </a:r>
          <a:endParaRPr lang="en-GB" dirty="0"/>
        </a:p>
      </cdr:txBody>
    </cdr:sp>
  </cdr:relSizeAnchor>
  <cdr:relSizeAnchor xmlns:cdr="http://schemas.openxmlformats.org/drawingml/2006/chartDrawing">
    <cdr:from>
      <cdr:x>0.858</cdr:x>
      <cdr:y>0.3955</cdr:y>
    </cdr:from>
    <cdr:to>
      <cdr:x>0.9415</cdr:x>
      <cdr:y>0.471</cdr:y>
    </cdr:to>
    <cdr:sp macro="" textlink="">
      <cdr:nvSpPr>
        <cdr:cNvPr id="1029" name="Text Box 5"/>
        <cdr:cNvSpPr txBox="1">
          <a:spLocks xmlns:a="http://schemas.openxmlformats.org/drawingml/2006/main" noChangeArrowheads="1"/>
        </cdr:cNvSpPr>
      </cdr:nvSpPr>
      <cdr:spPr bwMode="auto">
        <a:xfrm xmlns:a="http://schemas.openxmlformats.org/drawingml/2006/main">
          <a:off x="8123415" y="2147268"/>
          <a:ext cx="790566" cy="40990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3,23,20,</a:t>
          </a:r>
        </a:p>
        <a:p xmlns:a="http://schemas.openxmlformats.org/drawingml/2006/main">
          <a:pPr algn="l" rtl="0">
            <a:defRPr sz="1000"/>
          </a:pPr>
          <a:r>
            <a:rPr lang="en-GB" sz="800" b="1" i="0" u="none" strike="noStrike" baseline="0" dirty="0">
              <a:solidFill>
                <a:srgbClr val="000000"/>
              </a:solidFill>
              <a:latin typeface="Arial"/>
              <a:cs typeface="Arial"/>
            </a:rPr>
            <a:t>7,21</a:t>
          </a:r>
        </a:p>
        <a:p xmlns:a="http://schemas.openxmlformats.org/drawingml/2006/main">
          <a:pPr algn="l" rtl="0">
            <a:defRPr sz="1000"/>
          </a:pPr>
          <a:endParaRPr lang="en-GB" sz="800" b="1" i="0" u="none" strike="noStrike" baseline="0" dirty="0">
            <a:solidFill>
              <a:srgbClr val="000000"/>
            </a:solidFill>
            <a:latin typeface="Arial"/>
            <a:cs typeface="Arial"/>
          </a:endParaRPr>
        </a:p>
        <a:p xmlns:a="http://schemas.openxmlformats.org/drawingml/2006/main">
          <a:pPr algn="l" rtl="0">
            <a:defRPr sz="1000"/>
          </a:pPr>
          <a:endParaRPr lang="en-GB" sz="800" b="1" i="0" u="none" strike="noStrike" baseline="0" dirty="0">
            <a:solidFill>
              <a:srgbClr val="000000"/>
            </a:solidFill>
            <a:latin typeface="Arial"/>
            <a:cs typeface="Arial"/>
          </a:endParaRPr>
        </a:p>
        <a:p xmlns:a="http://schemas.openxmlformats.org/drawingml/2006/main">
          <a:pPr algn="l" rtl="0">
            <a:defRPr sz="1000"/>
          </a:pPr>
          <a:endParaRPr lang="en-GB" dirty="0"/>
        </a:p>
      </cdr:txBody>
    </cdr:sp>
  </cdr:relSizeAnchor>
  <cdr:relSizeAnchor xmlns:cdr="http://schemas.openxmlformats.org/drawingml/2006/chartDrawing">
    <cdr:from>
      <cdr:x>0.49775</cdr:x>
      <cdr:y>0.45925</cdr:y>
    </cdr:from>
    <cdr:to>
      <cdr:x>0.52</cdr:x>
      <cdr:y>0.489</cdr:y>
    </cdr:to>
    <cdr:sp macro="" textlink="">
      <cdr:nvSpPr>
        <cdr:cNvPr id="1030" name="Text Box 6"/>
        <cdr:cNvSpPr txBox="1">
          <a:spLocks xmlns:a="http://schemas.openxmlformats.org/drawingml/2006/main" noChangeArrowheads="1"/>
        </cdr:cNvSpPr>
      </cdr:nvSpPr>
      <cdr:spPr bwMode="auto">
        <a:xfrm xmlns:a="http://schemas.openxmlformats.org/drawingml/2006/main">
          <a:off x="4712622" y="2493383"/>
          <a:ext cx="210660" cy="16152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800" b="1" i="0" u="none" strike="noStrike" baseline="0" dirty="0">
              <a:solidFill>
                <a:srgbClr val="000000"/>
              </a:solidFill>
              <a:latin typeface="Arial"/>
              <a:cs typeface="Arial"/>
            </a:rPr>
            <a:t>15</a:t>
          </a:r>
          <a:endParaRPr lang="en-GB" dirty="0"/>
        </a:p>
      </cdr:txBody>
    </cdr:sp>
  </cdr:relSizeAnchor>
  <cdr:relSizeAnchor xmlns:cdr="http://schemas.openxmlformats.org/drawingml/2006/chartDrawing">
    <cdr:from>
      <cdr:x>0.82175</cdr:x>
      <cdr:y>0.322</cdr:y>
    </cdr:from>
    <cdr:to>
      <cdr:x>0.851</cdr:x>
      <cdr:y>0.36925</cdr:y>
    </cdr:to>
    <cdr:sp macro="" textlink="">
      <cdr:nvSpPr>
        <cdr:cNvPr id="1031" name="Text Box 7"/>
        <cdr:cNvSpPr txBox="1">
          <a:spLocks xmlns:a="http://schemas.openxmlformats.org/drawingml/2006/main" noChangeArrowheads="1"/>
        </cdr:cNvSpPr>
      </cdr:nvSpPr>
      <cdr:spPr bwMode="auto">
        <a:xfrm xmlns:a="http://schemas.openxmlformats.org/drawingml/2006/main">
          <a:off x="7780206" y="1748219"/>
          <a:ext cx="276934"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16</a:t>
          </a:r>
          <a:endParaRPr lang="en-GB" dirty="0"/>
        </a:p>
      </cdr:txBody>
    </cdr:sp>
  </cdr:relSizeAnchor>
  <cdr:relSizeAnchor xmlns:cdr="http://schemas.openxmlformats.org/drawingml/2006/chartDrawing">
    <cdr:from>
      <cdr:x>0.821</cdr:x>
      <cdr:y>0.41</cdr:y>
    </cdr:from>
    <cdr:to>
      <cdr:x>0.832</cdr:x>
      <cdr:y>0.459</cdr:y>
    </cdr:to>
    <cdr:sp macro="" textlink="">
      <cdr:nvSpPr>
        <cdr:cNvPr id="1032" name="Text Box 8"/>
        <cdr:cNvSpPr txBox="1">
          <a:spLocks xmlns:a="http://schemas.openxmlformats.org/drawingml/2006/main" noChangeArrowheads="1"/>
        </cdr:cNvSpPr>
      </cdr:nvSpPr>
      <cdr:spPr bwMode="auto">
        <a:xfrm xmlns:a="http://schemas.openxmlformats.org/drawingml/2006/main">
          <a:off x="7773105" y="2225993"/>
          <a:ext cx="104146"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0.828</cdr:x>
      <cdr:y>0.41</cdr:y>
    </cdr:from>
    <cdr:to>
      <cdr:x>0.839</cdr:x>
      <cdr:y>0.459</cdr:y>
    </cdr:to>
    <cdr:sp macro="" textlink="">
      <cdr:nvSpPr>
        <cdr:cNvPr id="1034" name="Text Box 10"/>
        <cdr:cNvSpPr txBox="1">
          <a:spLocks xmlns:a="http://schemas.openxmlformats.org/drawingml/2006/main" noChangeArrowheads="1"/>
        </cdr:cNvSpPr>
      </cdr:nvSpPr>
      <cdr:spPr bwMode="auto">
        <a:xfrm xmlns:a="http://schemas.openxmlformats.org/drawingml/2006/main">
          <a:off x="7839380" y="2225993"/>
          <a:ext cx="104146"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0.8155</cdr:x>
      <cdr:y>0.41</cdr:y>
    </cdr:from>
    <cdr:to>
      <cdr:x>0.84475</cdr:x>
      <cdr:y>0.459</cdr:y>
    </cdr:to>
    <cdr:sp macro="" textlink="">
      <cdr:nvSpPr>
        <cdr:cNvPr id="1036" name="Text Box 12"/>
        <cdr:cNvSpPr txBox="1">
          <a:spLocks xmlns:a="http://schemas.openxmlformats.org/drawingml/2006/main" noChangeArrowheads="1"/>
        </cdr:cNvSpPr>
      </cdr:nvSpPr>
      <cdr:spPr bwMode="auto">
        <a:xfrm xmlns:a="http://schemas.openxmlformats.org/drawingml/2006/main">
          <a:off x="7721032" y="2225993"/>
          <a:ext cx="276934"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0.83425</cdr:x>
      <cdr:y>0.42775</cdr:y>
    </cdr:from>
    <cdr:to>
      <cdr:x>0.84525</cdr:x>
      <cdr:y>0.47675</cdr:y>
    </cdr:to>
    <cdr:sp macro="" textlink="">
      <cdr:nvSpPr>
        <cdr:cNvPr id="1038" name="Text Box 14"/>
        <cdr:cNvSpPr txBox="1">
          <a:spLocks xmlns:a="http://schemas.openxmlformats.org/drawingml/2006/main" noChangeArrowheads="1"/>
        </cdr:cNvSpPr>
      </cdr:nvSpPr>
      <cdr:spPr bwMode="auto">
        <a:xfrm xmlns:a="http://schemas.openxmlformats.org/drawingml/2006/main">
          <a:off x="7898554" y="2322362"/>
          <a:ext cx="104146"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0.8155</cdr:x>
      <cdr:y>0.34075</cdr:y>
    </cdr:from>
    <cdr:to>
      <cdr:x>0.8265</cdr:x>
      <cdr:y>0.38975</cdr:y>
    </cdr:to>
    <cdr:sp macro="" textlink="">
      <cdr:nvSpPr>
        <cdr:cNvPr id="1039" name="Text Box 15"/>
        <cdr:cNvSpPr txBox="1">
          <a:spLocks xmlns:a="http://schemas.openxmlformats.org/drawingml/2006/main" noChangeArrowheads="1"/>
        </cdr:cNvSpPr>
      </cdr:nvSpPr>
      <cdr:spPr bwMode="auto">
        <a:xfrm xmlns:a="http://schemas.openxmlformats.org/drawingml/2006/main">
          <a:off x="7721032" y="1850017"/>
          <a:ext cx="104146"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0.928</cdr:x>
      <cdr:y>0.36075</cdr:y>
    </cdr:from>
    <cdr:to>
      <cdr:x>0.939</cdr:x>
      <cdr:y>0.40975</cdr:y>
    </cdr:to>
    <cdr:sp macro="" textlink="">
      <cdr:nvSpPr>
        <cdr:cNvPr id="1040" name="Text Box 16"/>
        <cdr:cNvSpPr txBox="1">
          <a:spLocks xmlns:a="http://schemas.openxmlformats.org/drawingml/2006/main" noChangeArrowheads="1"/>
        </cdr:cNvSpPr>
      </cdr:nvSpPr>
      <cdr:spPr bwMode="auto">
        <a:xfrm xmlns:a="http://schemas.openxmlformats.org/drawingml/2006/main">
          <a:off x="8786165" y="1958602"/>
          <a:ext cx="104146"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0.8015</cdr:x>
      <cdr:y>0.43425</cdr:y>
    </cdr:from>
    <cdr:to>
      <cdr:x>0.8125</cdr:x>
      <cdr:y>0.48325</cdr:y>
    </cdr:to>
    <cdr:sp macro="" textlink="">
      <cdr:nvSpPr>
        <cdr:cNvPr id="1047" name="Text Box 23"/>
        <cdr:cNvSpPr txBox="1">
          <a:spLocks xmlns:a="http://schemas.openxmlformats.org/drawingml/2006/main" noChangeArrowheads="1"/>
        </cdr:cNvSpPr>
      </cdr:nvSpPr>
      <cdr:spPr bwMode="auto">
        <a:xfrm xmlns:a="http://schemas.openxmlformats.org/drawingml/2006/main">
          <a:off x="7588482" y="2357652"/>
          <a:ext cx="104146"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0.928</cdr:x>
      <cdr:y>0.54725</cdr:y>
    </cdr:from>
    <cdr:to>
      <cdr:x>0.939</cdr:x>
      <cdr:y>0.5945</cdr:y>
    </cdr:to>
    <cdr:sp macro="" textlink="">
      <cdr:nvSpPr>
        <cdr:cNvPr id="1048" name="Text Box 24"/>
        <cdr:cNvSpPr txBox="1">
          <a:spLocks xmlns:a="http://schemas.openxmlformats.org/drawingml/2006/main" noChangeArrowheads="1"/>
        </cdr:cNvSpPr>
      </cdr:nvSpPr>
      <cdr:spPr bwMode="auto">
        <a:xfrm xmlns:a="http://schemas.openxmlformats.org/drawingml/2006/main">
          <a:off x="8786165" y="2971157"/>
          <a:ext cx="104146"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0.858</cdr:x>
      <cdr:y>0.443</cdr:y>
    </cdr:from>
    <cdr:to>
      <cdr:x>0.869</cdr:x>
      <cdr:y>0.492</cdr:y>
    </cdr:to>
    <cdr:sp macro="" textlink="">
      <cdr:nvSpPr>
        <cdr:cNvPr id="1049" name="Text Box 25"/>
        <cdr:cNvSpPr txBox="1">
          <a:spLocks xmlns:a="http://schemas.openxmlformats.org/drawingml/2006/main" noChangeArrowheads="1"/>
        </cdr:cNvSpPr>
      </cdr:nvSpPr>
      <cdr:spPr bwMode="auto">
        <a:xfrm xmlns:a="http://schemas.openxmlformats.org/drawingml/2006/main">
          <a:off x="8123415" y="2405158"/>
          <a:ext cx="104147"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0.87575</cdr:x>
      <cdr:y>0.52475</cdr:y>
    </cdr:from>
    <cdr:to>
      <cdr:x>0.88675</cdr:x>
      <cdr:y>0.57375</cdr:y>
    </cdr:to>
    <cdr:sp macro="" textlink="">
      <cdr:nvSpPr>
        <cdr:cNvPr id="1050" name="Text Box 26"/>
        <cdr:cNvSpPr txBox="1">
          <a:spLocks xmlns:a="http://schemas.openxmlformats.org/drawingml/2006/main" noChangeArrowheads="1"/>
        </cdr:cNvSpPr>
      </cdr:nvSpPr>
      <cdr:spPr bwMode="auto">
        <a:xfrm xmlns:a="http://schemas.openxmlformats.org/drawingml/2006/main">
          <a:off x="8291470" y="2848999"/>
          <a:ext cx="104146"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0.8015</cdr:x>
      <cdr:y>0.43425</cdr:y>
    </cdr:from>
    <cdr:to>
      <cdr:x>0.8125</cdr:x>
      <cdr:y>0.48325</cdr:y>
    </cdr:to>
    <cdr:sp macro="" textlink="">
      <cdr:nvSpPr>
        <cdr:cNvPr id="1051" name="Text Box 27"/>
        <cdr:cNvSpPr txBox="1">
          <a:spLocks xmlns:a="http://schemas.openxmlformats.org/drawingml/2006/main" noChangeArrowheads="1"/>
        </cdr:cNvSpPr>
      </cdr:nvSpPr>
      <cdr:spPr bwMode="auto">
        <a:xfrm xmlns:a="http://schemas.openxmlformats.org/drawingml/2006/main">
          <a:off x="7588482" y="2357652"/>
          <a:ext cx="104146" cy="2660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0.666</cdr:x>
      <cdr:y>0.31</cdr:y>
    </cdr:from>
    <cdr:to>
      <cdr:x>0.69525</cdr:x>
      <cdr:y>0.35725</cdr:y>
    </cdr:to>
    <cdr:sp macro="" textlink="">
      <cdr:nvSpPr>
        <cdr:cNvPr id="1055" name="Text Box 31"/>
        <cdr:cNvSpPr txBox="1">
          <a:spLocks xmlns:a="http://schemas.openxmlformats.org/drawingml/2006/main" noChangeArrowheads="1"/>
        </cdr:cNvSpPr>
      </cdr:nvSpPr>
      <cdr:spPr bwMode="auto">
        <a:xfrm xmlns:a="http://schemas.openxmlformats.org/drawingml/2006/main">
          <a:off x="6305588" y="1683068"/>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17</a:t>
          </a:r>
          <a:endParaRPr lang="en-GB" dirty="0"/>
        </a:p>
      </cdr:txBody>
    </cdr:sp>
  </cdr:relSizeAnchor>
  <cdr:relSizeAnchor xmlns:cdr="http://schemas.openxmlformats.org/drawingml/2006/chartDrawing">
    <cdr:from>
      <cdr:x>0.79425</cdr:x>
      <cdr:y>0.41</cdr:y>
    </cdr:from>
    <cdr:to>
      <cdr:x>0.8355</cdr:x>
      <cdr:y>0.46275</cdr:y>
    </cdr:to>
    <cdr:sp macro="" textlink="">
      <cdr:nvSpPr>
        <cdr:cNvPr id="1056" name="Text Box 32"/>
        <cdr:cNvSpPr txBox="1">
          <a:spLocks xmlns:a="http://schemas.openxmlformats.org/drawingml/2006/main" noChangeArrowheads="1"/>
        </cdr:cNvSpPr>
      </cdr:nvSpPr>
      <cdr:spPr bwMode="auto">
        <a:xfrm xmlns:a="http://schemas.openxmlformats.org/drawingml/2006/main">
          <a:off x="7519840" y="2225993"/>
          <a:ext cx="390549" cy="28639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13</a:t>
          </a:r>
          <a:endParaRPr lang="en-GB" dirty="0"/>
        </a:p>
      </cdr:txBody>
    </cdr:sp>
  </cdr:relSizeAnchor>
  <cdr:relSizeAnchor xmlns:cdr="http://schemas.openxmlformats.org/drawingml/2006/chartDrawing">
    <cdr:from>
      <cdr:x>0.76775</cdr:x>
      <cdr:y>0.43575</cdr:y>
    </cdr:from>
    <cdr:to>
      <cdr:x>0.78375</cdr:x>
      <cdr:y>0.483</cdr:y>
    </cdr:to>
    <cdr:sp macro="" textlink="">
      <cdr:nvSpPr>
        <cdr:cNvPr id="1057" name="Text Box 33"/>
        <cdr:cNvSpPr txBox="1">
          <a:spLocks xmlns:a="http://schemas.openxmlformats.org/drawingml/2006/main" noChangeArrowheads="1"/>
        </cdr:cNvSpPr>
      </cdr:nvSpPr>
      <cdr:spPr bwMode="auto">
        <a:xfrm xmlns:a="http://schemas.openxmlformats.org/drawingml/2006/main">
          <a:off x="7268942" y="2365796"/>
          <a:ext cx="15148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9</a:t>
          </a:r>
          <a:endParaRPr lang="en-GB" dirty="0"/>
        </a:p>
      </cdr:txBody>
    </cdr:sp>
  </cdr:relSizeAnchor>
  <cdr:relSizeAnchor xmlns:cdr="http://schemas.openxmlformats.org/drawingml/2006/chartDrawing">
    <cdr:from>
      <cdr:x>0.7235</cdr:x>
      <cdr:y>0.45925</cdr:y>
    </cdr:from>
    <cdr:to>
      <cdr:x>0.75275</cdr:x>
      <cdr:y>0.5065</cdr:y>
    </cdr:to>
    <cdr:sp macro="" textlink="">
      <cdr:nvSpPr>
        <cdr:cNvPr id="1058" name="Text Box 34"/>
        <cdr:cNvSpPr txBox="1">
          <a:spLocks xmlns:a="http://schemas.openxmlformats.org/drawingml/2006/main" noChangeArrowheads="1"/>
        </cdr:cNvSpPr>
      </cdr:nvSpPr>
      <cdr:spPr bwMode="auto">
        <a:xfrm xmlns:a="http://schemas.openxmlformats.org/drawingml/2006/main">
          <a:off x="6849989" y="2493383"/>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29</a:t>
          </a:r>
          <a:endParaRPr lang="en-GB" dirty="0"/>
        </a:p>
      </cdr:txBody>
    </cdr:sp>
  </cdr:relSizeAnchor>
  <cdr:relSizeAnchor xmlns:cdr="http://schemas.openxmlformats.org/drawingml/2006/chartDrawing">
    <cdr:from>
      <cdr:x>0.7155</cdr:x>
      <cdr:y>0.402</cdr:y>
    </cdr:from>
    <cdr:to>
      <cdr:x>0.7345</cdr:x>
      <cdr:y>0.44925</cdr:y>
    </cdr:to>
    <cdr:sp macro="" textlink="">
      <cdr:nvSpPr>
        <cdr:cNvPr id="1059" name="Text Box 35"/>
        <cdr:cNvSpPr txBox="1">
          <a:spLocks xmlns:a="http://schemas.openxmlformats.org/drawingml/2006/main" noChangeArrowheads="1"/>
        </cdr:cNvSpPr>
      </cdr:nvSpPr>
      <cdr:spPr bwMode="auto">
        <a:xfrm xmlns:a="http://schemas.openxmlformats.org/drawingml/2006/main">
          <a:off x="6774247" y="2182559"/>
          <a:ext cx="179889"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a:t>
          </a:r>
          <a:endParaRPr lang="en-GB" dirty="0"/>
        </a:p>
      </cdr:txBody>
    </cdr:sp>
  </cdr:relSizeAnchor>
  <cdr:relSizeAnchor xmlns:cdr="http://schemas.openxmlformats.org/drawingml/2006/chartDrawing">
    <cdr:from>
      <cdr:x>0.673</cdr:x>
      <cdr:y>0.4125</cdr:y>
    </cdr:from>
    <cdr:to>
      <cdr:x>0.692</cdr:x>
      <cdr:y>0.45975</cdr:y>
    </cdr:to>
    <cdr:sp macro="" textlink="">
      <cdr:nvSpPr>
        <cdr:cNvPr id="1060" name="Text Box 36"/>
        <cdr:cNvSpPr txBox="1">
          <a:spLocks xmlns:a="http://schemas.openxmlformats.org/drawingml/2006/main" noChangeArrowheads="1"/>
        </cdr:cNvSpPr>
      </cdr:nvSpPr>
      <cdr:spPr bwMode="auto">
        <a:xfrm xmlns:a="http://schemas.openxmlformats.org/drawingml/2006/main">
          <a:off x="6371863" y="2239566"/>
          <a:ext cx="179889"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2</a:t>
          </a:r>
          <a:endParaRPr lang="en-GB" dirty="0"/>
        </a:p>
      </cdr:txBody>
    </cdr:sp>
  </cdr:relSizeAnchor>
  <cdr:relSizeAnchor xmlns:cdr="http://schemas.openxmlformats.org/drawingml/2006/chartDrawing">
    <cdr:from>
      <cdr:x>0.65175</cdr:x>
      <cdr:y>0.52475</cdr:y>
    </cdr:from>
    <cdr:to>
      <cdr:x>0.681</cdr:x>
      <cdr:y>0.572</cdr:y>
    </cdr:to>
    <cdr:sp macro="" textlink="">
      <cdr:nvSpPr>
        <cdr:cNvPr id="1061" name="Text Box 37"/>
        <cdr:cNvSpPr txBox="1">
          <a:spLocks xmlns:a="http://schemas.openxmlformats.org/drawingml/2006/main" noChangeArrowheads="1"/>
        </cdr:cNvSpPr>
      </cdr:nvSpPr>
      <cdr:spPr bwMode="auto">
        <a:xfrm xmlns:a="http://schemas.openxmlformats.org/drawingml/2006/main">
          <a:off x="6170671" y="2848999"/>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18</a:t>
          </a:r>
          <a:endParaRPr lang="en-GB" dirty="0"/>
        </a:p>
      </cdr:txBody>
    </cdr:sp>
  </cdr:relSizeAnchor>
  <cdr:relSizeAnchor xmlns:cdr="http://schemas.openxmlformats.org/drawingml/2006/chartDrawing">
    <cdr:from>
      <cdr:x>0.62075</cdr:x>
      <cdr:y>0.49325</cdr:y>
    </cdr:from>
    <cdr:to>
      <cdr:x>0.65</cdr:x>
      <cdr:y>0.5405</cdr:y>
    </cdr:to>
    <cdr:sp macro="" textlink="">
      <cdr:nvSpPr>
        <cdr:cNvPr id="1062" name="Text Box 38"/>
        <cdr:cNvSpPr txBox="1">
          <a:spLocks xmlns:a="http://schemas.openxmlformats.org/drawingml/2006/main" noChangeArrowheads="1"/>
        </cdr:cNvSpPr>
      </cdr:nvSpPr>
      <cdr:spPr bwMode="auto">
        <a:xfrm xmlns:a="http://schemas.openxmlformats.org/drawingml/2006/main">
          <a:off x="5877168" y="2677978"/>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28</a:t>
          </a:r>
          <a:endParaRPr lang="en-GB" dirty="0"/>
        </a:p>
      </cdr:txBody>
    </cdr:sp>
  </cdr:relSizeAnchor>
  <cdr:relSizeAnchor xmlns:cdr="http://schemas.openxmlformats.org/drawingml/2006/chartDrawing">
    <cdr:from>
      <cdr:x>0.6005</cdr:x>
      <cdr:y>0.46325</cdr:y>
    </cdr:from>
    <cdr:to>
      <cdr:x>0.62975</cdr:x>
      <cdr:y>0.5105</cdr:y>
    </cdr:to>
    <cdr:sp macro="" textlink="">
      <cdr:nvSpPr>
        <cdr:cNvPr id="1063" name="Text Box 39"/>
        <cdr:cNvSpPr txBox="1">
          <a:spLocks xmlns:a="http://schemas.openxmlformats.org/drawingml/2006/main" noChangeArrowheads="1"/>
        </cdr:cNvSpPr>
      </cdr:nvSpPr>
      <cdr:spPr bwMode="auto">
        <a:xfrm xmlns:a="http://schemas.openxmlformats.org/drawingml/2006/main">
          <a:off x="5685444" y="2515100"/>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24</a:t>
          </a:r>
          <a:endParaRPr lang="en-GB" dirty="0"/>
        </a:p>
      </cdr:txBody>
    </cdr:sp>
  </cdr:relSizeAnchor>
  <cdr:relSizeAnchor xmlns:cdr="http://schemas.openxmlformats.org/drawingml/2006/chartDrawing">
    <cdr:from>
      <cdr:x>0.64375</cdr:x>
      <cdr:y>0.4415</cdr:y>
    </cdr:from>
    <cdr:to>
      <cdr:x>0.676</cdr:x>
      <cdr:y>0.50475</cdr:y>
    </cdr:to>
    <cdr:sp macro="" textlink="">
      <cdr:nvSpPr>
        <cdr:cNvPr id="1064" name="Text Box 40"/>
        <cdr:cNvSpPr txBox="1">
          <a:spLocks xmlns:a="http://schemas.openxmlformats.org/drawingml/2006/main" noChangeArrowheads="1"/>
        </cdr:cNvSpPr>
      </cdr:nvSpPr>
      <cdr:spPr bwMode="auto">
        <a:xfrm xmlns:a="http://schemas.openxmlformats.org/drawingml/2006/main">
          <a:off x="6094928" y="2397014"/>
          <a:ext cx="305339" cy="3434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27</a:t>
          </a:r>
          <a:endParaRPr lang="en-GB" dirty="0"/>
        </a:p>
      </cdr:txBody>
    </cdr:sp>
  </cdr:relSizeAnchor>
  <cdr:relSizeAnchor xmlns:cdr="http://schemas.openxmlformats.org/drawingml/2006/chartDrawing">
    <cdr:from>
      <cdr:x>0.08525</cdr:x>
      <cdr:y>0.143</cdr:y>
    </cdr:from>
    <cdr:to>
      <cdr:x>0.2525</cdr:x>
      <cdr:y>0.623</cdr:y>
    </cdr:to>
    <cdr:sp macro="" textlink="">
      <cdr:nvSpPr>
        <cdr:cNvPr id="1065" name="Text Box 41"/>
        <cdr:cNvSpPr txBox="1">
          <a:spLocks xmlns:a="http://schemas.openxmlformats.org/drawingml/2006/main" noChangeArrowheads="1"/>
        </cdr:cNvSpPr>
      </cdr:nvSpPr>
      <cdr:spPr bwMode="auto">
        <a:xfrm xmlns:a="http://schemas.openxmlformats.org/drawingml/2006/main">
          <a:off x="807134" y="776383"/>
          <a:ext cx="1583498" cy="26060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0.4695</cdr:x>
      <cdr:y>0.45925</cdr:y>
    </cdr:from>
    <cdr:to>
      <cdr:x>0.49875</cdr:x>
      <cdr:y>0.5065</cdr:y>
    </cdr:to>
    <cdr:sp macro="" textlink="">
      <cdr:nvSpPr>
        <cdr:cNvPr id="1066" name="Text Box 42"/>
        <cdr:cNvSpPr txBox="1">
          <a:spLocks xmlns:a="http://schemas.openxmlformats.org/drawingml/2006/main" noChangeArrowheads="1"/>
        </cdr:cNvSpPr>
      </cdr:nvSpPr>
      <cdr:spPr bwMode="auto">
        <a:xfrm xmlns:a="http://schemas.openxmlformats.org/drawingml/2006/main">
          <a:off x="4445156" y="2493383"/>
          <a:ext cx="276934"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26</a:t>
          </a:r>
          <a:endParaRPr lang="en-GB" dirty="0"/>
        </a:p>
      </cdr:txBody>
    </cdr:sp>
  </cdr:relSizeAnchor>
  <cdr:relSizeAnchor xmlns:cdr="http://schemas.openxmlformats.org/drawingml/2006/chartDrawing">
    <cdr:from>
      <cdr:x>0.56075</cdr:x>
      <cdr:y>0.4745</cdr:y>
    </cdr:from>
    <cdr:to>
      <cdr:x>0.582</cdr:x>
      <cdr:y>0.52175</cdr:y>
    </cdr:to>
    <cdr:sp macro="" textlink="">
      <cdr:nvSpPr>
        <cdr:cNvPr id="1067" name="Text Box 43"/>
        <cdr:cNvSpPr txBox="1">
          <a:spLocks xmlns:a="http://schemas.openxmlformats.org/drawingml/2006/main" noChangeArrowheads="1"/>
        </cdr:cNvSpPr>
      </cdr:nvSpPr>
      <cdr:spPr bwMode="auto">
        <a:xfrm xmlns:a="http://schemas.openxmlformats.org/drawingml/2006/main">
          <a:off x="5309097" y="2576179"/>
          <a:ext cx="201192"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6</a:t>
          </a:r>
          <a:endParaRPr lang="en-GB" dirty="0"/>
        </a:p>
      </cdr:txBody>
    </cdr:sp>
  </cdr:relSizeAnchor>
  <cdr:relSizeAnchor xmlns:cdr="http://schemas.openxmlformats.org/drawingml/2006/chartDrawing">
    <cdr:from>
      <cdr:x>0.7925</cdr:x>
      <cdr:y>0.481</cdr:y>
    </cdr:from>
    <cdr:to>
      <cdr:x>0.89825</cdr:x>
      <cdr:y>0.52825</cdr:y>
    </cdr:to>
    <cdr:sp macro="" textlink="">
      <cdr:nvSpPr>
        <cdr:cNvPr id="1068" name="Text Box 44"/>
        <cdr:cNvSpPr txBox="1">
          <a:spLocks xmlns:a="http://schemas.openxmlformats.org/drawingml/2006/main" noChangeArrowheads="1"/>
        </cdr:cNvSpPr>
      </cdr:nvSpPr>
      <cdr:spPr bwMode="auto">
        <a:xfrm xmlns:a="http://schemas.openxmlformats.org/drawingml/2006/main">
          <a:off x="7503271" y="2611469"/>
          <a:ext cx="100122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SHEFFIELD</a:t>
          </a:r>
          <a:endParaRPr lang="en-GB" dirty="0"/>
        </a:p>
      </cdr:txBody>
    </cdr:sp>
  </cdr:relSizeAnchor>
  <cdr:relSizeAnchor xmlns:cdr="http://schemas.openxmlformats.org/drawingml/2006/chartDrawing">
    <cdr:from>
      <cdr:x>0.72975</cdr:x>
      <cdr:y>0.2535</cdr:y>
    </cdr:from>
    <cdr:to>
      <cdr:x>0.8525</cdr:x>
      <cdr:y>0.2955</cdr:y>
    </cdr:to>
    <cdr:sp macro="" textlink="">
      <cdr:nvSpPr>
        <cdr:cNvPr id="1069" name="Text Box 45"/>
        <cdr:cNvSpPr txBox="1">
          <a:spLocks xmlns:a="http://schemas.openxmlformats.org/drawingml/2006/main" noChangeArrowheads="1"/>
        </cdr:cNvSpPr>
      </cdr:nvSpPr>
      <cdr:spPr bwMode="auto">
        <a:xfrm xmlns:a="http://schemas.openxmlformats.org/drawingml/2006/main">
          <a:off x="6909164" y="1376315"/>
          <a:ext cx="1162178" cy="22802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BIRMINGHAM</a:t>
          </a:r>
          <a:endParaRPr lang="en-GB" dirty="0"/>
        </a:p>
      </cdr:txBody>
    </cdr:sp>
  </cdr:relSizeAnchor>
  <cdr:relSizeAnchor xmlns:cdr="http://schemas.openxmlformats.org/drawingml/2006/chartDrawing">
    <cdr:from>
      <cdr:x>0.8155</cdr:x>
      <cdr:y>0.2905</cdr:y>
    </cdr:from>
    <cdr:to>
      <cdr:x>0.94225</cdr:x>
      <cdr:y>0.33775</cdr:y>
    </cdr:to>
    <cdr:sp macro="" textlink="">
      <cdr:nvSpPr>
        <cdr:cNvPr id="1070" name="Text Box 46"/>
        <cdr:cNvSpPr txBox="1">
          <a:spLocks xmlns:a="http://schemas.openxmlformats.org/drawingml/2006/main" noChangeArrowheads="1"/>
        </cdr:cNvSpPr>
      </cdr:nvSpPr>
      <cdr:spPr bwMode="auto">
        <a:xfrm xmlns:a="http://schemas.openxmlformats.org/drawingml/2006/main">
          <a:off x="7721032" y="1577197"/>
          <a:ext cx="1200050"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NOTTINGHAM</a:t>
          </a:r>
          <a:endParaRPr lang="en-GB" dirty="0"/>
        </a:p>
      </cdr:txBody>
    </cdr:sp>
  </cdr:relSizeAnchor>
  <cdr:relSizeAnchor xmlns:cdr="http://schemas.openxmlformats.org/drawingml/2006/chartDrawing">
    <cdr:from>
      <cdr:x>0.7235</cdr:x>
      <cdr:y>0.38025</cdr:y>
    </cdr:from>
    <cdr:to>
      <cdr:x>0.84225</cdr:x>
      <cdr:y>0.4275</cdr:y>
    </cdr:to>
    <cdr:sp macro="" textlink="">
      <cdr:nvSpPr>
        <cdr:cNvPr id="1071" name="Text Box 47"/>
        <cdr:cNvSpPr txBox="1">
          <a:spLocks xmlns:a="http://schemas.openxmlformats.org/drawingml/2006/main" noChangeArrowheads="1"/>
        </cdr:cNvSpPr>
      </cdr:nvSpPr>
      <cdr:spPr bwMode="auto">
        <a:xfrm xmlns:a="http://schemas.openxmlformats.org/drawingml/2006/main">
          <a:off x="6849989" y="2064472"/>
          <a:ext cx="1124308"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NEWCASTLE</a:t>
          </a:r>
          <a:endParaRPr lang="en-GB" dirty="0"/>
        </a:p>
      </cdr:txBody>
    </cdr:sp>
  </cdr:relSizeAnchor>
  <cdr:relSizeAnchor xmlns:cdr="http://schemas.openxmlformats.org/drawingml/2006/chartDrawing">
    <cdr:from>
      <cdr:x>0.51375</cdr:x>
      <cdr:y>0.5165</cdr:y>
    </cdr:from>
    <cdr:to>
      <cdr:x>0.58125</cdr:x>
      <cdr:y>0.56375</cdr:y>
    </cdr:to>
    <cdr:sp macro="" textlink="">
      <cdr:nvSpPr>
        <cdr:cNvPr id="1072" name="Text Box 48"/>
        <cdr:cNvSpPr txBox="1">
          <a:spLocks xmlns:a="http://schemas.openxmlformats.org/drawingml/2006/main" noChangeArrowheads="1"/>
        </cdr:cNvSpPr>
      </cdr:nvSpPr>
      <cdr:spPr bwMode="auto">
        <a:xfrm xmlns:a="http://schemas.openxmlformats.org/drawingml/2006/main">
          <a:off x="4864108" y="2804208"/>
          <a:ext cx="639080"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LEEDS</a:t>
          </a:r>
          <a:endParaRPr lang="en-GB" dirty="0"/>
        </a:p>
      </cdr:txBody>
    </cdr:sp>
  </cdr:relSizeAnchor>
  <cdr:relSizeAnchor xmlns:cdr="http://schemas.openxmlformats.org/drawingml/2006/chartDrawing">
    <cdr:from>
      <cdr:x>0.32636</cdr:x>
      <cdr:y>0.4234</cdr:y>
    </cdr:from>
    <cdr:to>
      <cdr:x>0.43786</cdr:x>
      <cdr:y>0.46997</cdr:y>
    </cdr:to>
    <cdr:sp macro="" textlink="">
      <cdr:nvSpPr>
        <cdr:cNvPr id="1073" name="Text Box 49"/>
        <cdr:cNvSpPr txBox="1">
          <a:spLocks xmlns:a="http://schemas.openxmlformats.org/drawingml/2006/main" noChangeArrowheads="1"/>
        </cdr:cNvSpPr>
      </cdr:nvSpPr>
      <cdr:spPr bwMode="auto">
        <a:xfrm xmlns:a="http://schemas.openxmlformats.org/drawingml/2006/main">
          <a:off x="2686200" y="2448271"/>
          <a:ext cx="917752" cy="26930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1600" b="1" i="0" u="none" strike="noStrike" baseline="0" dirty="0">
              <a:solidFill>
                <a:schemeClr val="tx1"/>
              </a:solidFill>
              <a:latin typeface="Arial"/>
              <a:cs typeface="Arial"/>
            </a:rPr>
            <a:t>BRISTOL</a:t>
          </a:r>
          <a:endParaRPr lang="en-GB" sz="2000" dirty="0">
            <a:solidFill>
              <a:schemeClr val="tx1"/>
            </a:solidFill>
          </a:endParaRPr>
        </a:p>
      </cdr:txBody>
    </cdr:sp>
  </cdr:relSizeAnchor>
  <cdr:relSizeAnchor xmlns:cdr="http://schemas.openxmlformats.org/drawingml/2006/chartDrawing">
    <cdr:from>
      <cdr:x>0.50575</cdr:x>
      <cdr:y>0.5455</cdr:y>
    </cdr:from>
    <cdr:to>
      <cdr:x>0.52475</cdr:x>
      <cdr:y>0.59275</cdr:y>
    </cdr:to>
    <cdr:sp macro="" textlink="">
      <cdr:nvSpPr>
        <cdr:cNvPr id="1074" name="Text Box 50"/>
        <cdr:cNvSpPr txBox="1">
          <a:spLocks xmlns:a="http://schemas.openxmlformats.org/drawingml/2006/main" noChangeArrowheads="1"/>
        </cdr:cNvSpPr>
      </cdr:nvSpPr>
      <cdr:spPr bwMode="auto">
        <a:xfrm xmlns:a="http://schemas.openxmlformats.org/drawingml/2006/main">
          <a:off x="4788365" y="2961656"/>
          <a:ext cx="179889"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5</a:t>
          </a:r>
          <a:endParaRPr lang="en-GB" dirty="0"/>
        </a:p>
      </cdr:txBody>
    </cdr:sp>
  </cdr:relSizeAnchor>
  <cdr:relSizeAnchor xmlns:cdr="http://schemas.openxmlformats.org/drawingml/2006/chartDrawing">
    <cdr:from>
      <cdr:x>0.46325</cdr:x>
      <cdr:y>0.57625</cdr:y>
    </cdr:from>
    <cdr:to>
      <cdr:x>0.48225</cdr:x>
      <cdr:y>0.6235</cdr:y>
    </cdr:to>
    <cdr:sp macro="" textlink="">
      <cdr:nvSpPr>
        <cdr:cNvPr id="1075" name="Text Box 51"/>
        <cdr:cNvSpPr txBox="1">
          <a:spLocks xmlns:a="http://schemas.openxmlformats.org/drawingml/2006/main" noChangeArrowheads="1"/>
        </cdr:cNvSpPr>
      </cdr:nvSpPr>
      <cdr:spPr bwMode="auto">
        <a:xfrm xmlns:a="http://schemas.openxmlformats.org/drawingml/2006/main">
          <a:off x="4385982" y="3128605"/>
          <a:ext cx="179889"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4</a:t>
          </a:r>
          <a:endParaRPr lang="en-GB" dirty="0"/>
        </a:p>
      </cdr:txBody>
    </cdr:sp>
  </cdr:relSizeAnchor>
  <cdr:relSizeAnchor xmlns:cdr="http://schemas.openxmlformats.org/drawingml/2006/chartDrawing">
    <cdr:from>
      <cdr:x>0.42</cdr:x>
      <cdr:y>0.49325</cdr:y>
    </cdr:from>
    <cdr:to>
      <cdr:x>0.44925</cdr:x>
      <cdr:y>0.5405</cdr:y>
    </cdr:to>
    <cdr:sp macro="" textlink="">
      <cdr:nvSpPr>
        <cdr:cNvPr id="1076" name="Text Box 52"/>
        <cdr:cNvSpPr txBox="1">
          <a:spLocks xmlns:a="http://schemas.openxmlformats.org/drawingml/2006/main" noChangeArrowheads="1"/>
        </cdr:cNvSpPr>
      </cdr:nvSpPr>
      <cdr:spPr bwMode="auto">
        <a:xfrm xmlns:a="http://schemas.openxmlformats.org/drawingml/2006/main">
          <a:off x="3976497" y="2677978"/>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10</a:t>
          </a:r>
          <a:endParaRPr lang="en-GB" dirty="0"/>
        </a:p>
      </cdr:txBody>
    </cdr:sp>
  </cdr:relSizeAnchor>
  <cdr:relSizeAnchor xmlns:cdr="http://schemas.openxmlformats.org/drawingml/2006/chartDrawing">
    <cdr:from>
      <cdr:x>0.42775</cdr:x>
      <cdr:y>0.52625</cdr:y>
    </cdr:from>
    <cdr:to>
      <cdr:x>0.457</cdr:x>
      <cdr:y>0.5735</cdr:y>
    </cdr:to>
    <cdr:sp macro="" textlink="">
      <cdr:nvSpPr>
        <cdr:cNvPr id="1077" name="Text Box 53"/>
        <cdr:cNvSpPr txBox="1">
          <a:spLocks xmlns:a="http://schemas.openxmlformats.org/drawingml/2006/main" noChangeArrowheads="1"/>
        </cdr:cNvSpPr>
      </cdr:nvSpPr>
      <cdr:spPr bwMode="auto">
        <a:xfrm xmlns:a="http://schemas.openxmlformats.org/drawingml/2006/main">
          <a:off x="4049873" y="2857143"/>
          <a:ext cx="276934"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12</a:t>
          </a:r>
          <a:endParaRPr lang="en-GB" dirty="0"/>
        </a:p>
      </cdr:txBody>
    </cdr:sp>
  </cdr:relSizeAnchor>
  <cdr:relSizeAnchor xmlns:cdr="http://schemas.openxmlformats.org/drawingml/2006/chartDrawing">
    <cdr:from>
      <cdr:x>0.4075</cdr:x>
      <cdr:y>0.623</cdr:y>
    </cdr:from>
    <cdr:to>
      <cdr:x>0.43675</cdr:x>
      <cdr:y>0.67025</cdr:y>
    </cdr:to>
    <cdr:sp macro="" textlink="">
      <cdr:nvSpPr>
        <cdr:cNvPr id="1078" name="Text Box 54"/>
        <cdr:cNvSpPr txBox="1">
          <a:spLocks xmlns:a="http://schemas.openxmlformats.org/drawingml/2006/main" noChangeArrowheads="1"/>
        </cdr:cNvSpPr>
      </cdr:nvSpPr>
      <cdr:spPr bwMode="auto">
        <a:xfrm xmlns:a="http://schemas.openxmlformats.org/drawingml/2006/main">
          <a:off x="3858149" y="3382423"/>
          <a:ext cx="276934"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25</a:t>
          </a:r>
          <a:endParaRPr lang="en-GB" dirty="0"/>
        </a:p>
      </cdr:txBody>
    </cdr:sp>
  </cdr:relSizeAnchor>
  <cdr:relSizeAnchor xmlns:cdr="http://schemas.openxmlformats.org/drawingml/2006/chartDrawing">
    <cdr:from>
      <cdr:x>0.3455</cdr:x>
      <cdr:y>0.52625</cdr:y>
    </cdr:from>
    <cdr:to>
      <cdr:x>0.3645</cdr:x>
      <cdr:y>0.5735</cdr:y>
    </cdr:to>
    <cdr:sp macro="" textlink="">
      <cdr:nvSpPr>
        <cdr:cNvPr id="1079" name="Text Box 55"/>
        <cdr:cNvSpPr txBox="1">
          <a:spLocks xmlns:a="http://schemas.openxmlformats.org/drawingml/2006/main" noChangeArrowheads="1"/>
        </cdr:cNvSpPr>
      </cdr:nvSpPr>
      <cdr:spPr bwMode="auto">
        <a:xfrm xmlns:a="http://schemas.openxmlformats.org/drawingml/2006/main">
          <a:off x="3271142" y="2857143"/>
          <a:ext cx="179889"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8</a:t>
          </a:r>
          <a:endParaRPr lang="en-GB" dirty="0"/>
        </a:p>
      </cdr:txBody>
    </cdr:sp>
  </cdr:relSizeAnchor>
  <cdr:relSizeAnchor xmlns:cdr="http://schemas.openxmlformats.org/drawingml/2006/chartDrawing">
    <cdr:from>
      <cdr:x>0.38</cdr:x>
      <cdr:y>0.65375</cdr:y>
    </cdr:from>
    <cdr:to>
      <cdr:x>0.40925</cdr:x>
      <cdr:y>0.701</cdr:y>
    </cdr:to>
    <cdr:sp macro="" textlink="">
      <cdr:nvSpPr>
        <cdr:cNvPr id="1080" name="Text Box 56"/>
        <cdr:cNvSpPr txBox="1">
          <a:spLocks xmlns:a="http://schemas.openxmlformats.org/drawingml/2006/main" noChangeArrowheads="1"/>
        </cdr:cNvSpPr>
      </cdr:nvSpPr>
      <cdr:spPr bwMode="auto">
        <a:xfrm xmlns:a="http://schemas.openxmlformats.org/drawingml/2006/main">
          <a:off x="3597783" y="3549372"/>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19</a:t>
          </a:r>
          <a:endParaRPr lang="en-GB" dirty="0"/>
        </a:p>
      </cdr:txBody>
    </cdr:sp>
  </cdr:relSizeAnchor>
  <cdr:relSizeAnchor xmlns:cdr="http://schemas.openxmlformats.org/drawingml/2006/chartDrawing">
    <cdr:from>
      <cdr:x>0.2845</cdr:x>
      <cdr:y>0.615</cdr:y>
    </cdr:from>
    <cdr:to>
      <cdr:x>0.31375</cdr:x>
      <cdr:y>0.66225</cdr:y>
    </cdr:to>
    <cdr:sp macro="" textlink="">
      <cdr:nvSpPr>
        <cdr:cNvPr id="1081" name="Text Box 57"/>
        <cdr:cNvSpPr txBox="1">
          <a:spLocks xmlns:a="http://schemas.openxmlformats.org/drawingml/2006/main" noChangeArrowheads="1"/>
        </cdr:cNvSpPr>
      </cdr:nvSpPr>
      <cdr:spPr bwMode="auto">
        <a:xfrm xmlns:a="http://schemas.openxmlformats.org/drawingml/2006/main">
          <a:off x="2693603" y="3338989"/>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22</a:t>
          </a:r>
          <a:endParaRPr lang="en-GB" dirty="0"/>
        </a:p>
      </cdr:txBody>
    </cdr:sp>
  </cdr:relSizeAnchor>
  <cdr:relSizeAnchor xmlns:cdr="http://schemas.openxmlformats.org/drawingml/2006/chartDrawing">
    <cdr:from>
      <cdr:x>0.68625</cdr:x>
      <cdr:y>0.372</cdr:y>
    </cdr:from>
    <cdr:to>
      <cdr:x>0.7155</cdr:x>
      <cdr:y>0.41925</cdr:y>
    </cdr:to>
    <cdr:sp macro="" textlink="">
      <cdr:nvSpPr>
        <cdr:cNvPr id="1082" name="Text Box 58"/>
        <cdr:cNvSpPr txBox="1">
          <a:spLocks xmlns:a="http://schemas.openxmlformats.org/drawingml/2006/main" noChangeArrowheads="1"/>
        </cdr:cNvSpPr>
      </cdr:nvSpPr>
      <cdr:spPr bwMode="auto">
        <a:xfrm xmlns:a="http://schemas.openxmlformats.org/drawingml/2006/main">
          <a:off x="6497312" y="2019681"/>
          <a:ext cx="276935" cy="2565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GB" sz="800" b="1" i="0" u="none" strike="noStrike" baseline="0" dirty="0">
              <a:solidFill>
                <a:srgbClr val="000000"/>
              </a:solidFill>
              <a:latin typeface="Arial"/>
              <a:cs typeface="Arial"/>
            </a:rPr>
            <a:t>30</a:t>
          </a:r>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2" y="0"/>
            <a:ext cx="2946275" cy="49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dirty="0"/>
          </a:p>
        </p:txBody>
      </p:sp>
      <p:sp>
        <p:nvSpPr>
          <p:cNvPr id="44035" name="Rectangle 3"/>
          <p:cNvSpPr>
            <a:spLocks noGrp="1" noChangeArrowheads="1"/>
          </p:cNvSpPr>
          <p:nvPr>
            <p:ph type="dt" sz="quarter" idx="1"/>
          </p:nvPr>
        </p:nvSpPr>
        <p:spPr bwMode="auto">
          <a:xfrm>
            <a:off x="3851401" y="0"/>
            <a:ext cx="2946275" cy="49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dirty="0"/>
          </a:p>
        </p:txBody>
      </p:sp>
      <p:sp>
        <p:nvSpPr>
          <p:cNvPr id="44036" name="Rectangle 4"/>
          <p:cNvSpPr>
            <a:spLocks noGrp="1" noChangeArrowheads="1"/>
          </p:cNvSpPr>
          <p:nvPr>
            <p:ph type="ftr" sz="quarter" idx="2"/>
          </p:nvPr>
        </p:nvSpPr>
        <p:spPr bwMode="auto">
          <a:xfrm>
            <a:off x="2" y="9379687"/>
            <a:ext cx="2946275" cy="49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dirty="0"/>
          </a:p>
        </p:txBody>
      </p:sp>
      <p:sp>
        <p:nvSpPr>
          <p:cNvPr id="44037" name="Rectangle 5"/>
          <p:cNvSpPr>
            <a:spLocks noGrp="1" noChangeArrowheads="1"/>
          </p:cNvSpPr>
          <p:nvPr>
            <p:ph type="sldNum" sz="quarter" idx="3"/>
          </p:nvPr>
        </p:nvSpPr>
        <p:spPr bwMode="auto">
          <a:xfrm>
            <a:off x="3851401" y="9379687"/>
            <a:ext cx="2946275" cy="49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0700725C-CBB2-479D-BFFB-E1BC9DE72629}" type="slidenum">
              <a:rPr lang="en-GB"/>
              <a:pPr/>
              <a:t>‹#›</a:t>
            </a:fld>
            <a:endParaRPr lang="en-GB" dirty="0"/>
          </a:p>
        </p:txBody>
      </p:sp>
    </p:spTree>
    <p:extLst>
      <p:ext uri="{BB962C8B-B14F-4D97-AF65-F5344CB8AC3E}">
        <p14:creationId xmlns:p14="http://schemas.microsoft.com/office/powerpoint/2010/main" val="139218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46275" cy="49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dirty="0"/>
          </a:p>
        </p:txBody>
      </p:sp>
      <p:sp>
        <p:nvSpPr>
          <p:cNvPr id="3075" name="Rectangle 3"/>
          <p:cNvSpPr>
            <a:spLocks noGrp="1" noChangeArrowheads="1"/>
          </p:cNvSpPr>
          <p:nvPr>
            <p:ph type="dt" idx="1"/>
          </p:nvPr>
        </p:nvSpPr>
        <p:spPr bwMode="auto">
          <a:xfrm>
            <a:off x="3851401" y="0"/>
            <a:ext cx="2946275" cy="49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dirty="0"/>
          </a:p>
        </p:txBody>
      </p:sp>
      <p:sp>
        <p:nvSpPr>
          <p:cNvPr id="35844" name="Rectangle 4"/>
          <p:cNvSpPr>
            <a:spLocks noGrp="1" noRot="1" noChangeAspect="1" noChangeArrowheads="1" noTextEdit="1"/>
          </p:cNvSpPr>
          <p:nvPr>
            <p:ph type="sldImg" idx="2"/>
          </p:nvPr>
        </p:nvSpPr>
        <p:spPr bwMode="auto">
          <a:xfrm>
            <a:off x="928688" y="739775"/>
            <a:ext cx="4941887" cy="37052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666" y="4690696"/>
            <a:ext cx="4984345" cy="444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2" y="9379687"/>
            <a:ext cx="2946275" cy="49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dirty="0"/>
          </a:p>
        </p:txBody>
      </p:sp>
      <p:sp>
        <p:nvSpPr>
          <p:cNvPr id="3079" name="Rectangle 7"/>
          <p:cNvSpPr>
            <a:spLocks noGrp="1" noChangeArrowheads="1"/>
          </p:cNvSpPr>
          <p:nvPr>
            <p:ph type="sldNum" sz="quarter" idx="5"/>
          </p:nvPr>
        </p:nvSpPr>
        <p:spPr bwMode="auto">
          <a:xfrm>
            <a:off x="3851401" y="9379687"/>
            <a:ext cx="2946275" cy="49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E9FD5848-6390-4AC5-8216-353FAD0C14EB}" type="slidenum">
              <a:rPr lang="en-GB"/>
              <a:pPr/>
              <a:t>‹#›</a:t>
            </a:fld>
            <a:endParaRPr lang="en-GB" dirty="0"/>
          </a:p>
        </p:txBody>
      </p:sp>
    </p:spTree>
    <p:extLst>
      <p:ext uri="{BB962C8B-B14F-4D97-AF65-F5344CB8AC3E}">
        <p14:creationId xmlns:p14="http://schemas.microsoft.com/office/powerpoint/2010/main" val="3140261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dirty="0" smtClean="0"/>
          </a:p>
        </p:txBody>
      </p:sp>
      <p:sp>
        <p:nvSpPr>
          <p:cNvPr id="36868" name="Slide Number Placeholder 3"/>
          <p:cNvSpPr>
            <a:spLocks noGrp="1"/>
          </p:cNvSpPr>
          <p:nvPr>
            <p:ph type="sldNum" sz="quarter" idx="5"/>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A46D94AB-C544-4567-8252-0BA1BB43F5FA}" type="slidenum">
              <a:rPr lang="en-GB" sz="1200">
                <a:solidFill>
                  <a:prstClr val="black"/>
                </a:solidFill>
                <a:latin typeface="Times New Roman" pitchFamily="18" charset="0"/>
              </a:rPr>
              <a:pPr/>
              <a:t>1</a:t>
            </a:fld>
            <a:endParaRPr lang="en-GB" sz="1200" dirty="0">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50</a:t>
            </a:fld>
            <a:endParaRPr lang="en-GB" dirty="0"/>
          </a:p>
        </p:txBody>
      </p:sp>
    </p:spTree>
    <p:extLst>
      <p:ext uri="{BB962C8B-B14F-4D97-AF65-F5344CB8AC3E}">
        <p14:creationId xmlns:p14="http://schemas.microsoft.com/office/powerpoint/2010/main" val="221460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51</a:t>
            </a:fld>
            <a:endParaRPr lang="en-GB" dirty="0"/>
          </a:p>
        </p:txBody>
      </p:sp>
    </p:spTree>
    <p:extLst>
      <p:ext uri="{BB962C8B-B14F-4D97-AF65-F5344CB8AC3E}">
        <p14:creationId xmlns:p14="http://schemas.microsoft.com/office/powerpoint/2010/main" val="110889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52</a:t>
            </a:fld>
            <a:endParaRPr lang="en-GB" dirty="0"/>
          </a:p>
        </p:txBody>
      </p:sp>
    </p:spTree>
    <p:extLst>
      <p:ext uri="{BB962C8B-B14F-4D97-AF65-F5344CB8AC3E}">
        <p14:creationId xmlns:p14="http://schemas.microsoft.com/office/powerpoint/2010/main" val="129243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2</a:t>
            </a:fld>
            <a:endParaRPr lang="en-GB" dirty="0"/>
          </a:p>
        </p:txBody>
      </p:sp>
    </p:spTree>
    <p:extLst>
      <p:ext uri="{BB962C8B-B14F-4D97-AF65-F5344CB8AC3E}">
        <p14:creationId xmlns:p14="http://schemas.microsoft.com/office/powerpoint/2010/main" val="12313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3</a:t>
            </a:fld>
            <a:endParaRPr lang="en-GB" dirty="0"/>
          </a:p>
        </p:txBody>
      </p:sp>
    </p:spTree>
    <p:extLst>
      <p:ext uri="{BB962C8B-B14F-4D97-AF65-F5344CB8AC3E}">
        <p14:creationId xmlns:p14="http://schemas.microsoft.com/office/powerpoint/2010/main" val="361995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6</a:t>
            </a:fld>
            <a:endParaRPr lang="en-GB" dirty="0"/>
          </a:p>
        </p:txBody>
      </p:sp>
    </p:spTree>
    <p:extLst>
      <p:ext uri="{BB962C8B-B14F-4D97-AF65-F5344CB8AC3E}">
        <p14:creationId xmlns:p14="http://schemas.microsoft.com/office/powerpoint/2010/main" val="261631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35853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11</a:t>
            </a:fld>
            <a:endParaRPr lang="en-GB" dirty="0"/>
          </a:p>
        </p:txBody>
      </p:sp>
    </p:spTree>
    <p:extLst>
      <p:ext uri="{BB962C8B-B14F-4D97-AF65-F5344CB8AC3E}">
        <p14:creationId xmlns:p14="http://schemas.microsoft.com/office/powerpoint/2010/main" val="121241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12</a:t>
            </a:fld>
            <a:endParaRPr lang="en-GB" dirty="0"/>
          </a:p>
        </p:txBody>
      </p:sp>
    </p:spTree>
    <p:extLst>
      <p:ext uri="{BB962C8B-B14F-4D97-AF65-F5344CB8AC3E}">
        <p14:creationId xmlns:p14="http://schemas.microsoft.com/office/powerpoint/2010/main" val="342347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27078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FD5848-6390-4AC5-8216-353FAD0C14EB}" type="slidenum">
              <a:rPr lang="en-GB" smtClean="0"/>
              <a:pPr/>
              <a:t>49</a:t>
            </a:fld>
            <a:endParaRPr lang="en-GB" dirty="0"/>
          </a:p>
        </p:txBody>
      </p:sp>
    </p:spTree>
    <p:extLst>
      <p:ext uri="{BB962C8B-B14F-4D97-AF65-F5344CB8AC3E}">
        <p14:creationId xmlns:p14="http://schemas.microsoft.com/office/powerpoint/2010/main" val="111749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E65DB254-05D8-40D3-A69B-D45DCB0E45F1}" type="slidenum">
              <a:rPr lang="en-GB"/>
              <a:pPr/>
              <a:t>‹#›</a:t>
            </a:fld>
            <a:endParaRPr lang="en-GB" dirty="0"/>
          </a:p>
        </p:txBody>
      </p:sp>
    </p:spTree>
    <p:extLst>
      <p:ext uri="{BB962C8B-B14F-4D97-AF65-F5344CB8AC3E}">
        <p14:creationId xmlns:p14="http://schemas.microsoft.com/office/powerpoint/2010/main" val="20868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500DF8EA-8CB1-484D-B6F2-6E977F726507}" type="slidenum">
              <a:rPr lang="en-GB"/>
              <a:pPr/>
              <a:t>‹#›</a:t>
            </a:fld>
            <a:endParaRPr lang="en-GB" dirty="0"/>
          </a:p>
        </p:txBody>
      </p:sp>
    </p:spTree>
    <p:extLst>
      <p:ext uri="{BB962C8B-B14F-4D97-AF65-F5344CB8AC3E}">
        <p14:creationId xmlns:p14="http://schemas.microsoft.com/office/powerpoint/2010/main" val="263871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39BD0512-3DDF-4739-86DE-615B5320F5BE}" type="slidenum">
              <a:rPr lang="en-GB"/>
              <a:pPr/>
              <a:t>‹#›</a:t>
            </a:fld>
            <a:endParaRPr lang="en-GB" dirty="0"/>
          </a:p>
        </p:txBody>
      </p:sp>
    </p:spTree>
    <p:extLst>
      <p:ext uri="{BB962C8B-B14F-4D97-AF65-F5344CB8AC3E}">
        <p14:creationId xmlns:p14="http://schemas.microsoft.com/office/powerpoint/2010/main" val="15739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5DB254-05D8-40D3-A69B-D45DCB0E45F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992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E7901F-DC4C-4577-A3F6-AB859B29BB88}"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6881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D796F21-2B75-46F3-82BD-45805E5B0B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060778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C58320C-EC3E-4058-B37D-E289DED5BAE8}"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69941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5D2306A-9F52-4709-98C1-ECD3C8702B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8672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FD016D-9F7A-491E-9FD7-AB646940756A}"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69079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95C060F-82E4-4A87-BDFE-6FD871049CE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273037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B7F621-D21C-4564-8946-7700306E649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5711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0E7901F-DC4C-4577-A3F6-AB859B29BB88}" type="slidenum">
              <a:rPr lang="en-GB"/>
              <a:pPr/>
              <a:t>‹#›</a:t>
            </a:fld>
            <a:endParaRPr lang="en-GB" dirty="0"/>
          </a:p>
        </p:txBody>
      </p:sp>
    </p:spTree>
    <p:extLst>
      <p:ext uri="{BB962C8B-B14F-4D97-AF65-F5344CB8AC3E}">
        <p14:creationId xmlns:p14="http://schemas.microsoft.com/office/powerpoint/2010/main" val="2714410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7244FB-072B-47A2-A117-8A08023CE7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45707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0DF8EA-8CB1-484D-B6F2-6E977F72650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1743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BD0512-3DDF-4739-86DE-615B5320F5BE}"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935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CA276D-6C7D-4942-94FF-FB80958A3F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81844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294031-BA5F-474B-96BB-714968F1A67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12648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EB776B-4EBC-4BF7-A0CD-CAC667EB58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18261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26AA17-26EC-48B9-9E8E-54B1C12635F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12299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02900F-301F-4C23-B4FA-B541040E826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44991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C2D524-EBAE-45C4-8220-561E73711D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17934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A6BAD5-29F5-4D36-AAA7-4AA0290D66E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5012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FD796F21-2B75-46F3-82BD-45805E5B0B1D}" type="slidenum">
              <a:rPr lang="en-GB"/>
              <a:pPr/>
              <a:t>‹#›</a:t>
            </a:fld>
            <a:endParaRPr lang="en-GB" dirty="0"/>
          </a:p>
        </p:txBody>
      </p:sp>
    </p:spTree>
    <p:extLst>
      <p:ext uri="{BB962C8B-B14F-4D97-AF65-F5344CB8AC3E}">
        <p14:creationId xmlns:p14="http://schemas.microsoft.com/office/powerpoint/2010/main" val="1836604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D45C01-32C0-46B1-AEF9-184B2EED71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73831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3DFF3-A037-4DE2-812C-B344776C1B1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49452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739474-F74D-4D92-86A1-145EC00122C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11469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504CA3-6172-4540-A3B4-641CC6F43E7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4796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09351C-5AC8-43B8-B928-557705EB835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59227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CA276D-6C7D-4942-94FF-FB80958A3FF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23452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294031-BA5F-474B-96BB-714968F1A67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40609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EB776B-4EBC-4BF7-A0CD-CAC667EB58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6568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26AA17-26EC-48B9-9E8E-54B1C12635F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19927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02900F-301F-4C23-B4FA-B541040E826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5338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C58320C-EC3E-4058-B37D-E289DED5BAE8}" type="slidenum">
              <a:rPr lang="en-GB"/>
              <a:pPr/>
              <a:t>‹#›</a:t>
            </a:fld>
            <a:endParaRPr lang="en-GB" dirty="0"/>
          </a:p>
        </p:txBody>
      </p:sp>
    </p:spTree>
    <p:extLst>
      <p:ext uri="{BB962C8B-B14F-4D97-AF65-F5344CB8AC3E}">
        <p14:creationId xmlns:p14="http://schemas.microsoft.com/office/powerpoint/2010/main" val="241794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C2D524-EBAE-45C4-8220-561E73711D7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9729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A6BAD5-29F5-4D36-AAA7-4AA0290D66E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29771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D45C01-32C0-46B1-AEF9-184B2EED71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80761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3DFF3-A037-4DE2-812C-B344776C1B1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71593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739474-F74D-4D92-86A1-145EC00122C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46762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504CA3-6172-4540-A3B4-641CC6F43E7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31350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09351C-5AC8-43B8-B928-557705EB835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07200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F5CA1-ECDD-4A4D-BFB5-382F1A56AD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93635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EE230-61E7-4590-93ED-A25D2A1EF68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83578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92C6CD-195F-4DB0-8E13-A6BD49144A9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6759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E5D2306A-9F52-4709-98C1-ECD3C8702B81}" type="slidenum">
              <a:rPr lang="en-GB"/>
              <a:pPr/>
              <a:t>‹#›</a:t>
            </a:fld>
            <a:endParaRPr lang="en-GB" dirty="0"/>
          </a:p>
        </p:txBody>
      </p:sp>
    </p:spTree>
    <p:extLst>
      <p:ext uri="{BB962C8B-B14F-4D97-AF65-F5344CB8AC3E}">
        <p14:creationId xmlns:p14="http://schemas.microsoft.com/office/powerpoint/2010/main" val="524907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D11DA-D6AD-4DF0-90F7-2C9BCFC4F2F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45441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7EEA80-2643-482D-8281-ECB1FFA23AE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04181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9BB99D-8002-445F-B9F3-0FE0917D976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557443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0D8C47-2F40-425B-A97E-81629780DC6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9679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8B5181-24C1-4C10-B8E7-BF2FEF5D73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54485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27EB72-535A-4CB9-AE2A-C752108C597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86304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3B027-4C15-4F3D-B5D9-0DCD442584C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82757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D346A5-6193-44CB-A477-C47F6F03310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4533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BB4676-69AB-40AD-A2CD-E90C1E9D296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68718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5DB254-05D8-40D3-A69B-D45DCB0E45F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9327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B2FD016D-9F7A-491E-9FD7-AB646940756A}" type="slidenum">
              <a:rPr lang="en-GB"/>
              <a:pPr/>
              <a:t>‹#›</a:t>
            </a:fld>
            <a:endParaRPr lang="en-GB" dirty="0"/>
          </a:p>
        </p:txBody>
      </p:sp>
    </p:spTree>
    <p:extLst>
      <p:ext uri="{BB962C8B-B14F-4D97-AF65-F5344CB8AC3E}">
        <p14:creationId xmlns:p14="http://schemas.microsoft.com/office/powerpoint/2010/main" val="1523350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E7901F-DC4C-4577-A3F6-AB859B29BB88}"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075523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D796F21-2B75-46F3-82BD-45805E5B0B1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871650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C58320C-EC3E-4058-B37D-E289DED5BAE8}"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93310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5D2306A-9F52-4709-98C1-ECD3C8702B8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28516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2FD016D-9F7A-491E-9FD7-AB646940756A}"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199288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95C060F-82E4-4A87-BDFE-6FD871049CE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95405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B7F621-D21C-4564-8946-7700306E649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56567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D7244FB-072B-47A2-A117-8A08023CE74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076243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0DF8EA-8CB1-484D-B6F2-6E977F726507}"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12091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BD0512-3DDF-4739-86DE-615B5320F5BE}"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85458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795C060F-82E4-4A87-BDFE-6FD871049CE0}" type="slidenum">
              <a:rPr lang="en-GB"/>
              <a:pPr/>
              <a:t>‹#›</a:t>
            </a:fld>
            <a:endParaRPr lang="en-GB" dirty="0"/>
          </a:p>
        </p:txBody>
      </p:sp>
    </p:spTree>
    <p:extLst>
      <p:ext uri="{BB962C8B-B14F-4D97-AF65-F5344CB8AC3E}">
        <p14:creationId xmlns:p14="http://schemas.microsoft.com/office/powerpoint/2010/main" val="66968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BB7F621-D21C-4564-8946-7700306E6491}" type="slidenum">
              <a:rPr lang="en-GB"/>
              <a:pPr/>
              <a:t>‹#›</a:t>
            </a:fld>
            <a:endParaRPr lang="en-GB" dirty="0"/>
          </a:p>
        </p:txBody>
      </p:sp>
    </p:spTree>
    <p:extLst>
      <p:ext uri="{BB962C8B-B14F-4D97-AF65-F5344CB8AC3E}">
        <p14:creationId xmlns:p14="http://schemas.microsoft.com/office/powerpoint/2010/main" val="95567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2D7244FB-072B-47A2-A117-8A08023CE747}" type="slidenum">
              <a:rPr lang="en-GB"/>
              <a:pPr/>
              <a:t>‹#›</a:t>
            </a:fld>
            <a:endParaRPr lang="en-GB" dirty="0"/>
          </a:p>
        </p:txBody>
      </p:sp>
    </p:spTree>
    <p:extLst>
      <p:ext uri="{BB962C8B-B14F-4D97-AF65-F5344CB8AC3E}">
        <p14:creationId xmlns:p14="http://schemas.microsoft.com/office/powerpoint/2010/main" val="91812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6699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478DD632-3798-4774-B3BB-9465872C352C}" type="slidenum">
              <a:rPr lang="en-GB"/>
              <a:pPr/>
              <a:t>‹#›</a:t>
            </a:fld>
            <a:endParaRPr lang="en-GB" dirty="0"/>
          </a:p>
        </p:txBody>
      </p:sp>
      <p:pic>
        <p:nvPicPr>
          <p:cNvPr id="1031" name="Picture 8" descr="eiua"/>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6102350"/>
            <a:ext cx="1600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Arial Black" pitchFamily="34" charset="0"/>
        </a:defRPr>
      </a:lvl2pPr>
      <a:lvl3pPr algn="ctr" rtl="0" eaLnBrk="0" fontAlgn="base" hangingPunct="0">
        <a:spcBef>
          <a:spcPct val="0"/>
        </a:spcBef>
        <a:spcAft>
          <a:spcPct val="0"/>
        </a:spcAft>
        <a:defRPr sz="4000">
          <a:solidFill>
            <a:srgbClr val="000099"/>
          </a:solidFill>
          <a:latin typeface="Arial Black" pitchFamily="34" charset="0"/>
        </a:defRPr>
      </a:lvl3pPr>
      <a:lvl4pPr algn="ctr" rtl="0" eaLnBrk="0" fontAlgn="base" hangingPunct="0">
        <a:spcBef>
          <a:spcPct val="0"/>
        </a:spcBef>
        <a:spcAft>
          <a:spcPct val="0"/>
        </a:spcAft>
        <a:defRPr sz="4000">
          <a:solidFill>
            <a:srgbClr val="000099"/>
          </a:solidFill>
          <a:latin typeface="Arial Black" pitchFamily="34" charset="0"/>
        </a:defRPr>
      </a:lvl4pPr>
      <a:lvl5pPr algn="ctr" rtl="0" eaLnBrk="0" fontAlgn="base" hangingPunct="0">
        <a:spcBef>
          <a:spcPct val="0"/>
        </a:spcBef>
        <a:spcAft>
          <a:spcPct val="0"/>
        </a:spcAft>
        <a:defRPr sz="4000">
          <a:solidFill>
            <a:srgbClr val="000099"/>
          </a:solidFill>
          <a:latin typeface="Arial Black" pitchFamily="34" charset="0"/>
        </a:defRPr>
      </a:lvl5pPr>
      <a:lvl6pPr marL="457200" algn="ctr" rtl="0" eaLnBrk="0" fontAlgn="base" hangingPunct="0">
        <a:spcBef>
          <a:spcPct val="0"/>
        </a:spcBef>
        <a:spcAft>
          <a:spcPct val="0"/>
        </a:spcAft>
        <a:defRPr sz="4000">
          <a:solidFill>
            <a:srgbClr val="000099"/>
          </a:solidFill>
          <a:latin typeface="Arial Black" pitchFamily="34" charset="0"/>
        </a:defRPr>
      </a:lvl6pPr>
      <a:lvl7pPr marL="914400" algn="ctr" rtl="0" eaLnBrk="0" fontAlgn="base" hangingPunct="0">
        <a:spcBef>
          <a:spcPct val="0"/>
        </a:spcBef>
        <a:spcAft>
          <a:spcPct val="0"/>
        </a:spcAft>
        <a:defRPr sz="4000">
          <a:solidFill>
            <a:srgbClr val="000099"/>
          </a:solidFill>
          <a:latin typeface="Arial Black" pitchFamily="34" charset="0"/>
        </a:defRPr>
      </a:lvl7pPr>
      <a:lvl8pPr marL="1371600" algn="ctr" rtl="0" eaLnBrk="0" fontAlgn="base" hangingPunct="0">
        <a:spcBef>
          <a:spcPct val="0"/>
        </a:spcBef>
        <a:spcAft>
          <a:spcPct val="0"/>
        </a:spcAft>
        <a:defRPr sz="4000">
          <a:solidFill>
            <a:srgbClr val="000099"/>
          </a:solidFill>
          <a:latin typeface="Arial Black" pitchFamily="34" charset="0"/>
        </a:defRPr>
      </a:lvl8pPr>
      <a:lvl9pPr marL="1828800" algn="ctr" rtl="0" eaLnBrk="0" fontAlgn="base" hangingPunct="0">
        <a:spcBef>
          <a:spcPct val="0"/>
        </a:spcBef>
        <a:spcAft>
          <a:spcPct val="0"/>
        </a:spcAft>
        <a:defRPr sz="4000">
          <a:solidFill>
            <a:srgbClr val="000099"/>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6699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478DD632-3798-4774-B3BB-9465872C352C}" type="slidenum">
              <a:rPr lang="en-GB">
                <a:solidFill>
                  <a:srgbClr val="000000"/>
                </a:solidFill>
              </a:rPr>
              <a:pPr/>
              <a:t>‹#›</a:t>
            </a:fld>
            <a:endParaRPr lang="en-GB" dirty="0">
              <a:solidFill>
                <a:srgbClr val="000000"/>
              </a:solidFill>
            </a:endParaRPr>
          </a:p>
        </p:txBody>
      </p:sp>
      <p:pic>
        <p:nvPicPr>
          <p:cNvPr id="1031" name="Picture 8" descr="eiua"/>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6102350"/>
            <a:ext cx="1600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51880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Arial Black" pitchFamily="34" charset="0"/>
        </a:defRPr>
      </a:lvl2pPr>
      <a:lvl3pPr algn="ctr" rtl="0" eaLnBrk="0" fontAlgn="base" hangingPunct="0">
        <a:spcBef>
          <a:spcPct val="0"/>
        </a:spcBef>
        <a:spcAft>
          <a:spcPct val="0"/>
        </a:spcAft>
        <a:defRPr sz="4000">
          <a:solidFill>
            <a:srgbClr val="000099"/>
          </a:solidFill>
          <a:latin typeface="Arial Black" pitchFamily="34" charset="0"/>
        </a:defRPr>
      </a:lvl3pPr>
      <a:lvl4pPr algn="ctr" rtl="0" eaLnBrk="0" fontAlgn="base" hangingPunct="0">
        <a:spcBef>
          <a:spcPct val="0"/>
        </a:spcBef>
        <a:spcAft>
          <a:spcPct val="0"/>
        </a:spcAft>
        <a:defRPr sz="4000">
          <a:solidFill>
            <a:srgbClr val="000099"/>
          </a:solidFill>
          <a:latin typeface="Arial Black" pitchFamily="34" charset="0"/>
        </a:defRPr>
      </a:lvl4pPr>
      <a:lvl5pPr algn="ctr" rtl="0" eaLnBrk="0" fontAlgn="base" hangingPunct="0">
        <a:spcBef>
          <a:spcPct val="0"/>
        </a:spcBef>
        <a:spcAft>
          <a:spcPct val="0"/>
        </a:spcAft>
        <a:defRPr sz="4000">
          <a:solidFill>
            <a:srgbClr val="000099"/>
          </a:solidFill>
          <a:latin typeface="Arial Black" pitchFamily="34" charset="0"/>
        </a:defRPr>
      </a:lvl5pPr>
      <a:lvl6pPr marL="457200" algn="ctr" rtl="0" eaLnBrk="0" fontAlgn="base" hangingPunct="0">
        <a:spcBef>
          <a:spcPct val="0"/>
        </a:spcBef>
        <a:spcAft>
          <a:spcPct val="0"/>
        </a:spcAft>
        <a:defRPr sz="4000">
          <a:solidFill>
            <a:srgbClr val="000099"/>
          </a:solidFill>
          <a:latin typeface="Arial Black" pitchFamily="34" charset="0"/>
        </a:defRPr>
      </a:lvl6pPr>
      <a:lvl7pPr marL="914400" algn="ctr" rtl="0" eaLnBrk="0" fontAlgn="base" hangingPunct="0">
        <a:spcBef>
          <a:spcPct val="0"/>
        </a:spcBef>
        <a:spcAft>
          <a:spcPct val="0"/>
        </a:spcAft>
        <a:defRPr sz="4000">
          <a:solidFill>
            <a:srgbClr val="000099"/>
          </a:solidFill>
          <a:latin typeface="Arial Black" pitchFamily="34" charset="0"/>
        </a:defRPr>
      </a:lvl7pPr>
      <a:lvl8pPr marL="1371600" algn="ctr" rtl="0" eaLnBrk="0" fontAlgn="base" hangingPunct="0">
        <a:spcBef>
          <a:spcPct val="0"/>
        </a:spcBef>
        <a:spcAft>
          <a:spcPct val="0"/>
        </a:spcAft>
        <a:defRPr sz="4000">
          <a:solidFill>
            <a:srgbClr val="000099"/>
          </a:solidFill>
          <a:latin typeface="Arial Black" pitchFamily="34" charset="0"/>
        </a:defRPr>
      </a:lvl8pPr>
      <a:lvl9pPr marL="1828800" algn="ctr" rtl="0" eaLnBrk="0" fontAlgn="base" hangingPunct="0">
        <a:spcBef>
          <a:spcPct val="0"/>
        </a:spcBef>
        <a:spcAft>
          <a:spcPct val="0"/>
        </a:spcAft>
        <a:defRPr sz="4000">
          <a:solidFill>
            <a:srgbClr val="000099"/>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6699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6FDDC897-BDA9-4C32-9E3D-FE937C1DE73E}" type="slidenum">
              <a:rPr lang="en-GB">
                <a:solidFill>
                  <a:srgbClr val="000000"/>
                </a:solidFill>
              </a:rPr>
              <a:pPr>
                <a:defRPr/>
              </a:pPr>
              <a:t>‹#›</a:t>
            </a:fld>
            <a:endParaRPr lang="en-GB" dirty="0">
              <a:solidFill>
                <a:srgbClr val="000000"/>
              </a:solidFill>
            </a:endParaRPr>
          </a:p>
        </p:txBody>
      </p:sp>
      <p:pic>
        <p:nvPicPr>
          <p:cNvPr id="1031" name="Picture 8" descr="eiua"/>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6102350"/>
            <a:ext cx="1600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56192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hf hdr="0" ftr="0" dt="0"/>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Arial Black" pitchFamily="34" charset="0"/>
        </a:defRPr>
      </a:lvl2pPr>
      <a:lvl3pPr algn="ctr" rtl="0" eaLnBrk="0" fontAlgn="base" hangingPunct="0">
        <a:spcBef>
          <a:spcPct val="0"/>
        </a:spcBef>
        <a:spcAft>
          <a:spcPct val="0"/>
        </a:spcAft>
        <a:defRPr sz="4000">
          <a:solidFill>
            <a:srgbClr val="000099"/>
          </a:solidFill>
          <a:latin typeface="Arial Black" pitchFamily="34" charset="0"/>
        </a:defRPr>
      </a:lvl3pPr>
      <a:lvl4pPr algn="ctr" rtl="0" eaLnBrk="0" fontAlgn="base" hangingPunct="0">
        <a:spcBef>
          <a:spcPct val="0"/>
        </a:spcBef>
        <a:spcAft>
          <a:spcPct val="0"/>
        </a:spcAft>
        <a:defRPr sz="4000">
          <a:solidFill>
            <a:srgbClr val="000099"/>
          </a:solidFill>
          <a:latin typeface="Arial Black" pitchFamily="34" charset="0"/>
        </a:defRPr>
      </a:lvl4pPr>
      <a:lvl5pPr algn="ctr" rtl="0" eaLnBrk="0" fontAlgn="base" hangingPunct="0">
        <a:spcBef>
          <a:spcPct val="0"/>
        </a:spcBef>
        <a:spcAft>
          <a:spcPct val="0"/>
        </a:spcAft>
        <a:defRPr sz="4000">
          <a:solidFill>
            <a:srgbClr val="000099"/>
          </a:solidFill>
          <a:latin typeface="Arial Black" pitchFamily="34" charset="0"/>
        </a:defRPr>
      </a:lvl5pPr>
      <a:lvl6pPr marL="457200" algn="ctr" rtl="0" eaLnBrk="0" fontAlgn="base" hangingPunct="0">
        <a:spcBef>
          <a:spcPct val="0"/>
        </a:spcBef>
        <a:spcAft>
          <a:spcPct val="0"/>
        </a:spcAft>
        <a:defRPr sz="4000">
          <a:solidFill>
            <a:srgbClr val="000099"/>
          </a:solidFill>
          <a:latin typeface="Arial Black" pitchFamily="34" charset="0"/>
        </a:defRPr>
      </a:lvl6pPr>
      <a:lvl7pPr marL="914400" algn="ctr" rtl="0" eaLnBrk="0" fontAlgn="base" hangingPunct="0">
        <a:spcBef>
          <a:spcPct val="0"/>
        </a:spcBef>
        <a:spcAft>
          <a:spcPct val="0"/>
        </a:spcAft>
        <a:defRPr sz="4000">
          <a:solidFill>
            <a:srgbClr val="000099"/>
          </a:solidFill>
          <a:latin typeface="Arial Black" pitchFamily="34" charset="0"/>
        </a:defRPr>
      </a:lvl7pPr>
      <a:lvl8pPr marL="1371600" algn="ctr" rtl="0" eaLnBrk="0" fontAlgn="base" hangingPunct="0">
        <a:spcBef>
          <a:spcPct val="0"/>
        </a:spcBef>
        <a:spcAft>
          <a:spcPct val="0"/>
        </a:spcAft>
        <a:defRPr sz="4000">
          <a:solidFill>
            <a:srgbClr val="000099"/>
          </a:solidFill>
          <a:latin typeface="Arial Black" pitchFamily="34" charset="0"/>
        </a:defRPr>
      </a:lvl8pPr>
      <a:lvl9pPr marL="1828800" algn="ctr" rtl="0" eaLnBrk="0" fontAlgn="base" hangingPunct="0">
        <a:spcBef>
          <a:spcPct val="0"/>
        </a:spcBef>
        <a:spcAft>
          <a:spcPct val="0"/>
        </a:spcAft>
        <a:defRPr sz="4000">
          <a:solidFill>
            <a:srgbClr val="000099"/>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6699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6FDDC897-BDA9-4C32-9E3D-FE937C1DE73E}" type="slidenum">
              <a:rPr lang="en-GB">
                <a:solidFill>
                  <a:srgbClr val="000000"/>
                </a:solidFill>
              </a:rPr>
              <a:pPr>
                <a:defRPr/>
              </a:pPr>
              <a:t>‹#›</a:t>
            </a:fld>
            <a:endParaRPr lang="en-GB" dirty="0">
              <a:solidFill>
                <a:srgbClr val="000000"/>
              </a:solidFill>
            </a:endParaRPr>
          </a:p>
        </p:txBody>
      </p:sp>
      <p:pic>
        <p:nvPicPr>
          <p:cNvPr id="1031" name="Picture 8" descr="eiua"/>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6102350"/>
            <a:ext cx="1600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45557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hf hdr="0" ftr="0" dt="0"/>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Arial Black" pitchFamily="34" charset="0"/>
        </a:defRPr>
      </a:lvl2pPr>
      <a:lvl3pPr algn="ctr" rtl="0" eaLnBrk="0" fontAlgn="base" hangingPunct="0">
        <a:spcBef>
          <a:spcPct val="0"/>
        </a:spcBef>
        <a:spcAft>
          <a:spcPct val="0"/>
        </a:spcAft>
        <a:defRPr sz="4000">
          <a:solidFill>
            <a:srgbClr val="000099"/>
          </a:solidFill>
          <a:latin typeface="Arial Black" pitchFamily="34" charset="0"/>
        </a:defRPr>
      </a:lvl3pPr>
      <a:lvl4pPr algn="ctr" rtl="0" eaLnBrk="0" fontAlgn="base" hangingPunct="0">
        <a:spcBef>
          <a:spcPct val="0"/>
        </a:spcBef>
        <a:spcAft>
          <a:spcPct val="0"/>
        </a:spcAft>
        <a:defRPr sz="4000">
          <a:solidFill>
            <a:srgbClr val="000099"/>
          </a:solidFill>
          <a:latin typeface="Arial Black" pitchFamily="34" charset="0"/>
        </a:defRPr>
      </a:lvl4pPr>
      <a:lvl5pPr algn="ctr" rtl="0" eaLnBrk="0" fontAlgn="base" hangingPunct="0">
        <a:spcBef>
          <a:spcPct val="0"/>
        </a:spcBef>
        <a:spcAft>
          <a:spcPct val="0"/>
        </a:spcAft>
        <a:defRPr sz="4000">
          <a:solidFill>
            <a:srgbClr val="000099"/>
          </a:solidFill>
          <a:latin typeface="Arial Black" pitchFamily="34" charset="0"/>
        </a:defRPr>
      </a:lvl5pPr>
      <a:lvl6pPr marL="457200" algn="ctr" rtl="0" eaLnBrk="0" fontAlgn="base" hangingPunct="0">
        <a:spcBef>
          <a:spcPct val="0"/>
        </a:spcBef>
        <a:spcAft>
          <a:spcPct val="0"/>
        </a:spcAft>
        <a:defRPr sz="4000">
          <a:solidFill>
            <a:srgbClr val="000099"/>
          </a:solidFill>
          <a:latin typeface="Arial Black" pitchFamily="34" charset="0"/>
        </a:defRPr>
      </a:lvl6pPr>
      <a:lvl7pPr marL="914400" algn="ctr" rtl="0" eaLnBrk="0" fontAlgn="base" hangingPunct="0">
        <a:spcBef>
          <a:spcPct val="0"/>
        </a:spcBef>
        <a:spcAft>
          <a:spcPct val="0"/>
        </a:spcAft>
        <a:defRPr sz="4000">
          <a:solidFill>
            <a:srgbClr val="000099"/>
          </a:solidFill>
          <a:latin typeface="Arial Black" pitchFamily="34" charset="0"/>
        </a:defRPr>
      </a:lvl7pPr>
      <a:lvl8pPr marL="1371600" algn="ctr" rtl="0" eaLnBrk="0" fontAlgn="base" hangingPunct="0">
        <a:spcBef>
          <a:spcPct val="0"/>
        </a:spcBef>
        <a:spcAft>
          <a:spcPct val="0"/>
        </a:spcAft>
        <a:defRPr sz="4000">
          <a:solidFill>
            <a:srgbClr val="000099"/>
          </a:solidFill>
          <a:latin typeface="Arial Black" pitchFamily="34" charset="0"/>
        </a:defRPr>
      </a:lvl8pPr>
      <a:lvl9pPr marL="1828800" algn="ctr" rtl="0" eaLnBrk="0" fontAlgn="base" hangingPunct="0">
        <a:spcBef>
          <a:spcPct val="0"/>
        </a:spcBef>
        <a:spcAft>
          <a:spcPct val="0"/>
        </a:spcAft>
        <a:defRPr sz="4000">
          <a:solidFill>
            <a:srgbClr val="000099"/>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6699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6154C06E-41EB-4C23-B363-9716A0EF9220}" type="slidenum">
              <a:rPr lang="en-GB">
                <a:solidFill>
                  <a:srgbClr val="000000"/>
                </a:solidFill>
              </a:rPr>
              <a:pPr>
                <a:defRPr/>
              </a:pPr>
              <a:t>‹#›</a:t>
            </a:fld>
            <a:endParaRPr lang="en-GB" dirty="0">
              <a:solidFill>
                <a:srgbClr val="000000"/>
              </a:solidFill>
            </a:endParaRPr>
          </a:p>
        </p:txBody>
      </p:sp>
      <p:pic>
        <p:nvPicPr>
          <p:cNvPr id="1031" name="Picture 8" descr="eiua"/>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6102350"/>
            <a:ext cx="1600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83116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ftr="0" dt="0"/>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Arial Black" pitchFamily="34" charset="0"/>
        </a:defRPr>
      </a:lvl2pPr>
      <a:lvl3pPr algn="ctr" rtl="0" eaLnBrk="0" fontAlgn="base" hangingPunct="0">
        <a:spcBef>
          <a:spcPct val="0"/>
        </a:spcBef>
        <a:spcAft>
          <a:spcPct val="0"/>
        </a:spcAft>
        <a:defRPr sz="4000">
          <a:solidFill>
            <a:srgbClr val="000099"/>
          </a:solidFill>
          <a:latin typeface="Arial Black" pitchFamily="34" charset="0"/>
        </a:defRPr>
      </a:lvl3pPr>
      <a:lvl4pPr algn="ctr" rtl="0" eaLnBrk="0" fontAlgn="base" hangingPunct="0">
        <a:spcBef>
          <a:spcPct val="0"/>
        </a:spcBef>
        <a:spcAft>
          <a:spcPct val="0"/>
        </a:spcAft>
        <a:defRPr sz="4000">
          <a:solidFill>
            <a:srgbClr val="000099"/>
          </a:solidFill>
          <a:latin typeface="Arial Black" pitchFamily="34" charset="0"/>
        </a:defRPr>
      </a:lvl4pPr>
      <a:lvl5pPr algn="ctr" rtl="0" eaLnBrk="0" fontAlgn="base" hangingPunct="0">
        <a:spcBef>
          <a:spcPct val="0"/>
        </a:spcBef>
        <a:spcAft>
          <a:spcPct val="0"/>
        </a:spcAft>
        <a:defRPr sz="4000">
          <a:solidFill>
            <a:srgbClr val="000099"/>
          </a:solidFill>
          <a:latin typeface="Arial Black" pitchFamily="34" charset="0"/>
        </a:defRPr>
      </a:lvl5pPr>
      <a:lvl6pPr marL="457200" algn="ctr" rtl="0" eaLnBrk="0" fontAlgn="base" hangingPunct="0">
        <a:spcBef>
          <a:spcPct val="0"/>
        </a:spcBef>
        <a:spcAft>
          <a:spcPct val="0"/>
        </a:spcAft>
        <a:defRPr sz="4000">
          <a:solidFill>
            <a:srgbClr val="000099"/>
          </a:solidFill>
          <a:latin typeface="Arial Black" pitchFamily="34" charset="0"/>
        </a:defRPr>
      </a:lvl6pPr>
      <a:lvl7pPr marL="914400" algn="ctr" rtl="0" eaLnBrk="0" fontAlgn="base" hangingPunct="0">
        <a:spcBef>
          <a:spcPct val="0"/>
        </a:spcBef>
        <a:spcAft>
          <a:spcPct val="0"/>
        </a:spcAft>
        <a:defRPr sz="4000">
          <a:solidFill>
            <a:srgbClr val="000099"/>
          </a:solidFill>
          <a:latin typeface="Arial Black" pitchFamily="34" charset="0"/>
        </a:defRPr>
      </a:lvl7pPr>
      <a:lvl8pPr marL="1371600" algn="ctr" rtl="0" eaLnBrk="0" fontAlgn="base" hangingPunct="0">
        <a:spcBef>
          <a:spcPct val="0"/>
        </a:spcBef>
        <a:spcAft>
          <a:spcPct val="0"/>
        </a:spcAft>
        <a:defRPr sz="4000">
          <a:solidFill>
            <a:srgbClr val="000099"/>
          </a:solidFill>
          <a:latin typeface="Arial Black" pitchFamily="34" charset="0"/>
        </a:defRPr>
      </a:lvl8pPr>
      <a:lvl9pPr marL="1828800" algn="ctr" rtl="0" eaLnBrk="0" fontAlgn="base" hangingPunct="0">
        <a:spcBef>
          <a:spcPct val="0"/>
        </a:spcBef>
        <a:spcAft>
          <a:spcPct val="0"/>
        </a:spcAft>
        <a:defRPr sz="4000">
          <a:solidFill>
            <a:srgbClr val="000099"/>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6699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478DD632-3798-4774-B3BB-9465872C352C}" type="slidenum">
              <a:rPr lang="en-GB">
                <a:solidFill>
                  <a:srgbClr val="000000"/>
                </a:solidFill>
              </a:rPr>
              <a:pPr/>
              <a:t>‹#›</a:t>
            </a:fld>
            <a:endParaRPr lang="en-GB" dirty="0">
              <a:solidFill>
                <a:srgbClr val="000000"/>
              </a:solidFill>
            </a:endParaRPr>
          </a:p>
        </p:txBody>
      </p:sp>
      <p:pic>
        <p:nvPicPr>
          <p:cNvPr id="1031" name="Picture 8" descr="eiua"/>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6102350"/>
            <a:ext cx="1600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5688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Arial Black" pitchFamily="34" charset="0"/>
        </a:defRPr>
      </a:lvl2pPr>
      <a:lvl3pPr algn="ctr" rtl="0" eaLnBrk="0" fontAlgn="base" hangingPunct="0">
        <a:spcBef>
          <a:spcPct val="0"/>
        </a:spcBef>
        <a:spcAft>
          <a:spcPct val="0"/>
        </a:spcAft>
        <a:defRPr sz="4000">
          <a:solidFill>
            <a:srgbClr val="000099"/>
          </a:solidFill>
          <a:latin typeface="Arial Black" pitchFamily="34" charset="0"/>
        </a:defRPr>
      </a:lvl3pPr>
      <a:lvl4pPr algn="ctr" rtl="0" eaLnBrk="0" fontAlgn="base" hangingPunct="0">
        <a:spcBef>
          <a:spcPct val="0"/>
        </a:spcBef>
        <a:spcAft>
          <a:spcPct val="0"/>
        </a:spcAft>
        <a:defRPr sz="4000">
          <a:solidFill>
            <a:srgbClr val="000099"/>
          </a:solidFill>
          <a:latin typeface="Arial Black" pitchFamily="34" charset="0"/>
        </a:defRPr>
      </a:lvl4pPr>
      <a:lvl5pPr algn="ctr" rtl="0" eaLnBrk="0" fontAlgn="base" hangingPunct="0">
        <a:spcBef>
          <a:spcPct val="0"/>
        </a:spcBef>
        <a:spcAft>
          <a:spcPct val="0"/>
        </a:spcAft>
        <a:defRPr sz="4000">
          <a:solidFill>
            <a:srgbClr val="000099"/>
          </a:solidFill>
          <a:latin typeface="Arial Black" pitchFamily="34" charset="0"/>
        </a:defRPr>
      </a:lvl5pPr>
      <a:lvl6pPr marL="457200" algn="ctr" rtl="0" eaLnBrk="0" fontAlgn="base" hangingPunct="0">
        <a:spcBef>
          <a:spcPct val="0"/>
        </a:spcBef>
        <a:spcAft>
          <a:spcPct val="0"/>
        </a:spcAft>
        <a:defRPr sz="4000">
          <a:solidFill>
            <a:srgbClr val="000099"/>
          </a:solidFill>
          <a:latin typeface="Arial Black" pitchFamily="34" charset="0"/>
        </a:defRPr>
      </a:lvl6pPr>
      <a:lvl7pPr marL="914400" algn="ctr" rtl="0" eaLnBrk="0" fontAlgn="base" hangingPunct="0">
        <a:spcBef>
          <a:spcPct val="0"/>
        </a:spcBef>
        <a:spcAft>
          <a:spcPct val="0"/>
        </a:spcAft>
        <a:defRPr sz="4000">
          <a:solidFill>
            <a:srgbClr val="000099"/>
          </a:solidFill>
          <a:latin typeface="Arial Black" pitchFamily="34" charset="0"/>
        </a:defRPr>
      </a:lvl7pPr>
      <a:lvl8pPr marL="1371600" algn="ctr" rtl="0" eaLnBrk="0" fontAlgn="base" hangingPunct="0">
        <a:spcBef>
          <a:spcPct val="0"/>
        </a:spcBef>
        <a:spcAft>
          <a:spcPct val="0"/>
        </a:spcAft>
        <a:defRPr sz="4000">
          <a:solidFill>
            <a:srgbClr val="000099"/>
          </a:solidFill>
          <a:latin typeface="Arial Black" pitchFamily="34" charset="0"/>
        </a:defRPr>
      </a:lvl8pPr>
      <a:lvl9pPr marL="1828800" algn="ctr" rtl="0" eaLnBrk="0" fontAlgn="base" hangingPunct="0">
        <a:spcBef>
          <a:spcPct val="0"/>
        </a:spcBef>
        <a:spcAft>
          <a:spcPct val="0"/>
        </a:spcAft>
        <a:defRPr sz="4000">
          <a:solidFill>
            <a:srgbClr val="000099"/>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defRPr>
      </a:lvl2pPr>
      <a:lvl3pPr marL="1143000" indent="-228600" algn="l" rtl="0" eaLnBrk="0" fontAlgn="base" hangingPunct="0">
        <a:spcBef>
          <a:spcPct val="20000"/>
        </a:spcBef>
        <a:spcAft>
          <a:spcPct val="0"/>
        </a:spcAft>
        <a:buChar char="•"/>
        <a:defRPr sz="24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rgbClr val="000099"/>
          </a:solidFill>
          <a:latin typeface="+mn-lt"/>
        </a:defRPr>
      </a:lvl5pPr>
      <a:lvl6pPr marL="2514600" indent="-228600" algn="l" rtl="0" eaLnBrk="0" fontAlgn="base" hangingPunct="0">
        <a:spcBef>
          <a:spcPct val="20000"/>
        </a:spcBef>
        <a:spcAft>
          <a:spcPct val="0"/>
        </a:spcAft>
        <a:buChar char="»"/>
        <a:defRPr sz="2000">
          <a:solidFill>
            <a:srgbClr val="000099"/>
          </a:solidFill>
          <a:latin typeface="+mn-lt"/>
        </a:defRPr>
      </a:lvl6pPr>
      <a:lvl7pPr marL="2971800" indent="-228600" algn="l" rtl="0" eaLnBrk="0" fontAlgn="base" hangingPunct="0">
        <a:spcBef>
          <a:spcPct val="20000"/>
        </a:spcBef>
        <a:spcAft>
          <a:spcPct val="0"/>
        </a:spcAft>
        <a:buChar char="»"/>
        <a:defRPr sz="2000">
          <a:solidFill>
            <a:srgbClr val="000099"/>
          </a:solidFill>
          <a:latin typeface="+mn-lt"/>
        </a:defRPr>
      </a:lvl7pPr>
      <a:lvl8pPr marL="3429000" indent="-228600" algn="l" rtl="0" eaLnBrk="0" fontAlgn="base" hangingPunct="0">
        <a:spcBef>
          <a:spcPct val="20000"/>
        </a:spcBef>
        <a:spcAft>
          <a:spcPct val="0"/>
        </a:spcAft>
        <a:buChar char="»"/>
        <a:defRPr sz="2000">
          <a:solidFill>
            <a:srgbClr val="000099"/>
          </a:solidFill>
          <a:latin typeface="+mn-lt"/>
        </a:defRPr>
      </a:lvl8pPr>
      <a:lvl9pPr marL="3886200" indent="-228600" algn="l" rtl="0" eaLnBrk="0" fontAlgn="base" hangingPunct="0">
        <a:spcBef>
          <a:spcPct val="20000"/>
        </a:spcBef>
        <a:spcAft>
          <a:spcPct val="0"/>
        </a:spcAft>
        <a:buChar char="»"/>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4.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13.png"/><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1.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A762BBFD-F7E5-4677-AEA8-5EFA3269CE0F}" type="slidenum">
              <a:rPr lang="en-GB" sz="1400">
                <a:solidFill>
                  <a:srgbClr val="000000"/>
                </a:solidFill>
                <a:latin typeface="Times New Roman" pitchFamily="18" charset="0"/>
              </a:rPr>
              <a:pPr/>
              <a:t>1</a:t>
            </a:fld>
            <a:endParaRPr lang="en-GB" sz="1400" dirty="0">
              <a:solidFill>
                <a:srgbClr val="000000"/>
              </a:solidFill>
              <a:latin typeface="Times New Roman" pitchFamily="18" charset="0"/>
            </a:endParaRPr>
          </a:p>
        </p:txBody>
      </p:sp>
      <p:sp>
        <p:nvSpPr>
          <p:cNvPr id="2052" name="Title 1"/>
          <p:cNvSpPr txBox="1">
            <a:spLocks/>
          </p:cNvSpPr>
          <p:nvPr/>
        </p:nvSpPr>
        <p:spPr bwMode="auto">
          <a:xfrm>
            <a:off x="611188" y="836712"/>
            <a:ext cx="7921625" cy="12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a:spcAft>
                <a:spcPts val="0"/>
              </a:spcAft>
            </a:pPr>
            <a:r>
              <a:rPr lang="en-GB" sz="2800" b="1" dirty="0" smtClean="0">
                <a:solidFill>
                  <a:srgbClr val="000099"/>
                </a:solidFill>
                <a:latin typeface="Calibri"/>
                <a:ea typeface="SimSun"/>
                <a:cs typeface="Times New Roman"/>
              </a:rPr>
              <a:t>The uneven impact of the global economic recession and austerity on places and people: Bristol and Liverpool compared</a:t>
            </a:r>
            <a:endParaRPr lang="en-GB" sz="2800" dirty="0">
              <a:solidFill>
                <a:srgbClr val="000099"/>
              </a:solidFill>
              <a:latin typeface="Calibri"/>
              <a:ea typeface="SimSun"/>
              <a:cs typeface="Times New Roman"/>
            </a:endParaRPr>
          </a:p>
        </p:txBody>
      </p:sp>
      <p:sp>
        <p:nvSpPr>
          <p:cNvPr id="2053" name="Subtitle 2"/>
          <p:cNvSpPr txBox="1">
            <a:spLocks/>
          </p:cNvSpPr>
          <p:nvPr/>
        </p:nvSpPr>
        <p:spPr bwMode="auto">
          <a:xfrm>
            <a:off x="431800" y="2056779"/>
            <a:ext cx="8280400" cy="93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a:r>
              <a:rPr lang="en-GB" sz="1800" dirty="0" smtClean="0">
                <a:solidFill>
                  <a:srgbClr val="000099"/>
                </a:solidFill>
              </a:rPr>
              <a:t>Research </a:t>
            </a:r>
            <a:r>
              <a:rPr lang="en-GB" sz="1800" dirty="0" smtClean="0">
                <a:solidFill>
                  <a:srgbClr val="000099"/>
                </a:solidFill>
              </a:rPr>
              <a:t>Workshops: Bristol, 5</a:t>
            </a:r>
            <a:r>
              <a:rPr lang="en-GB" sz="1800" baseline="30000" dirty="0" smtClean="0">
                <a:solidFill>
                  <a:srgbClr val="000099"/>
                </a:solidFill>
              </a:rPr>
              <a:t>th</a:t>
            </a:r>
            <a:r>
              <a:rPr lang="en-GB" sz="1800" dirty="0" smtClean="0">
                <a:solidFill>
                  <a:srgbClr val="000099"/>
                </a:solidFill>
              </a:rPr>
              <a:t> </a:t>
            </a:r>
            <a:r>
              <a:rPr lang="en-GB" sz="1800" dirty="0" smtClean="0">
                <a:solidFill>
                  <a:srgbClr val="000099"/>
                </a:solidFill>
              </a:rPr>
              <a:t>November </a:t>
            </a:r>
            <a:r>
              <a:rPr lang="en-GB" sz="1800" dirty="0" smtClean="0">
                <a:solidFill>
                  <a:srgbClr val="000099"/>
                </a:solidFill>
              </a:rPr>
              <a:t>&amp; Liverpool, 15</a:t>
            </a:r>
            <a:r>
              <a:rPr lang="en-GB" sz="1800" baseline="30000" dirty="0" smtClean="0">
                <a:solidFill>
                  <a:srgbClr val="000099"/>
                </a:solidFill>
              </a:rPr>
              <a:t>th</a:t>
            </a:r>
            <a:r>
              <a:rPr lang="en-GB" sz="1800" dirty="0" smtClean="0">
                <a:solidFill>
                  <a:srgbClr val="000099"/>
                </a:solidFill>
              </a:rPr>
              <a:t> November 2013</a:t>
            </a:r>
            <a:endParaRPr lang="en-GB" sz="2000" dirty="0">
              <a:solidFill>
                <a:srgbClr val="898989"/>
              </a:solidFill>
            </a:endParaRPr>
          </a:p>
        </p:txBody>
      </p:sp>
      <p:pic>
        <p:nvPicPr>
          <p:cNvPr id="2054" name="Picture 2" descr="logo-lt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7951"/>
            <a:ext cx="16129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6" name="Object 4"/>
          <p:cNvGraphicFramePr>
            <a:graphicFrameLocks noChangeAspect="1"/>
          </p:cNvGraphicFramePr>
          <p:nvPr>
            <p:extLst>
              <p:ext uri="{D42A27DB-BD31-4B8C-83A1-F6EECF244321}">
                <p14:modId xmlns:p14="http://schemas.microsoft.com/office/powerpoint/2010/main" val="1034254587"/>
              </p:ext>
            </p:extLst>
          </p:nvPr>
        </p:nvGraphicFramePr>
        <p:xfrm>
          <a:off x="4735512" y="6078537"/>
          <a:ext cx="773113" cy="654050"/>
        </p:xfrm>
        <a:graphic>
          <a:graphicData uri="http://schemas.openxmlformats.org/presentationml/2006/ole">
            <mc:AlternateContent xmlns:mc="http://schemas.openxmlformats.org/markup-compatibility/2006">
              <mc:Choice xmlns:v="urn:schemas-microsoft-com:vml" Requires="v">
                <p:oleObj spid="_x0000_s12401" r:id="rId5" imgW="895238" imgH="762106" progId="">
                  <p:embed/>
                </p:oleObj>
              </mc:Choice>
              <mc:Fallback>
                <p:oleObj r:id="rId5" imgW="895238" imgH="762106" progId="">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512" y="6078537"/>
                        <a:ext cx="773113"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Picture 7" descr="sps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413" y="5949950"/>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Box 11"/>
          <p:cNvSpPr txBox="1">
            <a:spLocks noChangeArrowheads="1"/>
          </p:cNvSpPr>
          <p:nvPr/>
        </p:nvSpPr>
        <p:spPr bwMode="auto">
          <a:xfrm>
            <a:off x="468313" y="4860925"/>
            <a:ext cx="4851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pPr algn="ctr" eaLnBrk="1" hangingPunct="1"/>
            <a:r>
              <a:rPr lang="en-US" sz="1800" b="1" dirty="0" smtClean="0">
                <a:solidFill>
                  <a:srgbClr val="000000"/>
                </a:solidFill>
                <a:latin typeface="Calibri" pitchFamily="34" charset="0"/>
                <a:cs typeface="Arial" charset="0"/>
              </a:rPr>
              <a:t>Patricia Kennett &amp; Jacqui Croft, School for Policy Studies, University of Bristol</a:t>
            </a:r>
          </a:p>
          <a:p>
            <a:pPr lvl="0" algn="ctr" eaLnBrk="1" hangingPunct="1"/>
            <a:r>
              <a:rPr lang="en-US" sz="1800" b="1" dirty="0">
                <a:solidFill>
                  <a:srgbClr val="000000"/>
                </a:solidFill>
                <a:latin typeface="Calibri" pitchFamily="34" charset="0"/>
                <a:cs typeface="Arial" charset="0"/>
              </a:rPr>
              <a:t>Richard Meegan &amp; Gerwyn Jones,  European Institute for Urban Affairs, LJMU</a:t>
            </a:r>
          </a:p>
          <a:p>
            <a:pPr algn="ctr" eaLnBrk="1" hangingPunct="1"/>
            <a:endParaRPr lang="en-US" sz="1800" b="1" dirty="0">
              <a:solidFill>
                <a:srgbClr val="000000"/>
              </a:solidFill>
              <a:latin typeface="Calibri" pitchFamily="34" charset="0"/>
              <a:cs typeface="Arial" charset="0"/>
            </a:endParaRPr>
          </a:p>
        </p:txBody>
      </p:sp>
      <p:pic>
        <p:nvPicPr>
          <p:cNvPr id="2059" name="Picture 13" descr="Albert docks.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625" y="2636837"/>
            <a:ext cx="30797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4" descr="bristol.bm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188" y="2636838"/>
            <a:ext cx="42433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8137" y="80169"/>
            <a:ext cx="20240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867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98425" y="260350"/>
            <a:ext cx="3465513" cy="720725"/>
          </a:xfrm>
        </p:spPr>
        <p:txBody>
          <a:bodyPr/>
          <a:lstStyle/>
          <a:p>
            <a:r>
              <a:rPr lang="en-GB" dirty="0"/>
              <a:t>Recession impact - employment </a:t>
            </a:r>
            <a:r>
              <a:rPr lang="en-GB" dirty="0" smtClean="0"/>
              <a:t>change % 2008-12</a:t>
            </a:r>
          </a:p>
        </p:txBody>
      </p:sp>
      <p:sp>
        <p:nvSpPr>
          <p:cNvPr id="2051" name="Text Placeholder 3"/>
          <p:cNvSpPr>
            <a:spLocks noGrp="1"/>
          </p:cNvSpPr>
          <p:nvPr>
            <p:ph type="body" sz="half" idx="2"/>
          </p:nvPr>
        </p:nvSpPr>
        <p:spPr>
          <a:xfrm>
            <a:off x="179388" y="1052513"/>
            <a:ext cx="3168650" cy="5073650"/>
          </a:xfrm>
        </p:spPr>
        <p:txBody>
          <a:bodyPr/>
          <a:lstStyle/>
          <a:p>
            <a:r>
              <a:rPr lang="en-US" dirty="0" smtClean="0"/>
              <a:t>Total employment:</a:t>
            </a:r>
          </a:p>
          <a:p>
            <a:pPr marL="285750" indent="-285750">
              <a:buFont typeface="Arial" panose="020B0604020202020204" pitchFamily="34" charset="0"/>
              <a:buChar char="•"/>
            </a:pPr>
            <a:r>
              <a:rPr lang="en-US" dirty="0" smtClean="0"/>
              <a:t>cities – Bristol down more than Liverpool &amp; national</a:t>
            </a:r>
          </a:p>
          <a:p>
            <a:pPr marL="285750" indent="-285750">
              <a:buFont typeface="Arial" panose="020B0604020202020204" pitchFamily="34" charset="0"/>
              <a:buChar char="•"/>
            </a:pPr>
            <a:r>
              <a:rPr lang="en-US" dirty="0" smtClean="0"/>
              <a:t>TTWAs – down about same &amp; more than national</a:t>
            </a:r>
          </a:p>
          <a:p>
            <a:pPr marL="285750" indent="-285750">
              <a:buFont typeface="Arial" panose="020B0604020202020204" pitchFamily="34" charset="0"/>
              <a:buChar char="•"/>
            </a:pPr>
            <a:r>
              <a:rPr lang="en-US" dirty="0" smtClean="0"/>
              <a:t>CRs – BCR down more than LCR &amp; national</a:t>
            </a:r>
          </a:p>
          <a:p>
            <a:pPr lvl="0"/>
            <a:endParaRPr lang="en-US" dirty="0" smtClean="0"/>
          </a:p>
          <a:p>
            <a:pPr lvl="0"/>
            <a:r>
              <a:rPr lang="en-US" dirty="0" smtClean="0"/>
              <a:t>FT employees:</a:t>
            </a:r>
          </a:p>
          <a:p>
            <a:pPr marL="285750" lvl="0" indent="-285750">
              <a:buFont typeface="Arial" panose="020B0604020202020204" pitchFamily="34" charset="0"/>
              <a:buChar char="•"/>
            </a:pPr>
            <a:r>
              <a:rPr lang="en-US" dirty="0" smtClean="0"/>
              <a:t>cities – Liverpool down more than national, Bristol less</a:t>
            </a:r>
          </a:p>
          <a:p>
            <a:pPr marL="285750" lvl="0" indent="-285750">
              <a:buFont typeface="Arial" panose="020B0604020202020204" pitchFamily="34" charset="0"/>
              <a:buChar char="•"/>
            </a:pPr>
            <a:r>
              <a:rPr lang="en-US" dirty="0" smtClean="0"/>
              <a:t>TTWAs &amp; CRs down </a:t>
            </a:r>
            <a:r>
              <a:rPr lang="en-US" dirty="0"/>
              <a:t>in both more than national</a:t>
            </a:r>
          </a:p>
          <a:p>
            <a:pPr lvl="0"/>
            <a:endParaRPr lang="en-US" dirty="0" smtClean="0"/>
          </a:p>
          <a:p>
            <a:pPr lvl="0"/>
            <a:r>
              <a:rPr lang="en-US" dirty="0" smtClean="0"/>
              <a:t>PT employees:</a:t>
            </a:r>
          </a:p>
          <a:p>
            <a:pPr marL="285750" lvl="0" indent="-285750">
              <a:buFont typeface="Arial" panose="020B0604020202020204" pitchFamily="34" charset="0"/>
              <a:buChar char="•"/>
            </a:pPr>
            <a:r>
              <a:rPr lang="en-US" dirty="0" smtClean="0"/>
              <a:t>up </a:t>
            </a:r>
            <a:r>
              <a:rPr lang="en-US" dirty="0"/>
              <a:t>significantly in Liverpool </a:t>
            </a:r>
            <a:r>
              <a:rPr lang="en-US" dirty="0" smtClean="0"/>
              <a:t>- city, TTWA &amp; CR </a:t>
            </a:r>
          </a:p>
          <a:p>
            <a:pPr marL="285750" lvl="0" indent="-285750">
              <a:buFont typeface="Arial" panose="020B0604020202020204" pitchFamily="34" charset="0"/>
              <a:buChar char="•"/>
            </a:pPr>
            <a:r>
              <a:rPr lang="en-US" dirty="0" smtClean="0"/>
              <a:t>up in Bristol - TTWA and CR but city exception</a:t>
            </a:r>
            <a:endParaRPr lang="en-US" dirty="0"/>
          </a:p>
          <a:p>
            <a:pPr lvl="0"/>
            <a:r>
              <a:rPr lang="en-US" dirty="0" smtClean="0"/>
              <a:t>     </a:t>
            </a:r>
            <a:r>
              <a:rPr lang="en-US" b="1" i="1" dirty="0" smtClean="0"/>
              <a:t>…‘</a:t>
            </a:r>
            <a:r>
              <a:rPr lang="en-US" b="1" i="1" dirty="0"/>
              <a:t>underemployment’</a:t>
            </a:r>
          </a:p>
          <a:p>
            <a:endParaRPr lang="en-US" dirty="0" smtClean="0"/>
          </a:p>
        </p:txBody>
      </p:sp>
      <p:sp>
        <p:nvSpPr>
          <p:cNvPr id="20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8F8B3442-8B84-45F2-B82C-55CAA3EC1D4D}" type="slidenum">
              <a:rPr lang="en-GB" sz="1400" smtClean="0">
                <a:solidFill>
                  <a:srgbClr val="000000"/>
                </a:solidFill>
                <a:latin typeface="Times New Roman" pitchFamily="18" charset="0"/>
              </a:rPr>
              <a:pPr/>
              <a:t>10</a:t>
            </a:fld>
            <a:endParaRPr lang="en-GB" sz="1400" dirty="0" smtClean="0">
              <a:solidFill>
                <a:srgbClr val="000000"/>
              </a:solidFill>
              <a:latin typeface="Times New Roman" pitchFamily="18" charset="0"/>
            </a:endParaRPr>
          </a:p>
        </p:txBody>
      </p:sp>
      <p:graphicFrame>
        <p:nvGraphicFramePr>
          <p:cNvPr id="2053" name="Content Placeholder 8"/>
          <p:cNvGraphicFramePr>
            <a:graphicFrameLocks noGrp="1"/>
          </p:cNvGraphicFramePr>
          <p:nvPr>
            <p:ph idx="1"/>
          </p:nvPr>
        </p:nvGraphicFramePr>
        <p:xfrm>
          <a:off x="3524250" y="222250"/>
          <a:ext cx="5491163" cy="5954713"/>
        </p:xfrm>
        <a:graphic>
          <a:graphicData uri="http://schemas.openxmlformats.org/presentationml/2006/ole">
            <mc:AlternateContent xmlns:mc="http://schemas.openxmlformats.org/markup-compatibility/2006">
              <mc:Choice xmlns:v="urn:schemas-microsoft-com:vml" Requires="v">
                <p:oleObj spid="_x0000_s15431" r:id="rId4" imgW="5492972" imgH="5956308" progId="Excel.Sheet.8">
                  <p:embed/>
                </p:oleObj>
              </mc:Choice>
              <mc:Fallback>
                <p:oleObj r:id="rId4" imgW="5492972" imgH="5956308" progId="Excel.Sheet.8">
                  <p:embed/>
                  <p:pic>
                    <p:nvPicPr>
                      <p:cNvPr id="0" name="Picture 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222250"/>
                        <a:ext cx="5491163" cy="595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7" descr="sps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6137275"/>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42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Recession impact </a:t>
            </a:r>
            <a:r>
              <a:rPr lang="en-GB" dirty="0" smtClean="0"/>
              <a:t>- employment change by sector (%) 2008-2012 </a:t>
            </a:r>
            <a:endParaRPr lang="en-GB" dirty="0"/>
          </a:p>
        </p:txBody>
      </p:sp>
      <p:sp>
        <p:nvSpPr>
          <p:cNvPr id="4" name="Text Placeholder 3"/>
          <p:cNvSpPr>
            <a:spLocks noGrp="1"/>
          </p:cNvSpPr>
          <p:nvPr>
            <p:ph type="body" sz="half" idx="2"/>
          </p:nvPr>
        </p:nvSpPr>
        <p:spPr>
          <a:xfrm>
            <a:off x="457200" y="1435100"/>
            <a:ext cx="3106688" cy="4691063"/>
          </a:xfrm>
        </p:spPr>
        <p:txBody>
          <a:bodyPr/>
          <a:lstStyle/>
          <a:p>
            <a:r>
              <a:rPr lang="en-GB" sz="1350" dirty="0" smtClean="0"/>
              <a:t>National gains/local falls:</a:t>
            </a:r>
          </a:p>
          <a:p>
            <a:pPr marL="285750" indent="-285750">
              <a:buFont typeface="Arial" panose="020B0604020202020204" pitchFamily="34" charset="0"/>
              <a:buChar char="•"/>
            </a:pPr>
            <a:r>
              <a:rPr lang="en-GB" sz="1350" dirty="0" smtClean="0"/>
              <a:t>mining/utilities(Liverpool)</a:t>
            </a:r>
          </a:p>
          <a:p>
            <a:pPr marL="285750" indent="-285750">
              <a:buFont typeface="Arial" panose="020B0604020202020204" pitchFamily="34" charset="0"/>
              <a:buChar char="•"/>
            </a:pPr>
            <a:r>
              <a:rPr lang="en-GB" sz="1350" dirty="0" smtClean="0"/>
              <a:t>education (both)</a:t>
            </a:r>
          </a:p>
          <a:p>
            <a:r>
              <a:rPr lang="en-GB" sz="1350" dirty="0" smtClean="0"/>
              <a:t>National losses/local gains:</a:t>
            </a:r>
          </a:p>
          <a:p>
            <a:pPr marL="285750" indent="-285750">
              <a:buFont typeface="Arial" panose="020B0604020202020204" pitchFamily="34" charset="0"/>
              <a:buChar char="•"/>
            </a:pPr>
            <a:r>
              <a:rPr lang="en-GB" sz="1350" dirty="0" smtClean="0"/>
              <a:t>info&amp; communication (both)</a:t>
            </a:r>
          </a:p>
          <a:p>
            <a:pPr marL="285750" indent="-285750">
              <a:buFont typeface="Arial" panose="020B0604020202020204" pitchFamily="34" charset="0"/>
              <a:buChar char="•"/>
            </a:pPr>
            <a:r>
              <a:rPr lang="en-GB" sz="1350" dirty="0" smtClean="0"/>
              <a:t>motor trades (Liverpool)</a:t>
            </a:r>
          </a:p>
          <a:p>
            <a:pPr marL="285750" indent="-285750">
              <a:buFont typeface="Arial" panose="020B0604020202020204" pitchFamily="34" charset="0"/>
              <a:buChar char="•"/>
            </a:pPr>
            <a:r>
              <a:rPr lang="en-GB" sz="1350" dirty="0" smtClean="0"/>
              <a:t>accommodation &amp; food (both)</a:t>
            </a:r>
          </a:p>
          <a:p>
            <a:pPr marL="285750" indent="-285750">
              <a:buFont typeface="Arial" panose="020B0604020202020204" pitchFamily="34" charset="0"/>
              <a:buChar char="•"/>
            </a:pPr>
            <a:r>
              <a:rPr lang="en-GB" sz="1350" dirty="0" smtClean="0"/>
              <a:t>transport &amp; wholesale (Liverpool)</a:t>
            </a:r>
          </a:p>
          <a:p>
            <a:pPr marL="285750" indent="-285750">
              <a:buFont typeface="Arial" panose="020B0604020202020204" pitchFamily="34" charset="0"/>
              <a:buChar char="•"/>
            </a:pPr>
            <a:r>
              <a:rPr lang="en-GB" sz="1350" dirty="0" smtClean="0"/>
              <a:t>business admin (Liverpool)</a:t>
            </a:r>
          </a:p>
          <a:p>
            <a:pPr marL="285750" indent="-285750">
              <a:buFont typeface="Arial" panose="020B0604020202020204" pitchFamily="34" charset="0"/>
              <a:buChar char="•"/>
            </a:pPr>
            <a:r>
              <a:rPr lang="en-GB" sz="1350" dirty="0" smtClean="0"/>
              <a:t>arts, entertainment (Bristol)</a:t>
            </a:r>
          </a:p>
          <a:p>
            <a:pPr marL="285750" indent="-285750">
              <a:buFont typeface="Arial" panose="020B0604020202020204" pitchFamily="34" charset="0"/>
              <a:buChar char="•"/>
            </a:pPr>
            <a:r>
              <a:rPr lang="en-GB" sz="1350" dirty="0" smtClean="0"/>
              <a:t>public admin &amp; defence   (Bristol)</a:t>
            </a:r>
          </a:p>
          <a:p>
            <a:r>
              <a:rPr lang="en-GB" sz="1350" dirty="0"/>
              <a:t>National &amp; local </a:t>
            </a:r>
            <a:r>
              <a:rPr lang="en-GB" sz="1350" dirty="0" smtClean="0"/>
              <a:t>gains:</a:t>
            </a:r>
          </a:p>
          <a:p>
            <a:pPr marL="285750" indent="-285750">
              <a:buFont typeface="Arial" panose="020B0604020202020204" pitchFamily="34" charset="0"/>
              <a:buChar char="•"/>
            </a:pPr>
            <a:r>
              <a:rPr lang="en-GB" sz="1350" dirty="0" smtClean="0"/>
              <a:t>health, professional</a:t>
            </a:r>
          </a:p>
          <a:p>
            <a:r>
              <a:rPr lang="en-GB" sz="1350" dirty="0" smtClean="0"/>
              <a:t>National &amp; local losses:</a:t>
            </a:r>
          </a:p>
          <a:p>
            <a:pPr marL="285750" indent="-285750">
              <a:buFont typeface="Arial" panose="020B0604020202020204" pitchFamily="34" charset="0"/>
              <a:buChar char="•"/>
            </a:pPr>
            <a:r>
              <a:rPr lang="en-GB" sz="1350" dirty="0" smtClean="0"/>
              <a:t>retail, construction, manufacturing</a:t>
            </a:r>
            <a:endParaRPr lang="en-GB" sz="1350"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11</a:t>
            </a:fld>
            <a:endParaRPr lang="en-GB" dirty="0"/>
          </a:p>
        </p:txBody>
      </p:sp>
      <p:pic>
        <p:nvPicPr>
          <p:cNvPr id="1536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60648"/>
            <a:ext cx="532859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6093296"/>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144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355750"/>
          </a:xfrm>
        </p:spPr>
        <p:txBody>
          <a:bodyPr/>
          <a:lstStyle/>
          <a:p>
            <a:r>
              <a:rPr lang="en-GB" dirty="0" smtClean="0"/>
              <a:t>Recession impact - % </a:t>
            </a:r>
            <a:r>
              <a:rPr lang="en-GB" dirty="0"/>
              <a:t>change in </a:t>
            </a:r>
            <a:r>
              <a:rPr lang="en-GB" dirty="0" smtClean="0"/>
              <a:t>real earnings (residence-based)</a:t>
            </a:r>
            <a:endParaRPr lang="en-GB" dirty="0"/>
          </a:p>
        </p:txBody>
      </p:sp>
      <p:sp>
        <p:nvSpPr>
          <p:cNvPr id="4" name="Text Placeholder 3"/>
          <p:cNvSpPr>
            <a:spLocks noGrp="1"/>
          </p:cNvSpPr>
          <p:nvPr>
            <p:ph type="body" sz="half" idx="2"/>
          </p:nvPr>
        </p:nvSpPr>
        <p:spPr>
          <a:xfrm>
            <a:off x="457200" y="1700808"/>
            <a:ext cx="3008313" cy="4425355"/>
          </a:xfrm>
        </p:spPr>
        <p:txBody>
          <a:bodyPr/>
          <a:lstStyle/>
          <a:p>
            <a:endParaRPr lang="en-GB" dirty="0" smtClean="0"/>
          </a:p>
          <a:p>
            <a:r>
              <a:rPr lang="en-GB" sz="1800" dirty="0" smtClean="0"/>
              <a:t>Marked drop in real earnings with recession, notably in:</a:t>
            </a:r>
          </a:p>
          <a:p>
            <a:endParaRPr lang="en-GB" sz="1800" dirty="0"/>
          </a:p>
          <a:p>
            <a:pPr marL="285750" indent="-285750">
              <a:buFont typeface="Arial" panose="020B0604020202020204" pitchFamily="34" charset="0"/>
              <a:buChar char="•"/>
            </a:pPr>
            <a:r>
              <a:rPr lang="en-GB" sz="1800" dirty="0" smtClean="0"/>
              <a:t>BANES</a:t>
            </a:r>
          </a:p>
          <a:p>
            <a:endParaRPr lang="en-GB" sz="1800" dirty="0"/>
          </a:p>
          <a:p>
            <a:pPr marL="285750" indent="-285750">
              <a:buFont typeface="Arial" panose="020B0604020202020204" pitchFamily="34" charset="0"/>
              <a:buChar char="•"/>
            </a:pPr>
            <a:r>
              <a:rPr lang="en-GB" sz="1800" dirty="0" smtClean="0"/>
              <a:t>Liverpool &amp; Sefton</a:t>
            </a:r>
            <a:endParaRPr lang="en-GB" sz="1800"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12</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5426108"/>
              </p:ext>
            </p:extLst>
          </p:nvPr>
        </p:nvGraphicFramePr>
        <p:xfrm>
          <a:off x="3575050" y="273050"/>
          <a:ext cx="531743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923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98425" y="260350"/>
            <a:ext cx="3465513" cy="720725"/>
          </a:xfrm>
        </p:spPr>
        <p:txBody>
          <a:bodyPr/>
          <a:lstStyle/>
          <a:p>
            <a:r>
              <a:rPr lang="en-GB" dirty="0" smtClean="0"/>
              <a:t>Recession impact - unemployment rates, 16-64s, 2004-12</a:t>
            </a:r>
          </a:p>
        </p:txBody>
      </p:sp>
      <p:sp>
        <p:nvSpPr>
          <p:cNvPr id="2051" name="Text Placeholder 3"/>
          <p:cNvSpPr>
            <a:spLocks noGrp="1"/>
          </p:cNvSpPr>
          <p:nvPr>
            <p:ph type="body" sz="half" idx="2"/>
          </p:nvPr>
        </p:nvSpPr>
        <p:spPr>
          <a:xfrm>
            <a:off x="179388" y="1052513"/>
            <a:ext cx="3168650" cy="5073650"/>
          </a:xfrm>
        </p:spPr>
        <p:txBody>
          <a:bodyPr/>
          <a:lstStyle/>
          <a:p>
            <a:endParaRPr lang="en-US" dirty="0" smtClean="0"/>
          </a:p>
          <a:p>
            <a:r>
              <a:rPr lang="en-US" dirty="0" smtClean="0"/>
              <a:t>Total, males and females up in both - cf. national:</a:t>
            </a:r>
          </a:p>
          <a:p>
            <a:pPr marL="285750" indent="-285750">
              <a:buFont typeface="Arial" panose="020B0604020202020204" pitchFamily="34" charset="0"/>
              <a:buChar char="•"/>
            </a:pPr>
            <a:r>
              <a:rPr lang="en-US" dirty="0" smtClean="0"/>
              <a:t>gap widening Liverpool</a:t>
            </a:r>
          </a:p>
          <a:p>
            <a:pPr marL="285750" indent="-285750">
              <a:buFont typeface="Arial" panose="020B0604020202020204" pitchFamily="34" charset="0"/>
              <a:buChar char="•"/>
            </a:pPr>
            <a:r>
              <a:rPr lang="en-US" dirty="0" smtClean="0"/>
              <a:t>gap closing Bristol</a:t>
            </a:r>
          </a:p>
          <a:p>
            <a:pPr marL="285750" indent="-285750">
              <a:buFont typeface="Arial" panose="020B0604020202020204" pitchFamily="34" charset="0"/>
              <a:buChar char="•"/>
            </a:pPr>
            <a:endParaRPr lang="en-US" dirty="0"/>
          </a:p>
          <a:p>
            <a:r>
              <a:rPr lang="en-US" dirty="0" smtClean="0"/>
              <a:t>Males:</a:t>
            </a:r>
          </a:p>
          <a:p>
            <a:pPr marL="285750" indent="-285750">
              <a:buFont typeface="Arial" panose="020B0604020202020204" pitchFamily="34" charset="0"/>
              <a:buChar char="•"/>
            </a:pPr>
            <a:r>
              <a:rPr lang="en-US" dirty="0" smtClean="0"/>
              <a:t>Liverpool</a:t>
            </a:r>
            <a:r>
              <a:rPr lang="en-US" dirty="0"/>
              <a:t> </a:t>
            </a:r>
            <a:r>
              <a:rPr lang="en-US" dirty="0" smtClean="0"/>
              <a:t>city - recent upturn following 2009 peak </a:t>
            </a:r>
          </a:p>
          <a:p>
            <a:pPr marL="285750" indent="-285750">
              <a:buFont typeface="Arial" panose="020B0604020202020204" pitchFamily="34" charset="0"/>
              <a:buChar char="•"/>
            </a:pPr>
            <a:r>
              <a:rPr lang="en-US" dirty="0" smtClean="0"/>
              <a:t>Bristol peaked later – 2011 – but recent downturn </a:t>
            </a:r>
          </a:p>
          <a:p>
            <a:pPr marL="285750" indent="-285750">
              <a:buFont typeface="Arial" panose="020B0604020202020204" pitchFamily="34" charset="0"/>
              <a:buChar char="•"/>
            </a:pPr>
            <a:endParaRPr lang="en-US" dirty="0"/>
          </a:p>
          <a:p>
            <a:r>
              <a:rPr lang="en-US" dirty="0" smtClean="0"/>
              <a:t>Females:</a:t>
            </a:r>
          </a:p>
          <a:p>
            <a:pPr marL="285750" indent="-285750">
              <a:buFont typeface="Arial" panose="020B0604020202020204" pitchFamily="34" charset="0"/>
              <a:buChar char="•"/>
            </a:pPr>
            <a:r>
              <a:rPr lang="en-US" dirty="0" smtClean="0"/>
              <a:t>Liverpool city - peaked 2010 followed by downturn</a:t>
            </a:r>
          </a:p>
          <a:p>
            <a:pPr marL="285750" indent="-285750">
              <a:buFont typeface="Arial" panose="020B0604020202020204" pitchFamily="34" charset="0"/>
              <a:buChar char="•"/>
            </a:pPr>
            <a:r>
              <a:rPr lang="en-US" dirty="0" smtClean="0"/>
              <a:t>Bristol city - peaked year earlier but recent upturn</a:t>
            </a:r>
            <a:endParaRPr lang="en-US" dirty="0"/>
          </a:p>
          <a:p>
            <a:pPr marL="285750" indent="-285750">
              <a:buFont typeface="Arial" panose="020B0604020202020204" pitchFamily="34" charset="0"/>
              <a:buChar char="•"/>
            </a:pPr>
            <a:endParaRPr lang="en-US" dirty="0"/>
          </a:p>
          <a:p>
            <a:endParaRPr lang="en-US" dirty="0" smtClean="0"/>
          </a:p>
        </p:txBody>
      </p:sp>
      <p:sp>
        <p:nvSpPr>
          <p:cNvPr id="20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E6F10F5D-EC7D-4B46-8E7A-E9DECB856156}" type="slidenum">
              <a:rPr lang="en-GB" sz="1400" smtClean="0">
                <a:solidFill>
                  <a:srgbClr val="000000"/>
                </a:solidFill>
                <a:latin typeface="Times New Roman" pitchFamily="18" charset="0"/>
              </a:rPr>
              <a:pPr/>
              <a:t>13</a:t>
            </a:fld>
            <a:endParaRPr lang="en-GB" sz="1400" dirty="0" smtClean="0">
              <a:solidFill>
                <a:srgbClr val="000000"/>
              </a:solidFill>
              <a:latin typeface="Times New Roman" pitchFamily="18" charset="0"/>
            </a:endParaRPr>
          </a:p>
        </p:txBody>
      </p:sp>
      <p:pic>
        <p:nvPicPr>
          <p:cNvPr id="2053"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419475" y="549275"/>
            <a:ext cx="5749925" cy="5707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993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Recession impact - unemployment rates, </a:t>
            </a:r>
            <a:r>
              <a:rPr lang="en-GB" dirty="0" smtClean="0"/>
              <a:t>16-24s</a:t>
            </a:r>
            <a:r>
              <a:rPr lang="en-GB" dirty="0"/>
              <a:t>, 2004-12</a:t>
            </a:r>
            <a:endParaRPr lang="en-US" dirty="0" smtClean="0"/>
          </a:p>
        </p:txBody>
      </p:sp>
      <p:sp>
        <p:nvSpPr>
          <p:cNvPr id="3075" name="Text Placeholder 3"/>
          <p:cNvSpPr>
            <a:spLocks noGrp="1"/>
          </p:cNvSpPr>
          <p:nvPr>
            <p:ph type="body" sz="half" idx="2"/>
          </p:nvPr>
        </p:nvSpPr>
        <p:spPr>
          <a:xfrm>
            <a:off x="467544" y="1412776"/>
            <a:ext cx="3008313" cy="4691063"/>
          </a:xfrm>
        </p:spPr>
        <p:txBody>
          <a:bodyPr/>
          <a:lstStyle/>
          <a:p>
            <a:endParaRPr lang="en-US" dirty="0" smtClean="0"/>
          </a:p>
          <a:p>
            <a:r>
              <a:rPr lang="en-US" dirty="0" smtClean="0"/>
              <a:t>YOUTH hit hard in both cities</a:t>
            </a:r>
          </a:p>
          <a:p>
            <a:endParaRPr lang="en-US" dirty="0"/>
          </a:p>
          <a:p>
            <a:r>
              <a:rPr lang="en-US" dirty="0" smtClean="0"/>
              <a:t>Bristol - from lower base: </a:t>
            </a:r>
          </a:p>
          <a:p>
            <a:pPr marL="285750" indent="-285750">
              <a:buFont typeface="Arial" panose="020B0604020202020204" pitchFamily="34" charset="0"/>
              <a:buChar char="•"/>
            </a:pPr>
            <a:r>
              <a:rPr lang="en-US" dirty="0" smtClean="0"/>
              <a:t>city claimants rate up 6 times to recession peak and 7.5 times for city-region (GB 4 times)</a:t>
            </a:r>
          </a:p>
          <a:p>
            <a:pPr marL="285750" indent="-285750">
              <a:buFont typeface="Arial" panose="020B0604020202020204" pitchFamily="34" charset="0"/>
              <a:buChar char="•"/>
            </a:pPr>
            <a:r>
              <a:rPr lang="en-US" dirty="0" smtClean="0"/>
              <a:t>numbers up 6 times in city and nearly 7 times in city-region</a:t>
            </a:r>
          </a:p>
          <a:p>
            <a:pPr marL="285750" indent="-285750">
              <a:buFont typeface="Arial" panose="020B0604020202020204" pitchFamily="34" charset="0"/>
              <a:buChar char="•"/>
            </a:pPr>
            <a:r>
              <a:rPr lang="en-US" dirty="0" smtClean="0"/>
              <a:t>…a significant new policy issue?</a:t>
            </a:r>
          </a:p>
          <a:p>
            <a:endParaRPr lang="en-US" dirty="0"/>
          </a:p>
          <a:p>
            <a:r>
              <a:rPr lang="en-US" dirty="0" smtClean="0"/>
              <a:t>Liverpool : more of the same with gap with national widening</a:t>
            </a:r>
          </a:p>
          <a:p>
            <a:endParaRPr lang="en-US" dirty="0"/>
          </a:p>
          <a:p>
            <a:endParaRPr lang="en-US" dirty="0" smtClean="0"/>
          </a:p>
        </p:txBody>
      </p:sp>
      <p:sp>
        <p:nvSpPr>
          <p:cNvPr id="30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1883879F-3F93-47F0-9198-9D703B7DCDA3}" type="slidenum">
              <a:rPr lang="en-GB" sz="1400" smtClean="0">
                <a:solidFill>
                  <a:srgbClr val="000000"/>
                </a:solidFill>
                <a:latin typeface="Times New Roman" pitchFamily="18" charset="0"/>
              </a:rPr>
              <a:pPr/>
              <a:t>14</a:t>
            </a:fld>
            <a:endParaRPr lang="en-GB" sz="1400" dirty="0" smtClean="0">
              <a:solidFill>
                <a:srgbClr val="000000"/>
              </a:solidFill>
              <a:latin typeface="Times New Roman" pitchFamily="18" charset="0"/>
            </a:endParaRPr>
          </a:p>
        </p:txBody>
      </p:sp>
      <p:pic>
        <p:nvPicPr>
          <p:cNvPr id="307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563938" y="44450"/>
            <a:ext cx="5508625" cy="6192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440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Recession impact – population change (%) 2008-2012</a:t>
            </a:r>
            <a:endParaRPr lang="en-GB" dirty="0"/>
          </a:p>
        </p:txBody>
      </p:sp>
      <p:sp>
        <p:nvSpPr>
          <p:cNvPr id="4" name="Text Placeholder 3"/>
          <p:cNvSpPr>
            <a:spLocks noGrp="1"/>
          </p:cNvSpPr>
          <p:nvPr>
            <p:ph type="body" sz="half" idx="2"/>
          </p:nvPr>
        </p:nvSpPr>
        <p:spPr>
          <a:xfrm>
            <a:off x="323528" y="1435100"/>
            <a:ext cx="3456384" cy="4691063"/>
          </a:xfrm>
        </p:spPr>
        <p:txBody>
          <a:bodyPr/>
          <a:lstStyle/>
          <a:p>
            <a:endParaRPr lang="en-GB" dirty="0" smtClean="0"/>
          </a:p>
          <a:p>
            <a:r>
              <a:rPr lang="en-GB" dirty="0" smtClean="0"/>
              <a:t>Population growth:</a:t>
            </a:r>
          </a:p>
          <a:p>
            <a:endParaRPr lang="en-GB" dirty="0"/>
          </a:p>
          <a:p>
            <a:pPr marL="285750" indent="-285750">
              <a:buFont typeface="Arial" panose="020B0604020202020204" pitchFamily="34" charset="0"/>
              <a:buChar char="•"/>
            </a:pPr>
            <a:r>
              <a:rPr lang="en-GB" dirty="0" smtClean="0"/>
              <a:t>continuing in Bristol CR – just above national</a:t>
            </a:r>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previous </a:t>
            </a:r>
            <a:r>
              <a:rPr lang="en-GB" dirty="0"/>
              <a:t>decline converted into growth in Liverpool </a:t>
            </a:r>
            <a:r>
              <a:rPr lang="en-GB" dirty="0" smtClean="0"/>
              <a:t>CR – albeit lowest of capital and other second-tier CRs</a:t>
            </a:r>
            <a:endParaRPr lang="en-GB" dirty="0"/>
          </a:p>
          <a:p>
            <a:endParaRPr lang="en-GB" dirty="0"/>
          </a:p>
          <a:p>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solidFill>
                  <a:srgbClr val="000000"/>
                </a:solidFill>
              </a:rPr>
              <a:pPr/>
              <a:t>15</a:t>
            </a:fld>
            <a:endParaRPr lang="en-GB" dirty="0">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6649832"/>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093296"/>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434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Recession impact – </a:t>
            </a:r>
            <a:r>
              <a:rPr lang="en-GB" dirty="0"/>
              <a:t>GVA per capita change (%) </a:t>
            </a:r>
            <a:r>
              <a:rPr lang="en-GB" dirty="0" smtClean="0"/>
              <a:t>2008-2011</a:t>
            </a:r>
            <a:endParaRPr lang="en-GB" dirty="0"/>
          </a:p>
        </p:txBody>
      </p:sp>
      <p:sp>
        <p:nvSpPr>
          <p:cNvPr id="4" name="Text Placeholder 3"/>
          <p:cNvSpPr>
            <a:spLocks noGrp="1"/>
          </p:cNvSpPr>
          <p:nvPr>
            <p:ph type="body" sz="half" idx="2"/>
          </p:nvPr>
        </p:nvSpPr>
        <p:spPr/>
        <p:txBody>
          <a:bodyPr/>
          <a:lstStyle/>
          <a:p>
            <a:endParaRPr lang="en-GB" dirty="0" smtClean="0"/>
          </a:p>
          <a:p>
            <a:endParaRPr lang="en-GB" dirty="0"/>
          </a:p>
          <a:p>
            <a:r>
              <a:rPr lang="en-GB" dirty="0" smtClean="0"/>
              <a:t>GVA per capita:</a:t>
            </a:r>
          </a:p>
          <a:p>
            <a:endParaRPr lang="en-GB" dirty="0"/>
          </a:p>
          <a:p>
            <a:pPr marL="285750" indent="-285750">
              <a:buFont typeface="Arial" panose="020B0604020202020204" pitchFamily="34" charset="0"/>
              <a:buChar char="•"/>
            </a:pPr>
            <a:r>
              <a:rPr lang="en-GB" dirty="0" smtClean="0"/>
              <a:t>holding up in both Bristol and Liverpool CRs - equal 3rd highest increase and just above national</a:t>
            </a:r>
          </a:p>
          <a:p>
            <a:endParaRPr lang="en-GB" dirty="0"/>
          </a:p>
          <a:p>
            <a:pPr marL="285750" indent="-285750">
              <a:buFont typeface="Arial" panose="020B0604020202020204" pitchFamily="34" charset="0"/>
              <a:buChar char="•"/>
            </a:pPr>
            <a:r>
              <a:rPr lang="en-GB" dirty="0" smtClean="0"/>
              <a:t>BUT… </a:t>
            </a:r>
          </a:p>
          <a:p>
            <a:endParaRPr lang="en-GB" dirty="0" smtClean="0"/>
          </a:p>
          <a:p>
            <a:pPr marL="285750" indent="-285750">
              <a:buFont typeface="Arial" panose="020B0604020202020204" pitchFamily="34" charset="0"/>
              <a:buChar char="•"/>
            </a:pPr>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16</a:t>
            </a:fld>
            <a:endParaRPr lang="en-GB" dirty="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138862"/>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endParaRPr lang="en-GB" dirty="0"/>
          </a:p>
        </p:txBody>
      </p:sp>
      <p:graphicFrame>
        <p:nvGraphicFramePr>
          <p:cNvPr id="8" name="Content Placeholder 5"/>
          <p:cNvGraphicFramePr>
            <a:graphicFrameLocks/>
          </p:cNvGraphicFramePr>
          <p:nvPr>
            <p:extLst>
              <p:ext uri="{D42A27DB-BD31-4B8C-83A1-F6EECF244321}">
                <p14:modId xmlns:p14="http://schemas.microsoft.com/office/powerpoint/2010/main" val="29274421"/>
              </p:ext>
            </p:extLst>
          </p:nvPr>
        </p:nvGraphicFramePr>
        <p:xfrm>
          <a:off x="3563888" y="285749"/>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345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txBody>
          <a:bodyPr/>
          <a:lstStyle/>
          <a:p>
            <a:pPr algn="ctr"/>
            <a:r>
              <a:rPr lang="en-GB" dirty="0" smtClean="0"/>
              <a:t>GVA per capita, 2011</a:t>
            </a:r>
            <a:endParaRPr lang="en-GB" dirty="0"/>
          </a:p>
        </p:txBody>
      </p:sp>
      <p:sp>
        <p:nvSpPr>
          <p:cNvPr id="4" name="Text Placeholder 3"/>
          <p:cNvSpPr>
            <a:spLocks noGrp="1"/>
          </p:cNvSpPr>
          <p:nvPr>
            <p:ph type="body" sz="half" idx="2"/>
          </p:nvPr>
        </p:nvSpPr>
        <p:spPr/>
        <p:txBody>
          <a:bodyPr/>
          <a:lstStyle/>
          <a:p>
            <a:endParaRPr lang="en-GB" dirty="0" smtClean="0"/>
          </a:p>
          <a:p>
            <a:endParaRPr lang="en-GB" dirty="0"/>
          </a:p>
          <a:p>
            <a:endParaRPr lang="en-GB" dirty="0" smtClean="0"/>
          </a:p>
          <a:p>
            <a:r>
              <a:rPr lang="en-GB" dirty="0" smtClean="0"/>
              <a:t>…GVA per capita in Liverpool CR still lowest of capital and second-tier CRs </a:t>
            </a:r>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17</a:t>
            </a:fld>
            <a:endParaRPr lang="en-GB" dirty="0"/>
          </a:p>
        </p:txBody>
      </p:sp>
      <p:graphicFrame>
        <p:nvGraphicFramePr>
          <p:cNvPr id="6" name="Content Placeholder 5"/>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093296"/>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84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07678"/>
          </a:xfrm>
        </p:spPr>
        <p:txBody>
          <a:bodyPr/>
          <a:lstStyle/>
          <a:p>
            <a:r>
              <a:rPr lang="en-GB" sz="1800" dirty="0"/>
              <a:t>Austerity – local government cuts </a:t>
            </a:r>
            <a:endParaRPr lang="en-GB" dirty="0"/>
          </a:p>
        </p:txBody>
      </p:sp>
      <p:sp>
        <p:nvSpPr>
          <p:cNvPr id="4" name="Text Placeholder 3"/>
          <p:cNvSpPr>
            <a:spLocks noGrp="1"/>
          </p:cNvSpPr>
          <p:nvPr>
            <p:ph type="body" sz="half" idx="2"/>
          </p:nvPr>
        </p:nvSpPr>
        <p:spPr>
          <a:xfrm>
            <a:off x="457201" y="1435100"/>
            <a:ext cx="2530624" cy="4691063"/>
          </a:xfrm>
        </p:spPr>
        <p:txBody>
          <a:bodyPr/>
          <a:lstStyle/>
          <a:p>
            <a:endParaRPr lang="en-GB" dirty="0" smtClean="0"/>
          </a:p>
          <a:p>
            <a:pPr lvl="0"/>
            <a:r>
              <a:rPr lang="en-GB" dirty="0">
                <a:ea typeface="SimSun"/>
                <a:cs typeface="Times New Roman"/>
              </a:rPr>
              <a:t>Cuts biased towards more disadvantaged local </a:t>
            </a:r>
            <a:r>
              <a:rPr lang="en-GB" dirty="0" smtClean="0">
                <a:ea typeface="SimSun"/>
                <a:cs typeface="Times New Roman"/>
              </a:rPr>
              <a:t>authorities:</a:t>
            </a:r>
            <a:endParaRPr lang="en-GB" dirty="0">
              <a:ea typeface="SimSun"/>
              <a:cs typeface="Times New Roman"/>
            </a:endParaRPr>
          </a:p>
          <a:p>
            <a:endParaRPr lang="en-GB" dirty="0" smtClean="0"/>
          </a:p>
          <a:p>
            <a:endParaRPr lang="en-GB" dirty="0"/>
          </a:p>
          <a:p>
            <a:r>
              <a:rPr lang="en-GB" dirty="0" smtClean="0"/>
              <a:t>Cuts larger in Liverpool CR than Bristol CR</a:t>
            </a:r>
            <a:endParaRPr lang="en-GB" dirty="0"/>
          </a:p>
          <a:p>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18</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4162555"/>
              </p:ext>
            </p:extLst>
          </p:nvPr>
        </p:nvGraphicFramePr>
        <p:xfrm>
          <a:off x="3203848" y="404664"/>
          <a:ext cx="5111750" cy="5853113"/>
        </p:xfrm>
        <a:graphic>
          <a:graphicData uri="http://schemas.openxmlformats.org/drawingml/2006/chart">
            <c:chart xmlns:c="http://schemas.openxmlformats.org/drawingml/2006/chart" xmlns:r="http://schemas.openxmlformats.org/officeDocument/2006/relationships" r:id="rId2"/>
          </a:graphicData>
        </a:graphic>
      </p:graphicFrame>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138863"/>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0"/>
            <a:ext cx="5760640" cy="492443"/>
          </a:xfrm>
          <a:prstGeom prst="rect">
            <a:avLst/>
          </a:prstGeom>
          <a:noFill/>
        </p:spPr>
        <p:txBody>
          <a:bodyPr wrap="square" rtlCol="0">
            <a:spAutoFit/>
          </a:bodyPr>
          <a:lstStyle/>
          <a:p>
            <a:pPr lvl="0" algn="ctr">
              <a:spcBef>
                <a:spcPct val="20000"/>
              </a:spcBef>
            </a:pPr>
            <a:r>
              <a:rPr lang="en-GB" sz="1300" kern="0" dirty="0" smtClean="0">
                <a:solidFill>
                  <a:srgbClr val="000099"/>
                </a:solidFill>
                <a:latin typeface="Arial Black"/>
                <a:ea typeface="SimSun"/>
                <a:cs typeface="Times New Roman"/>
              </a:rPr>
              <a:t>Cumulative </a:t>
            </a:r>
            <a:r>
              <a:rPr lang="en-GB" sz="1300" kern="0" dirty="0">
                <a:solidFill>
                  <a:srgbClr val="000099"/>
                </a:solidFill>
                <a:latin typeface="Arial Black"/>
                <a:ea typeface="SimSun"/>
                <a:cs typeface="Times New Roman"/>
              </a:rPr>
              <a:t>reduction in Revenue Spending Power 2010/11 to 2014/15, £s per person - </a:t>
            </a:r>
            <a:r>
              <a:rPr lang="en-GB" sz="1300" kern="0" dirty="0" smtClean="0">
                <a:solidFill>
                  <a:srgbClr val="000099"/>
                </a:solidFill>
                <a:latin typeface="Arial Black"/>
                <a:ea typeface="SimSun"/>
                <a:cs typeface="Times New Roman"/>
              </a:rPr>
              <a:t>Bristol </a:t>
            </a:r>
            <a:r>
              <a:rPr lang="en-GB" sz="1300" kern="0" dirty="0">
                <a:solidFill>
                  <a:srgbClr val="000099"/>
                </a:solidFill>
                <a:latin typeface="Arial Black"/>
                <a:ea typeface="SimSun"/>
                <a:cs typeface="Times New Roman"/>
              </a:rPr>
              <a:t>and Liverpool city-regions</a:t>
            </a:r>
            <a:endParaRPr lang="en-GB" sz="1300" kern="0" dirty="0">
              <a:solidFill>
                <a:srgbClr val="000099"/>
              </a:solidFill>
              <a:latin typeface="Arial Black"/>
            </a:endParaRPr>
          </a:p>
        </p:txBody>
      </p:sp>
    </p:spTree>
    <p:extLst>
      <p:ext uri="{BB962C8B-B14F-4D97-AF65-F5344CB8AC3E}">
        <p14:creationId xmlns:p14="http://schemas.microsoft.com/office/powerpoint/2010/main" val="385475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07678"/>
          </a:xfrm>
        </p:spPr>
        <p:txBody>
          <a:bodyPr/>
          <a:lstStyle/>
          <a:p>
            <a:pPr lvl="0">
              <a:spcBef>
                <a:spcPct val="20000"/>
              </a:spcBef>
            </a:pPr>
            <a:r>
              <a:rPr lang="en-GB" sz="1800" dirty="0" smtClean="0"/>
              <a:t>Austerity – local government cuts -</a:t>
            </a:r>
            <a:endParaRPr lang="en-GB" dirty="0"/>
          </a:p>
        </p:txBody>
      </p:sp>
      <p:sp>
        <p:nvSpPr>
          <p:cNvPr id="4" name="Text Placeholder 3"/>
          <p:cNvSpPr>
            <a:spLocks noGrp="1"/>
          </p:cNvSpPr>
          <p:nvPr>
            <p:ph type="body" sz="half" idx="2"/>
          </p:nvPr>
        </p:nvSpPr>
        <p:spPr/>
        <p:txBody>
          <a:bodyPr/>
          <a:lstStyle/>
          <a:p>
            <a:endParaRPr lang="en-GB" dirty="0" smtClean="0">
              <a:ea typeface="SimSun"/>
              <a:cs typeface="Times New Roman"/>
            </a:endParaRPr>
          </a:p>
          <a:p>
            <a:endParaRPr lang="en-GB" dirty="0">
              <a:ea typeface="SimSun"/>
              <a:cs typeface="Times New Roman"/>
            </a:endParaRPr>
          </a:p>
          <a:p>
            <a:endParaRPr lang="en-GB" dirty="0" smtClean="0">
              <a:ea typeface="SimSun"/>
              <a:cs typeface="Times New Roman"/>
            </a:endParaRPr>
          </a:p>
          <a:p>
            <a:r>
              <a:rPr lang="en-GB" dirty="0" smtClean="0">
                <a:ea typeface="SimSun"/>
                <a:cs typeface="Times New Roman"/>
              </a:rPr>
              <a:t>Liverpool - biggest cuts of core cities</a:t>
            </a:r>
          </a:p>
          <a:p>
            <a:endParaRPr lang="en-GB" dirty="0">
              <a:ea typeface="SimSun"/>
              <a:cs typeface="Times New Roman"/>
            </a:endParaRPr>
          </a:p>
          <a:p>
            <a:endParaRPr lang="en-GB" dirty="0" smtClean="0">
              <a:ea typeface="SimSun"/>
              <a:cs typeface="Times New Roman"/>
            </a:endParaRPr>
          </a:p>
          <a:p>
            <a:r>
              <a:rPr lang="en-GB" dirty="0" smtClean="0">
                <a:ea typeface="SimSun"/>
                <a:cs typeface="Times New Roman"/>
              </a:rPr>
              <a:t>Bristol - lowest</a:t>
            </a:r>
          </a:p>
        </p:txBody>
      </p:sp>
      <p:sp>
        <p:nvSpPr>
          <p:cNvPr id="5" name="Slide Number Placeholder 4"/>
          <p:cNvSpPr>
            <a:spLocks noGrp="1"/>
          </p:cNvSpPr>
          <p:nvPr>
            <p:ph type="sldNum" sz="quarter" idx="12"/>
          </p:nvPr>
        </p:nvSpPr>
        <p:spPr/>
        <p:txBody>
          <a:bodyPr/>
          <a:lstStyle/>
          <a:p>
            <a:fld id="{7BB7F621-D21C-4564-8946-7700306E6491}" type="slidenum">
              <a:rPr lang="en-GB" smtClean="0"/>
              <a:pPr/>
              <a:t>19</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2156121"/>
              </p:ext>
            </p:extLst>
          </p:nvPr>
        </p:nvGraphicFramePr>
        <p:xfrm>
          <a:off x="3563888" y="260648"/>
          <a:ext cx="5111750" cy="5853113"/>
        </p:xfrm>
        <a:graphic>
          <a:graphicData uri="http://schemas.openxmlformats.org/drawingml/2006/chart">
            <c:chart xmlns:c="http://schemas.openxmlformats.org/drawingml/2006/chart" xmlns:r="http://schemas.openxmlformats.org/officeDocument/2006/relationships" r:id="rId2"/>
          </a:graphicData>
        </a:graphic>
      </p:graphicFrame>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126287"/>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91880" y="0"/>
            <a:ext cx="5544616" cy="738664"/>
          </a:xfrm>
          <a:prstGeom prst="rect">
            <a:avLst/>
          </a:prstGeom>
          <a:noFill/>
        </p:spPr>
        <p:txBody>
          <a:bodyPr wrap="square" rtlCol="0">
            <a:spAutoFit/>
          </a:bodyPr>
          <a:lstStyle/>
          <a:p>
            <a:pPr lvl="0">
              <a:spcBef>
                <a:spcPct val="20000"/>
              </a:spcBef>
            </a:pPr>
            <a:r>
              <a:rPr lang="en-GB" sz="1400" kern="0" dirty="0">
                <a:solidFill>
                  <a:srgbClr val="000099"/>
                </a:solidFill>
                <a:latin typeface="Arial Black"/>
                <a:ea typeface="SimSun"/>
                <a:cs typeface="Times New Roman"/>
              </a:rPr>
              <a:t>Cumulative reduction in Revenue Spending Power 2010/11 to 2014/15, £s per person - Core Cities</a:t>
            </a:r>
            <a:r>
              <a:rPr lang="en-GB" sz="1400" kern="0" dirty="0">
                <a:solidFill>
                  <a:srgbClr val="000099"/>
                </a:solidFill>
                <a:latin typeface="Arial Black"/>
              </a:rPr>
              <a:t/>
            </a:r>
            <a:br>
              <a:rPr lang="en-GB" sz="1400" kern="0" dirty="0">
                <a:solidFill>
                  <a:srgbClr val="000099"/>
                </a:solidFill>
                <a:latin typeface="Arial Black"/>
              </a:rPr>
            </a:br>
            <a:endParaRPr lang="en-GB" sz="1400" kern="0" dirty="0">
              <a:solidFill>
                <a:srgbClr val="000099"/>
              </a:solidFill>
              <a:latin typeface="Arial Black"/>
            </a:endParaRPr>
          </a:p>
        </p:txBody>
      </p:sp>
    </p:spTree>
    <p:extLst>
      <p:ext uri="{BB962C8B-B14F-4D97-AF65-F5344CB8AC3E}">
        <p14:creationId xmlns:p14="http://schemas.microsoft.com/office/powerpoint/2010/main" val="4190214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b="1" dirty="0" smtClean="0">
                <a:latin typeface="Arial Black" pitchFamily="34" charset="0"/>
              </a:rPr>
              <a:t>Introduction</a:t>
            </a:r>
          </a:p>
        </p:txBody>
      </p:sp>
      <p:sp>
        <p:nvSpPr>
          <p:cNvPr id="3075" name="Content Placeholder 2"/>
          <p:cNvSpPr>
            <a:spLocks noGrp="1"/>
          </p:cNvSpPr>
          <p:nvPr>
            <p:ph idx="1"/>
          </p:nvPr>
        </p:nvSpPr>
        <p:spPr>
          <a:xfrm>
            <a:off x="685800" y="1556792"/>
            <a:ext cx="7772400" cy="4539208"/>
          </a:xfrm>
        </p:spPr>
        <p:txBody>
          <a:bodyPr/>
          <a:lstStyle/>
          <a:p>
            <a:pPr marL="457200" lvl="1" indent="0">
              <a:buNone/>
            </a:pPr>
            <a:r>
              <a:rPr lang="en-GB" dirty="0"/>
              <a:t>ESRC Research </a:t>
            </a:r>
            <a:r>
              <a:rPr lang="en-GB" dirty="0" smtClean="0"/>
              <a:t>Project: Uneven impact of crisis </a:t>
            </a:r>
            <a:r>
              <a:rPr lang="en-GB" dirty="0"/>
              <a:t>&amp;  austerity </a:t>
            </a:r>
            <a:r>
              <a:rPr lang="en-GB" dirty="0" smtClean="0"/>
              <a:t>- Bristol </a:t>
            </a:r>
            <a:r>
              <a:rPr lang="en-GB" dirty="0"/>
              <a:t>&amp; </a:t>
            </a:r>
            <a:r>
              <a:rPr lang="en-GB" dirty="0" smtClean="0"/>
              <a:t>Liverpool:</a:t>
            </a:r>
            <a:endParaRPr lang="en-GB" dirty="0"/>
          </a:p>
          <a:p>
            <a:pPr lvl="1"/>
            <a:r>
              <a:rPr lang="en-GB" dirty="0"/>
              <a:t>i</a:t>
            </a:r>
            <a:r>
              <a:rPr lang="en-GB" dirty="0" smtClean="0"/>
              <a:t>nterviews </a:t>
            </a:r>
            <a:r>
              <a:rPr lang="en-GB" dirty="0"/>
              <a:t>with key </a:t>
            </a:r>
            <a:r>
              <a:rPr lang="en-GB" dirty="0" smtClean="0"/>
              <a:t>stakeholders;</a:t>
            </a:r>
            <a:endParaRPr lang="en-GB" dirty="0"/>
          </a:p>
          <a:p>
            <a:pPr lvl="1"/>
            <a:r>
              <a:rPr lang="en-GB" dirty="0" smtClean="0"/>
              <a:t>social </a:t>
            </a:r>
            <a:r>
              <a:rPr lang="en-GB" dirty="0"/>
              <a:t>survey </a:t>
            </a:r>
            <a:r>
              <a:rPr lang="en-GB" dirty="0" smtClean="0"/>
              <a:t>1,013 </a:t>
            </a:r>
            <a:r>
              <a:rPr lang="en-GB" dirty="0"/>
              <a:t>households in 2 </a:t>
            </a:r>
            <a:r>
              <a:rPr lang="en-GB" dirty="0" smtClean="0"/>
              <a:t>city travel to work areas (Winter 2011);</a:t>
            </a:r>
          </a:p>
          <a:p>
            <a:pPr lvl="1"/>
            <a:r>
              <a:rPr lang="en-GB" dirty="0" smtClean="0"/>
              <a:t>follow-up </a:t>
            </a:r>
            <a:r>
              <a:rPr lang="en-GB" dirty="0"/>
              <a:t>in-depth interviews with 58 </a:t>
            </a:r>
            <a:r>
              <a:rPr lang="en-GB" dirty="0" smtClean="0"/>
              <a:t>households (Winter 2012/13).</a:t>
            </a:r>
          </a:p>
          <a:p>
            <a:pPr marL="457200" lvl="1" indent="0">
              <a:buNone/>
            </a:pPr>
            <a:endParaRPr lang="en-GB" dirty="0"/>
          </a:p>
        </p:txBody>
      </p:sp>
      <p:pic>
        <p:nvPicPr>
          <p:cNvPr id="3076" name="Picture 7" descr="sp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6094412"/>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95C060F-82E4-4A87-BDFE-6FD871049CE0}" type="slidenum">
              <a:rPr lang="en-GB" smtClean="0">
                <a:solidFill>
                  <a:srgbClr val="000000"/>
                </a:solidFill>
              </a:rPr>
              <a:pPr/>
              <a:t>20</a:t>
            </a:fld>
            <a:endParaRPr lang="en-GB"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96038471"/>
              </p:ext>
            </p:extLst>
          </p:nvPr>
        </p:nvGraphicFramePr>
        <p:xfrm>
          <a:off x="301624" y="332657"/>
          <a:ext cx="8230815" cy="5782394"/>
        </p:xfrm>
        <a:graphic>
          <a:graphicData uri="http://schemas.openxmlformats.org/drawingml/2006/chart">
            <c:chart xmlns:c="http://schemas.openxmlformats.org/drawingml/2006/chart" xmlns:r="http://schemas.openxmlformats.org/officeDocument/2006/relationships" r:id="rId3"/>
          </a:graphicData>
        </a:graphic>
      </p:graphicFrame>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6118919"/>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797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1980"/>
            <a:ext cx="3008313" cy="851694"/>
          </a:xfrm>
        </p:spPr>
        <p:txBody>
          <a:bodyPr/>
          <a:lstStyle/>
          <a:p>
            <a:pPr algn="ctr"/>
            <a:r>
              <a:rPr lang="en-GB" dirty="0" smtClean="0"/>
              <a:t>Welfare reform  - cuts in train</a:t>
            </a:r>
            <a:endParaRPr lang="en-GB" dirty="0"/>
          </a:p>
        </p:txBody>
      </p:sp>
      <p:sp>
        <p:nvSpPr>
          <p:cNvPr id="4" name="Text Placeholder 3"/>
          <p:cNvSpPr>
            <a:spLocks noGrp="1"/>
          </p:cNvSpPr>
          <p:nvPr>
            <p:ph type="body" sz="half" idx="2"/>
          </p:nvPr>
        </p:nvSpPr>
        <p:spPr/>
        <p:txBody>
          <a:bodyPr/>
          <a:lstStyle/>
          <a:p>
            <a:endParaRPr lang="en-GB" dirty="0" smtClean="0"/>
          </a:p>
          <a:p>
            <a:endParaRPr lang="en-GB" dirty="0" smtClean="0"/>
          </a:p>
          <a:p>
            <a:r>
              <a:rPr lang="en-GB" dirty="0" smtClean="0"/>
              <a:t>Bigger cuts in Liverpool CR than Bristol</a:t>
            </a:r>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21</a:t>
            </a:fld>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5145884"/>
              </p:ext>
            </p:extLst>
          </p:nvPr>
        </p:nvGraphicFramePr>
        <p:xfrm>
          <a:off x="3578944" y="300024"/>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650543" y="47260"/>
            <a:ext cx="4968552" cy="587853"/>
          </a:xfrm>
          <a:prstGeom prst="rect">
            <a:avLst/>
          </a:prstGeom>
          <a:noFill/>
        </p:spPr>
        <p:txBody>
          <a:bodyPr wrap="square" rtlCol="0">
            <a:spAutoFit/>
          </a:bodyPr>
          <a:lstStyle/>
          <a:p>
            <a:pPr algn="ctr">
              <a:lnSpc>
                <a:spcPct val="115000"/>
              </a:lnSpc>
              <a:spcAft>
                <a:spcPts val="1000"/>
              </a:spcAft>
            </a:pPr>
            <a:r>
              <a:rPr lang="en-GB" sz="1400" dirty="0">
                <a:solidFill>
                  <a:srgbClr val="003399"/>
                </a:solidFill>
                <a:ea typeface="SimSun"/>
                <a:cs typeface="Times New Roman"/>
              </a:rPr>
              <a:t>Total Impact of Welfare Cuts to 2014/15: Financial loss per working age adult, £s per year</a:t>
            </a:r>
            <a:endParaRPr lang="en-GB" sz="1400" dirty="0">
              <a:solidFill>
                <a:srgbClr val="003399"/>
              </a:solidFill>
              <a:effectLst/>
              <a:ea typeface="SimSun"/>
              <a:cs typeface="Times New Roman"/>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962" y="6138863"/>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hart 8"/>
          <p:cNvGraphicFramePr/>
          <p:nvPr>
            <p:extLst>
              <p:ext uri="{D42A27DB-BD31-4B8C-83A1-F6EECF244321}">
                <p14:modId xmlns:p14="http://schemas.microsoft.com/office/powerpoint/2010/main" val="463627991"/>
              </p:ext>
            </p:extLst>
          </p:nvPr>
        </p:nvGraphicFramePr>
        <p:xfrm>
          <a:off x="3563889" y="635113"/>
          <a:ext cx="5112568" cy="5503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6772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0385" indent="-629920">
              <a:lnSpc>
                <a:spcPct val="115000"/>
              </a:lnSpc>
              <a:spcAft>
                <a:spcPts val="1000"/>
              </a:spcAft>
            </a:pPr>
            <a:r>
              <a:rPr lang="en-GB" dirty="0"/>
              <a:t>Welfare reform  </a:t>
            </a:r>
            <a:r>
              <a:rPr lang="en-GB" dirty="0" smtClean="0"/>
              <a:t/>
            </a:r>
            <a:br>
              <a:rPr lang="en-GB" dirty="0" smtClean="0"/>
            </a:br>
            <a:r>
              <a:rPr lang="en-GB" dirty="0" smtClean="0"/>
              <a:t>- </a:t>
            </a:r>
            <a:r>
              <a:rPr lang="en-GB" dirty="0"/>
              <a:t>cuts in </a:t>
            </a:r>
            <a:r>
              <a:rPr lang="en-GB" dirty="0" smtClean="0"/>
              <a:t>train</a:t>
            </a:r>
            <a:endParaRPr lang="en-GB" sz="1400" dirty="0"/>
          </a:p>
        </p:txBody>
      </p:sp>
      <p:sp>
        <p:nvSpPr>
          <p:cNvPr id="4" name="Text Placeholder 3"/>
          <p:cNvSpPr>
            <a:spLocks noGrp="1"/>
          </p:cNvSpPr>
          <p:nvPr>
            <p:ph type="body" sz="half" idx="2"/>
          </p:nvPr>
        </p:nvSpPr>
        <p:spPr/>
        <p:txBody>
          <a:bodyPr/>
          <a:lstStyle/>
          <a:p>
            <a:endParaRPr lang="en-GB" dirty="0" smtClean="0"/>
          </a:p>
          <a:p>
            <a:endParaRPr lang="en-GB" dirty="0"/>
          </a:p>
          <a:p>
            <a:r>
              <a:rPr lang="en-GB" dirty="0" smtClean="0"/>
              <a:t>Liverpool biggest cuts of core cities</a:t>
            </a:r>
          </a:p>
          <a:p>
            <a:endParaRPr lang="en-GB" dirty="0"/>
          </a:p>
          <a:p>
            <a:endParaRPr lang="en-GB" dirty="0" smtClean="0"/>
          </a:p>
          <a:p>
            <a:r>
              <a:rPr lang="en-GB" dirty="0" smtClean="0"/>
              <a:t>Bristol 6th</a:t>
            </a:r>
          </a:p>
          <a:p>
            <a:endParaRPr lang="en-GB" dirty="0"/>
          </a:p>
          <a:p>
            <a:endParaRPr lang="en-GB" dirty="0" smtClean="0"/>
          </a:p>
          <a:p>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22</a:t>
            </a:fld>
            <a:endParaRPr lang="en-GB"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138863"/>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35896" y="-99392"/>
            <a:ext cx="4608512" cy="646331"/>
          </a:xfrm>
          <a:prstGeom prst="rect">
            <a:avLst/>
          </a:prstGeom>
          <a:noFill/>
        </p:spPr>
        <p:txBody>
          <a:bodyPr wrap="square" rtlCol="0">
            <a:spAutoFit/>
          </a:bodyPr>
          <a:lstStyle/>
          <a:p>
            <a:pPr lvl="0" algn="ctr">
              <a:spcBef>
                <a:spcPct val="20000"/>
              </a:spcBef>
            </a:pPr>
            <a:r>
              <a:rPr lang="en-GB" sz="1200" b="1" kern="0" dirty="0">
                <a:solidFill>
                  <a:srgbClr val="000099"/>
                </a:solidFill>
                <a:latin typeface="+mj-lt"/>
                <a:ea typeface="SimSun"/>
                <a:cs typeface="Times New Roman"/>
              </a:rPr>
              <a:t>Total Impact of Welfare Cuts to 2014/15 - Financial loss per working age adult, £s per year (GB=£470)</a:t>
            </a:r>
            <a:br>
              <a:rPr lang="en-GB" sz="1200" b="1" kern="0" dirty="0">
                <a:solidFill>
                  <a:srgbClr val="000099"/>
                </a:solidFill>
                <a:latin typeface="+mj-lt"/>
                <a:ea typeface="SimSun"/>
                <a:cs typeface="Times New Roman"/>
              </a:rPr>
            </a:br>
            <a:endParaRPr lang="en-GB" sz="1200" kern="0" dirty="0">
              <a:solidFill>
                <a:srgbClr val="000099"/>
              </a:solidFill>
              <a:latin typeface="+mj-l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99953724"/>
              </p:ext>
            </p:extLst>
          </p:nvPr>
        </p:nvGraphicFramePr>
        <p:xfrm>
          <a:off x="3575050" y="404664"/>
          <a:ext cx="5111750" cy="5721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9040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responses – </a:t>
            </a:r>
            <a:br>
              <a:rPr lang="en-GB" dirty="0"/>
            </a:br>
            <a:r>
              <a:rPr lang="en-GB" dirty="0"/>
              <a:t>urban governance and ‘localism’</a:t>
            </a:r>
          </a:p>
        </p:txBody>
      </p:sp>
      <p:sp>
        <p:nvSpPr>
          <p:cNvPr id="4" name="Text Placeholder 3"/>
          <p:cNvSpPr>
            <a:spLocks noGrp="1"/>
          </p:cNvSpPr>
          <p:nvPr>
            <p:ph type="body" sz="half" idx="2"/>
          </p:nvPr>
        </p:nvSpPr>
        <p:spPr/>
        <p:txBody>
          <a:bodyPr/>
          <a:lstStyle/>
          <a:p>
            <a:endParaRPr lang="en-GB" dirty="0" smtClean="0"/>
          </a:p>
          <a:p>
            <a:endParaRPr lang="en-GB" dirty="0"/>
          </a:p>
          <a:p>
            <a:r>
              <a:rPr lang="en-GB" dirty="0" smtClean="0"/>
              <a:t>Urban </a:t>
            </a:r>
            <a:r>
              <a:rPr lang="en-GB" dirty="0"/>
              <a:t>government and urban governance balancing </a:t>
            </a:r>
            <a:r>
              <a:rPr lang="en-GB" dirty="0" smtClean="0"/>
              <a:t>act: </a:t>
            </a:r>
          </a:p>
          <a:p>
            <a:endParaRPr lang="en-GB" dirty="0" smtClean="0"/>
          </a:p>
          <a:p>
            <a:pPr marL="285750" indent="-285750">
              <a:buFont typeface="Arial" panose="020B0604020202020204" pitchFamily="34" charset="0"/>
              <a:buChar char="•"/>
            </a:pPr>
            <a:r>
              <a:rPr lang="en-GB" dirty="0" smtClean="0"/>
              <a:t>coping </a:t>
            </a:r>
            <a:r>
              <a:rPr lang="en-GB" dirty="0"/>
              <a:t>with public spending </a:t>
            </a:r>
            <a:r>
              <a:rPr lang="en-GB" dirty="0" smtClean="0"/>
              <a:t>cuts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engaging </a:t>
            </a:r>
            <a:r>
              <a:rPr lang="en-GB" dirty="0"/>
              <a:t>with ‘localism’: elected Mayors, LEPs, ‘city </a:t>
            </a:r>
            <a:r>
              <a:rPr lang="en-GB" dirty="0" smtClean="0"/>
              <a:t>deals’, Combined Authority (Liverpool CR)</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city and city-regional arrangements</a:t>
            </a:r>
            <a:endParaRPr lang="en-GB" dirty="0"/>
          </a:p>
          <a:p>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23</a:t>
            </a:fld>
            <a:endParaRPr lang="en-GB"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111007"/>
            <a:ext cx="2011363" cy="84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526279072"/>
              </p:ext>
            </p:extLst>
          </p:nvPr>
        </p:nvGraphicFramePr>
        <p:xfrm>
          <a:off x="3563888" y="44624"/>
          <a:ext cx="5111750" cy="6324600"/>
        </p:xfrm>
        <a:graphic>
          <a:graphicData uri="http://schemas.openxmlformats.org/drawingml/2006/table">
            <a:tbl>
              <a:tblPr firstRow="1" firstCol="1" bandRow="1"/>
              <a:tblGrid>
                <a:gridCol w="1138898"/>
                <a:gridCol w="2032432"/>
                <a:gridCol w="1940420"/>
              </a:tblGrid>
              <a:tr h="129220">
                <a:tc>
                  <a:txBody>
                    <a:bodyPr/>
                    <a:lstStyle/>
                    <a:p>
                      <a:pPr>
                        <a:spcAft>
                          <a:spcPts val="0"/>
                        </a:spcAft>
                      </a:pPr>
                      <a:r>
                        <a:rPr lang="en-GB" sz="900" b="1" dirty="0">
                          <a:effectLst/>
                          <a:latin typeface="Calibri"/>
                          <a:ea typeface="Times New Roman"/>
                        </a:rPr>
                        <a:t>Core Cities</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234315" algn="ctr">
                        <a:spcAft>
                          <a:spcPts val="0"/>
                        </a:spcAft>
                      </a:pPr>
                      <a:r>
                        <a:rPr lang="en-GB" sz="1000" b="1" dirty="0">
                          <a:effectLst/>
                          <a:latin typeface="Calibri"/>
                          <a:ea typeface="Times New Roman"/>
                        </a:rPr>
                        <a:t>Bristol</a:t>
                      </a:r>
                      <a:endParaRPr lang="en-GB" sz="10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243205" algn="ctr">
                        <a:spcAft>
                          <a:spcPts val="0"/>
                        </a:spcAft>
                      </a:pPr>
                      <a:r>
                        <a:rPr lang="en-GB" sz="1000" b="1" dirty="0">
                          <a:effectLst/>
                          <a:latin typeface="Calibri"/>
                          <a:ea typeface="Times New Roman"/>
                        </a:rPr>
                        <a:t>Liverpool </a:t>
                      </a:r>
                      <a:endParaRPr lang="en-GB" sz="10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29220">
                <a:tc>
                  <a:txBody>
                    <a:bodyPr/>
                    <a:lstStyle/>
                    <a:p>
                      <a:pPr>
                        <a:spcAft>
                          <a:spcPts val="0"/>
                        </a:spcAft>
                      </a:pPr>
                      <a:r>
                        <a:rPr lang="en-GB" sz="900" b="1" dirty="0">
                          <a:effectLst/>
                          <a:latin typeface="Calibri"/>
                          <a:ea typeface="Times New Roman"/>
                        </a:rPr>
                        <a:t>Core Cities Group</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spcAft>
                          <a:spcPts val="0"/>
                        </a:spcAft>
                      </a:pPr>
                      <a:r>
                        <a:rPr lang="en-GB" sz="900" dirty="0">
                          <a:effectLst/>
                          <a:latin typeface="Calibri"/>
                          <a:ea typeface="SimSun"/>
                          <a:cs typeface="Times New Roman"/>
                        </a:rPr>
                        <a:t>Lobbying for central government support</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129220">
                <a:tc>
                  <a:txBody>
                    <a:bodyPr/>
                    <a:lstStyle/>
                    <a:p>
                      <a:pPr>
                        <a:spcAft>
                          <a:spcPts val="0"/>
                        </a:spcAft>
                      </a:pPr>
                      <a:r>
                        <a:rPr lang="en-GB" sz="900" b="1" dirty="0">
                          <a:effectLst/>
                          <a:latin typeface="Calibri"/>
                          <a:ea typeface="Times New Roman"/>
                        </a:rPr>
                        <a:t>Elected Mayors</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GB" sz="900" dirty="0">
                          <a:effectLst/>
                          <a:latin typeface="Calibri"/>
                          <a:ea typeface="Times New Roman"/>
                        </a:rPr>
                        <a:t>Independent</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900" dirty="0">
                          <a:effectLst/>
                          <a:latin typeface="Calibri"/>
                          <a:ea typeface="SimSun"/>
                          <a:cs typeface="Times New Roman"/>
                        </a:rPr>
                        <a:t>Leader Labour Group</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04540">
                <a:tc>
                  <a:txBody>
                    <a:bodyPr/>
                    <a:lstStyle/>
                    <a:p>
                      <a:pPr>
                        <a:spcAft>
                          <a:spcPts val="0"/>
                        </a:spcAft>
                      </a:pPr>
                      <a:r>
                        <a:rPr lang="en-GB" sz="900" dirty="0">
                          <a:effectLst/>
                          <a:latin typeface="Calibri"/>
                          <a:ea typeface="Times New Roman"/>
                        </a:rPr>
                        <a:t>Mayoral Commissions</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42900" lvl="0" indent="-342900">
                        <a:spcAft>
                          <a:spcPts val="0"/>
                        </a:spcAft>
                        <a:buFont typeface="Symbol"/>
                        <a:buChar char=""/>
                      </a:pPr>
                      <a:r>
                        <a:rPr lang="en-GB" sz="900" b="1" dirty="0">
                          <a:effectLst/>
                          <a:latin typeface="Calibri"/>
                          <a:ea typeface="Times New Roman"/>
                        </a:rPr>
                        <a:t>Education and skills</a:t>
                      </a:r>
                      <a:r>
                        <a:rPr lang="en-GB" sz="900" dirty="0">
                          <a:effectLst/>
                          <a:latin typeface="Calibri"/>
                          <a:ea typeface="Times New Roman"/>
                        </a:rPr>
                        <a:t> (focus on young people)</a:t>
                      </a:r>
                      <a:endParaRPr lang="en-GB" sz="900" dirty="0">
                        <a:effectLst/>
                        <a:latin typeface="Times New Roman"/>
                        <a:ea typeface="Times New Roman"/>
                      </a:endParaRPr>
                    </a:p>
                    <a:p>
                      <a:pPr marL="342900" lvl="0" indent="-342900">
                        <a:spcAft>
                          <a:spcPts val="0"/>
                        </a:spcAft>
                        <a:buFont typeface="Symbol"/>
                        <a:buChar char=""/>
                      </a:pPr>
                      <a:r>
                        <a:rPr lang="en-GB" sz="900" b="1" dirty="0">
                          <a:effectLst/>
                          <a:latin typeface="Calibri"/>
                          <a:ea typeface="Times New Roman"/>
                        </a:rPr>
                        <a:t>Fairness</a:t>
                      </a:r>
                      <a:r>
                        <a:rPr lang="en-GB" sz="900" dirty="0">
                          <a:effectLst/>
                          <a:latin typeface="Calibri"/>
                          <a:ea typeface="Times New Roman"/>
                        </a:rPr>
                        <a:t> (reducing inequalities)</a:t>
                      </a:r>
                      <a:endParaRPr lang="en-GB" sz="900" dirty="0">
                        <a:effectLst/>
                        <a:latin typeface="Times New Roman"/>
                        <a:ea typeface="Times New Roman"/>
                      </a:endParaRPr>
                    </a:p>
                    <a:p>
                      <a:pPr marL="342900" lvl="0" indent="-342900">
                        <a:spcAft>
                          <a:spcPts val="0"/>
                        </a:spcAft>
                        <a:buFont typeface="Symbol"/>
                        <a:buChar char=""/>
                      </a:pPr>
                      <a:r>
                        <a:rPr lang="en-GB" sz="900" b="1" dirty="0">
                          <a:effectLst/>
                          <a:latin typeface="Calibri"/>
                          <a:ea typeface="Times New Roman"/>
                        </a:rPr>
                        <a:t>Homes</a:t>
                      </a:r>
                      <a:r>
                        <a:rPr lang="en-GB" sz="900" dirty="0">
                          <a:effectLst/>
                          <a:latin typeface="Calibri"/>
                          <a:ea typeface="Times New Roman"/>
                        </a:rPr>
                        <a:t> (provision of affordable housing)</a:t>
                      </a:r>
                      <a:endParaRPr lang="en-GB" sz="900" dirty="0">
                        <a:effectLst/>
                        <a:latin typeface="Times New Roman"/>
                        <a:ea typeface="Times New Roman"/>
                      </a:endParaRPr>
                    </a:p>
                    <a:p>
                      <a:pPr marL="342900" lvl="0" indent="-342900">
                        <a:spcAft>
                          <a:spcPts val="0"/>
                        </a:spcAft>
                        <a:buFont typeface="Symbol"/>
                        <a:buChar char=""/>
                      </a:pPr>
                      <a:r>
                        <a:rPr lang="en-GB" sz="900" b="1" dirty="0">
                          <a:effectLst/>
                          <a:latin typeface="Calibri"/>
                          <a:ea typeface="Times New Roman"/>
                        </a:rPr>
                        <a:t>Sports</a:t>
                      </a:r>
                      <a:r>
                        <a:rPr lang="en-GB" sz="900" dirty="0">
                          <a:effectLst/>
                          <a:latin typeface="Calibri"/>
                          <a:ea typeface="Times New Roman"/>
                        </a:rPr>
                        <a:t> (raising participation in sport and physical activity).</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a:buChar char=""/>
                      </a:pPr>
                      <a:r>
                        <a:rPr lang="en-GB" sz="900" b="1" dirty="0">
                          <a:effectLst/>
                          <a:latin typeface="Calibri"/>
                          <a:ea typeface="SimSun"/>
                          <a:cs typeface="Times New Roman"/>
                        </a:rPr>
                        <a:t>Health</a:t>
                      </a:r>
                      <a:r>
                        <a:rPr lang="en-GB" sz="900" dirty="0">
                          <a:effectLst/>
                          <a:latin typeface="Calibri"/>
                          <a:ea typeface="SimSun"/>
                          <a:cs typeface="Times New Roman"/>
                        </a:rPr>
                        <a:t> (health and wellbeing)</a:t>
                      </a:r>
                      <a:endParaRPr lang="en-GB" sz="900" dirty="0">
                        <a:effectLst/>
                        <a:latin typeface="Times New Roman"/>
                        <a:ea typeface="Times New Roman"/>
                      </a:endParaRPr>
                    </a:p>
                    <a:p>
                      <a:pPr marL="342900" lvl="0" indent="-342900">
                        <a:spcAft>
                          <a:spcPts val="0"/>
                        </a:spcAft>
                        <a:buFont typeface="Symbol"/>
                        <a:buChar char=""/>
                      </a:pPr>
                      <a:r>
                        <a:rPr lang="en-GB" sz="900" b="1" dirty="0">
                          <a:effectLst/>
                          <a:latin typeface="Calibri"/>
                          <a:ea typeface="SimSun"/>
                          <a:cs typeface="Times New Roman"/>
                        </a:rPr>
                        <a:t>Education</a:t>
                      </a:r>
                      <a:r>
                        <a:rPr lang="en-GB" sz="900" dirty="0">
                          <a:effectLst/>
                          <a:latin typeface="Calibri"/>
                          <a:ea typeface="SimSun"/>
                          <a:cs typeface="Times New Roman"/>
                        </a:rPr>
                        <a:t> (future of education in city)</a:t>
                      </a:r>
                      <a:endParaRPr lang="en-GB" sz="900" dirty="0">
                        <a:effectLst/>
                        <a:latin typeface="Times New Roman"/>
                        <a:ea typeface="Times New Roman"/>
                      </a:endParaRPr>
                    </a:p>
                    <a:p>
                      <a:pPr marL="342900" lvl="0" indent="-342900">
                        <a:spcAft>
                          <a:spcPts val="0"/>
                        </a:spcAft>
                        <a:buFont typeface="Symbol"/>
                        <a:buChar char=""/>
                      </a:pPr>
                      <a:r>
                        <a:rPr lang="en-GB" sz="900" b="1" dirty="0">
                          <a:effectLst/>
                          <a:latin typeface="Calibri"/>
                          <a:ea typeface="SimSun"/>
                          <a:cs typeface="Times New Roman"/>
                        </a:rPr>
                        <a:t>Europe</a:t>
                      </a:r>
                      <a:r>
                        <a:rPr lang="en-GB" sz="900" dirty="0">
                          <a:effectLst/>
                          <a:latin typeface="Calibri"/>
                          <a:ea typeface="SimSun"/>
                          <a:cs typeface="Times New Roman"/>
                        </a:rPr>
                        <a:t> (maximising EU funding)</a:t>
                      </a:r>
                      <a:endParaRPr lang="en-GB" sz="900" dirty="0">
                        <a:effectLst/>
                        <a:latin typeface="Times New Roman"/>
                        <a:ea typeface="Times New Roman"/>
                      </a:endParaRPr>
                    </a:p>
                    <a:p>
                      <a:pPr marL="342900" lvl="0" indent="-342900">
                        <a:spcAft>
                          <a:spcPts val="0"/>
                        </a:spcAft>
                        <a:buFont typeface="Symbol"/>
                        <a:buChar char=""/>
                      </a:pPr>
                      <a:r>
                        <a:rPr lang="en-GB" sz="900" b="1" dirty="0">
                          <a:effectLst/>
                          <a:latin typeface="Calibri"/>
                          <a:ea typeface="SimSun"/>
                          <a:cs typeface="Times New Roman"/>
                        </a:rPr>
                        <a:t>Fairness</a:t>
                      </a:r>
                      <a:r>
                        <a:rPr lang="en-GB" sz="900" dirty="0">
                          <a:effectLst/>
                          <a:latin typeface="Calibri"/>
                          <a:ea typeface="SimSun"/>
                          <a:cs typeface="Times New Roman"/>
                        </a:rPr>
                        <a:t> (embedding fairness political, business and civic life)</a:t>
                      </a:r>
                      <a:endParaRPr lang="en-GB" sz="900" dirty="0">
                        <a:effectLst/>
                        <a:latin typeface="Times New Roman"/>
                        <a:ea typeface="Times New Roman"/>
                      </a:endParaRPr>
                    </a:p>
                    <a:p>
                      <a:pPr>
                        <a:spcAft>
                          <a:spcPts val="0"/>
                        </a:spcAft>
                      </a:pPr>
                      <a:r>
                        <a:rPr lang="en-GB" sz="900" dirty="0">
                          <a:effectLst/>
                          <a:latin typeface="Calibri"/>
                          <a:ea typeface="SimSun"/>
                          <a:cs typeface="Times New Roman"/>
                        </a:rPr>
                        <a:t>&amp;  Mayor’s </a:t>
                      </a:r>
                      <a:r>
                        <a:rPr lang="en-GB" sz="900" b="1" dirty="0">
                          <a:effectLst/>
                          <a:latin typeface="Calibri"/>
                          <a:ea typeface="SimSun"/>
                          <a:cs typeface="Times New Roman"/>
                        </a:rPr>
                        <a:t>Poverty Action Group</a:t>
                      </a:r>
                      <a:r>
                        <a:rPr lang="en-GB" sz="900" dirty="0">
                          <a:effectLst/>
                          <a:latin typeface="Calibri"/>
                          <a:ea typeface="SimSun"/>
                          <a:cs typeface="Times New Roman"/>
                        </a:rPr>
                        <a:t> </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46100">
                <a:tc>
                  <a:txBody>
                    <a:bodyPr/>
                    <a:lstStyle/>
                    <a:p>
                      <a:pPr>
                        <a:spcAft>
                          <a:spcPts val="0"/>
                        </a:spcAft>
                      </a:pPr>
                      <a:r>
                        <a:rPr lang="en-GB" sz="900" dirty="0">
                          <a:effectLst/>
                          <a:latin typeface="Calibri"/>
                          <a:ea typeface="Times New Roman"/>
                        </a:rPr>
                        <a:t>Key Projects</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42900" lvl="0" indent="-342900">
                        <a:spcAft>
                          <a:spcPts val="0"/>
                        </a:spcAft>
                        <a:buFont typeface="Symbol"/>
                        <a:buChar char=""/>
                      </a:pPr>
                      <a:r>
                        <a:rPr lang="en-GB" sz="900" dirty="0">
                          <a:effectLst/>
                          <a:latin typeface="Calibri"/>
                          <a:ea typeface="Times New Roman"/>
                        </a:rPr>
                        <a:t>Temple Quarter Enterprise Zone</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European Green Capital programme (2015)</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Mayor’s Fund for Bristol – charitable donations for third sector support</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a:buChar char=""/>
                      </a:pPr>
                      <a:r>
                        <a:rPr lang="en-GB" sz="900" dirty="0">
                          <a:effectLst/>
                          <a:latin typeface="Calibri"/>
                          <a:ea typeface="Times New Roman"/>
                        </a:rPr>
                        <a:t>Mayoral Investment Board</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Mayoral Development Corporation:</a:t>
                      </a:r>
                      <a:endParaRPr lang="en-GB" sz="900" dirty="0">
                        <a:effectLst/>
                        <a:latin typeface="Times New Roman"/>
                        <a:ea typeface="Times New Roman"/>
                      </a:endParaRPr>
                    </a:p>
                    <a:p>
                      <a:pPr marL="0" lvl="0" indent="0">
                        <a:spcAft>
                          <a:spcPts val="0"/>
                        </a:spcAft>
                        <a:buFont typeface="Calibri"/>
                        <a:buNone/>
                      </a:pPr>
                      <a:r>
                        <a:rPr lang="en-GB" sz="900" dirty="0" smtClean="0">
                          <a:effectLst/>
                          <a:latin typeface="Calibri"/>
                          <a:ea typeface="Times New Roman"/>
                          <a:cs typeface="Times New Roman"/>
                        </a:rPr>
                        <a:t>               - Liverpool </a:t>
                      </a:r>
                      <a:r>
                        <a:rPr lang="en-GB" sz="900" dirty="0">
                          <a:effectLst/>
                          <a:latin typeface="Calibri"/>
                          <a:ea typeface="Times New Roman"/>
                          <a:cs typeface="Times New Roman"/>
                        </a:rPr>
                        <a:t>City Enterprise Zone</a:t>
                      </a:r>
                      <a:endParaRPr lang="en-GB" sz="900" dirty="0">
                        <a:effectLst/>
                        <a:latin typeface="Times New Roman"/>
                        <a:ea typeface="Times New Roman"/>
                        <a:cs typeface="Times New Roman"/>
                      </a:endParaRPr>
                    </a:p>
                    <a:p>
                      <a:pPr marL="0" lvl="0" indent="0">
                        <a:spcAft>
                          <a:spcPts val="0"/>
                        </a:spcAft>
                        <a:buFont typeface="Calibri"/>
                        <a:buNone/>
                      </a:pPr>
                      <a:r>
                        <a:rPr lang="en-GB" sz="900" dirty="0" smtClean="0">
                          <a:effectLst/>
                          <a:latin typeface="Calibri"/>
                          <a:ea typeface="Times New Roman"/>
                          <a:cs typeface="Times New Roman"/>
                        </a:rPr>
                        <a:t>              -  5 </a:t>
                      </a:r>
                      <a:r>
                        <a:rPr lang="en-GB" sz="900" dirty="0">
                          <a:effectLst/>
                          <a:latin typeface="Calibri"/>
                          <a:ea typeface="Times New Roman"/>
                          <a:cs typeface="Times New Roman"/>
                        </a:rPr>
                        <a:t>Mayoral Development </a:t>
                      </a:r>
                      <a:r>
                        <a:rPr lang="en-GB" sz="900" dirty="0" smtClean="0">
                          <a:effectLst/>
                          <a:latin typeface="Calibri"/>
                          <a:ea typeface="Times New Roman"/>
                          <a:cs typeface="Times New Roman"/>
                        </a:rPr>
                        <a:t>      </a:t>
                      </a:r>
                    </a:p>
                    <a:p>
                      <a:pPr marL="0" lvl="0" indent="0">
                        <a:spcAft>
                          <a:spcPts val="0"/>
                        </a:spcAft>
                        <a:buFont typeface="Calibri"/>
                        <a:buNone/>
                      </a:pPr>
                      <a:r>
                        <a:rPr lang="en-GB" sz="900" dirty="0" smtClean="0">
                          <a:effectLst/>
                          <a:latin typeface="Calibri"/>
                          <a:ea typeface="Times New Roman"/>
                          <a:cs typeface="Times New Roman"/>
                        </a:rPr>
                        <a:t>                 Zones</a:t>
                      </a:r>
                      <a:endParaRPr lang="en-GB" sz="900" dirty="0">
                        <a:effectLst/>
                        <a:latin typeface="Times New Roman"/>
                        <a:ea typeface="Times New Roman"/>
                        <a:cs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220">
                <a:tc>
                  <a:txBody>
                    <a:bodyPr/>
                    <a:lstStyle/>
                    <a:p>
                      <a:pPr>
                        <a:spcAft>
                          <a:spcPts val="0"/>
                        </a:spcAft>
                      </a:pPr>
                      <a:r>
                        <a:rPr lang="en-GB" sz="900" b="1" dirty="0">
                          <a:effectLst/>
                          <a:latin typeface="Calibri"/>
                          <a:ea typeface="Times New Roman"/>
                        </a:rPr>
                        <a:t>City-regions</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GB" sz="900" b="1" dirty="0">
                          <a:effectLst/>
                          <a:latin typeface="Calibri"/>
                          <a:ea typeface="Times New Roman"/>
                        </a:rPr>
                        <a:t>West of England LEP</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GB" sz="900" b="1" dirty="0">
                          <a:effectLst/>
                          <a:latin typeface="Calibri"/>
                          <a:ea typeface="Times New Roman"/>
                        </a:rPr>
                        <a:t>Liverpool City LEP</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904540">
                <a:tc>
                  <a:txBody>
                    <a:bodyPr/>
                    <a:lstStyle/>
                    <a:p>
                      <a:pPr>
                        <a:spcAft>
                          <a:spcPts val="0"/>
                        </a:spcAft>
                      </a:pPr>
                      <a:r>
                        <a:rPr lang="en-GB" sz="900" dirty="0">
                          <a:effectLst/>
                          <a:latin typeface="Calibri"/>
                          <a:ea typeface="Times New Roman"/>
                        </a:rPr>
                        <a:t>Economic development: key sectors</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42900" lvl="0" indent="-342900">
                        <a:spcAft>
                          <a:spcPts val="0"/>
                        </a:spcAft>
                        <a:buFont typeface="Symbol"/>
                        <a:buChar char=""/>
                      </a:pPr>
                      <a:r>
                        <a:rPr lang="en-GB" sz="900" dirty="0">
                          <a:effectLst/>
                          <a:latin typeface="Calibri"/>
                          <a:ea typeface="SimSun"/>
                          <a:cs typeface="Times New Roman"/>
                        </a:rPr>
                        <a:t>Creative and media </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SimSun"/>
                          <a:cs typeface="Times New Roman"/>
                        </a:rPr>
                        <a:t>Advanced engineering, aerospace and defence </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SimSun"/>
                          <a:cs typeface="Times New Roman"/>
                        </a:rPr>
                        <a:t>Micro-electronics and silicon design</a:t>
                      </a:r>
                      <a:endParaRPr lang="en-GB" sz="900" dirty="0">
                        <a:effectLst/>
                        <a:latin typeface="Times New Roman"/>
                        <a:ea typeface="Times New Roman"/>
                      </a:endParaRPr>
                    </a:p>
                    <a:p>
                      <a:pPr marL="342900" lvl="0" indent="-342900">
                        <a:spcAft>
                          <a:spcPts val="0"/>
                        </a:spcAft>
                        <a:buFont typeface="Symbol"/>
                        <a:buChar char=""/>
                      </a:pPr>
                      <a:r>
                        <a:rPr lang="fr-FR" sz="900" dirty="0">
                          <a:effectLst/>
                          <a:latin typeface="Calibri"/>
                          <a:ea typeface="SimSun"/>
                          <a:cs typeface="Times New Roman"/>
                        </a:rPr>
                        <a:t>Environmental technologies and marine renewables</a:t>
                      </a:r>
                      <a:endParaRPr lang="en-GB" sz="900" dirty="0">
                        <a:effectLst/>
                        <a:latin typeface="Times New Roman"/>
                        <a:ea typeface="Times New Roman"/>
                      </a:endParaRPr>
                    </a:p>
                    <a:p>
                      <a:pPr marL="342900" lvl="0" indent="-342900">
                        <a:spcAft>
                          <a:spcPts val="0"/>
                        </a:spcAft>
                        <a:buFont typeface="Symbol"/>
                        <a:buChar char=""/>
                      </a:pPr>
                      <a:r>
                        <a:rPr lang="fr-FR" sz="900" dirty="0">
                          <a:effectLst/>
                          <a:latin typeface="Calibri"/>
                          <a:ea typeface="SimSun"/>
                          <a:cs typeface="Times New Roman"/>
                        </a:rPr>
                        <a:t>Tourism</a:t>
                      </a:r>
                      <a:r>
                        <a:rPr lang="fr-FR" sz="900" b="1" dirty="0">
                          <a:effectLst/>
                          <a:latin typeface="Calibri"/>
                          <a:ea typeface="SimSun"/>
                          <a:cs typeface="Times New Roman"/>
                        </a:rPr>
                        <a:t> </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a:buChar char=""/>
                      </a:pPr>
                      <a:r>
                        <a:rPr lang="en-GB" sz="900" dirty="0">
                          <a:effectLst/>
                          <a:latin typeface="Calibri"/>
                          <a:ea typeface="Times New Roman"/>
                        </a:rPr>
                        <a:t>Low carbon economy</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Knowledge economy</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Visitor economy</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Superport</a:t>
                      </a:r>
                      <a:endParaRPr lang="en-GB" sz="900" dirty="0">
                        <a:effectLst/>
                        <a:latin typeface="Times New Roman"/>
                        <a:ea typeface="Times New Roman"/>
                      </a:endParaRPr>
                    </a:p>
                    <a:p>
                      <a:pPr marL="457200">
                        <a:spcAft>
                          <a:spcPts val="0"/>
                        </a:spcAft>
                      </a:pPr>
                      <a:r>
                        <a:rPr lang="en-GB" sz="900" dirty="0">
                          <a:effectLst/>
                          <a:latin typeface="Calibri"/>
                          <a:ea typeface="Times New Roman"/>
                        </a:rPr>
                        <a:t> </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3760">
                <a:tc>
                  <a:txBody>
                    <a:bodyPr/>
                    <a:lstStyle/>
                    <a:p>
                      <a:pPr>
                        <a:spcAft>
                          <a:spcPts val="0"/>
                        </a:spcAft>
                      </a:pPr>
                      <a:r>
                        <a:rPr lang="en-GB" sz="900" dirty="0">
                          <a:effectLst/>
                          <a:latin typeface="Calibri"/>
                          <a:ea typeface="Times New Roman"/>
                        </a:rPr>
                        <a:t>Key projects</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42900" lvl="0" indent="-342900">
                        <a:spcAft>
                          <a:spcPts val="0"/>
                        </a:spcAft>
                        <a:buFont typeface="Symbol"/>
                        <a:buChar char=""/>
                      </a:pPr>
                      <a:r>
                        <a:rPr lang="fr-FR" sz="900" dirty="0">
                          <a:effectLst/>
                          <a:latin typeface="Calibri"/>
                          <a:ea typeface="Times New Roman"/>
                        </a:rPr>
                        <a:t>Temple Quarter Enterprise Zone (Bristol)</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5 Enterprise Areas: Avonmouth Severnside; Bath City Riverside; Emersons Green (inc. Bristol and Bath Science Park); Filton; Junction 21 (Weston-super-Mare)</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a:buChar char=""/>
                      </a:pPr>
                      <a:r>
                        <a:rPr lang="en-GB" sz="900" dirty="0">
                          <a:effectLst/>
                          <a:latin typeface="Calibri"/>
                          <a:ea typeface="Times New Roman"/>
                        </a:rPr>
                        <a:t>Port - new deep-water container terminal</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Mersey Gateway river crossing</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Liverpool BioCampus</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Wirral Waters and Liverpool Waters waterfront redevelopment  - Mersey Waters Enterprise Zone/ International Trade Centre</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1420">
                <a:tc>
                  <a:txBody>
                    <a:bodyPr/>
                    <a:lstStyle/>
                    <a:p>
                      <a:pPr>
                        <a:spcAft>
                          <a:spcPts val="0"/>
                        </a:spcAft>
                      </a:pPr>
                      <a:r>
                        <a:rPr lang="en-GB" sz="900" dirty="0">
                          <a:effectLst/>
                          <a:latin typeface="Calibri"/>
                          <a:ea typeface="Times New Roman"/>
                        </a:rPr>
                        <a:t>City Deals</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342900" lvl="0" indent="-342900">
                        <a:spcAft>
                          <a:spcPts val="0"/>
                        </a:spcAft>
                        <a:buFont typeface="Symbol"/>
                        <a:buChar char=""/>
                        <a:tabLst>
                          <a:tab pos="132715" algn="l"/>
                        </a:tabLst>
                      </a:pPr>
                      <a:r>
                        <a:rPr lang="en-GB" sz="900" dirty="0">
                          <a:effectLst/>
                          <a:latin typeface="Calibri"/>
                          <a:ea typeface="SimSun"/>
                          <a:cs typeface="Times New Roman"/>
                        </a:rPr>
                        <a:t>Business rate retention</a:t>
                      </a:r>
                      <a:endParaRPr lang="en-GB" sz="900" dirty="0">
                        <a:effectLst/>
                        <a:latin typeface="Times New Roman"/>
                        <a:ea typeface="Times New Roman"/>
                      </a:endParaRPr>
                    </a:p>
                    <a:p>
                      <a:pPr marL="342900" lvl="0" indent="-342900">
                        <a:spcAft>
                          <a:spcPts val="0"/>
                        </a:spcAft>
                        <a:buFont typeface="Symbol"/>
                        <a:buChar char=""/>
                        <a:tabLst>
                          <a:tab pos="132715" algn="l"/>
                        </a:tabLst>
                      </a:pPr>
                      <a:r>
                        <a:rPr lang="en-GB" sz="900" dirty="0">
                          <a:effectLst/>
                          <a:latin typeface="Calibri"/>
                          <a:ea typeface="SimSun"/>
                          <a:cs typeface="Times New Roman"/>
                        </a:rPr>
                        <a:t>Transport funding  (Greater  Bristol Metro and Bus Road Transit Network)</a:t>
                      </a:r>
                      <a:endParaRPr lang="en-GB" sz="900" dirty="0">
                        <a:effectLst/>
                        <a:latin typeface="Times New Roman"/>
                        <a:ea typeface="Times New Roman"/>
                      </a:endParaRPr>
                    </a:p>
                    <a:p>
                      <a:pPr marL="342900" lvl="0" indent="-342900">
                        <a:spcAft>
                          <a:spcPts val="0"/>
                        </a:spcAft>
                        <a:buFont typeface="Symbol"/>
                        <a:buChar char=""/>
                        <a:tabLst>
                          <a:tab pos="132715" algn="l"/>
                        </a:tabLst>
                      </a:pPr>
                      <a:r>
                        <a:rPr lang="en-GB" sz="900" dirty="0">
                          <a:effectLst/>
                          <a:latin typeface="Calibri"/>
                          <a:ea typeface="SimSun"/>
                          <a:cs typeface="Times New Roman"/>
                        </a:rPr>
                        <a:t>Public Property Board managing land and property assets </a:t>
                      </a:r>
                      <a:endParaRPr lang="en-GB" sz="900" dirty="0">
                        <a:effectLst/>
                        <a:latin typeface="Times New Roman"/>
                        <a:ea typeface="Times New Roman"/>
                      </a:endParaRPr>
                    </a:p>
                    <a:p>
                      <a:pPr marL="342900" lvl="0" indent="-342900">
                        <a:spcAft>
                          <a:spcPts val="0"/>
                        </a:spcAft>
                        <a:buFont typeface="Symbol"/>
                        <a:buChar char=""/>
                        <a:tabLst>
                          <a:tab pos="132715" algn="l"/>
                        </a:tabLst>
                      </a:pPr>
                      <a:r>
                        <a:rPr lang="en-GB" sz="900" dirty="0">
                          <a:effectLst/>
                          <a:latin typeface="Calibri"/>
                          <a:ea typeface="SimSun"/>
                          <a:cs typeface="Times New Roman"/>
                        </a:rPr>
                        <a:t>City growth hub for inward investors in Temple Quarter Enterprise Zone</a:t>
                      </a:r>
                      <a:endParaRPr lang="en-GB" sz="900" dirty="0">
                        <a:effectLst/>
                        <a:latin typeface="Times New Roman"/>
                        <a:ea typeface="Times New Roman"/>
                      </a:endParaRPr>
                    </a:p>
                    <a:p>
                      <a:pPr marL="342900" lvl="0" indent="-342900">
                        <a:spcAft>
                          <a:spcPts val="0"/>
                        </a:spcAft>
                        <a:buFont typeface="Symbol"/>
                        <a:buChar char=""/>
                        <a:tabLst>
                          <a:tab pos="132715" algn="l"/>
                        </a:tabLst>
                      </a:pPr>
                      <a:r>
                        <a:rPr lang="en-GB" sz="900" dirty="0">
                          <a:effectLst/>
                          <a:latin typeface="Calibri"/>
                          <a:ea typeface="SimSun"/>
                          <a:cs typeface="Times New Roman"/>
                        </a:rPr>
                        <a:t>Skills development including Skills Funding Agency funding for Further Education colleges </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spcAft>
                          <a:spcPts val="0"/>
                        </a:spcAft>
                        <a:buFont typeface="Symbol"/>
                        <a:buChar char=""/>
                      </a:pPr>
                      <a:r>
                        <a:rPr lang="en-GB" sz="900" dirty="0">
                          <a:effectLst/>
                          <a:latin typeface="Calibri"/>
                          <a:ea typeface="Times New Roman"/>
                        </a:rPr>
                        <a:t>Trade and inward investment - International Business Festival </a:t>
                      </a:r>
                      <a:endParaRPr lang="en-GB" sz="900" dirty="0">
                        <a:effectLst/>
                        <a:latin typeface="Times New Roman"/>
                        <a:ea typeface="Times New Roman"/>
                      </a:endParaRPr>
                    </a:p>
                    <a:p>
                      <a:pPr marL="342900" lvl="0" indent="-342900">
                        <a:spcAft>
                          <a:spcPts val="0"/>
                        </a:spcAft>
                        <a:buFont typeface="Symbol"/>
                        <a:buChar char=""/>
                        <a:tabLst>
                          <a:tab pos="457200" algn="l"/>
                        </a:tabLst>
                      </a:pPr>
                      <a:r>
                        <a:rPr lang="en-GB" sz="900" dirty="0">
                          <a:effectLst/>
                          <a:latin typeface="Calibri"/>
                          <a:ea typeface="Times New Roman"/>
                        </a:rPr>
                        <a:t>Skills and worklessness  - funding for job training and apprenticeships;</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Transport - transport investment fund </a:t>
                      </a:r>
                      <a:endParaRPr lang="en-GB" sz="900" dirty="0">
                        <a:effectLst/>
                        <a:latin typeface="Times New Roman"/>
                        <a:ea typeface="Times New Roman"/>
                      </a:endParaRPr>
                    </a:p>
                    <a:p>
                      <a:pPr marL="342900" lvl="0" indent="-342900">
                        <a:spcAft>
                          <a:spcPts val="0"/>
                        </a:spcAft>
                        <a:buFont typeface="Symbol"/>
                        <a:buChar char=""/>
                        <a:tabLst>
                          <a:tab pos="457200" algn="l"/>
                        </a:tabLst>
                      </a:pPr>
                      <a:r>
                        <a:rPr lang="en-GB" sz="900" dirty="0">
                          <a:effectLst/>
                          <a:latin typeface="Calibri"/>
                          <a:ea typeface="Times New Roman"/>
                        </a:rPr>
                        <a:t>Promotion of science and knowledge assets</a:t>
                      </a:r>
                      <a:endParaRPr lang="en-GB" sz="900" dirty="0">
                        <a:effectLst/>
                        <a:latin typeface="Times New Roman"/>
                        <a:ea typeface="Times New Roman"/>
                      </a:endParaRPr>
                    </a:p>
                    <a:p>
                      <a:pPr marL="342900" lvl="0" indent="-342900">
                        <a:spcAft>
                          <a:spcPts val="0"/>
                        </a:spcAft>
                        <a:buFont typeface="Symbol"/>
                        <a:buChar char=""/>
                        <a:tabLst>
                          <a:tab pos="457200" algn="l"/>
                        </a:tabLst>
                      </a:pPr>
                      <a:r>
                        <a:rPr lang="en-GB" sz="900" dirty="0">
                          <a:effectLst/>
                          <a:latin typeface="Calibri"/>
                          <a:ea typeface="Times New Roman"/>
                        </a:rPr>
                        <a:t>Low carbon economy - offshore wind infrastructure pilot</a:t>
                      </a:r>
                      <a:endParaRPr lang="en-GB" sz="900" dirty="0">
                        <a:effectLst/>
                        <a:latin typeface="Times New Roman"/>
                        <a:ea typeface="Times New Roman"/>
                      </a:endParaRPr>
                    </a:p>
                    <a:p>
                      <a:pPr marL="342900" lvl="0" indent="-342900">
                        <a:spcAft>
                          <a:spcPts val="0"/>
                        </a:spcAft>
                        <a:buFont typeface="Symbol"/>
                        <a:buChar char=""/>
                      </a:pPr>
                      <a:r>
                        <a:rPr lang="en-GB" sz="900" dirty="0">
                          <a:effectLst/>
                          <a:latin typeface="Calibri"/>
                          <a:ea typeface="Times New Roman"/>
                        </a:rPr>
                        <a:t>River Mersey clean up</a:t>
                      </a:r>
                      <a:endParaRPr lang="en-GB" sz="900" dirty="0">
                        <a:effectLst/>
                        <a:latin typeface="Times New Roman"/>
                        <a:ea typeface="Times New Roman"/>
                      </a:endParaRPr>
                    </a:p>
                  </a:txBody>
                  <a:tcPr marL="45104" marR="451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937161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GB" sz="3200" b="1" dirty="0" smtClean="0">
                <a:solidFill>
                  <a:srgbClr val="003399"/>
                </a:solidFill>
              </a:rPr>
              <a:t>What we know nationally (1)</a:t>
            </a:r>
          </a:p>
        </p:txBody>
      </p:sp>
      <p:sp>
        <p:nvSpPr>
          <p:cNvPr id="2051" name="Content Placeholder 2"/>
          <p:cNvSpPr>
            <a:spLocks noGrp="1"/>
          </p:cNvSpPr>
          <p:nvPr>
            <p:ph idx="1"/>
          </p:nvPr>
        </p:nvSpPr>
        <p:spPr/>
        <p:txBody>
          <a:bodyPr/>
          <a:lstStyle/>
          <a:p>
            <a:pPr marL="0" indent="0">
              <a:buNone/>
            </a:pPr>
            <a:endParaRPr lang="en-GB" sz="3000" dirty="0" smtClean="0"/>
          </a:p>
          <a:p>
            <a:pPr marL="0" indent="0">
              <a:buNone/>
            </a:pPr>
            <a:r>
              <a:rPr lang="en-GB" sz="3000" dirty="0" smtClean="0"/>
              <a:t>3 Transmission Mechanisms:</a:t>
            </a:r>
          </a:p>
          <a:p>
            <a:pPr marL="457200" lvl="1" indent="0">
              <a:buFontTx/>
              <a:buNone/>
            </a:pPr>
            <a:r>
              <a:rPr lang="en-GB" sz="3000" dirty="0" smtClean="0"/>
              <a:t>(</a:t>
            </a:r>
            <a:r>
              <a:rPr lang="en-GB" sz="3000" dirty="0" err="1" smtClean="0"/>
              <a:t>i</a:t>
            </a:r>
            <a:r>
              <a:rPr lang="en-GB" sz="3000" dirty="0" smtClean="0"/>
              <a:t>)   Central government </a:t>
            </a:r>
          </a:p>
          <a:p>
            <a:pPr marL="457200" lvl="1" indent="0">
              <a:buFontTx/>
              <a:buNone/>
            </a:pPr>
            <a:r>
              <a:rPr lang="en-GB" sz="3000" dirty="0" smtClean="0"/>
              <a:t>       austerity/cuts</a:t>
            </a:r>
          </a:p>
          <a:p>
            <a:pPr marL="457200" lvl="1" indent="0">
              <a:buFontTx/>
              <a:buNone/>
            </a:pPr>
            <a:r>
              <a:rPr lang="en-GB" sz="3000" dirty="0" smtClean="0"/>
              <a:t>(ii)  Decreased charitable giving</a:t>
            </a:r>
          </a:p>
          <a:p>
            <a:pPr marL="457200" lvl="1" indent="0">
              <a:buFontTx/>
              <a:buNone/>
            </a:pPr>
            <a:r>
              <a:rPr lang="en-GB" sz="3000" dirty="0" smtClean="0"/>
              <a:t>(iii) Increased demand</a:t>
            </a:r>
          </a:p>
        </p:txBody>
      </p:sp>
      <p:sp>
        <p:nvSpPr>
          <p:cNvPr id="2052"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D6E58439-C924-4383-84AF-0F3ADA42A3E7}" type="slidenum">
              <a:rPr lang="en-GB" sz="1400" smtClean="0">
                <a:solidFill>
                  <a:srgbClr val="000000"/>
                </a:solidFill>
                <a:latin typeface="Times New Roman" pitchFamily="18" charset="0"/>
              </a:rPr>
              <a:pPr/>
              <a:t>24</a:t>
            </a:fld>
            <a:endParaRPr lang="en-GB" sz="1400" dirty="0" smtClean="0">
              <a:solidFill>
                <a:srgbClr val="000000"/>
              </a:solidFill>
              <a:latin typeface="Times New Roman" pitchFamily="18" charset="0"/>
            </a:endParaRPr>
          </a:p>
        </p:txBody>
      </p:sp>
      <p:pic>
        <p:nvPicPr>
          <p:cNvPr id="2053"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6075362"/>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76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476250"/>
            <a:ext cx="7772400" cy="1081088"/>
          </a:xfrm>
        </p:spPr>
        <p:txBody>
          <a:bodyPr/>
          <a:lstStyle/>
          <a:p>
            <a:r>
              <a:rPr lang="en-GB" sz="3200" dirty="0" smtClean="0"/>
              <a:t>What we know nationally </a:t>
            </a:r>
            <a:br>
              <a:rPr lang="en-GB" sz="3200" dirty="0" smtClean="0"/>
            </a:br>
            <a:r>
              <a:rPr lang="en-GB" sz="3200" dirty="0" smtClean="0"/>
              <a:t>(2)</a:t>
            </a:r>
          </a:p>
        </p:txBody>
      </p:sp>
      <p:sp>
        <p:nvSpPr>
          <p:cNvPr id="3075" name="Content Placeholder 2"/>
          <p:cNvSpPr>
            <a:spLocks noGrp="1"/>
          </p:cNvSpPr>
          <p:nvPr>
            <p:ph idx="1"/>
          </p:nvPr>
        </p:nvSpPr>
        <p:spPr>
          <a:xfrm>
            <a:off x="685800" y="1484313"/>
            <a:ext cx="7772400" cy="4611687"/>
          </a:xfrm>
        </p:spPr>
        <p:txBody>
          <a:bodyPr/>
          <a:lstStyle/>
          <a:p>
            <a:pPr marL="0" indent="0">
              <a:buNone/>
            </a:pPr>
            <a:endParaRPr lang="en-GB" sz="1400" dirty="0" smtClean="0"/>
          </a:p>
          <a:p>
            <a:r>
              <a:rPr lang="en-GB" sz="2400" dirty="0" smtClean="0"/>
              <a:t>Impact on VCS uneven</a:t>
            </a:r>
          </a:p>
          <a:p>
            <a:r>
              <a:rPr lang="en-GB" sz="2400" dirty="0"/>
              <a:t>D</a:t>
            </a:r>
            <a:r>
              <a:rPr lang="en-GB" sz="2400" dirty="0" smtClean="0"/>
              <a:t>ependency on statutory funding &amp; cuts made by LAs key:</a:t>
            </a:r>
          </a:p>
          <a:p>
            <a:pPr lvl="1">
              <a:buFont typeface="Wingdings" panose="05000000000000000000" pitchFamily="2" charset="2"/>
              <a:buChar char="Ø"/>
            </a:pPr>
            <a:r>
              <a:rPr lang="en-GB" sz="2400" dirty="0"/>
              <a:t>Most deprived LAs </a:t>
            </a:r>
            <a:r>
              <a:rPr lang="en-GB" sz="2400" dirty="0" smtClean="0"/>
              <a:t>biggest cuts</a:t>
            </a:r>
          </a:p>
          <a:p>
            <a:pPr lvl="1">
              <a:buFont typeface="Wingdings" panose="05000000000000000000" pitchFamily="2" charset="2"/>
              <a:buChar char="Ø"/>
            </a:pPr>
            <a:r>
              <a:rPr lang="en-GB" sz="2400" dirty="0" smtClean="0"/>
              <a:t>In most </a:t>
            </a:r>
            <a:r>
              <a:rPr lang="en-GB" sz="2400" dirty="0"/>
              <a:t>deprived LAs vol. sector </a:t>
            </a:r>
            <a:r>
              <a:rPr lang="en-GB" sz="2400" dirty="0" smtClean="0"/>
              <a:t>4x </a:t>
            </a:r>
            <a:r>
              <a:rPr lang="en-GB" sz="2400" dirty="0"/>
              <a:t>more likely say statutory funding most important income </a:t>
            </a:r>
            <a:r>
              <a:rPr lang="en-GB" sz="2400" dirty="0" smtClean="0"/>
              <a:t>source</a:t>
            </a:r>
          </a:p>
          <a:p>
            <a:pPr lvl="1">
              <a:buFont typeface="Wingdings" panose="05000000000000000000" pitchFamily="2" charset="2"/>
              <a:buChar char="Ø"/>
            </a:pPr>
            <a:r>
              <a:rPr lang="en-GB" sz="2400" dirty="0" smtClean="0"/>
              <a:t>VCS </a:t>
            </a:r>
            <a:r>
              <a:rPr lang="en-GB" sz="2400" dirty="0"/>
              <a:t>working with most disadvantaged groups most dependent on statutory funding</a:t>
            </a:r>
          </a:p>
          <a:p>
            <a:endParaRPr lang="en-GB" dirty="0" smtClean="0"/>
          </a:p>
          <a:p>
            <a:endParaRPr lang="en-GB" dirty="0" smtClean="0"/>
          </a:p>
          <a:p>
            <a:endParaRPr lang="en-GB" dirty="0" smtClean="0"/>
          </a:p>
          <a:p>
            <a:endParaRPr lang="en-GB" dirty="0" smtClean="0"/>
          </a:p>
        </p:txBody>
      </p:sp>
      <p:sp>
        <p:nvSpPr>
          <p:cNvPr id="3076"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4ABD41C6-9481-4731-94CB-6FCB997DEF1E}" type="slidenum">
              <a:rPr lang="en-GB" sz="1400" smtClean="0">
                <a:solidFill>
                  <a:srgbClr val="000000"/>
                </a:solidFill>
                <a:latin typeface="Times New Roman" pitchFamily="18" charset="0"/>
              </a:rPr>
              <a:pPr/>
              <a:t>25</a:t>
            </a:fld>
            <a:endParaRPr lang="en-GB" sz="1400" dirty="0" smtClean="0">
              <a:solidFill>
                <a:srgbClr val="000000"/>
              </a:solidFill>
              <a:latin typeface="Times New Roman" pitchFamily="18" charset="0"/>
            </a:endParaRPr>
          </a:p>
        </p:txBody>
      </p:sp>
      <p:pic>
        <p:nvPicPr>
          <p:cNvPr id="3077"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137275"/>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15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z="3200" dirty="0" smtClean="0"/>
              <a:t>Liverpool and Bristol</a:t>
            </a:r>
          </a:p>
        </p:txBody>
      </p:sp>
      <p:sp>
        <p:nvSpPr>
          <p:cNvPr id="3" name="Content Placeholder 2"/>
          <p:cNvSpPr>
            <a:spLocks noGrp="1"/>
          </p:cNvSpPr>
          <p:nvPr>
            <p:ph idx="1"/>
          </p:nvPr>
        </p:nvSpPr>
        <p:spPr/>
        <p:txBody>
          <a:bodyPr/>
          <a:lstStyle/>
          <a:p>
            <a:pPr marL="0" indent="0">
              <a:buNone/>
              <a:defRPr/>
            </a:pPr>
            <a:r>
              <a:rPr lang="en-GB" dirty="0" smtClean="0"/>
              <a:t>3 major differences influencing impact on voluntary sector locally:</a:t>
            </a:r>
            <a:endParaRPr lang="en-GB" dirty="0"/>
          </a:p>
          <a:p>
            <a:pPr marL="0" indent="0">
              <a:buFontTx/>
              <a:buNone/>
              <a:defRPr/>
            </a:pPr>
            <a:r>
              <a:rPr lang="en-GB" dirty="0" smtClean="0"/>
              <a:t>(</a:t>
            </a:r>
            <a:r>
              <a:rPr lang="en-GB" dirty="0" err="1" smtClean="0"/>
              <a:t>i</a:t>
            </a:r>
            <a:r>
              <a:rPr lang="en-GB" dirty="0" smtClean="0"/>
              <a:t>)   scale of cuts from Government to    </a:t>
            </a:r>
          </a:p>
          <a:p>
            <a:pPr marL="0" indent="0">
              <a:buFontTx/>
              <a:buNone/>
              <a:defRPr/>
            </a:pPr>
            <a:r>
              <a:rPr lang="en-GB" dirty="0"/>
              <a:t> </a:t>
            </a:r>
            <a:r>
              <a:rPr lang="en-GB" dirty="0" smtClean="0"/>
              <a:t>     LA</a:t>
            </a:r>
          </a:p>
          <a:p>
            <a:pPr marL="0" indent="0">
              <a:buFontTx/>
              <a:buNone/>
              <a:defRPr/>
            </a:pPr>
            <a:r>
              <a:rPr lang="en-GB" dirty="0" smtClean="0"/>
              <a:t>(ii)  dependency on statutory funding</a:t>
            </a:r>
          </a:p>
          <a:p>
            <a:pPr marL="0" indent="0">
              <a:buFontTx/>
              <a:buNone/>
              <a:defRPr/>
            </a:pPr>
            <a:r>
              <a:rPr lang="en-GB" dirty="0" smtClean="0"/>
              <a:t>(iii) socio-economic profile of   </a:t>
            </a:r>
          </a:p>
          <a:p>
            <a:pPr marL="0" indent="0">
              <a:buFontTx/>
              <a:buNone/>
              <a:defRPr/>
            </a:pPr>
            <a:r>
              <a:rPr lang="en-GB" dirty="0"/>
              <a:t> </a:t>
            </a:r>
            <a:r>
              <a:rPr lang="en-GB" dirty="0" smtClean="0"/>
              <a:t>     population – influence on demand</a:t>
            </a:r>
            <a:endParaRPr lang="en-GB" dirty="0"/>
          </a:p>
        </p:txBody>
      </p:sp>
      <p:sp>
        <p:nvSpPr>
          <p:cNvPr id="7172"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A90E1D58-7B16-4BED-B84B-1375585F9976}" type="slidenum">
              <a:rPr lang="en-GB" sz="1400" smtClean="0">
                <a:solidFill>
                  <a:srgbClr val="000000"/>
                </a:solidFill>
                <a:latin typeface="Times New Roman" pitchFamily="18" charset="0"/>
              </a:rPr>
              <a:pPr/>
              <a:t>26</a:t>
            </a:fld>
            <a:endParaRPr lang="en-GB" sz="1400" dirty="0" smtClean="0">
              <a:solidFill>
                <a:srgbClr val="000000"/>
              </a:solidFill>
              <a:latin typeface="Times New Roman" pitchFamily="18" charset="0"/>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6080919"/>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32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33375"/>
            <a:ext cx="7772400" cy="1295400"/>
          </a:xfrm>
        </p:spPr>
        <p:txBody>
          <a:bodyPr/>
          <a:lstStyle/>
          <a:p>
            <a:r>
              <a:rPr lang="en-GB" sz="2400" dirty="0" smtClean="0"/>
              <a:t>Voluntary Sector Statutory Funding Recipients</a:t>
            </a:r>
            <a:br>
              <a:rPr lang="en-GB" sz="2400" dirty="0" smtClean="0"/>
            </a:br>
            <a:endParaRPr lang="en-GB" sz="1400" dirty="0" smtClean="0"/>
          </a:p>
        </p:txBody>
      </p:sp>
      <p:sp>
        <p:nvSpPr>
          <p:cNvPr id="9219"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BCD91691-C7A7-49D5-BA88-08D2D1075B85}" type="slidenum">
              <a:rPr lang="en-GB" sz="1400" smtClean="0">
                <a:solidFill>
                  <a:srgbClr val="000000"/>
                </a:solidFill>
                <a:latin typeface="Times New Roman" pitchFamily="18" charset="0"/>
              </a:rPr>
              <a:pPr/>
              <a:t>27</a:t>
            </a:fld>
            <a:endParaRPr lang="en-GB" sz="1400" dirty="0" smtClean="0">
              <a:solidFill>
                <a:srgbClr val="000000"/>
              </a:solidFill>
              <a:latin typeface="Times New Roman" pitchFamily="18" charset="0"/>
            </a:endParaRPr>
          </a:p>
        </p:txBody>
      </p:sp>
      <p:pic>
        <p:nvPicPr>
          <p:cNvPr id="922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42988" y="1628775"/>
            <a:ext cx="7200900" cy="4176713"/>
          </a:xfrm>
          <a:noFill/>
        </p:spPr>
      </p:pic>
      <p:pic>
        <p:nvPicPr>
          <p:cNvPr id="9221" name="Picture 7" descr="sp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021288"/>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206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404813"/>
            <a:ext cx="7772400" cy="863600"/>
          </a:xfrm>
        </p:spPr>
        <p:txBody>
          <a:bodyPr/>
          <a:lstStyle/>
          <a:p>
            <a:r>
              <a:rPr lang="en-GB" sz="2400" dirty="0" smtClean="0">
                <a:solidFill>
                  <a:srgbClr val="003399"/>
                </a:solidFill>
              </a:rPr>
              <a:t>Levels of Deprivation: IMD 2010</a:t>
            </a:r>
          </a:p>
        </p:txBody>
      </p:sp>
      <p:sp>
        <p:nvSpPr>
          <p:cNvPr id="10243"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5CB50295-2526-478C-8041-4A09964B8095}" type="slidenum">
              <a:rPr lang="en-GB" sz="1400" smtClean="0">
                <a:solidFill>
                  <a:srgbClr val="000000"/>
                </a:solidFill>
                <a:latin typeface="Times New Roman" pitchFamily="18" charset="0"/>
              </a:rPr>
              <a:pPr/>
              <a:t>28</a:t>
            </a:fld>
            <a:endParaRPr lang="en-GB" sz="1400" dirty="0" smtClean="0">
              <a:solidFill>
                <a:srgbClr val="000000"/>
              </a:solidFill>
              <a:latin typeface="Times New Roman" pitchFamily="18" charset="0"/>
            </a:endParaRPr>
          </a:p>
        </p:txBody>
      </p:sp>
      <p:pic>
        <p:nvPicPr>
          <p:cNvPr id="10244" name="Picture 7" descr="sp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127328"/>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5" name="Content Placeholder 9"/>
          <p:cNvGraphicFramePr>
            <a:graphicFrameLocks noGrp="1"/>
          </p:cNvGraphicFramePr>
          <p:nvPr>
            <p:ph idx="1"/>
          </p:nvPr>
        </p:nvGraphicFramePr>
        <p:xfrm>
          <a:off x="635000" y="1290638"/>
          <a:ext cx="7874000" cy="4856162"/>
        </p:xfrm>
        <a:graphic>
          <a:graphicData uri="http://schemas.openxmlformats.org/presentationml/2006/ole">
            <mc:AlternateContent xmlns:mc="http://schemas.openxmlformats.org/markup-compatibility/2006">
              <mc:Choice xmlns:v="urn:schemas-microsoft-com:vml" Requires="v">
                <p:oleObj spid="_x0000_s19492" r:id="rId5" imgW="7876715" imgH="4852837" progId="Excel.Sheet.8">
                  <p:embed/>
                </p:oleObj>
              </mc:Choice>
              <mc:Fallback>
                <p:oleObj r:id="rId5" imgW="7876715" imgH="4852837"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1290638"/>
                        <a:ext cx="7874000" cy="485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4666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33375"/>
            <a:ext cx="7772400" cy="1008063"/>
          </a:xfrm>
        </p:spPr>
        <p:txBody>
          <a:bodyPr/>
          <a:lstStyle/>
          <a:p>
            <a:r>
              <a:rPr lang="en-GB" sz="3200" dirty="0" smtClean="0"/>
              <a:t>Who uses voluntary sector services?</a:t>
            </a:r>
          </a:p>
        </p:txBody>
      </p:sp>
      <p:sp>
        <p:nvSpPr>
          <p:cNvPr id="3" name="Content Placeholder 2"/>
          <p:cNvSpPr>
            <a:spLocks noGrp="1"/>
          </p:cNvSpPr>
          <p:nvPr>
            <p:ph idx="1"/>
          </p:nvPr>
        </p:nvSpPr>
        <p:spPr>
          <a:xfrm>
            <a:off x="685800" y="1268413"/>
            <a:ext cx="7772400" cy="4827587"/>
          </a:xfrm>
        </p:spPr>
        <p:txBody>
          <a:bodyPr/>
          <a:lstStyle/>
          <a:p>
            <a:pPr>
              <a:defRPr/>
            </a:pPr>
            <a:r>
              <a:rPr lang="en-GB" sz="2400" dirty="0" smtClean="0"/>
              <a:t>Most socio-economically deprived households (&amp; much more of these in Liverpool)</a:t>
            </a:r>
          </a:p>
          <a:p>
            <a:pPr marL="0" indent="0">
              <a:buFontTx/>
              <a:buNone/>
              <a:defRPr/>
            </a:pPr>
            <a:endParaRPr lang="en-GB" sz="2400" dirty="0" smtClean="0"/>
          </a:p>
          <a:p>
            <a:pPr>
              <a:defRPr/>
            </a:pPr>
            <a:r>
              <a:rPr lang="en-GB" sz="2400" dirty="0" smtClean="0"/>
              <a:t>Who used CAB for financial advice past 3 years?</a:t>
            </a:r>
          </a:p>
          <a:p>
            <a:pPr lvl="1">
              <a:buFont typeface="Wingdings" panose="05000000000000000000" pitchFamily="2" charset="2"/>
              <a:buChar char="Ø"/>
              <a:defRPr/>
            </a:pPr>
            <a:r>
              <a:rPr lang="en-GB" sz="2400" dirty="0" smtClean="0"/>
              <a:t>10% of total cohort </a:t>
            </a:r>
          </a:p>
          <a:p>
            <a:pPr lvl="1">
              <a:buFont typeface="Wingdings" panose="05000000000000000000" pitchFamily="2" charset="2"/>
              <a:buChar char="Ø"/>
              <a:defRPr/>
            </a:pPr>
            <a:r>
              <a:rPr lang="en-GB" sz="2400" dirty="0" smtClean="0"/>
              <a:t>BUT 20% of lower income families </a:t>
            </a:r>
          </a:p>
          <a:p>
            <a:pPr marL="457200" lvl="1" indent="0">
              <a:buFontTx/>
              <a:buNone/>
              <a:defRPr/>
            </a:pPr>
            <a:endParaRPr lang="en-GB" sz="2400" dirty="0" smtClean="0"/>
          </a:p>
          <a:p>
            <a:pPr>
              <a:defRPr/>
            </a:pPr>
            <a:r>
              <a:rPr lang="en-GB" sz="2400" dirty="0" smtClean="0"/>
              <a:t>Low income families 3x more likely use welfare rights advisor</a:t>
            </a:r>
          </a:p>
        </p:txBody>
      </p:sp>
      <p:sp>
        <p:nvSpPr>
          <p:cNvPr id="11268"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47EFFC80-326D-41B8-A82D-77A4DF5339C2}" type="slidenum">
              <a:rPr lang="en-GB" sz="1400" smtClean="0">
                <a:solidFill>
                  <a:srgbClr val="000000"/>
                </a:solidFill>
                <a:latin typeface="Times New Roman" pitchFamily="18" charset="0"/>
              </a:rPr>
              <a:pPr/>
              <a:t>29</a:t>
            </a:fld>
            <a:endParaRPr lang="en-GB" sz="1400" dirty="0" smtClean="0">
              <a:solidFill>
                <a:srgbClr val="000000"/>
              </a:solidFill>
              <a:latin typeface="Times New Roman" pitchFamily="18" charset="0"/>
            </a:endParaRPr>
          </a:p>
        </p:txBody>
      </p:sp>
      <p:pic>
        <p:nvPicPr>
          <p:cNvPr id="11269"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093296"/>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920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609600"/>
            <a:ext cx="7772400" cy="874713"/>
          </a:xfrm>
        </p:spPr>
        <p:txBody>
          <a:bodyPr/>
          <a:lstStyle/>
          <a:p>
            <a:r>
              <a:rPr lang="en-GB" b="1" dirty="0" smtClean="0">
                <a:latin typeface="Arial Black" pitchFamily="34" charset="0"/>
              </a:rPr>
              <a:t>Workshop Structure</a:t>
            </a:r>
          </a:p>
        </p:txBody>
      </p:sp>
      <p:sp>
        <p:nvSpPr>
          <p:cNvPr id="4099" name="Content Placeholder 2"/>
          <p:cNvSpPr>
            <a:spLocks noGrp="1"/>
          </p:cNvSpPr>
          <p:nvPr>
            <p:ph idx="1"/>
          </p:nvPr>
        </p:nvSpPr>
        <p:spPr>
          <a:xfrm>
            <a:off x="685800" y="1484313"/>
            <a:ext cx="7772400" cy="4611687"/>
          </a:xfrm>
          <a:ln>
            <a:solidFill>
              <a:schemeClr val="accent1"/>
            </a:solidFill>
          </a:ln>
        </p:spPr>
        <p:txBody>
          <a:bodyPr/>
          <a:lstStyle/>
          <a:p>
            <a:pPr marL="0" indent="0">
              <a:lnSpc>
                <a:spcPct val="115000"/>
              </a:lnSpc>
              <a:spcAft>
                <a:spcPts val="0"/>
              </a:spcAft>
              <a:buNone/>
            </a:pPr>
            <a:r>
              <a:rPr lang="en-GB" dirty="0" smtClean="0">
                <a:latin typeface="+mj-lt"/>
                <a:ea typeface="Calibri"/>
              </a:rPr>
              <a:t>1.	Cities, the economic downturn 	and austerity: impacts and 	responses.</a:t>
            </a:r>
          </a:p>
          <a:p>
            <a:pPr marL="0" indent="0">
              <a:lnSpc>
                <a:spcPct val="115000"/>
              </a:lnSpc>
              <a:spcAft>
                <a:spcPts val="0"/>
              </a:spcAft>
              <a:buNone/>
            </a:pPr>
            <a:r>
              <a:rPr lang="en-GB" dirty="0" smtClean="0">
                <a:latin typeface="+mj-lt"/>
                <a:ea typeface="Calibri"/>
              </a:rPr>
              <a:t>2.	The voluntary and community 	sector: impacts and responses.</a:t>
            </a:r>
          </a:p>
          <a:p>
            <a:pPr marL="0" indent="0">
              <a:lnSpc>
                <a:spcPct val="115000"/>
              </a:lnSpc>
              <a:spcAft>
                <a:spcPts val="0"/>
              </a:spcAft>
              <a:buNone/>
            </a:pPr>
            <a:r>
              <a:rPr lang="en-GB" dirty="0" smtClean="0">
                <a:latin typeface="+mj-lt"/>
                <a:ea typeface="Calibri"/>
              </a:rPr>
              <a:t>3.	Impacts on and coping strategies 	of households.</a:t>
            </a:r>
            <a:endParaRPr lang="en-GB" dirty="0" smtClean="0">
              <a:latin typeface="+mj-lt"/>
              <a:ea typeface="SimSun"/>
            </a:endParaRPr>
          </a:p>
          <a:p>
            <a:pPr marL="0" indent="0">
              <a:lnSpc>
                <a:spcPct val="115000"/>
              </a:lnSpc>
              <a:spcAft>
                <a:spcPts val="0"/>
              </a:spcAft>
              <a:buNone/>
            </a:pPr>
            <a:r>
              <a:rPr lang="en-GB" dirty="0" smtClean="0">
                <a:latin typeface="+mj-lt"/>
                <a:ea typeface="Calibri"/>
              </a:rPr>
              <a:t>4.	Concluding comments and 	discussion. </a:t>
            </a:r>
            <a:endParaRPr lang="en-GB" dirty="0" smtClean="0">
              <a:latin typeface="+mj-lt"/>
              <a:ea typeface="SimSun"/>
            </a:endParaRPr>
          </a:p>
          <a:p>
            <a:pPr marL="0" indent="0">
              <a:lnSpc>
                <a:spcPct val="115000"/>
              </a:lnSpc>
              <a:spcAft>
                <a:spcPts val="0"/>
              </a:spcAft>
              <a:buNone/>
            </a:pPr>
            <a:r>
              <a:rPr lang="en-GB" sz="2400" b="1" dirty="0">
                <a:latin typeface="Calibri"/>
                <a:ea typeface="Calibri"/>
              </a:rPr>
              <a:t> </a:t>
            </a:r>
            <a:endParaRPr lang="en-GB" sz="2400" dirty="0">
              <a:latin typeface="Times New Roman"/>
              <a:ea typeface="SimSun"/>
            </a:endParaRPr>
          </a:p>
          <a:p>
            <a:pPr marL="457200" indent="-457200">
              <a:buFont typeface="+mj-lt"/>
              <a:buAutoNum type="arabicPeriod"/>
            </a:pPr>
            <a:endParaRPr lang="en-GB" sz="2400" dirty="0"/>
          </a:p>
        </p:txBody>
      </p:sp>
      <p:pic>
        <p:nvPicPr>
          <p:cNvPr id="4100" name="Picture 7" descr="sp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6137275"/>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609600"/>
            <a:ext cx="7772400" cy="874713"/>
          </a:xfrm>
        </p:spPr>
        <p:txBody>
          <a:bodyPr/>
          <a:lstStyle/>
          <a:p>
            <a:r>
              <a:rPr lang="en-GB" sz="3200" dirty="0" smtClean="0">
                <a:solidFill>
                  <a:srgbClr val="003399"/>
                </a:solidFill>
              </a:rPr>
              <a:t>A Struggling Sector in Liverpool</a:t>
            </a:r>
          </a:p>
        </p:txBody>
      </p:sp>
      <p:sp>
        <p:nvSpPr>
          <p:cNvPr id="12291" name="Content Placeholder 2"/>
          <p:cNvSpPr>
            <a:spLocks noGrp="1"/>
          </p:cNvSpPr>
          <p:nvPr>
            <p:ph idx="1"/>
          </p:nvPr>
        </p:nvSpPr>
        <p:spPr>
          <a:xfrm>
            <a:off x="685800" y="1557338"/>
            <a:ext cx="7772400" cy="4538662"/>
          </a:xfrm>
        </p:spPr>
        <p:txBody>
          <a:bodyPr/>
          <a:lstStyle/>
          <a:p>
            <a:r>
              <a:rPr lang="en-GB" sz="2400" dirty="0" smtClean="0"/>
              <a:t>“[After] the general election the cuts started…[and] we lost eighty grand of our core funding…more than  half of our income…That was entirely down to area based grants, which were abolished.”  </a:t>
            </a:r>
            <a:r>
              <a:rPr lang="en-GB" sz="1400" dirty="0" smtClean="0"/>
              <a:t>[Liverpool VCS organisation]</a:t>
            </a:r>
          </a:p>
          <a:p>
            <a:pPr>
              <a:buFontTx/>
              <a:buNone/>
            </a:pPr>
            <a:endParaRPr lang="en-GB" sz="2000" dirty="0" smtClean="0"/>
          </a:p>
          <a:p>
            <a:r>
              <a:rPr lang="en-GB" sz="2400" dirty="0" smtClean="0"/>
              <a:t>“In April 2011 we laid off 60 per cent of our staff…thirty four people out of the door…That hurt.” </a:t>
            </a:r>
            <a:r>
              <a:rPr lang="en-GB" sz="1400" dirty="0" smtClean="0"/>
              <a:t>[Liverpool VCS organisation]</a:t>
            </a:r>
          </a:p>
        </p:txBody>
      </p:sp>
      <p:sp>
        <p:nvSpPr>
          <p:cNvPr id="12292"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7F50EB9B-926E-468C-99F8-AA6495FFBDBA}" type="slidenum">
              <a:rPr lang="en-GB" sz="1400" smtClean="0">
                <a:solidFill>
                  <a:srgbClr val="000000"/>
                </a:solidFill>
                <a:latin typeface="Times New Roman" pitchFamily="18" charset="0"/>
              </a:rPr>
              <a:pPr/>
              <a:t>30</a:t>
            </a:fld>
            <a:endParaRPr lang="en-GB" sz="1400" dirty="0" smtClean="0">
              <a:solidFill>
                <a:srgbClr val="000000"/>
              </a:solidFill>
              <a:latin typeface="Times New Roman" pitchFamily="18" charset="0"/>
            </a:endParaRPr>
          </a:p>
        </p:txBody>
      </p:sp>
      <p:pic>
        <p:nvPicPr>
          <p:cNvPr id="12293"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093296"/>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34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3200" dirty="0" smtClean="0"/>
              <a:t>And Strugglers in Bristol…</a:t>
            </a:r>
          </a:p>
        </p:txBody>
      </p:sp>
      <p:sp>
        <p:nvSpPr>
          <p:cNvPr id="13315" name="Content Placeholder 2"/>
          <p:cNvSpPr>
            <a:spLocks noGrp="1"/>
          </p:cNvSpPr>
          <p:nvPr>
            <p:ph idx="1"/>
          </p:nvPr>
        </p:nvSpPr>
        <p:spPr/>
        <p:txBody>
          <a:bodyPr/>
          <a:lstStyle/>
          <a:p>
            <a:pPr marL="0" indent="0">
              <a:buNone/>
            </a:pPr>
            <a:r>
              <a:rPr lang="en-GB" sz="2000" dirty="0" smtClean="0"/>
              <a:t>For those too dependent on statutory funding:</a:t>
            </a:r>
          </a:p>
          <a:p>
            <a:pPr>
              <a:buFontTx/>
              <a:buNone/>
            </a:pPr>
            <a:endParaRPr lang="en-GB" sz="2000" dirty="0" smtClean="0"/>
          </a:p>
          <a:p>
            <a:r>
              <a:rPr lang="en-GB" sz="2000" dirty="0" smtClean="0"/>
              <a:t>“Being too dependent on one source of funding is really unhealthy…So [for us] to be dependent on the [city] council was always not [a] very clever [strategy].” </a:t>
            </a:r>
            <a:r>
              <a:rPr lang="en-GB" sz="1400" dirty="0" smtClean="0"/>
              <a:t>[Bristol VCS organisation]</a:t>
            </a:r>
          </a:p>
          <a:p>
            <a:pPr>
              <a:buFontTx/>
              <a:buNone/>
            </a:pPr>
            <a:endParaRPr lang="en-GB" sz="2000" dirty="0" smtClean="0"/>
          </a:p>
          <a:p>
            <a:r>
              <a:rPr lang="en-GB" sz="2000" dirty="0" smtClean="0"/>
              <a:t>“You don’t have to look very far to see agencies which are entirely folded and stopped altogether because of the economic downturn…or services which still exist, but exist on a much reduced basis.” </a:t>
            </a:r>
            <a:r>
              <a:rPr lang="en-GB" sz="1400" dirty="0" smtClean="0"/>
              <a:t>[Bristol VCS organisation]</a:t>
            </a:r>
          </a:p>
          <a:p>
            <a:endParaRPr lang="en-GB" sz="2400" dirty="0" smtClean="0"/>
          </a:p>
        </p:txBody>
      </p:sp>
      <p:sp>
        <p:nvSpPr>
          <p:cNvPr id="13316"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0FDA816D-4855-4025-9CCD-CBFC8EFD950B}" type="slidenum">
              <a:rPr lang="en-GB" sz="1400" smtClean="0">
                <a:solidFill>
                  <a:srgbClr val="000000"/>
                </a:solidFill>
                <a:latin typeface="Times New Roman" pitchFamily="18" charset="0"/>
              </a:rPr>
              <a:pPr/>
              <a:t>31</a:t>
            </a:fld>
            <a:endParaRPr lang="en-GB" sz="1400" dirty="0" smtClean="0">
              <a:solidFill>
                <a:srgbClr val="000000"/>
              </a:solidFill>
              <a:latin typeface="Times New Roman" pitchFamily="18" charset="0"/>
            </a:endParaRPr>
          </a:p>
        </p:txBody>
      </p:sp>
      <p:pic>
        <p:nvPicPr>
          <p:cNvPr id="13317"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075362"/>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487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09600"/>
            <a:ext cx="7772400" cy="947738"/>
          </a:xfrm>
        </p:spPr>
        <p:txBody>
          <a:bodyPr/>
          <a:lstStyle/>
          <a:p>
            <a:r>
              <a:rPr lang="en-GB" sz="3200" dirty="0" smtClean="0">
                <a:solidFill>
                  <a:srgbClr val="003399"/>
                </a:solidFill>
              </a:rPr>
              <a:t>Who is struggling?</a:t>
            </a:r>
          </a:p>
        </p:txBody>
      </p:sp>
      <p:sp>
        <p:nvSpPr>
          <p:cNvPr id="14339" name="Content Placeholder 2"/>
          <p:cNvSpPr>
            <a:spLocks noGrp="1"/>
          </p:cNvSpPr>
          <p:nvPr>
            <p:ph idx="1"/>
          </p:nvPr>
        </p:nvSpPr>
        <p:spPr>
          <a:xfrm>
            <a:off x="685800" y="1557338"/>
            <a:ext cx="7772400" cy="4538662"/>
          </a:xfrm>
        </p:spPr>
        <p:txBody>
          <a:bodyPr/>
          <a:lstStyle/>
          <a:p>
            <a:endParaRPr lang="en-GB" sz="2000" dirty="0" smtClean="0"/>
          </a:p>
          <a:p>
            <a:endParaRPr lang="en-GB" sz="2000" dirty="0"/>
          </a:p>
          <a:p>
            <a:r>
              <a:rPr lang="en-GB" sz="2000" dirty="0" smtClean="0"/>
              <a:t>Those serving most deprived people &amp; places hit hardest – more dependence on statutory funding:</a:t>
            </a:r>
          </a:p>
          <a:p>
            <a:pPr>
              <a:buFontTx/>
              <a:buNone/>
            </a:pPr>
            <a:endParaRPr lang="en-GB" sz="2000" dirty="0" smtClean="0"/>
          </a:p>
          <a:p>
            <a:r>
              <a:rPr lang="en-GB" sz="2000" dirty="0" smtClean="0"/>
              <a:t>“We lost about half of our local authority financial [support].  That particularly impacted our refugee support work, because all of that had been funded either by area based grants, which no longer existed, or CRU [CC community resource unit) funding, which was cut in accordance with the revenue support grant.” </a:t>
            </a:r>
            <a:r>
              <a:rPr lang="en-GB" sz="1400" dirty="0" smtClean="0"/>
              <a:t>[Liverpool VCS organisation]</a:t>
            </a:r>
          </a:p>
          <a:p>
            <a:pPr>
              <a:buFontTx/>
              <a:buNone/>
            </a:pPr>
            <a:endParaRPr lang="en-GB" dirty="0" smtClean="0"/>
          </a:p>
        </p:txBody>
      </p:sp>
      <p:sp>
        <p:nvSpPr>
          <p:cNvPr id="14340"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5125A2EB-6125-475C-A1C2-F5B1133DF412}" type="slidenum">
              <a:rPr lang="en-GB" sz="1400" smtClean="0">
                <a:solidFill>
                  <a:srgbClr val="000000"/>
                </a:solidFill>
                <a:latin typeface="Times New Roman" pitchFamily="18" charset="0"/>
              </a:rPr>
              <a:pPr/>
              <a:t>32</a:t>
            </a:fld>
            <a:endParaRPr lang="en-GB" sz="1400" dirty="0" smtClean="0">
              <a:solidFill>
                <a:srgbClr val="000000"/>
              </a:solidFill>
              <a:latin typeface="Times New Roman" pitchFamily="18" charset="0"/>
            </a:endParaRPr>
          </a:p>
        </p:txBody>
      </p:sp>
      <p:pic>
        <p:nvPicPr>
          <p:cNvPr id="14341"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021288"/>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07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09600"/>
            <a:ext cx="7772400" cy="947738"/>
          </a:xfrm>
        </p:spPr>
        <p:txBody>
          <a:bodyPr/>
          <a:lstStyle/>
          <a:p>
            <a:r>
              <a:rPr lang="en-GB" sz="3200" dirty="0" smtClean="0"/>
              <a:t>But more demand!</a:t>
            </a:r>
          </a:p>
        </p:txBody>
      </p:sp>
      <p:sp>
        <p:nvSpPr>
          <p:cNvPr id="15363" name="Content Placeholder 2"/>
          <p:cNvSpPr>
            <a:spLocks noGrp="1"/>
          </p:cNvSpPr>
          <p:nvPr>
            <p:ph idx="1"/>
          </p:nvPr>
        </p:nvSpPr>
        <p:spPr>
          <a:xfrm>
            <a:off x="685800" y="1628775"/>
            <a:ext cx="7772400" cy="4467225"/>
          </a:xfrm>
        </p:spPr>
        <p:txBody>
          <a:bodyPr/>
          <a:lstStyle/>
          <a:p>
            <a:pPr>
              <a:buFontTx/>
              <a:buNone/>
            </a:pPr>
            <a:endParaRPr lang="en-GB" sz="2400" dirty="0" smtClean="0"/>
          </a:p>
          <a:p>
            <a:r>
              <a:rPr lang="en-GB" sz="2400" dirty="0" smtClean="0"/>
              <a:t>“We’ve had a 15% increase in demand for the service this year [2011]…It could be higher, but we can only cope with as much as we can cope with…We’re turning people away all of the time.” </a:t>
            </a:r>
            <a:r>
              <a:rPr lang="en-GB" sz="1800" dirty="0" smtClean="0"/>
              <a:t>[Bristol VCS organisation]</a:t>
            </a:r>
          </a:p>
        </p:txBody>
      </p:sp>
      <p:sp>
        <p:nvSpPr>
          <p:cNvPr id="15364"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0B9EB043-8658-40C7-AB8C-6235E3369E07}" type="slidenum">
              <a:rPr lang="en-GB" sz="1400" smtClean="0">
                <a:solidFill>
                  <a:srgbClr val="000000"/>
                </a:solidFill>
                <a:latin typeface="Times New Roman" pitchFamily="18" charset="0"/>
              </a:rPr>
              <a:pPr/>
              <a:t>33</a:t>
            </a:fld>
            <a:endParaRPr lang="en-GB" sz="1400" dirty="0" smtClean="0">
              <a:solidFill>
                <a:srgbClr val="000000"/>
              </a:solidFill>
              <a:latin typeface="Times New Roman" pitchFamily="18" charset="0"/>
            </a:endParaRPr>
          </a:p>
        </p:txBody>
      </p:sp>
      <p:pic>
        <p:nvPicPr>
          <p:cNvPr id="15365"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021288"/>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55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3200" dirty="0" smtClean="0">
                <a:solidFill>
                  <a:srgbClr val="003399"/>
                </a:solidFill>
              </a:rPr>
              <a:t>How is the sector responding? (1)</a:t>
            </a:r>
          </a:p>
        </p:txBody>
      </p:sp>
      <p:sp>
        <p:nvSpPr>
          <p:cNvPr id="16387" name="Content Placeholder 2"/>
          <p:cNvSpPr>
            <a:spLocks noGrp="1"/>
          </p:cNvSpPr>
          <p:nvPr>
            <p:ph idx="1"/>
          </p:nvPr>
        </p:nvSpPr>
        <p:spPr/>
        <p:txBody>
          <a:bodyPr/>
          <a:lstStyle/>
          <a:p>
            <a:r>
              <a:rPr lang="en-GB" dirty="0" smtClean="0"/>
              <a:t>Short term survival strategies:</a:t>
            </a:r>
          </a:p>
          <a:p>
            <a:pPr lvl="1">
              <a:buFont typeface="Wingdings" pitchFamily="2" charset="2"/>
              <a:buChar char="Ø"/>
            </a:pPr>
            <a:r>
              <a:rPr lang="en-GB" dirty="0" smtClean="0"/>
              <a:t>staff redundancies</a:t>
            </a:r>
          </a:p>
          <a:p>
            <a:pPr lvl="1">
              <a:buFont typeface="Wingdings" pitchFamily="2" charset="2"/>
              <a:buChar char="Ø"/>
            </a:pPr>
            <a:r>
              <a:rPr lang="en-GB" dirty="0" smtClean="0"/>
              <a:t>wage freezes</a:t>
            </a:r>
          </a:p>
          <a:p>
            <a:pPr lvl="1">
              <a:buFont typeface="Wingdings" pitchFamily="2" charset="2"/>
              <a:buChar char="Ø"/>
            </a:pPr>
            <a:r>
              <a:rPr lang="en-GB" dirty="0" smtClean="0"/>
              <a:t>rolling monthly contracts</a:t>
            </a:r>
          </a:p>
          <a:p>
            <a:pPr lvl="1">
              <a:buFont typeface="Wingdings" pitchFamily="2" charset="2"/>
              <a:buChar char="Ø"/>
            </a:pPr>
            <a:r>
              <a:rPr lang="en-GB" dirty="0" smtClean="0"/>
              <a:t>FT to PT working</a:t>
            </a:r>
          </a:p>
          <a:p>
            <a:pPr lvl="1">
              <a:buFont typeface="Wingdings" pitchFamily="2" charset="2"/>
              <a:buChar char="Ø"/>
            </a:pPr>
            <a:r>
              <a:rPr lang="en-GB" dirty="0" smtClean="0"/>
              <a:t>use of financial reserves</a:t>
            </a:r>
          </a:p>
          <a:p>
            <a:pPr lvl="1">
              <a:buFont typeface="Wingdings" pitchFamily="2" charset="2"/>
              <a:buChar char="Ø"/>
            </a:pPr>
            <a:endParaRPr lang="en-GB" dirty="0" smtClean="0"/>
          </a:p>
        </p:txBody>
      </p:sp>
      <p:sp>
        <p:nvSpPr>
          <p:cNvPr id="16388"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0A4618C4-E5B3-4B40-813E-2D34B89A9291}" type="slidenum">
              <a:rPr lang="en-GB" sz="1400" smtClean="0">
                <a:solidFill>
                  <a:srgbClr val="000000"/>
                </a:solidFill>
                <a:latin typeface="Times New Roman" pitchFamily="18" charset="0"/>
              </a:rPr>
              <a:pPr/>
              <a:t>34</a:t>
            </a:fld>
            <a:endParaRPr lang="en-GB" sz="1400" dirty="0" smtClean="0">
              <a:solidFill>
                <a:srgbClr val="000000"/>
              </a:solidFill>
              <a:latin typeface="Times New Roman" pitchFamily="18" charset="0"/>
            </a:endParaRPr>
          </a:p>
        </p:txBody>
      </p:sp>
      <p:pic>
        <p:nvPicPr>
          <p:cNvPr id="16389"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117803"/>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98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792088"/>
          </a:xfrm>
        </p:spPr>
        <p:txBody>
          <a:bodyPr/>
          <a:lstStyle/>
          <a:p>
            <a:r>
              <a:rPr lang="en-GB" sz="3200" dirty="0" smtClean="0"/>
              <a:t>How is the sector responding (2)</a:t>
            </a:r>
            <a:endParaRPr lang="en-GB" sz="3200" dirty="0"/>
          </a:p>
        </p:txBody>
      </p:sp>
      <p:sp>
        <p:nvSpPr>
          <p:cNvPr id="3" name="Content Placeholder 2"/>
          <p:cNvSpPr>
            <a:spLocks noGrp="1"/>
          </p:cNvSpPr>
          <p:nvPr>
            <p:ph idx="1"/>
          </p:nvPr>
        </p:nvSpPr>
        <p:spPr>
          <a:xfrm>
            <a:off x="611560" y="1052736"/>
            <a:ext cx="7772400" cy="4824536"/>
          </a:xfrm>
        </p:spPr>
        <p:txBody>
          <a:bodyPr/>
          <a:lstStyle/>
          <a:p>
            <a:pPr lvl="0"/>
            <a:endParaRPr lang="en-GB" altLang="en-US" sz="2000" dirty="0" smtClean="0"/>
          </a:p>
          <a:p>
            <a:pPr lvl="0"/>
            <a:r>
              <a:rPr lang="en-GB" altLang="en-US" sz="2000" dirty="0" smtClean="0"/>
              <a:t>“</a:t>
            </a:r>
            <a:r>
              <a:rPr lang="en-GB" altLang="en-US" sz="2000" dirty="0"/>
              <a:t>Immigration services down the road went from 12 staff to one…That’s not even sustaining a service…basically all that person is doing is putting the organisation to pasture, concluding all existing case work with a view to ending the service.” </a:t>
            </a:r>
            <a:r>
              <a:rPr lang="en-GB" altLang="en-US" sz="1600" dirty="0"/>
              <a:t>[Bristol VCS organisation]</a:t>
            </a:r>
          </a:p>
          <a:p>
            <a:pPr lvl="0">
              <a:buNone/>
            </a:pPr>
            <a:endParaRPr lang="en-GB" altLang="en-US" sz="1600" dirty="0"/>
          </a:p>
          <a:p>
            <a:pPr lvl="0"/>
            <a:r>
              <a:rPr lang="en-GB" altLang="en-US" sz="2000" dirty="0"/>
              <a:t>“Voluntary organisations are living off their reserves and they’re at the point now, where for many they’re operating as a shell of their former selves so they have reduced their full time staff or even down to zero and they’re just operating as volunteers and looking for better times.” </a:t>
            </a:r>
            <a:r>
              <a:rPr lang="en-GB" altLang="en-US" sz="1600" dirty="0"/>
              <a:t>[Liverpool VCS organisation]</a:t>
            </a:r>
          </a:p>
          <a:p>
            <a:endParaRPr lang="en-GB" dirty="0"/>
          </a:p>
        </p:txBody>
      </p:sp>
      <p:sp>
        <p:nvSpPr>
          <p:cNvPr id="4" name="Slide Number Placeholder 3"/>
          <p:cNvSpPr>
            <a:spLocks noGrp="1"/>
          </p:cNvSpPr>
          <p:nvPr>
            <p:ph type="sldNum" sz="quarter" idx="12"/>
          </p:nvPr>
        </p:nvSpPr>
        <p:spPr/>
        <p:txBody>
          <a:bodyPr/>
          <a:lstStyle/>
          <a:p>
            <a:pPr>
              <a:defRPr/>
            </a:pPr>
            <a:fld id="{E356DB5B-3563-436A-91DB-8EC7C836BBFA}" type="slidenum">
              <a:rPr lang="en-GB" smtClean="0">
                <a:solidFill>
                  <a:srgbClr val="000000"/>
                </a:solidFill>
              </a:rPr>
              <a:pPr>
                <a:defRPr/>
              </a:pPr>
              <a:t>35</a:t>
            </a:fld>
            <a:endParaRPr lang="en-GB" dirty="0">
              <a:solidFill>
                <a:srgbClr val="000000"/>
              </a:solidFill>
            </a:endParaRPr>
          </a:p>
        </p:txBody>
      </p:sp>
      <p:pic>
        <p:nvPicPr>
          <p:cNvPr id="5"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084887"/>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273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476250"/>
            <a:ext cx="7772400" cy="1081088"/>
          </a:xfrm>
        </p:spPr>
        <p:txBody>
          <a:bodyPr/>
          <a:lstStyle/>
          <a:p>
            <a:r>
              <a:rPr lang="en-GB" sz="3200" dirty="0" smtClean="0"/>
              <a:t>How is the sector responding? (3)</a:t>
            </a:r>
            <a:r>
              <a:rPr lang="en-GB" sz="3200" dirty="0" smtClean="0">
                <a:solidFill>
                  <a:schemeClr val="tx1"/>
                </a:solidFill>
              </a:rPr>
              <a:t> </a:t>
            </a:r>
          </a:p>
        </p:txBody>
      </p:sp>
      <p:sp>
        <p:nvSpPr>
          <p:cNvPr id="18435" name="Content Placeholder 2"/>
          <p:cNvSpPr>
            <a:spLocks noGrp="1"/>
          </p:cNvSpPr>
          <p:nvPr>
            <p:ph idx="1"/>
          </p:nvPr>
        </p:nvSpPr>
        <p:spPr>
          <a:xfrm>
            <a:off x="685800" y="1557338"/>
            <a:ext cx="7772400" cy="4538662"/>
          </a:xfrm>
        </p:spPr>
        <p:txBody>
          <a:bodyPr/>
          <a:lstStyle/>
          <a:p>
            <a:r>
              <a:rPr lang="en-GB" sz="2000" dirty="0" smtClean="0"/>
              <a:t>Some organisations coping better where pots of funding still available – e.g. debt &amp; financial advice:</a:t>
            </a:r>
          </a:p>
          <a:p>
            <a:pPr>
              <a:buFontTx/>
              <a:buNone/>
            </a:pPr>
            <a:endParaRPr lang="en-GB" sz="2000" dirty="0" smtClean="0"/>
          </a:p>
          <a:p>
            <a:r>
              <a:rPr lang="en-GB" sz="2000" dirty="0" smtClean="0"/>
              <a:t>“We’re a specialist debt advice agency…that’s fairly unique in the sector…and we’ve been able to sustain ourselves a bit better.” </a:t>
            </a:r>
            <a:r>
              <a:rPr lang="en-GB" sz="1600" dirty="0" smtClean="0"/>
              <a:t>[Bristol VCS organisation]</a:t>
            </a:r>
          </a:p>
          <a:p>
            <a:pPr>
              <a:buFontTx/>
              <a:buNone/>
            </a:pPr>
            <a:endParaRPr lang="en-GB" sz="2000" dirty="0" smtClean="0"/>
          </a:p>
          <a:p>
            <a:r>
              <a:rPr lang="en-GB" sz="2000" dirty="0" smtClean="0"/>
              <a:t>“You’re beginning to get a skewing of the voluntary sector provision according to what are macro problems in society, so the advice organisations are getting by, and others working at a more preventative level are struggling.” </a:t>
            </a:r>
            <a:r>
              <a:rPr lang="en-GB" sz="1600" dirty="0" smtClean="0"/>
              <a:t>[Liverpool VCS organisation] </a:t>
            </a:r>
          </a:p>
          <a:p>
            <a:endParaRPr lang="en-GB" sz="2000" dirty="0" smtClean="0"/>
          </a:p>
          <a:p>
            <a:endParaRPr lang="en-GB" sz="2000" dirty="0" smtClean="0"/>
          </a:p>
        </p:txBody>
      </p:sp>
      <p:sp>
        <p:nvSpPr>
          <p:cNvPr id="18436"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D6287BE2-7340-48E8-A260-81BD467EB83C}" type="slidenum">
              <a:rPr lang="en-GB" sz="1400" smtClean="0">
                <a:solidFill>
                  <a:srgbClr val="000000"/>
                </a:solidFill>
                <a:latin typeface="Times New Roman" pitchFamily="18" charset="0"/>
              </a:rPr>
              <a:pPr/>
              <a:t>36</a:t>
            </a:fld>
            <a:endParaRPr lang="en-GB" sz="1400" dirty="0" smtClean="0">
              <a:solidFill>
                <a:srgbClr val="000000"/>
              </a:solidFill>
              <a:latin typeface="Times New Roman" pitchFamily="18" charset="0"/>
            </a:endParaRPr>
          </a:p>
        </p:txBody>
      </p:sp>
      <p:pic>
        <p:nvPicPr>
          <p:cNvPr id="18437"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021288"/>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999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z="3200" dirty="0" smtClean="0">
                <a:solidFill>
                  <a:srgbClr val="003399"/>
                </a:solidFill>
              </a:rPr>
              <a:t>How is the sector responding? (4)</a:t>
            </a:r>
            <a:r>
              <a:rPr lang="en-GB" sz="3200" dirty="0" smtClean="0">
                <a:solidFill>
                  <a:schemeClr val="tx1"/>
                </a:solidFill>
              </a:rPr>
              <a:t> </a:t>
            </a:r>
          </a:p>
        </p:txBody>
      </p:sp>
      <p:sp>
        <p:nvSpPr>
          <p:cNvPr id="19459" name="Content Placeholder 2"/>
          <p:cNvSpPr>
            <a:spLocks noGrp="1"/>
          </p:cNvSpPr>
          <p:nvPr>
            <p:ph idx="1"/>
          </p:nvPr>
        </p:nvSpPr>
        <p:spPr/>
        <p:txBody>
          <a:bodyPr/>
          <a:lstStyle/>
          <a:p>
            <a:endParaRPr lang="en-GB" dirty="0" smtClean="0"/>
          </a:p>
          <a:p>
            <a:r>
              <a:rPr lang="en-GB" dirty="0" smtClean="0"/>
              <a:t>Medium &amp; Longer term strategies:</a:t>
            </a:r>
          </a:p>
          <a:p>
            <a:pPr lvl="1">
              <a:buFont typeface="Wingdings" pitchFamily="2" charset="2"/>
              <a:buChar char="Ø"/>
            </a:pPr>
            <a:r>
              <a:rPr lang="en-GB" dirty="0" smtClean="0"/>
              <a:t>increased collaboration</a:t>
            </a:r>
          </a:p>
          <a:p>
            <a:pPr lvl="1">
              <a:buFont typeface="Wingdings" pitchFamily="2" charset="2"/>
              <a:buChar char="Ø"/>
            </a:pPr>
            <a:r>
              <a:rPr lang="en-GB" dirty="0" smtClean="0"/>
              <a:t>charging for services</a:t>
            </a:r>
          </a:p>
          <a:p>
            <a:pPr lvl="1">
              <a:buFont typeface="Wingdings" pitchFamily="2" charset="2"/>
              <a:buChar char="Ø"/>
            </a:pPr>
            <a:r>
              <a:rPr lang="en-GB" dirty="0" smtClean="0"/>
              <a:t>accessing local philanthropy</a:t>
            </a:r>
          </a:p>
          <a:p>
            <a:pPr lvl="1">
              <a:buFont typeface="Wingdings" pitchFamily="2" charset="2"/>
              <a:buChar char="Ø"/>
            </a:pPr>
            <a:endParaRPr lang="en-GB" dirty="0" smtClean="0"/>
          </a:p>
          <a:p>
            <a:pPr>
              <a:buFont typeface="Wingdings" pitchFamily="2" charset="2"/>
              <a:buChar char="Ø"/>
            </a:pPr>
            <a:endParaRPr lang="en-GB" dirty="0" smtClean="0"/>
          </a:p>
          <a:p>
            <a:pPr>
              <a:buFont typeface="Wingdings" pitchFamily="2" charset="2"/>
              <a:buChar char="Ø"/>
            </a:pPr>
            <a:endParaRPr lang="en-GB" dirty="0" smtClean="0"/>
          </a:p>
          <a:p>
            <a:pPr>
              <a:buFontTx/>
              <a:buNone/>
            </a:pPr>
            <a:endParaRPr lang="en-GB" dirty="0" smtClean="0"/>
          </a:p>
          <a:p>
            <a:pPr>
              <a:buFont typeface="Wingdings" pitchFamily="2" charset="2"/>
              <a:buChar char="Ø"/>
            </a:pPr>
            <a:endParaRPr lang="en-GB" dirty="0" smtClean="0"/>
          </a:p>
          <a:p>
            <a:pPr>
              <a:buFont typeface="Wingdings" pitchFamily="2" charset="2"/>
              <a:buChar char="Ø"/>
            </a:pPr>
            <a:endParaRPr lang="en-GB" dirty="0" smtClean="0"/>
          </a:p>
          <a:p>
            <a:pPr>
              <a:buFont typeface="Wingdings" pitchFamily="2" charset="2"/>
              <a:buChar char="Ø"/>
            </a:pPr>
            <a:endParaRPr lang="en-GB" dirty="0" smtClean="0"/>
          </a:p>
          <a:p>
            <a:pPr>
              <a:buFont typeface="Wingdings" pitchFamily="2" charset="2"/>
              <a:buChar char="Ø"/>
            </a:pPr>
            <a:endParaRPr lang="en-GB" dirty="0" smtClean="0"/>
          </a:p>
        </p:txBody>
      </p:sp>
      <p:sp>
        <p:nvSpPr>
          <p:cNvPr id="19460"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2B0214CA-371A-410B-80D8-0214EA41BFFF}" type="slidenum">
              <a:rPr lang="en-GB" sz="1400" smtClean="0">
                <a:solidFill>
                  <a:srgbClr val="000000"/>
                </a:solidFill>
                <a:latin typeface="Times New Roman" pitchFamily="18" charset="0"/>
              </a:rPr>
              <a:pPr/>
              <a:t>37</a:t>
            </a:fld>
            <a:endParaRPr lang="en-GB" sz="1400" dirty="0" smtClean="0">
              <a:solidFill>
                <a:srgbClr val="000000"/>
              </a:solidFill>
              <a:latin typeface="Times New Roman" pitchFamily="18" charset="0"/>
            </a:endParaRPr>
          </a:p>
        </p:txBody>
      </p:sp>
      <p:pic>
        <p:nvPicPr>
          <p:cNvPr id="19461"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021288"/>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096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003399"/>
                </a:solidFill>
              </a:rPr>
              <a:t>How is the sector responding? </a:t>
            </a:r>
            <a:r>
              <a:rPr lang="en-GB" sz="3200" dirty="0" smtClean="0">
                <a:solidFill>
                  <a:srgbClr val="003399"/>
                </a:solidFill>
              </a:rPr>
              <a:t>(5)</a:t>
            </a:r>
            <a:r>
              <a:rPr lang="en-GB" sz="3200" dirty="0" smtClean="0">
                <a:solidFill>
                  <a:srgbClr val="000000"/>
                </a:solidFill>
              </a:rPr>
              <a:t> </a:t>
            </a:r>
            <a:endParaRPr lang="en-GB" dirty="0"/>
          </a:p>
        </p:txBody>
      </p:sp>
      <p:sp>
        <p:nvSpPr>
          <p:cNvPr id="3" name="Content Placeholder 2"/>
          <p:cNvSpPr>
            <a:spLocks noGrp="1"/>
          </p:cNvSpPr>
          <p:nvPr>
            <p:ph idx="1"/>
          </p:nvPr>
        </p:nvSpPr>
        <p:spPr/>
        <p:txBody>
          <a:bodyPr/>
          <a:lstStyle/>
          <a:p>
            <a:pPr lvl="0"/>
            <a:r>
              <a:rPr lang="en-GB" altLang="en-US" sz="2000" dirty="0"/>
              <a:t>“There has been a shift for groups being encouraged to collaborate and work more in partnership…Groups are being forced to work in partnership [by funders]…some groups aren’t going to survive…because there isn’t the funding…or they don’t have the capacity to work in a different way.” </a:t>
            </a:r>
            <a:r>
              <a:rPr lang="en-GB" altLang="en-US" sz="1600" dirty="0"/>
              <a:t>[Bristol VCS organisation]</a:t>
            </a:r>
          </a:p>
          <a:p>
            <a:pPr lvl="0">
              <a:buNone/>
            </a:pPr>
            <a:endParaRPr lang="en-GB" altLang="en-US" sz="1800" dirty="0"/>
          </a:p>
          <a:p>
            <a:pPr lvl="0"/>
            <a:r>
              <a:rPr lang="en-GB" altLang="en-US" sz="2000" dirty="0"/>
              <a:t>“Our traditional services, such as specialist business support for the voluntary sector; we [now] only give a small amount of that service for free, the rest is chargeable.” </a:t>
            </a:r>
            <a:r>
              <a:rPr lang="en-GB" altLang="en-US" sz="1600" dirty="0"/>
              <a:t>[Liverpool VCS organisation]</a:t>
            </a:r>
          </a:p>
          <a:p>
            <a:endParaRPr lang="en-GB" dirty="0"/>
          </a:p>
        </p:txBody>
      </p:sp>
      <p:sp>
        <p:nvSpPr>
          <p:cNvPr id="4" name="Slide Number Placeholder 3"/>
          <p:cNvSpPr>
            <a:spLocks noGrp="1"/>
          </p:cNvSpPr>
          <p:nvPr>
            <p:ph type="sldNum" sz="quarter" idx="12"/>
          </p:nvPr>
        </p:nvSpPr>
        <p:spPr/>
        <p:txBody>
          <a:bodyPr/>
          <a:lstStyle/>
          <a:p>
            <a:pPr>
              <a:defRPr/>
            </a:pPr>
            <a:fld id="{E356DB5B-3563-436A-91DB-8EC7C836BBFA}" type="slidenum">
              <a:rPr lang="en-GB" smtClean="0">
                <a:solidFill>
                  <a:srgbClr val="000000"/>
                </a:solidFill>
              </a:rPr>
              <a:pPr>
                <a:defRPr/>
              </a:pPr>
              <a:t>38</a:t>
            </a:fld>
            <a:endParaRPr lang="en-GB" dirty="0">
              <a:solidFill>
                <a:srgbClr val="000000"/>
              </a:solidFill>
            </a:endParaRPr>
          </a:p>
        </p:txBody>
      </p:sp>
      <p:pic>
        <p:nvPicPr>
          <p:cNvPr id="5"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084887"/>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872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09600"/>
            <a:ext cx="7772400" cy="1019175"/>
          </a:xfrm>
        </p:spPr>
        <p:txBody>
          <a:bodyPr/>
          <a:lstStyle/>
          <a:p>
            <a:r>
              <a:rPr lang="en-GB" sz="3200" dirty="0" smtClean="0"/>
              <a:t>How the sector is responding (6)</a:t>
            </a:r>
          </a:p>
        </p:txBody>
      </p:sp>
      <p:sp>
        <p:nvSpPr>
          <p:cNvPr id="21507" name="Content Placeholder 2"/>
          <p:cNvSpPr>
            <a:spLocks noGrp="1"/>
          </p:cNvSpPr>
          <p:nvPr>
            <p:ph idx="1"/>
          </p:nvPr>
        </p:nvSpPr>
        <p:spPr>
          <a:xfrm>
            <a:off x="685800" y="1700213"/>
            <a:ext cx="7772400" cy="4395787"/>
          </a:xfrm>
        </p:spPr>
        <p:txBody>
          <a:bodyPr/>
          <a:lstStyle/>
          <a:p>
            <a:r>
              <a:rPr lang="en-GB" sz="2000" dirty="0" smtClean="0"/>
              <a:t>BUT warnings that less well off people and organisations, in poorest areas may miss out:</a:t>
            </a:r>
          </a:p>
          <a:p>
            <a:pPr>
              <a:buFontTx/>
              <a:buNone/>
            </a:pPr>
            <a:endParaRPr lang="en-GB" sz="2000" dirty="0" smtClean="0"/>
          </a:p>
          <a:p>
            <a:r>
              <a:rPr lang="en-GB" sz="2000" dirty="0" smtClean="0"/>
              <a:t>“We’ve introduced charging for services…But it does skew the support because it means that it goes to those who can pay…and [disadvantaged] areas of the city where we would like to invest time and energy…we’re limited how much we can [help]…In the longer terms it means those areas that are most disadvantaged are also the furthest away from support of an organisation like ours.” </a:t>
            </a:r>
            <a:r>
              <a:rPr lang="en-GB" sz="1600" dirty="0" smtClean="0"/>
              <a:t>[Liverpool VCS organisation]</a:t>
            </a:r>
          </a:p>
          <a:p>
            <a:endParaRPr lang="en-GB" dirty="0" smtClean="0"/>
          </a:p>
          <a:p>
            <a:pPr>
              <a:buFontTx/>
              <a:buNone/>
            </a:pPr>
            <a:endParaRPr lang="en-GB" dirty="0" smtClean="0"/>
          </a:p>
          <a:p>
            <a:pPr>
              <a:buFontTx/>
              <a:buNone/>
            </a:pPr>
            <a:endParaRPr lang="en-GB" dirty="0" smtClean="0"/>
          </a:p>
        </p:txBody>
      </p:sp>
      <p:sp>
        <p:nvSpPr>
          <p:cNvPr id="21508"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317401FC-0FA2-479A-9A17-58BFA61E6E97}" type="slidenum">
              <a:rPr lang="en-GB" sz="1400" smtClean="0">
                <a:solidFill>
                  <a:srgbClr val="000000"/>
                </a:solidFill>
                <a:latin typeface="Times New Roman" pitchFamily="18" charset="0"/>
              </a:rPr>
              <a:pPr/>
              <a:t>39</a:t>
            </a:fld>
            <a:endParaRPr lang="en-GB" sz="1400" dirty="0" smtClean="0">
              <a:solidFill>
                <a:srgbClr val="000000"/>
              </a:solidFill>
              <a:latin typeface="Times New Roman" pitchFamily="18" charset="0"/>
            </a:endParaRPr>
          </a:p>
        </p:txBody>
      </p:sp>
      <p:pic>
        <p:nvPicPr>
          <p:cNvPr id="21509"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132512"/>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45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15000"/>
              </a:lnSpc>
              <a:spcBef>
                <a:spcPct val="20000"/>
              </a:spcBef>
              <a:spcAft>
                <a:spcPts val="0"/>
              </a:spcAft>
            </a:pPr>
            <a:r>
              <a:rPr lang="en-GB" sz="2800" dirty="0">
                <a:ea typeface="Calibri"/>
              </a:rPr>
              <a:t>1.	</a:t>
            </a:r>
            <a:r>
              <a:rPr lang="en-GB" sz="3200" dirty="0">
                <a:ea typeface="Calibri"/>
              </a:rPr>
              <a:t>Cities, the economic downturn </a:t>
            </a:r>
            <a:r>
              <a:rPr lang="en-GB" sz="3200" dirty="0" smtClean="0">
                <a:ea typeface="Calibri"/>
              </a:rPr>
              <a:t>and </a:t>
            </a:r>
            <a:r>
              <a:rPr lang="en-GB" sz="3200" dirty="0">
                <a:ea typeface="Calibri"/>
              </a:rPr>
              <a:t>austerity: impacts and </a:t>
            </a:r>
            <a:r>
              <a:rPr lang="en-GB" sz="3200" dirty="0" smtClean="0">
                <a:ea typeface="Calibri"/>
              </a:rPr>
              <a:t>responses</a:t>
            </a:r>
            <a:r>
              <a:rPr lang="en-GB" sz="2800" dirty="0">
                <a:ea typeface="Calibri"/>
              </a:rPr>
              <a:t/>
            </a:r>
            <a:br>
              <a:rPr lang="en-GB" sz="2800" dirty="0">
                <a:ea typeface="Calibri"/>
              </a:rPr>
            </a:br>
            <a:endParaRPr lang="en-GB" dirty="0"/>
          </a:p>
        </p:txBody>
      </p:sp>
      <p:sp>
        <p:nvSpPr>
          <p:cNvPr id="3" name="Content Placeholder 2"/>
          <p:cNvSpPr>
            <a:spLocks noGrp="1"/>
          </p:cNvSpPr>
          <p:nvPr>
            <p:ph idx="1"/>
          </p:nvPr>
        </p:nvSpPr>
        <p:spPr>
          <a:xfrm>
            <a:off x="685800" y="1772816"/>
            <a:ext cx="7772400" cy="4323184"/>
          </a:xfrm>
        </p:spPr>
        <p:txBody>
          <a:bodyPr/>
          <a:lstStyle/>
          <a:p>
            <a:pPr marL="0" indent="0">
              <a:buNone/>
            </a:pPr>
            <a:r>
              <a:rPr lang="en-GB" dirty="0" smtClean="0"/>
              <a:t>Impacts:</a:t>
            </a:r>
          </a:p>
          <a:p>
            <a:r>
              <a:rPr lang="en-GB" dirty="0" smtClean="0"/>
              <a:t>2 city-regions entering the recession</a:t>
            </a:r>
          </a:p>
          <a:p>
            <a:r>
              <a:rPr lang="en-GB" dirty="0" smtClean="0"/>
              <a:t>impact – city-regional economies</a:t>
            </a:r>
          </a:p>
          <a:p>
            <a:r>
              <a:rPr lang="en-GB" dirty="0" smtClean="0"/>
              <a:t>impact – local government public expenditure cuts &amp; welfare reform</a:t>
            </a:r>
          </a:p>
          <a:p>
            <a:pPr marL="0" indent="0">
              <a:buNone/>
            </a:pPr>
            <a:endParaRPr lang="en-GB" dirty="0" smtClean="0"/>
          </a:p>
          <a:p>
            <a:pPr marL="0" indent="0">
              <a:buNone/>
            </a:pPr>
            <a:r>
              <a:rPr lang="en-GB" dirty="0" smtClean="0"/>
              <a:t>Policy responses:</a:t>
            </a:r>
          </a:p>
          <a:p>
            <a:r>
              <a:rPr lang="en-GB" dirty="0" smtClean="0"/>
              <a:t>cities and city-regions &amp; ‘localism’</a:t>
            </a:r>
            <a:endParaRPr lang="en-GB"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4</a:t>
            </a:fld>
            <a:endParaRPr lang="en-GB"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093296"/>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32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609600"/>
            <a:ext cx="7772400" cy="1019175"/>
          </a:xfrm>
        </p:spPr>
        <p:txBody>
          <a:bodyPr/>
          <a:lstStyle/>
          <a:p>
            <a:r>
              <a:rPr lang="en-GB" sz="3200" dirty="0" smtClean="0">
                <a:solidFill>
                  <a:srgbClr val="003399"/>
                </a:solidFill>
              </a:rPr>
              <a:t>How the sector is responding (7)</a:t>
            </a:r>
          </a:p>
        </p:txBody>
      </p:sp>
      <p:sp>
        <p:nvSpPr>
          <p:cNvPr id="23555" name="Content Placeholder 2"/>
          <p:cNvSpPr>
            <a:spLocks noGrp="1"/>
          </p:cNvSpPr>
          <p:nvPr>
            <p:ph idx="1"/>
          </p:nvPr>
        </p:nvSpPr>
        <p:spPr>
          <a:xfrm>
            <a:off x="685800" y="1700213"/>
            <a:ext cx="7772400" cy="4395787"/>
          </a:xfrm>
        </p:spPr>
        <p:txBody>
          <a:bodyPr/>
          <a:lstStyle/>
          <a:p>
            <a:endParaRPr lang="en-GB" sz="2400" dirty="0"/>
          </a:p>
          <a:p>
            <a:r>
              <a:rPr lang="en-GB" sz="2400" dirty="0" smtClean="0"/>
              <a:t>Accessing business philanthropy obstacles:</a:t>
            </a:r>
          </a:p>
          <a:p>
            <a:pPr marL="0" indent="0">
              <a:buNone/>
            </a:pPr>
            <a:endParaRPr lang="en-GB" sz="2400" dirty="0" smtClean="0"/>
          </a:p>
          <a:p>
            <a:pPr lvl="1">
              <a:buFont typeface="Wingdings" pitchFamily="2" charset="2"/>
              <a:buChar char="Ø"/>
            </a:pPr>
            <a:r>
              <a:rPr lang="en-GB" sz="2400" dirty="0" smtClean="0"/>
              <a:t>Faltering economic growth &amp; private sector still struggling</a:t>
            </a:r>
          </a:p>
          <a:p>
            <a:pPr marL="457200" lvl="1" indent="0">
              <a:buNone/>
            </a:pPr>
            <a:endParaRPr lang="en-GB" sz="2400" dirty="0" smtClean="0"/>
          </a:p>
          <a:p>
            <a:pPr lvl="1">
              <a:buFont typeface="Wingdings" pitchFamily="2" charset="2"/>
              <a:buChar char="Ø"/>
            </a:pPr>
            <a:r>
              <a:rPr lang="en-GB" sz="2400" dirty="0" smtClean="0"/>
              <a:t>Philanthropy goes to those who give best company PR </a:t>
            </a:r>
          </a:p>
        </p:txBody>
      </p:sp>
      <p:sp>
        <p:nvSpPr>
          <p:cNvPr id="23556"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FEF7BC33-66C1-4365-A47C-1B8F7D7B0416}" type="slidenum">
              <a:rPr lang="en-GB" sz="1400" smtClean="0">
                <a:solidFill>
                  <a:srgbClr val="000000"/>
                </a:solidFill>
                <a:latin typeface="Times New Roman" pitchFamily="18" charset="0"/>
              </a:rPr>
              <a:pPr/>
              <a:t>40</a:t>
            </a:fld>
            <a:endParaRPr lang="en-GB" sz="1400" dirty="0" smtClean="0">
              <a:solidFill>
                <a:srgbClr val="000000"/>
              </a:solidFill>
              <a:latin typeface="Times New Roman" pitchFamily="18" charset="0"/>
            </a:endParaRPr>
          </a:p>
        </p:txBody>
      </p:sp>
      <p:pic>
        <p:nvPicPr>
          <p:cNvPr id="23557"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084887"/>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747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is the sector responding (8)</a:t>
            </a:r>
            <a:endParaRPr lang="en-GB" sz="3200" dirty="0"/>
          </a:p>
        </p:txBody>
      </p:sp>
      <p:sp>
        <p:nvSpPr>
          <p:cNvPr id="3" name="Content Placeholder 2"/>
          <p:cNvSpPr>
            <a:spLocks noGrp="1"/>
          </p:cNvSpPr>
          <p:nvPr>
            <p:ph idx="1"/>
          </p:nvPr>
        </p:nvSpPr>
        <p:spPr/>
        <p:txBody>
          <a:bodyPr/>
          <a:lstStyle/>
          <a:p>
            <a:r>
              <a:rPr lang="en-GB" sz="2400" dirty="0" smtClean="0"/>
              <a:t>“For a business to get involved with a charity they’ve got to gain something from it…a charity that’ll bring them some kudos and some [positive] media coverage…A charity that works with drug and alcohol clients, businesses don’t want to get involved in that…It’s only selected charities, and it tend to be children’s and older people’s.” </a:t>
            </a:r>
            <a:r>
              <a:rPr lang="en-GB" sz="1600" dirty="0" smtClean="0"/>
              <a:t>[Liverpool VCS organisation]</a:t>
            </a:r>
            <a:endParaRPr lang="en-GB" sz="1600" dirty="0"/>
          </a:p>
        </p:txBody>
      </p:sp>
      <p:sp>
        <p:nvSpPr>
          <p:cNvPr id="4" name="Slide Number Placeholder 3"/>
          <p:cNvSpPr>
            <a:spLocks noGrp="1"/>
          </p:cNvSpPr>
          <p:nvPr>
            <p:ph type="sldNum" sz="quarter" idx="12"/>
          </p:nvPr>
        </p:nvSpPr>
        <p:spPr/>
        <p:txBody>
          <a:bodyPr/>
          <a:lstStyle/>
          <a:p>
            <a:pPr>
              <a:defRPr/>
            </a:pPr>
            <a:fld id="{E356DB5B-3563-436A-91DB-8EC7C836BBFA}" type="slidenum">
              <a:rPr lang="en-GB" smtClean="0">
                <a:solidFill>
                  <a:srgbClr val="000000"/>
                </a:solidFill>
              </a:rPr>
              <a:pPr>
                <a:defRPr/>
              </a:pPr>
              <a:t>41</a:t>
            </a:fld>
            <a:endParaRPr lang="en-GB" dirty="0">
              <a:solidFill>
                <a:srgbClr val="000000"/>
              </a:solidFill>
            </a:endParaRPr>
          </a:p>
        </p:txBody>
      </p:sp>
      <p:pic>
        <p:nvPicPr>
          <p:cNvPr id="5"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084887"/>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666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3568" y="404664"/>
            <a:ext cx="7772400" cy="1008062"/>
          </a:xfrm>
        </p:spPr>
        <p:txBody>
          <a:bodyPr/>
          <a:lstStyle/>
          <a:p>
            <a:r>
              <a:rPr lang="en-GB" sz="3200" dirty="0" smtClean="0"/>
              <a:t>So what for the VCS?</a:t>
            </a:r>
          </a:p>
        </p:txBody>
      </p:sp>
      <p:sp>
        <p:nvSpPr>
          <p:cNvPr id="24579" name="Content Placeholder 2"/>
          <p:cNvSpPr>
            <a:spLocks noGrp="1"/>
          </p:cNvSpPr>
          <p:nvPr>
            <p:ph idx="1"/>
          </p:nvPr>
        </p:nvSpPr>
        <p:spPr>
          <a:xfrm>
            <a:off x="685800" y="1412875"/>
            <a:ext cx="7772400" cy="4537075"/>
          </a:xfrm>
        </p:spPr>
        <p:txBody>
          <a:bodyPr/>
          <a:lstStyle/>
          <a:p>
            <a:pPr>
              <a:buFont typeface="Arial" panose="020B0604020202020204" pitchFamily="34" charset="0"/>
              <a:buChar char="•"/>
            </a:pPr>
            <a:r>
              <a:rPr lang="en-GB" sz="2400" dirty="0" smtClean="0"/>
              <a:t>Unevenness of impact leading to cut services and vital provision to most disadvantaged people &amp; places</a:t>
            </a:r>
          </a:p>
          <a:p>
            <a:pPr>
              <a:buFont typeface="Arial" panose="020B0604020202020204" pitchFamily="34" charset="0"/>
              <a:buChar char="•"/>
            </a:pPr>
            <a:r>
              <a:rPr lang="en-GB" sz="2400" dirty="0" smtClean="0"/>
              <a:t>Increased marketization?</a:t>
            </a:r>
          </a:p>
          <a:p>
            <a:pPr>
              <a:buFont typeface="Arial" panose="020B0604020202020204" pitchFamily="34" charset="0"/>
              <a:buChar char="•"/>
            </a:pPr>
            <a:r>
              <a:rPr lang="en-GB" sz="2400" dirty="0" smtClean="0"/>
              <a:t>Skewing of provision?</a:t>
            </a:r>
          </a:p>
          <a:p>
            <a:pPr>
              <a:buFont typeface="Arial" panose="020B0604020202020204" pitchFamily="34" charset="0"/>
              <a:buChar char="•"/>
            </a:pPr>
            <a:r>
              <a:rPr lang="en-GB" sz="2400" dirty="0" smtClean="0"/>
              <a:t>Relationships &amp; more innovation key – Mayor’s Hope Conference a start in Liverpool? VCS Assembly &amp; Networks in Bristol?</a:t>
            </a:r>
          </a:p>
          <a:p>
            <a:pPr>
              <a:buFont typeface="Arial" panose="020B0604020202020204" pitchFamily="34" charset="0"/>
              <a:buChar char="•"/>
            </a:pPr>
            <a:r>
              <a:rPr lang="en-GB" sz="2400" dirty="0" smtClean="0"/>
              <a:t>BUT VCS a missing partner in ‘new’ governance structures?</a:t>
            </a:r>
          </a:p>
          <a:p>
            <a:pPr>
              <a:buFont typeface="Arial" panose="020B0604020202020204" pitchFamily="34" charset="0"/>
              <a:buChar char="•"/>
            </a:pPr>
            <a:endParaRPr lang="en-GB" sz="2400" dirty="0" smtClean="0"/>
          </a:p>
        </p:txBody>
      </p:sp>
      <p:sp>
        <p:nvSpPr>
          <p:cNvPr id="24580"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4C59E747-6AE0-4035-AB68-9DACDA664CA1}" type="slidenum">
              <a:rPr lang="en-GB" sz="1400" smtClean="0">
                <a:solidFill>
                  <a:srgbClr val="000000"/>
                </a:solidFill>
                <a:latin typeface="Times New Roman" pitchFamily="18" charset="0"/>
              </a:rPr>
              <a:pPr/>
              <a:t>42</a:t>
            </a:fld>
            <a:endParaRPr lang="en-GB" sz="1400" dirty="0" smtClean="0">
              <a:solidFill>
                <a:srgbClr val="000000"/>
              </a:solidFill>
              <a:latin typeface="Times New Roman" pitchFamily="18" charset="0"/>
            </a:endParaRPr>
          </a:p>
        </p:txBody>
      </p:sp>
      <p:pic>
        <p:nvPicPr>
          <p:cNvPr id="24581" name="Picture 7" descr="sp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137275"/>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786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143000"/>
          </a:xfrm>
        </p:spPr>
        <p:txBody>
          <a:bodyPr/>
          <a:lstStyle/>
          <a:p>
            <a:pPr lvl="0">
              <a:lnSpc>
                <a:spcPct val="115000"/>
              </a:lnSpc>
              <a:spcBef>
                <a:spcPct val="20000"/>
              </a:spcBef>
              <a:spcAft>
                <a:spcPts val="0"/>
              </a:spcAft>
            </a:pPr>
            <a:r>
              <a:rPr lang="en-GB" sz="2800" dirty="0">
                <a:ea typeface="Calibri"/>
              </a:rPr>
              <a:t/>
            </a:r>
            <a:br>
              <a:rPr lang="en-GB" sz="2800" dirty="0">
                <a:ea typeface="Calibri"/>
              </a:rPr>
            </a:br>
            <a:r>
              <a:rPr lang="en-GB" sz="3200" dirty="0" smtClean="0">
                <a:ea typeface="Calibri"/>
              </a:rPr>
              <a:t>3</a:t>
            </a:r>
            <a:r>
              <a:rPr lang="en-GB" sz="3200" dirty="0">
                <a:ea typeface="Calibri"/>
              </a:rPr>
              <a:t>.	Impacts on and </a:t>
            </a:r>
            <a:r>
              <a:rPr lang="en-GB" sz="3200" dirty="0" smtClean="0">
                <a:ea typeface="Calibri"/>
              </a:rPr>
              <a:t>coping strategies of </a:t>
            </a:r>
            <a:r>
              <a:rPr lang="en-GB" sz="3200" dirty="0">
                <a:ea typeface="Calibri"/>
              </a:rPr>
              <a:t>households</a:t>
            </a:r>
            <a:r>
              <a:rPr lang="en-GB" sz="3200" dirty="0">
                <a:ea typeface="SimSun"/>
              </a:rPr>
              <a:t/>
            </a:r>
            <a:br>
              <a:rPr lang="en-GB" sz="3200" dirty="0">
                <a:ea typeface="SimSun"/>
              </a:rPr>
            </a:br>
            <a:endParaRPr lang="en-GB" sz="3200"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43</a:t>
            </a:fld>
            <a:endParaRPr lang="en-GB" dirty="0"/>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116762"/>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806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solidFill>
                  <a:srgbClr val="003399"/>
                </a:solidFill>
                <a:latin typeface="Arial Black" panose="020B0A04020102020204" pitchFamily="34" charset="0"/>
                <a:cs typeface="Times New Roman" pitchFamily="18" charset="0"/>
              </a:rPr>
              <a:t>Crisis and Austerity in Everyday Lives</a:t>
            </a:r>
            <a:endParaRPr lang="en-GB" dirty="0"/>
          </a:p>
        </p:txBody>
      </p:sp>
      <p:sp>
        <p:nvSpPr>
          <p:cNvPr id="3" name="Content Placeholder 2"/>
          <p:cNvSpPr>
            <a:spLocks noGrp="1"/>
          </p:cNvSpPr>
          <p:nvPr>
            <p:ph idx="1"/>
          </p:nvPr>
        </p:nvSpPr>
        <p:spPr>
          <a:xfrm>
            <a:off x="685800" y="1628800"/>
            <a:ext cx="7772400" cy="4467200"/>
          </a:xfrm>
        </p:spPr>
        <p:txBody>
          <a:bodyPr/>
          <a:lstStyle/>
          <a:p>
            <a:pPr lvl="0">
              <a:buNone/>
            </a:pPr>
            <a:r>
              <a:rPr lang="en-GB" sz="2400" dirty="0"/>
              <a:t>2008-2009 –  </a:t>
            </a:r>
          </a:p>
          <a:p>
            <a:pPr lvl="0"/>
            <a:r>
              <a:rPr lang="en-GB" sz="2400" dirty="0"/>
              <a:t>Labour market impact and falls in income</a:t>
            </a:r>
          </a:p>
          <a:p>
            <a:pPr lvl="0"/>
            <a:r>
              <a:rPr lang="en-GB" sz="2400" dirty="0"/>
              <a:t> Middle-upper income groups  as well as working age adults without children suffered greatest </a:t>
            </a:r>
            <a:r>
              <a:rPr lang="en-GB" sz="2400" dirty="0" smtClean="0"/>
              <a:t>unemployment</a:t>
            </a:r>
            <a:endParaRPr lang="en-GB" sz="2400" dirty="0"/>
          </a:p>
          <a:p>
            <a:pPr lvl="0"/>
            <a:r>
              <a:rPr lang="en-GB" sz="2400" dirty="0"/>
              <a:t>Fall in real incomes, larger proportionate reductions at higher points of income distribution</a:t>
            </a:r>
          </a:p>
          <a:p>
            <a:pPr lvl="0"/>
            <a:r>
              <a:rPr lang="en-GB" sz="2400" dirty="0"/>
              <a:t>Combined with benefit and tax credit increases contributed to decreasing inequality .</a:t>
            </a:r>
          </a:p>
          <a:p>
            <a:endParaRPr lang="en-GB"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44</a:t>
            </a:fld>
            <a:endParaRPr lang="en-GB"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138863"/>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477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417512"/>
          </a:xfrm>
        </p:spPr>
        <p:txBody>
          <a:bodyPr/>
          <a:lstStyle/>
          <a:p>
            <a:r>
              <a:rPr lang="en-GB" sz="2000" dirty="0" smtClean="0">
                <a:cs typeface="Times New Roman" pitchFamily="18" charset="0"/>
              </a:rPr>
              <a:t>Perceived changes in households finances by Acorn group</a:t>
            </a:r>
          </a:p>
        </p:txBody>
      </p:sp>
      <p:pic>
        <p:nvPicPr>
          <p:cNvPr id="4" name="Content Placeholder 3"/>
          <p:cNvPicPr>
            <a:picLocks noGrp="1" noChangeArrowheads="1"/>
          </p:cNvPicPr>
          <p:nvPr>
            <p:ph idx="1"/>
          </p:nvPr>
        </p:nvPicPr>
        <p:blipFill>
          <a:blip r:embed="rId2" cstate="print"/>
          <a:srcRect/>
          <a:stretch>
            <a:fillRect/>
          </a:stretch>
        </p:blipFill>
        <p:spPr>
          <a:xfrm>
            <a:off x="469900" y="665163"/>
            <a:ext cx="8278564" cy="5572149"/>
          </a:xfrm>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6090444"/>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15888"/>
            <a:ext cx="8229600" cy="360362"/>
          </a:xfrm>
        </p:spPr>
        <p:txBody>
          <a:bodyPr/>
          <a:lstStyle/>
          <a:p>
            <a:r>
              <a:rPr lang="en-GB" sz="2000" dirty="0" smtClean="0">
                <a:cs typeface="Times New Roman" pitchFamily="18" charset="0"/>
              </a:rPr>
              <a:t>Ability to meet living costs by Acorn group</a:t>
            </a:r>
          </a:p>
        </p:txBody>
      </p:sp>
      <p:pic>
        <p:nvPicPr>
          <p:cNvPr id="4" name="Content Placeholder 3"/>
          <p:cNvPicPr>
            <a:picLocks noGrp="1" noChangeArrowheads="1"/>
          </p:cNvPicPr>
          <p:nvPr>
            <p:ph idx="1"/>
          </p:nvPr>
        </p:nvPicPr>
        <p:blipFill>
          <a:blip r:embed="rId2" cstate="print"/>
          <a:srcRect/>
          <a:stretch>
            <a:fillRect/>
          </a:stretch>
        </p:blipFill>
        <p:spPr>
          <a:xfrm>
            <a:off x="457200" y="476251"/>
            <a:ext cx="8147248" cy="5473029"/>
          </a:xfrm>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6021288"/>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04664"/>
            <a:ext cx="2818656" cy="648072"/>
          </a:xfrm>
        </p:spPr>
        <p:txBody>
          <a:bodyPr/>
          <a:lstStyle/>
          <a:p>
            <a:pPr algn="ctr"/>
            <a:r>
              <a:rPr lang="en-GB" dirty="0">
                <a:ea typeface="SimSun"/>
              </a:rPr>
              <a:t>Household </a:t>
            </a:r>
            <a:r>
              <a:rPr lang="en-GB" dirty="0" smtClean="0">
                <a:ea typeface="SimSun"/>
              </a:rPr>
              <a:t>Responses</a:t>
            </a:r>
            <a:endParaRPr lang="en-GB" dirty="0"/>
          </a:p>
        </p:txBody>
      </p:sp>
      <p:sp>
        <p:nvSpPr>
          <p:cNvPr id="3" name="Content Placeholder 2"/>
          <p:cNvSpPr>
            <a:spLocks noGrp="1"/>
          </p:cNvSpPr>
          <p:nvPr>
            <p:ph idx="1"/>
          </p:nvPr>
        </p:nvSpPr>
        <p:spPr/>
        <p:txBody>
          <a:bodyPr/>
          <a:lstStyle/>
          <a:p>
            <a:endParaRPr lang="en-GB" dirty="0"/>
          </a:p>
        </p:txBody>
      </p:sp>
      <p:sp>
        <p:nvSpPr>
          <p:cNvPr id="4" name="Text Placeholder 3"/>
          <p:cNvSpPr>
            <a:spLocks noGrp="1"/>
          </p:cNvSpPr>
          <p:nvPr>
            <p:ph type="body" sz="half" idx="2"/>
          </p:nvPr>
        </p:nvSpPr>
        <p:spPr>
          <a:xfrm>
            <a:off x="251521" y="980728"/>
            <a:ext cx="3168352" cy="5145435"/>
          </a:xfrm>
        </p:spPr>
        <p:txBody>
          <a:bodyPr/>
          <a:lstStyle/>
          <a:p>
            <a:pPr marL="285750" indent="-285750">
              <a:buFont typeface="Arial" panose="020B0604020202020204" pitchFamily="34" charset="0"/>
              <a:buChar char="•"/>
            </a:pPr>
            <a:r>
              <a:rPr lang="en-GB" dirty="0" smtClean="0"/>
              <a:t>Spending less &amp; being more careful about spending most common response.</a:t>
            </a:r>
          </a:p>
          <a:p>
            <a:pPr marL="285750" indent="-285750">
              <a:buFont typeface="Arial" panose="020B0604020202020204" pitchFamily="34" charset="0"/>
              <a:buChar char="•"/>
            </a:pPr>
            <a:r>
              <a:rPr lang="en-GB" dirty="0" smtClean="0"/>
              <a:t>Other actions included:  changing shopping habits, cutting back on luxury items and eating out, cutting back on utilities, buying more on credit and saving less.</a:t>
            </a:r>
          </a:p>
          <a:p>
            <a:pPr marL="285750" indent="-285750">
              <a:buFont typeface="Arial" panose="020B0604020202020204" pitchFamily="34" charset="0"/>
              <a:buChar char="•"/>
            </a:pPr>
            <a:r>
              <a:rPr lang="en-GB" dirty="0" smtClean="0"/>
              <a:t>Quarter of households had cut back on everything – women, ‘Struggling Families’ and ‘Burdened Singles’ as well as households with dependants.</a:t>
            </a:r>
          </a:p>
          <a:p>
            <a:pPr marL="285750" indent="-285750">
              <a:buFont typeface="Arial" panose="020B0604020202020204" pitchFamily="34" charset="0"/>
              <a:buChar char="•"/>
            </a:pPr>
            <a:r>
              <a:rPr lang="en-GB" dirty="0" smtClean="0"/>
              <a:t>‘Secure Families’ most likely to have postponed major expenditure, paid off mortgages earlier or made additional payments.</a:t>
            </a:r>
          </a:p>
          <a:p>
            <a:pPr marL="285750" indent="-285750">
              <a:buFont typeface="Arial" panose="020B0604020202020204" pitchFamily="34" charset="0"/>
              <a:buChar char="•"/>
            </a:pPr>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47</a:t>
            </a:fld>
            <a:endParaRPr lang="en-GB" dirty="0"/>
          </a:p>
        </p:txBody>
      </p:sp>
      <p:graphicFrame>
        <p:nvGraphicFramePr>
          <p:cNvPr id="6" name="Chart 5"/>
          <p:cNvGraphicFramePr/>
          <p:nvPr>
            <p:extLst>
              <p:ext uri="{D42A27DB-BD31-4B8C-83A1-F6EECF244321}">
                <p14:modId xmlns:p14="http://schemas.microsoft.com/office/powerpoint/2010/main" val="1474539566"/>
              </p:ext>
            </p:extLst>
          </p:nvPr>
        </p:nvGraphicFramePr>
        <p:xfrm>
          <a:off x="3347864" y="-99392"/>
          <a:ext cx="5472608" cy="6398890"/>
        </p:xfrm>
        <a:graphic>
          <a:graphicData uri="http://schemas.openxmlformats.org/drawingml/2006/chart">
            <c:chart xmlns:c="http://schemas.openxmlformats.org/drawingml/2006/chart" xmlns:r="http://schemas.openxmlformats.org/officeDocument/2006/relationships" r:id="rId2"/>
          </a:graphicData>
        </a:graphic>
      </p:graphicFrame>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107112"/>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348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ea typeface="SimSun"/>
              </a:rPr>
              <a:t>Changes made by </a:t>
            </a:r>
            <a:r>
              <a:rPr lang="en-GB" dirty="0" smtClean="0">
                <a:ea typeface="SimSun"/>
              </a:rPr>
              <a:t>households </a:t>
            </a:r>
            <a:r>
              <a:rPr lang="en-GB" dirty="0">
                <a:ea typeface="SimSun"/>
              </a:rPr>
              <a:t>past 3 years with and without dependants</a:t>
            </a:r>
            <a:endParaRPr lang="en-GB"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Households </a:t>
            </a:r>
            <a:r>
              <a:rPr lang="en-GB" i="1" dirty="0" smtClean="0"/>
              <a:t>with</a:t>
            </a:r>
            <a:r>
              <a:rPr lang="en-GB" dirty="0" smtClean="0"/>
              <a:t> dependants more likely to have spent less and been more careful across a range of activities compared to households </a:t>
            </a:r>
            <a:r>
              <a:rPr lang="en-GB" i="1" dirty="0" smtClean="0"/>
              <a:t>without </a:t>
            </a:r>
            <a:r>
              <a:rPr lang="en-GB" dirty="0" smtClean="0"/>
              <a:t> dependants.</a:t>
            </a:r>
          </a:p>
          <a:p>
            <a:pPr marL="285750" indent="-285750">
              <a:buFont typeface="Arial" panose="020B0604020202020204" pitchFamily="34" charset="0"/>
              <a:buChar char="•"/>
            </a:pPr>
            <a:endParaRPr lang="en-GB" i="1" dirty="0"/>
          </a:p>
          <a:p>
            <a:pPr marL="285750" indent="-285750">
              <a:buFont typeface="Arial" panose="020B0604020202020204" pitchFamily="34" charset="0"/>
              <a:buChar char="•"/>
            </a:pPr>
            <a:r>
              <a:rPr lang="en-GB" dirty="0" smtClean="0"/>
              <a:t>Households </a:t>
            </a:r>
            <a:r>
              <a:rPr lang="en-GB" i="1" dirty="0" smtClean="0"/>
              <a:t>without</a:t>
            </a:r>
            <a:r>
              <a:rPr lang="en-GB" dirty="0" smtClean="0"/>
              <a:t> dependants more likely to state `none of these’ responses.</a:t>
            </a:r>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48</a:t>
            </a:fld>
            <a:endParaRPr lang="en-GB" dirty="0"/>
          </a:p>
        </p:txBody>
      </p:sp>
      <p:graphicFrame>
        <p:nvGraphicFramePr>
          <p:cNvPr id="6" name="Content Placeholder 5"/>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134347"/>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751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txBody>
          <a:bodyPr/>
          <a:lstStyle/>
          <a:p>
            <a:pPr algn="ctr"/>
            <a:r>
              <a:rPr lang="en-GB" dirty="0">
                <a:ea typeface="SimSun"/>
              </a:rPr>
              <a:t>Actions Taken by Households </a:t>
            </a:r>
            <a:endParaRPr lang="en-GB"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Demonstrates importance of household resources, as well as those of family and informal networks.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Using money from savings to meet expenses and pay bills.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Lending money to family or friends to help pay bills.</a:t>
            </a:r>
          </a:p>
        </p:txBody>
      </p:sp>
      <p:sp>
        <p:nvSpPr>
          <p:cNvPr id="5" name="Slide Number Placeholder 4"/>
          <p:cNvSpPr>
            <a:spLocks noGrp="1"/>
          </p:cNvSpPr>
          <p:nvPr>
            <p:ph type="sldNum" sz="quarter" idx="12"/>
          </p:nvPr>
        </p:nvSpPr>
        <p:spPr/>
        <p:txBody>
          <a:bodyPr/>
          <a:lstStyle/>
          <a:p>
            <a:fld id="{7BB7F621-D21C-4564-8946-7700306E6491}" type="slidenum">
              <a:rPr lang="en-GB" smtClean="0"/>
              <a:pPr/>
              <a:t>49</a:t>
            </a:fld>
            <a:endParaRPr lang="en-GB" dirty="0"/>
          </a:p>
        </p:txBody>
      </p:sp>
      <p:graphicFrame>
        <p:nvGraphicFramePr>
          <p:cNvPr id="6" name="Content Placeholder 5"/>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pic>
        <p:nvPicPr>
          <p:cNvPr id="266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6021288"/>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47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3008313" cy="1162050"/>
          </a:xfrm>
        </p:spPr>
        <p:txBody>
          <a:bodyPr/>
          <a:lstStyle/>
          <a:p>
            <a:pPr algn="ctr"/>
            <a:r>
              <a:rPr lang="en-GB" dirty="0" smtClean="0"/>
              <a:t>Great Recession – in UK the latest in 4 post-war recessions</a:t>
            </a:r>
            <a:endParaRPr lang="en-GB" dirty="0"/>
          </a:p>
        </p:txBody>
      </p:sp>
      <p:sp>
        <p:nvSpPr>
          <p:cNvPr id="4" name="Text Placeholder 3"/>
          <p:cNvSpPr>
            <a:spLocks noGrp="1"/>
          </p:cNvSpPr>
          <p:nvPr>
            <p:ph type="body" sz="half" idx="2"/>
          </p:nvPr>
        </p:nvSpPr>
        <p:spPr>
          <a:xfrm>
            <a:off x="179512" y="1340768"/>
            <a:ext cx="3008313" cy="4691063"/>
          </a:xfrm>
        </p:spPr>
        <p:txBody>
          <a:bodyPr/>
          <a:lstStyle/>
          <a:p>
            <a:endParaRPr lang="en-GB" dirty="0" smtClean="0"/>
          </a:p>
          <a:p>
            <a:endParaRPr lang="en-GB" dirty="0"/>
          </a:p>
          <a:p>
            <a:r>
              <a:rPr lang="en-GB" dirty="0" smtClean="0"/>
              <a:t>Post-WWII:  </a:t>
            </a:r>
          </a:p>
          <a:p>
            <a:endParaRPr lang="en-GB" dirty="0"/>
          </a:p>
          <a:p>
            <a:pPr marL="285750" indent="-285750">
              <a:buFont typeface="Arial" panose="020B0604020202020204" pitchFamily="34" charset="0"/>
              <a:buChar char="•"/>
            </a:pPr>
            <a:r>
              <a:rPr lang="en-GB" dirty="0" smtClean="0"/>
              <a:t>uninterrupted growth for nearly 3 decades</a:t>
            </a:r>
          </a:p>
          <a:p>
            <a:endParaRPr lang="en-GB" dirty="0"/>
          </a:p>
          <a:p>
            <a:pPr marL="285750" indent="-285750">
              <a:buFont typeface="Arial" panose="020B0604020202020204" pitchFamily="34" charset="0"/>
              <a:buChar char="•"/>
            </a:pPr>
            <a:r>
              <a:rPr lang="en-GB" dirty="0" smtClean="0"/>
              <a:t>4 recessions since</a:t>
            </a:r>
          </a:p>
          <a:p>
            <a:r>
              <a:rPr lang="en-GB" dirty="0" smtClean="0"/>
              <a:t> </a:t>
            </a:r>
          </a:p>
          <a:p>
            <a:pPr marL="285750" indent="-285750">
              <a:buFont typeface="Arial" panose="020B0604020202020204" pitchFamily="34" charset="0"/>
              <a:buChar char="•"/>
            </a:pPr>
            <a:r>
              <a:rPr lang="en-GB" dirty="0" smtClean="0"/>
              <a:t>current Great Recession longest lasting – drop in output but employment/ unemployment ‘paradox’</a:t>
            </a:r>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5</a:t>
            </a:fld>
            <a:endParaRPr lang="en-GB" dirty="0"/>
          </a:p>
        </p:txBody>
      </p:sp>
      <p:sp>
        <p:nvSpPr>
          <p:cNvPr id="6" name="TextBox 5"/>
          <p:cNvSpPr txBox="1"/>
          <p:nvPr/>
        </p:nvSpPr>
        <p:spPr>
          <a:xfrm>
            <a:off x="3347864" y="116631"/>
            <a:ext cx="5616624" cy="738664"/>
          </a:xfrm>
          <a:prstGeom prst="rect">
            <a:avLst/>
          </a:prstGeom>
          <a:noFill/>
        </p:spPr>
        <p:txBody>
          <a:bodyPr wrap="square" rtlCol="0">
            <a:spAutoFit/>
          </a:bodyPr>
          <a:lstStyle/>
          <a:p>
            <a:pPr algn="ctr"/>
            <a:r>
              <a:rPr lang="en-GB" sz="1400" dirty="0">
                <a:solidFill>
                  <a:srgbClr val="003399"/>
                </a:solidFill>
              </a:rPr>
              <a:t>The four post-war recessions in the UK: GDP annual % change, and Unemployed Persons, Aged 16 and Over, 1971 – 2011 </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186841"/>
            <a:ext cx="5547386" cy="512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266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476250"/>
            <a:ext cx="7772400" cy="1081088"/>
          </a:xfrm>
        </p:spPr>
        <p:txBody>
          <a:bodyPr/>
          <a:lstStyle/>
          <a:p>
            <a:r>
              <a:rPr lang="en-GB" b="1" dirty="0" smtClean="0">
                <a:latin typeface="Arial Black" pitchFamily="34" charset="0"/>
              </a:rPr>
              <a:t>Household survey </a:t>
            </a:r>
            <a:r>
              <a:rPr lang="en-GB" b="1" dirty="0" smtClean="0">
                <a:latin typeface="Calibri" pitchFamily="34" charset="0"/>
              </a:rPr>
              <a:t/>
            </a:r>
            <a:br>
              <a:rPr lang="en-GB" b="1" dirty="0" smtClean="0">
                <a:latin typeface="Calibri" pitchFamily="34" charset="0"/>
              </a:rPr>
            </a:br>
            <a:r>
              <a:rPr lang="en-GB" sz="2400" b="1" dirty="0" smtClean="0">
                <a:latin typeface="Calibri" pitchFamily="34" charset="0"/>
              </a:rPr>
              <a:t>(December 2011)</a:t>
            </a:r>
          </a:p>
        </p:txBody>
      </p:sp>
      <p:sp>
        <p:nvSpPr>
          <p:cNvPr id="8195" name="Content Placeholder 2"/>
          <p:cNvSpPr>
            <a:spLocks noGrp="1"/>
          </p:cNvSpPr>
          <p:nvPr>
            <p:ph idx="1"/>
          </p:nvPr>
        </p:nvSpPr>
        <p:spPr>
          <a:xfrm>
            <a:off x="685800" y="1556792"/>
            <a:ext cx="7772400" cy="4539208"/>
          </a:xfrm>
        </p:spPr>
        <p:txBody>
          <a:bodyPr/>
          <a:lstStyle/>
          <a:p>
            <a:pPr marL="0" indent="0">
              <a:buNone/>
            </a:pPr>
            <a:r>
              <a:rPr lang="en-GB" dirty="0" smtClean="0"/>
              <a:t>Least affected:</a:t>
            </a:r>
            <a:endParaRPr lang="en-GB" dirty="0"/>
          </a:p>
          <a:p>
            <a:r>
              <a:rPr lang="en-GB" dirty="0" smtClean="0"/>
              <a:t>‘Flourishing Families’, ‘Affluent Greys’, ‘Prudent Pensioners’ (‘Educated Urbanites’ </a:t>
            </a:r>
            <a:r>
              <a:rPr lang="en-GB" dirty="0"/>
              <a:t>&amp; </a:t>
            </a:r>
            <a:r>
              <a:rPr lang="en-GB" dirty="0" smtClean="0"/>
              <a:t>‘Starting Out’s’ </a:t>
            </a:r>
            <a:r>
              <a:rPr lang="en-GB" dirty="0"/>
              <a:t>on some </a:t>
            </a:r>
            <a:r>
              <a:rPr lang="en-GB" dirty="0" smtClean="0"/>
              <a:t>categories)</a:t>
            </a:r>
          </a:p>
          <a:p>
            <a:r>
              <a:rPr lang="en-GB" dirty="0" smtClean="0"/>
              <a:t>‘Owner occupiers’ </a:t>
            </a:r>
            <a:r>
              <a:rPr lang="en-GB" dirty="0"/>
              <a:t>(and private tenants on some </a:t>
            </a:r>
            <a:r>
              <a:rPr lang="en-GB" dirty="0" smtClean="0"/>
              <a:t>categories)</a:t>
            </a:r>
          </a:p>
          <a:p>
            <a:pPr lvl="0"/>
            <a:r>
              <a:rPr lang="en-GB" dirty="0"/>
              <a:t>Males</a:t>
            </a:r>
          </a:p>
          <a:p>
            <a:pPr lvl="0"/>
            <a:r>
              <a:rPr lang="en-GB" dirty="0"/>
              <a:t>Households with </a:t>
            </a:r>
            <a:r>
              <a:rPr lang="en-GB" u="sng" dirty="0"/>
              <a:t>no</a:t>
            </a:r>
            <a:r>
              <a:rPr lang="en-GB" dirty="0"/>
              <a:t> </a:t>
            </a:r>
            <a:r>
              <a:rPr lang="en-GB" dirty="0" smtClean="0"/>
              <a:t>dependants</a:t>
            </a:r>
            <a:endParaRPr lang="en-GB" dirty="0"/>
          </a:p>
          <a:p>
            <a:endParaRPr lang="en-GB" dirty="0" smtClean="0"/>
          </a:p>
          <a:p>
            <a:pPr marL="0" indent="0">
              <a:buNone/>
            </a:pPr>
            <a:endParaRPr lang="en-GB" dirty="0" smtClean="0"/>
          </a:p>
          <a:p>
            <a:pPr lvl="1"/>
            <a:endParaRPr lang="en-GB" dirty="0"/>
          </a:p>
          <a:p>
            <a:endParaRPr lang="en-GB" dirty="0" smtClean="0"/>
          </a:p>
        </p:txBody>
      </p:sp>
      <p:sp>
        <p:nvSpPr>
          <p:cNvPr id="9220"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9378800C-21C5-4175-9451-E357E1FEF959}" type="slidenum">
              <a:rPr lang="en-GB" sz="1400">
                <a:latin typeface="Times New Roman" pitchFamily="18" charset="0"/>
              </a:rPr>
              <a:pPr/>
              <a:t>50</a:t>
            </a:fld>
            <a:endParaRPr lang="en-GB" sz="1400" dirty="0">
              <a:latin typeface="Times New Roman" pitchFamily="18" charset="0"/>
            </a:endParaRPr>
          </a:p>
        </p:txBody>
      </p:sp>
      <p:pic>
        <p:nvPicPr>
          <p:cNvPr id="9221" name="Picture 7" descr="sp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100762"/>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966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476250"/>
            <a:ext cx="7772400" cy="1081088"/>
          </a:xfrm>
        </p:spPr>
        <p:txBody>
          <a:bodyPr/>
          <a:lstStyle/>
          <a:p>
            <a:r>
              <a:rPr lang="en-GB" b="1" dirty="0" smtClean="0"/>
              <a:t>Household </a:t>
            </a:r>
            <a:r>
              <a:rPr lang="en-GB" b="1" dirty="0"/>
              <a:t>survey</a:t>
            </a:r>
            <a:endParaRPr lang="en-GB" b="1" dirty="0" smtClean="0"/>
          </a:p>
        </p:txBody>
      </p:sp>
      <p:sp>
        <p:nvSpPr>
          <p:cNvPr id="8195" name="Content Placeholder 2"/>
          <p:cNvSpPr>
            <a:spLocks noGrp="1"/>
          </p:cNvSpPr>
          <p:nvPr>
            <p:ph idx="1"/>
          </p:nvPr>
        </p:nvSpPr>
        <p:spPr>
          <a:xfrm>
            <a:off x="685800" y="1484313"/>
            <a:ext cx="7772400" cy="4611687"/>
          </a:xfrm>
        </p:spPr>
        <p:txBody>
          <a:bodyPr/>
          <a:lstStyle/>
          <a:p>
            <a:pPr marL="0" indent="0">
              <a:buNone/>
            </a:pPr>
            <a:r>
              <a:rPr lang="en-GB" dirty="0" smtClean="0"/>
              <a:t>Most </a:t>
            </a:r>
            <a:r>
              <a:rPr lang="en-GB" dirty="0"/>
              <a:t>negatively </a:t>
            </a:r>
            <a:r>
              <a:rPr lang="en-GB" dirty="0" smtClean="0"/>
              <a:t>affected:</a:t>
            </a:r>
          </a:p>
          <a:p>
            <a:pPr lvl="1"/>
            <a:r>
              <a:rPr lang="en-GB" dirty="0" smtClean="0"/>
              <a:t>‘Struggling Families’ </a:t>
            </a:r>
            <a:r>
              <a:rPr lang="en-GB" dirty="0"/>
              <a:t>&amp; </a:t>
            </a:r>
            <a:r>
              <a:rPr lang="en-GB" dirty="0" smtClean="0"/>
              <a:t>‘Burdened Singles’</a:t>
            </a:r>
            <a:endParaRPr lang="en-GB" dirty="0"/>
          </a:p>
          <a:p>
            <a:pPr lvl="1"/>
            <a:r>
              <a:rPr lang="en-GB" dirty="0" smtClean="0"/>
              <a:t>‘Social Tenants’ </a:t>
            </a:r>
          </a:p>
          <a:p>
            <a:pPr lvl="1"/>
            <a:r>
              <a:rPr lang="en-GB" dirty="0" smtClean="0"/>
              <a:t>Females</a:t>
            </a:r>
            <a:endParaRPr lang="en-GB" dirty="0"/>
          </a:p>
          <a:p>
            <a:pPr lvl="1"/>
            <a:r>
              <a:rPr lang="en-GB" dirty="0"/>
              <a:t>Households with </a:t>
            </a:r>
            <a:r>
              <a:rPr lang="en-GB" dirty="0" smtClean="0"/>
              <a:t>dependants </a:t>
            </a:r>
          </a:p>
          <a:p>
            <a:pPr marL="457200" lvl="1" indent="0">
              <a:buNone/>
            </a:pPr>
            <a:endParaRPr lang="en-GB" dirty="0"/>
          </a:p>
          <a:p>
            <a:pPr marL="0" indent="0">
              <a:buNone/>
            </a:pPr>
            <a:r>
              <a:rPr lang="en-GB" dirty="0" smtClean="0"/>
              <a:t>i.e. most disadvantaged households hit hardest – in both cities</a:t>
            </a:r>
          </a:p>
        </p:txBody>
      </p:sp>
      <p:sp>
        <p:nvSpPr>
          <p:cNvPr id="9220"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9378800C-21C5-4175-9451-E357E1FEF959}" type="slidenum">
              <a:rPr lang="en-GB" sz="1400">
                <a:latin typeface="Times New Roman" pitchFamily="18" charset="0"/>
              </a:rPr>
              <a:pPr/>
              <a:t>51</a:t>
            </a:fld>
            <a:endParaRPr lang="en-GB" sz="1400" dirty="0">
              <a:latin typeface="Times New Roman" pitchFamily="18" charset="0"/>
            </a:endParaRPr>
          </a:p>
        </p:txBody>
      </p:sp>
      <p:pic>
        <p:nvPicPr>
          <p:cNvPr id="9221" name="Picture 7" descr="sp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137275"/>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9662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z="3600" b="1" dirty="0">
                <a:latin typeface="Arial Black" pitchFamily="34" charset="0"/>
              </a:rPr>
              <a:t>Survey finding reinforced in follow-up interviews a year </a:t>
            </a:r>
            <a:r>
              <a:rPr lang="en-GB" sz="3600" b="1" dirty="0" smtClean="0">
                <a:latin typeface="Arial Black" pitchFamily="34" charset="0"/>
              </a:rPr>
              <a:t>later</a:t>
            </a:r>
            <a:r>
              <a:rPr lang="en-GB" sz="3600" b="1" dirty="0" smtClean="0">
                <a:latin typeface="Calibri" pitchFamily="34" charset="0"/>
              </a:rPr>
              <a:t/>
            </a:r>
            <a:br>
              <a:rPr lang="en-GB" sz="3600" b="1" dirty="0" smtClean="0">
                <a:latin typeface="Calibri" pitchFamily="34" charset="0"/>
              </a:rPr>
            </a:br>
            <a:r>
              <a:rPr lang="en-GB" b="1" dirty="0" smtClean="0">
                <a:latin typeface="Calibri" pitchFamily="34" charset="0"/>
              </a:rPr>
              <a:t> </a:t>
            </a:r>
            <a:endParaRPr lang="en-GB" sz="2800" b="1" dirty="0" smtClean="0">
              <a:latin typeface="Calibri" pitchFamily="34" charset="0"/>
            </a:endParaRPr>
          </a:p>
        </p:txBody>
      </p:sp>
      <p:sp>
        <p:nvSpPr>
          <p:cNvPr id="7171" name="Content Placeholder 2"/>
          <p:cNvSpPr>
            <a:spLocks noGrp="1"/>
          </p:cNvSpPr>
          <p:nvPr>
            <p:ph idx="1"/>
          </p:nvPr>
        </p:nvSpPr>
        <p:spPr>
          <a:xfrm>
            <a:off x="685800" y="1772816"/>
            <a:ext cx="7772400" cy="4323184"/>
          </a:xfrm>
        </p:spPr>
        <p:txBody>
          <a:bodyPr/>
          <a:lstStyle/>
          <a:p>
            <a:pPr>
              <a:buFontTx/>
              <a:buNone/>
            </a:pPr>
            <a:r>
              <a:rPr lang="en-GB" sz="2400" dirty="0" smtClean="0"/>
              <a:t>4 </a:t>
            </a:r>
            <a:r>
              <a:rPr lang="en-GB" sz="2400" dirty="0"/>
              <a:t>broad household groups:</a:t>
            </a:r>
          </a:p>
          <a:p>
            <a:r>
              <a:rPr lang="en-GB" sz="2400" dirty="0"/>
              <a:t>‘Thriving’ -  </a:t>
            </a:r>
            <a:r>
              <a:rPr lang="en-GB" sz="2400" dirty="0" smtClean="0"/>
              <a:t>little </a:t>
            </a:r>
            <a:r>
              <a:rPr lang="en-GB" sz="2400" dirty="0"/>
              <a:t>impact and significant financial resilience </a:t>
            </a:r>
          </a:p>
          <a:p>
            <a:r>
              <a:rPr lang="en-GB" sz="2400" dirty="0"/>
              <a:t>‘Getting by</a:t>
            </a:r>
            <a:r>
              <a:rPr lang="en-GB" sz="2400" dirty="0" smtClean="0"/>
              <a:t>’ -  affected (reduced wages, pay freezes, increased living costs) but resilience factors</a:t>
            </a:r>
            <a:endParaRPr lang="en-GB" sz="2400" dirty="0"/>
          </a:p>
          <a:p>
            <a:r>
              <a:rPr lang="en-GB" sz="2400" dirty="0"/>
              <a:t>‘Vulnerable</a:t>
            </a:r>
            <a:r>
              <a:rPr lang="en-GB" sz="2400" dirty="0" smtClean="0"/>
              <a:t>’ – badly affected</a:t>
            </a:r>
            <a:r>
              <a:rPr lang="en-GB" sz="2400" dirty="0"/>
              <a:t>, </a:t>
            </a:r>
            <a:r>
              <a:rPr lang="en-GB" sz="2400" dirty="0" smtClean="0"/>
              <a:t>debts, diminishing </a:t>
            </a:r>
            <a:r>
              <a:rPr lang="en-GB" sz="2400" dirty="0"/>
              <a:t>savings, </a:t>
            </a:r>
            <a:r>
              <a:rPr lang="en-GB" sz="2400" dirty="0" smtClean="0"/>
              <a:t>vulnerability to benefit changes, income cuts</a:t>
            </a:r>
            <a:endParaRPr lang="en-GB" sz="2400" dirty="0"/>
          </a:p>
          <a:p>
            <a:r>
              <a:rPr lang="en-GB" sz="2400" dirty="0"/>
              <a:t>‘Struggling</a:t>
            </a:r>
            <a:r>
              <a:rPr lang="en-GB" sz="2400" dirty="0" smtClean="0"/>
              <a:t>’ – no financial resilience at onset of recession and to future ‘shocks’</a:t>
            </a:r>
            <a:endParaRPr lang="en-GB" sz="2400" dirty="0"/>
          </a:p>
          <a:p>
            <a:pPr>
              <a:buFontTx/>
              <a:buNone/>
            </a:pPr>
            <a:endParaRPr lang="en-GB" sz="2400" dirty="0" smtClean="0"/>
          </a:p>
        </p:txBody>
      </p:sp>
      <p:sp>
        <p:nvSpPr>
          <p:cNvPr id="7172" name="Slide Number Placeholder 3"/>
          <p:cNvSpPr>
            <a:spLocks noGrp="1"/>
          </p:cNvSpPr>
          <p:nvPr>
            <p:ph type="sldNum" sz="quarter" idx="12"/>
          </p:nvPr>
        </p:nvSpPr>
        <p:spPr>
          <a:noFill/>
        </p:spPr>
        <p:txBody>
          <a:bodyPr/>
          <a:lstStyle>
            <a:lvl1pPr>
              <a:defRPr sz="2400">
                <a:solidFill>
                  <a:schemeClr val="tx1"/>
                </a:solidFill>
                <a:latin typeface="Arial Black" pitchFamily="34" charset="0"/>
              </a:defRPr>
            </a:lvl1pPr>
            <a:lvl2pPr marL="742950" indent="-285750">
              <a:defRPr sz="2400">
                <a:solidFill>
                  <a:schemeClr val="tx1"/>
                </a:solidFill>
                <a:latin typeface="Arial Black" pitchFamily="34" charset="0"/>
              </a:defRPr>
            </a:lvl2pPr>
            <a:lvl3pPr marL="1143000" indent="-228600">
              <a:defRPr sz="2400">
                <a:solidFill>
                  <a:schemeClr val="tx1"/>
                </a:solidFill>
                <a:latin typeface="Arial Black" pitchFamily="34" charset="0"/>
              </a:defRPr>
            </a:lvl3pPr>
            <a:lvl4pPr marL="1600200" indent="-228600">
              <a:defRPr sz="2400">
                <a:solidFill>
                  <a:schemeClr val="tx1"/>
                </a:solidFill>
                <a:latin typeface="Arial Black" pitchFamily="34" charset="0"/>
              </a:defRPr>
            </a:lvl4pPr>
            <a:lvl5pPr marL="2057400" indent="-228600">
              <a:defRPr sz="2400">
                <a:solidFill>
                  <a:schemeClr val="tx1"/>
                </a:solidFill>
                <a:latin typeface="Arial Black" pitchFamily="34" charset="0"/>
              </a:defRPr>
            </a:lvl5pPr>
            <a:lvl6pPr marL="2514600" indent="-228600" eaLnBrk="0" fontAlgn="base" hangingPunct="0">
              <a:spcBef>
                <a:spcPct val="0"/>
              </a:spcBef>
              <a:spcAft>
                <a:spcPct val="0"/>
              </a:spcAft>
              <a:defRPr sz="2400">
                <a:solidFill>
                  <a:schemeClr val="tx1"/>
                </a:solidFill>
                <a:latin typeface="Arial Black" pitchFamily="34" charset="0"/>
              </a:defRPr>
            </a:lvl6pPr>
            <a:lvl7pPr marL="2971800" indent="-228600" eaLnBrk="0" fontAlgn="base" hangingPunct="0">
              <a:spcBef>
                <a:spcPct val="0"/>
              </a:spcBef>
              <a:spcAft>
                <a:spcPct val="0"/>
              </a:spcAft>
              <a:defRPr sz="2400">
                <a:solidFill>
                  <a:schemeClr val="tx1"/>
                </a:solidFill>
                <a:latin typeface="Arial Black" pitchFamily="34" charset="0"/>
              </a:defRPr>
            </a:lvl7pPr>
            <a:lvl8pPr marL="3429000" indent="-228600" eaLnBrk="0" fontAlgn="base" hangingPunct="0">
              <a:spcBef>
                <a:spcPct val="0"/>
              </a:spcBef>
              <a:spcAft>
                <a:spcPct val="0"/>
              </a:spcAft>
              <a:defRPr sz="2400">
                <a:solidFill>
                  <a:schemeClr val="tx1"/>
                </a:solidFill>
                <a:latin typeface="Arial Black" pitchFamily="34" charset="0"/>
              </a:defRPr>
            </a:lvl8pPr>
            <a:lvl9pPr marL="3886200" indent="-228600" eaLnBrk="0" fontAlgn="base" hangingPunct="0">
              <a:spcBef>
                <a:spcPct val="0"/>
              </a:spcBef>
              <a:spcAft>
                <a:spcPct val="0"/>
              </a:spcAft>
              <a:defRPr sz="2400">
                <a:solidFill>
                  <a:schemeClr val="tx1"/>
                </a:solidFill>
                <a:latin typeface="Arial Black" pitchFamily="34" charset="0"/>
              </a:defRPr>
            </a:lvl9pPr>
          </a:lstStyle>
          <a:p>
            <a:fld id="{962F45B2-18B7-4C5D-9BC1-B0077D2E5238}" type="slidenum">
              <a:rPr lang="en-GB" sz="1400">
                <a:solidFill>
                  <a:srgbClr val="000000"/>
                </a:solidFill>
                <a:latin typeface="Times New Roman" pitchFamily="18" charset="0"/>
              </a:rPr>
              <a:pPr/>
              <a:t>52</a:t>
            </a:fld>
            <a:endParaRPr lang="en-GB" sz="1400" dirty="0">
              <a:solidFill>
                <a:srgbClr val="000000"/>
              </a:solidFill>
              <a:latin typeface="Times New Roman" pitchFamily="18" charset="0"/>
            </a:endParaRPr>
          </a:p>
        </p:txBody>
      </p:sp>
      <p:pic>
        <p:nvPicPr>
          <p:cNvPr id="7173" name="Picture 7" descr="sps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6113462"/>
            <a:ext cx="2016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142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159" y="260648"/>
            <a:ext cx="7772400" cy="720080"/>
          </a:xfrm>
        </p:spPr>
        <p:txBody>
          <a:bodyPr/>
          <a:lstStyle/>
          <a:p>
            <a:r>
              <a:rPr lang="en-GB" sz="2800" b="1" dirty="0" smtClean="0"/>
              <a:t/>
            </a:r>
            <a:br>
              <a:rPr lang="en-GB" sz="2800" b="1" dirty="0" smtClean="0"/>
            </a:br>
            <a:r>
              <a:rPr lang="en-GB" sz="2800" b="1" dirty="0" smtClean="0"/>
              <a:t>Educated Urbanite in secure, well paid employment (‘Thriving’)</a:t>
            </a:r>
            <a:r>
              <a:rPr lang="en-GB" dirty="0" smtClean="0"/>
              <a:t/>
            </a:r>
            <a:br>
              <a:rPr lang="en-GB" dirty="0" smtClean="0"/>
            </a:br>
            <a:endParaRPr lang="en-GB" dirty="0"/>
          </a:p>
        </p:txBody>
      </p:sp>
      <p:sp>
        <p:nvSpPr>
          <p:cNvPr id="3" name="Content Placeholder 2"/>
          <p:cNvSpPr>
            <a:spLocks noGrp="1"/>
          </p:cNvSpPr>
          <p:nvPr>
            <p:ph idx="1"/>
          </p:nvPr>
        </p:nvSpPr>
        <p:spPr>
          <a:xfrm>
            <a:off x="683568" y="908720"/>
            <a:ext cx="7772400" cy="5331296"/>
          </a:xfrm>
        </p:spPr>
        <p:txBody>
          <a:bodyPr/>
          <a:lstStyle/>
          <a:p>
            <a:r>
              <a:rPr lang="en-GB" sz="2000" dirty="0" smtClean="0"/>
              <a:t>31 year old single female, no dependants, working full-time on permanent contract. Gross annual income between £45,000 and £54,999.</a:t>
            </a:r>
          </a:p>
          <a:p>
            <a:r>
              <a:rPr lang="en-GB" sz="2000" dirty="0" smtClean="0"/>
              <a:t>Living in city centre apartment, renting from private landlord. Aspirations to buy own property, saving for deposit.</a:t>
            </a:r>
          </a:p>
          <a:p>
            <a:r>
              <a:rPr lang="en-GB" sz="2000" dirty="0" smtClean="0"/>
              <a:t>Downturn not affected her much, other than noticing bills rising and being aware of impact on housing market. </a:t>
            </a:r>
          </a:p>
          <a:p>
            <a:r>
              <a:rPr lang="en-GB" sz="2000" dirty="0" smtClean="0"/>
              <a:t>Overall interviewee coping very well through downturn.   Single, no dependants, and with a well-paid secure job, in which she had received above inflation annual pay rises of over 5% in past three years. </a:t>
            </a:r>
          </a:p>
          <a:p>
            <a:r>
              <a:rPr lang="en-GB" sz="2000" dirty="0" smtClean="0"/>
              <a:t>She was planning for the future and managing to save regularly, which gave her further resilience.</a:t>
            </a:r>
          </a:p>
          <a:p>
            <a:r>
              <a:rPr lang="en-GB" sz="2000" b="1" i="1" dirty="0" smtClean="0"/>
              <a:t>I</a:t>
            </a:r>
            <a:endParaRPr lang="en-GB" sz="2000"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53</a:t>
            </a:fld>
            <a:endParaRPr lang="en-GB"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120954"/>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68760"/>
          </a:xfrm>
        </p:spPr>
        <p:txBody>
          <a:bodyPr/>
          <a:lstStyle/>
          <a:p>
            <a:r>
              <a:rPr lang="en-GB" sz="2800" dirty="0" smtClean="0"/>
              <a:t>Financial insulation from property portfolio (‘Thriving’)</a:t>
            </a:r>
            <a:endParaRPr lang="en-GB" sz="2800" dirty="0"/>
          </a:p>
        </p:txBody>
      </p:sp>
      <p:sp>
        <p:nvSpPr>
          <p:cNvPr id="3" name="Content Placeholder 2"/>
          <p:cNvSpPr>
            <a:spLocks noGrp="1"/>
          </p:cNvSpPr>
          <p:nvPr>
            <p:ph idx="1"/>
          </p:nvPr>
        </p:nvSpPr>
        <p:spPr>
          <a:xfrm>
            <a:off x="685800" y="1268760"/>
            <a:ext cx="7772400" cy="4827240"/>
          </a:xfrm>
        </p:spPr>
        <p:txBody>
          <a:bodyPr/>
          <a:lstStyle/>
          <a:p>
            <a:r>
              <a:rPr lang="en-GB" sz="2000" dirty="0" smtClean="0"/>
              <a:t>40 year old female living with partner and two young dependants, working part-time on a secure, permanent contract. Partner relatively secure,  full-time employment.  Annual gross income between £55,000 and £99,999.  </a:t>
            </a:r>
          </a:p>
          <a:p>
            <a:r>
              <a:rPr lang="en-GB" sz="2000" dirty="0" smtClean="0"/>
              <a:t>In addition, household’s income  supplemented by a property portfolio (5 properties) accumulated over the past 20 years.   </a:t>
            </a:r>
          </a:p>
          <a:p>
            <a:r>
              <a:rPr lang="en-GB" sz="2000" dirty="0" smtClean="0"/>
              <a:t>One was the respondents first home that she kept when she moved in with her partner, with the mortgage cleared by a gift from her parents.  Another was her partner’s mother’s former house, the other three were properties that they had bought and renovated - on buy to let mortgages. </a:t>
            </a:r>
          </a:p>
          <a:p>
            <a:endParaRPr lang="en-GB" sz="2000"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54</a:t>
            </a:fld>
            <a:endParaRPr lang="en-GB"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6138863"/>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52128"/>
          </a:xfrm>
        </p:spPr>
        <p:txBody>
          <a:bodyPr/>
          <a:lstStyle/>
          <a:p>
            <a:r>
              <a:rPr lang="en-GB" sz="2800" dirty="0" smtClean="0"/>
              <a:t>Middle to high earners becoming squeezed by rising living costs (‘Getting by’)</a:t>
            </a:r>
            <a:endParaRPr lang="en-GB" sz="2800" dirty="0"/>
          </a:p>
        </p:txBody>
      </p:sp>
      <p:sp>
        <p:nvSpPr>
          <p:cNvPr id="3" name="Content Placeholder 2"/>
          <p:cNvSpPr>
            <a:spLocks noGrp="1"/>
          </p:cNvSpPr>
          <p:nvPr>
            <p:ph idx="1"/>
          </p:nvPr>
        </p:nvSpPr>
        <p:spPr>
          <a:xfrm>
            <a:off x="685800" y="1484784"/>
            <a:ext cx="7772400" cy="4611216"/>
          </a:xfrm>
        </p:spPr>
        <p:txBody>
          <a:bodyPr/>
          <a:lstStyle/>
          <a:p>
            <a:r>
              <a:rPr lang="en-GB" sz="2000" dirty="0" smtClean="0"/>
              <a:t>40 year old female married with two dependants, working full-time in fairly secure job with annual gross income of approx. £80,000. A homeowner,  paying £1,400 a month in mortgage repayments.  Property worth about the same as owed on it. </a:t>
            </a:r>
          </a:p>
          <a:p>
            <a:r>
              <a:rPr lang="en-GB" sz="2000" dirty="0" smtClean="0"/>
              <a:t>Downturn had fairly big impact; rising living expenses such as food shopping, utilities and fuel.  While having enough to meet basic living expenses, no spare income to invest in savings. </a:t>
            </a:r>
          </a:p>
          <a:p>
            <a:r>
              <a:rPr lang="en-GB" sz="2000" dirty="0" smtClean="0"/>
              <a:t>In spite of good earnings household struggling to meet financial commitments and felt this had got worse during economic downturn.  Managing to meet bills, but only with careful budgeting and finding it harder to cope financially. </a:t>
            </a:r>
          </a:p>
          <a:p>
            <a:endParaRPr lang="en-GB" sz="2000"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55</a:t>
            </a:fld>
            <a:endParaRPr lang="en-GB"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710" y="6021288"/>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1143000"/>
          </a:xfrm>
        </p:spPr>
        <p:txBody>
          <a:bodyPr/>
          <a:lstStyle/>
          <a:p>
            <a:r>
              <a:rPr lang="en-GB" sz="2800" dirty="0" smtClean="0"/>
              <a:t>‘Getting by’ but limited resilience</a:t>
            </a:r>
            <a:endParaRPr lang="en-GB" sz="2800" dirty="0"/>
          </a:p>
        </p:txBody>
      </p:sp>
      <p:sp>
        <p:nvSpPr>
          <p:cNvPr id="3" name="Content Placeholder 2"/>
          <p:cNvSpPr>
            <a:spLocks noGrp="1"/>
          </p:cNvSpPr>
          <p:nvPr>
            <p:ph idx="1"/>
          </p:nvPr>
        </p:nvSpPr>
        <p:spPr>
          <a:xfrm>
            <a:off x="685800" y="1700808"/>
            <a:ext cx="7772400" cy="4395192"/>
          </a:xfrm>
        </p:spPr>
        <p:txBody>
          <a:bodyPr/>
          <a:lstStyle/>
          <a:p>
            <a:r>
              <a:rPr lang="en-GB" sz="2400" dirty="0" smtClean="0"/>
              <a:t>Overall household had good asset wealth, and both bread winners on good wages, meaning they were able to ‘get by’.  </a:t>
            </a:r>
          </a:p>
          <a:p>
            <a:r>
              <a:rPr lang="en-GB" sz="2400" dirty="0" smtClean="0"/>
              <a:t>But they had no other form of resilience.  Losing a salary in future could make a huge difference to the financial survival of this household.  Although they did feel secure in their jobs at present, the interviewee was aware of their precarious position and had some insurances as protection.</a:t>
            </a:r>
            <a:endParaRPr lang="en-GB" sz="2400"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56</a:t>
            </a:fld>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128544"/>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Squeezed incomes and debt accumulation (‘Vulnerable’)</a:t>
            </a:r>
            <a:endParaRPr lang="en-GB" sz="2800" dirty="0"/>
          </a:p>
        </p:txBody>
      </p:sp>
      <p:sp>
        <p:nvSpPr>
          <p:cNvPr id="3" name="Content Placeholder 2"/>
          <p:cNvSpPr>
            <a:spLocks noGrp="1"/>
          </p:cNvSpPr>
          <p:nvPr>
            <p:ph idx="1"/>
          </p:nvPr>
        </p:nvSpPr>
        <p:spPr>
          <a:xfrm>
            <a:off x="685800" y="1700808"/>
            <a:ext cx="7772400" cy="4395192"/>
          </a:xfrm>
        </p:spPr>
        <p:txBody>
          <a:bodyPr/>
          <a:lstStyle/>
          <a:p>
            <a:r>
              <a:rPr lang="en-GB" sz="1800" dirty="0" smtClean="0"/>
              <a:t>41 year old female living with partner and two dependants.  Both working full-time (public sector and third sector).  Owner occupiers who had lived in their house for over 10 years. Annual household income between £35,000 and £44,999, having reduced by approximately £2,000 over the past three years.  Pay freezes; a job redeployment which led to a reduction in wages; loss of family working tax credits; and increasing pension contributions - key factors leading to this reduction. </a:t>
            </a:r>
          </a:p>
          <a:p>
            <a:r>
              <a:rPr lang="en-GB" sz="1800" dirty="0" smtClean="0"/>
              <a:t>Day to day living expenses increasingly difficult to afford large credit card debts (£40,000) racked up. Increasing day to day living expenses and increasing credit card interest rates since the credit crunch in 2008 identified as key reasons for spiralling debts.      </a:t>
            </a:r>
          </a:p>
        </p:txBody>
      </p:sp>
      <p:sp>
        <p:nvSpPr>
          <p:cNvPr id="4" name="Slide Number Placeholder 3"/>
          <p:cNvSpPr>
            <a:spLocks noGrp="1"/>
          </p:cNvSpPr>
          <p:nvPr>
            <p:ph type="sldNum" sz="quarter" idx="12"/>
          </p:nvPr>
        </p:nvSpPr>
        <p:spPr/>
        <p:txBody>
          <a:bodyPr/>
          <a:lstStyle/>
          <a:p>
            <a:fld id="{70E7901F-DC4C-4577-A3F6-AB859B29BB88}" type="slidenum">
              <a:rPr lang="en-GB" smtClean="0"/>
              <a:pPr/>
              <a:t>57</a:t>
            </a:fld>
            <a:endParaRPr lang="en-GB"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6176169"/>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864096"/>
          </a:xfrm>
        </p:spPr>
        <p:txBody>
          <a:bodyPr/>
          <a:lstStyle/>
          <a:p>
            <a:r>
              <a:rPr lang="en-GB" sz="2800" dirty="0"/>
              <a:t>Squeezed incomes and debt accumulation </a:t>
            </a:r>
            <a:r>
              <a:rPr lang="en-GB" sz="2800" dirty="0" smtClean="0"/>
              <a:t>(‘Vulnerable’) – contd.</a:t>
            </a:r>
            <a:endParaRPr lang="en-GB" dirty="0"/>
          </a:p>
        </p:txBody>
      </p:sp>
      <p:sp>
        <p:nvSpPr>
          <p:cNvPr id="3" name="Content Placeholder 2"/>
          <p:cNvSpPr>
            <a:spLocks noGrp="1"/>
          </p:cNvSpPr>
          <p:nvPr>
            <p:ph idx="1"/>
          </p:nvPr>
        </p:nvSpPr>
        <p:spPr>
          <a:xfrm>
            <a:off x="685800" y="1268760"/>
            <a:ext cx="7772400" cy="4827240"/>
          </a:xfrm>
        </p:spPr>
        <p:txBody>
          <a:bodyPr/>
          <a:lstStyle/>
          <a:p>
            <a:endParaRPr lang="en-GB" sz="2000" dirty="0" smtClean="0"/>
          </a:p>
          <a:p>
            <a:r>
              <a:rPr lang="en-GB" sz="2000" dirty="0" smtClean="0"/>
              <a:t>Great deal of uncertainty with regard to their future outlook as Government’s austerity measures continue to be rolled out, affecting public and third sector employment.</a:t>
            </a:r>
          </a:p>
          <a:p>
            <a:pPr marL="0" indent="0">
              <a:buNone/>
            </a:pPr>
            <a:endParaRPr lang="en-GB" sz="2000" dirty="0" smtClean="0"/>
          </a:p>
          <a:p>
            <a:pPr>
              <a:spcBef>
                <a:spcPts val="0"/>
              </a:spcBef>
            </a:pPr>
            <a:r>
              <a:rPr lang="en-GB" sz="2000" dirty="0" smtClean="0"/>
              <a:t>Overall a household attempting to do the ‘right’ things in working, owning a home, and juggling family life, but finding themselves facing some uncertainly in the face of increasing living costs; debt; and the shadow of austerity cuts on both their employment situations</a:t>
            </a:r>
            <a:r>
              <a:rPr lang="en-GB" dirty="0" smtClean="0"/>
              <a:t>. </a:t>
            </a:r>
            <a:endParaRPr lang="en-GB"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58</a:t>
            </a:fld>
            <a:endParaRPr lang="en-GB"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6138863"/>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368152"/>
          </a:xfrm>
        </p:spPr>
        <p:txBody>
          <a:bodyPr/>
          <a:lstStyle/>
          <a:p>
            <a:r>
              <a:rPr lang="en-GB" sz="2800" dirty="0" smtClean="0"/>
              <a:t>Redundancy, diminishing income, and future income uncertainty (‘Struggling’)</a:t>
            </a:r>
            <a:endParaRPr lang="en-GB" sz="2800" dirty="0"/>
          </a:p>
        </p:txBody>
      </p:sp>
      <p:sp>
        <p:nvSpPr>
          <p:cNvPr id="3" name="Content Placeholder 2"/>
          <p:cNvSpPr>
            <a:spLocks noGrp="1"/>
          </p:cNvSpPr>
          <p:nvPr>
            <p:ph idx="1"/>
          </p:nvPr>
        </p:nvSpPr>
        <p:spPr/>
        <p:txBody>
          <a:bodyPr/>
          <a:lstStyle/>
          <a:p>
            <a:r>
              <a:rPr lang="en-GB" sz="2000" dirty="0"/>
              <a:t>This 31 year old female respondent was married with one </a:t>
            </a:r>
            <a:r>
              <a:rPr lang="en-GB" sz="2000" dirty="0" smtClean="0"/>
              <a:t>dependant, working </a:t>
            </a:r>
            <a:r>
              <a:rPr lang="en-GB" sz="2000" dirty="0"/>
              <a:t>full time as an NHS </a:t>
            </a:r>
            <a:r>
              <a:rPr lang="en-GB" sz="2000" dirty="0" smtClean="0"/>
              <a:t>nurse.  Her partner </a:t>
            </a:r>
            <a:r>
              <a:rPr lang="en-GB" sz="2000" dirty="0"/>
              <a:t>was </a:t>
            </a:r>
            <a:r>
              <a:rPr lang="en-GB" sz="2000" dirty="0" smtClean="0"/>
              <a:t>self-employed, having previously been made redundant from full time employment in construction industry.  </a:t>
            </a:r>
          </a:p>
          <a:p>
            <a:r>
              <a:rPr lang="en-GB" sz="2000" dirty="0" smtClean="0"/>
              <a:t>They had coped </a:t>
            </a:r>
            <a:r>
              <a:rPr lang="en-GB" sz="2000" dirty="0"/>
              <a:t>by claiming some benefits and using their savings.  </a:t>
            </a:r>
            <a:r>
              <a:rPr lang="en-GB" sz="2000" dirty="0" smtClean="0"/>
              <a:t>Over the last 3 years they </a:t>
            </a:r>
            <a:r>
              <a:rPr lang="en-GB" sz="2000" dirty="0"/>
              <a:t>had used all of their savings, and were no longer eligible for benefits.  </a:t>
            </a:r>
            <a:endParaRPr lang="en-GB" sz="2000" dirty="0" smtClean="0"/>
          </a:p>
          <a:p>
            <a:r>
              <a:rPr lang="en-GB" sz="2000" dirty="0"/>
              <a:t>P</a:t>
            </a:r>
            <a:r>
              <a:rPr lang="en-GB" sz="2000" dirty="0" smtClean="0"/>
              <a:t>artner recently </a:t>
            </a:r>
            <a:r>
              <a:rPr lang="en-GB" sz="2000" dirty="0"/>
              <a:t>started his own business, </a:t>
            </a:r>
            <a:r>
              <a:rPr lang="en-GB" sz="2000" dirty="0" smtClean="0"/>
              <a:t>but </a:t>
            </a:r>
            <a:r>
              <a:rPr lang="en-GB" sz="2000" dirty="0"/>
              <a:t>income </a:t>
            </a:r>
            <a:r>
              <a:rPr lang="en-GB" sz="2000" dirty="0" smtClean="0"/>
              <a:t>was </a:t>
            </a:r>
            <a:r>
              <a:rPr lang="en-GB" sz="2000" dirty="0"/>
              <a:t>low </a:t>
            </a:r>
            <a:r>
              <a:rPr lang="en-GB" sz="2000" dirty="0" smtClean="0"/>
              <a:t>and </a:t>
            </a:r>
            <a:r>
              <a:rPr lang="en-GB" sz="2000" dirty="0"/>
              <a:t>irregular.  Their annual gross income was between £25,000 and £34,999.   </a:t>
            </a:r>
          </a:p>
          <a:p>
            <a:pPr marL="0" indent="0">
              <a:buNone/>
            </a:pPr>
            <a:r>
              <a:rPr lang="en-GB" sz="2000" dirty="0" smtClean="0"/>
              <a:t>  </a:t>
            </a:r>
            <a:endParaRPr lang="en-GB" sz="2000" dirty="0"/>
          </a:p>
          <a:p>
            <a:endParaRPr lang="en-GB" sz="2000"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59</a:t>
            </a:fld>
            <a:endParaRPr lang="en-GB"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138863"/>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city-regions, 2 different development trajectories</a:t>
            </a:r>
          </a:p>
        </p:txBody>
      </p:sp>
      <p:sp>
        <p:nvSpPr>
          <p:cNvPr id="4" name="Text Placeholder 3"/>
          <p:cNvSpPr>
            <a:spLocks noGrp="1"/>
          </p:cNvSpPr>
          <p:nvPr>
            <p:ph type="body" sz="half" idx="2"/>
          </p:nvPr>
        </p:nvSpPr>
        <p:spPr/>
        <p:txBody>
          <a:bodyPr/>
          <a:lstStyle/>
          <a:p>
            <a:pPr lvl="0"/>
            <a:endParaRPr lang="en-GB" dirty="0" smtClean="0"/>
          </a:p>
          <a:p>
            <a:pPr lvl="0"/>
            <a:r>
              <a:rPr lang="en-GB" dirty="0" smtClean="0"/>
              <a:t>Employment past </a:t>
            </a:r>
            <a:r>
              <a:rPr lang="en-GB" dirty="0"/>
              <a:t>4 decades: </a:t>
            </a:r>
          </a:p>
          <a:p>
            <a:pPr lvl="0"/>
            <a:r>
              <a:rPr lang="en-GB" dirty="0" smtClean="0"/>
              <a:t>(UK 1971=100)</a:t>
            </a:r>
          </a:p>
          <a:p>
            <a:pPr lvl="0"/>
            <a:endParaRPr lang="en-GB" dirty="0"/>
          </a:p>
          <a:p>
            <a:pPr lvl="0"/>
            <a:r>
              <a:rPr lang="en-GB" dirty="0"/>
              <a:t>Bristol city-region </a:t>
            </a:r>
            <a:endParaRPr lang="en-GB" dirty="0" smtClean="0"/>
          </a:p>
          <a:p>
            <a:pPr lvl="0"/>
            <a:endParaRPr lang="en-GB" dirty="0"/>
          </a:p>
          <a:p>
            <a:pPr marL="285750" lvl="0" indent="-285750">
              <a:buFont typeface="Arial" panose="020B0604020202020204" pitchFamily="34" charset="0"/>
              <a:buChar char="•"/>
            </a:pPr>
            <a:r>
              <a:rPr lang="en-GB" dirty="0"/>
              <a:t>sustained growth punctuated by </a:t>
            </a:r>
            <a:r>
              <a:rPr lang="en-GB" dirty="0" smtClean="0"/>
              <a:t>recessions but strong recovery</a:t>
            </a:r>
            <a:endParaRPr lang="en-GB" dirty="0"/>
          </a:p>
          <a:p>
            <a:pPr lvl="0"/>
            <a:endParaRPr lang="en-GB" dirty="0"/>
          </a:p>
          <a:p>
            <a:pPr lvl="0"/>
            <a:r>
              <a:rPr lang="en-GB" dirty="0"/>
              <a:t>Liverpool city-region </a:t>
            </a:r>
            <a:endParaRPr lang="en-GB" dirty="0" smtClean="0"/>
          </a:p>
          <a:p>
            <a:pPr lvl="0"/>
            <a:endParaRPr lang="en-GB" dirty="0"/>
          </a:p>
          <a:p>
            <a:pPr marL="285750" lvl="0" indent="-285750">
              <a:buFont typeface="Arial" panose="020B0604020202020204" pitchFamily="34" charset="0"/>
              <a:buChar char="•"/>
            </a:pPr>
            <a:r>
              <a:rPr lang="en-GB" dirty="0"/>
              <a:t>decline accelerating through </a:t>
            </a:r>
            <a:r>
              <a:rPr lang="en-GB" dirty="0" smtClean="0"/>
              <a:t>mid-1970s </a:t>
            </a:r>
            <a:r>
              <a:rPr lang="en-GB" dirty="0"/>
              <a:t>and early 1980s </a:t>
            </a:r>
            <a:r>
              <a:rPr lang="en-GB" dirty="0" smtClean="0"/>
              <a:t>recessions</a:t>
            </a:r>
          </a:p>
          <a:p>
            <a:pPr lvl="0"/>
            <a:endParaRPr lang="en-GB" dirty="0"/>
          </a:p>
          <a:p>
            <a:pPr marL="285750" lvl="0" indent="-285750">
              <a:buFont typeface="Arial" panose="020B0604020202020204" pitchFamily="34" charset="0"/>
              <a:buChar char="•"/>
            </a:pPr>
            <a:r>
              <a:rPr lang="en-GB" dirty="0"/>
              <a:t>late-1990s upturn halted by latest recession </a:t>
            </a:r>
          </a:p>
          <a:p>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pPr/>
              <a:t>6</a:t>
            </a:fld>
            <a:endParaRPr lang="en-GB"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119019"/>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08111"/>
            <a:ext cx="5472608" cy="571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08111"/>
            <a:ext cx="3384376" cy="525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006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9120"/>
          </a:xfrm>
        </p:spPr>
        <p:txBody>
          <a:bodyPr/>
          <a:lstStyle/>
          <a:p>
            <a:r>
              <a:rPr lang="en-GB" sz="2800" dirty="0" smtClean="0"/>
              <a:t>‘</a:t>
            </a:r>
            <a:r>
              <a:rPr lang="en-GB" sz="2800" dirty="0"/>
              <a:t>Struggling</a:t>
            </a:r>
            <a:r>
              <a:rPr lang="en-GB" sz="2800" dirty="0" smtClean="0"/>
              <a:t>’ – ‘cut back on everything’</a:t>
            </a:r>
            <a:endParaRPr lang="en-GB" sz="2800" dirty="0"/>
          </a:p>
        </p:txBody>
      </p:sp>
      <p:sp>
        <p:nvSpPr>
          <p:cNvPr id="3" name="Content Placeholder 2"/>
          <p:cNvSpPr>
            <a:spLocks noGrp="1"/>
          </p:cNvSpPr>
          <p:nvPr>
            <p:ph idx="1"/>
          </p:nvPr>
        </p:nvSpPr>
        <p:spPr>
          <a:xfrm>
            <a:off x="685800" y="980728"/>
            <a:ext cx="7772400" cy="5115272"/>
          </a:xfrm>
        </p:spPr>
        <p:txBody>
          <a:bodyPr/>
          <a:lstStyle/>
          <a:p>
            <a:pPr marL="0" indent="0">
              <a:buNone/>
            </a:pPr>
            <a:endParaRPr lang="en-GB" sz="1800" dirty="0" smtClean="0"/>
          </a:p>
          <a:p>
            <a:r>
              <a:rPr lang="en-GB" sz="1800" dirty="0" smtClean="0"/>
              <a:t>Household cut </a:t>
            </a:r>
            <a:r>
              <a:rPr lang="en-GB" sz="1800" dirty="0"/>
              <a:t>back on everything, with just enough income to cover </a:t>
            </a:r>
            <a:r>
              <a:rPr lang="en-GB" sz="1800" dirty="0" smtClean="0"/>
              <a:t>basic expenses.  Experienced </a:t>
            </a:r>
            <a:r>
              <a:rPr lang="en-GB" sz="1800" dirty="0"/>
              <a:t>trouble paying </a:t>
            </a:r>
            <a:r>
              <a:rPr lang="en-GB" sz="1800" dirty="0" smtClean="0"/>
              <a:t>rent</a:t>
            </a:r>
            <a:r>
              <a:rPr lang="en-GB" sz="1800" dirty="0"/>
              <a:t>, which was £650 a month.   </a:t>
            </a:r>
          </a:p>
          <a:p>
            <a:r>
              <a:rPr lang="en-GB" sz="1800" dirty="0" smtClean="0"/>
              <a:t>A precariously </a:t>
            </a:r>
            <a:r>
              <a:rPr lang="en-GB" sz="1800" dirty="0"/>
              <a:t>placed ‘struggling family’ with few options to build financial </a:t>
            </a:r>
            <a:r>
              <a:rPr lang="en-GB" sz="1800" dirty="0" smtClean="0"/>
              <a:t>resilience.  All income </a:t>
            </a:r>
            <a:r>
              <a:rPr lang="en-GB" sz="1800" dirty="0"/>
              <a:t>going towards day to day living costs. </a:t>
            </a:r>
          </a:p>
          <a:p>
            <a:r>
              <a:rPr lang="en-GB" sz="1800" dirty="0" smtClean="0"/>
              <a:t>Past </a:t>
            </a:r>
            <a:r>
              <a:rPr lang="en-GB" sz="1800" dirty="0"/>
              <a:t>coping strategy of increasing working hours to provide resilience </a:t>
            </a:r>
            <a:r>
              <a:rPr lang="en-GB" sz="1800" dirty="0" smtClean="0"/>
              <a:t>no </a:t>
            </a:r>
            <a:r>
              <a:rPr lang="en-GB" sz="1800" dirty="0"/>
              <a:t>longer open to them, </a:t>
            </a:r>
            <a:r>
              <a:rPr lang="en-GB" sz="1800" dirty="0" smtClean="0"/>
              <a:t>because of changes </a:t>
            </a:r>
            <a:r>
              <a:rPr lang="en-GB" sz="1800" dirty="0"/>
              <a:t>in both </a:t>
            </a:r>
            <a:r>
              <a:rPr lang="en-GB" sz="1800" dirty="0" smtClean="0"/>
              <a:t>work </a:t>
            </a:r>
            <a:r>
              <a:rPr lang="en-GB" sz="1800" dirty="0"/>
              <a:t>situations.  </a:t>
            </a:r>
          </a:p>
          <a:p>
            <a:r>
              <a:rPr lang="en-GB" sz="1800" dirty="0" smtClean="0"/>
              <a:t>Being </a:t>
            </a:r>
            <a:r>
              <a:rPr lang="en-GB" sz="1800" dirty="0"/>
              <a:t>a nurse in the NHS, current austerity measures had placed the respondent in a very uncertain position with regard to </a:t>
            </a:r>
            <a:r>
              <a:rPr lang="en-GB" sz="1800" dirty="0" smtClean="0"/>
              <a:t>future </a:t>
            </a:r>
            <a:r>
              <a:rPr lang="en-GB" sz="1800" dirty="0"/>
              <a:t>employment and earnings. </a:t>
            </a:r>
            <a:r>
              <a:rPr lang="en-GB" sz="1800" dirty="0" smtClean="0"/>
              <a:t>Interviewee </a:t>
            </a:r>
            <a:r>
              <a:rPr lang="en-GB" sz="1800" dirty="0"/>
              <a:t>suggested that </a:t>
            </a:r>
            <a:r>
              <a:rPr lang="en-GB" sz="1800" dirty="0" smtClean="0"/>
              <a:t>situation </a:t>
            </a:r>
            <a:r>
              <a:rPr lang="en-GB" sz="1800" dirty="0"/>
              <a:t>may yet worsen, and with her being the main bread winner, any future decreases in her wages, would leave </a:t>
            </a:r>
            <a:r>
              <a:rPr lang="en-GB" sz="1800" dirty="0" smtClean="0"/>
              <a:t>household in </a:t>
            </a:r>
            <a:r>
              <a:rPr lang="en-GB" sz="1800" dirty="0"/>
              <a:t>a very fragile </a:t>
            </a:r>
            <a:r>
              <a:rPr lang="en-GB" sz="1800" dirty="0" smtClean="0"/>
              <a:t>position</a:t>
            </a:r>
            <a:endParaRPr lang="en-GB" sz="1800" dirty="0"/>
          </a:p>
        </p:txBody>
      </p:sp>
      <p:sp>
        <p:nvSpPr>
          <p:cNvPr id="4" name="Slide Number Placeholder 3"/>
          <p:cNvSpPr>
            <a:spLocks noGrp="1"/>
          </p:cNvSpPr>
          <p:nvPr>
            <p:ph type="sldNum" sz="quarter" idx="12"/>
          </p:nvPr>
        </p:nvSpPr>
        <p:spPr/>
        <p:txBody>
          <a:bodyPr/>
          <a:lstStyle/>
          <a:p>
            <a:fld id="{70E7901F-DC4C-4577-A3F6-AB859B29BB88}" type="slidenum">
              <a:rPr lang="en-GB" smtClean="0"/>
              <a:pPr/>
              <a:t>60</a:t>
            </a:fld>
            <a:endParaRPr lang="en-GB"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6138863"/>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8717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ea typeface="Calibri"/>
              </a:rPr>
              <a:t>4.	Concluding </a:t>
            </a:r>
            <a:r>
              <a:rPr lang="en-GB" sz="3200" dirty="0">
                <a:ea typeface="Calibri"/>
              </a:rPr>
              <a:t>comments and 	discussion</a:t>
            </a:r>
            <a:endParaRPr lang="en-GB" sz="4400" dirty="0"/>
          </a:p>
        </p:txBody>
      </p:sp>
      <p:sp>
        <p:nvSpPr>
          <p:cNvPr id="3" name="Content Placeholder 2"/>
          <p:cNvSpPr>
            <a:spLocks noGrp="1"/>
          </p:cNvSpPr>
          <p:nvPr>
            <p:ph idx="1"/>
          </p:nvPr>
        </p:nvSpPr>
        <p:spPr/>
        <p:txBody>
          <a:bodyPr/>
          <a:lstStyle/>
          <a:p>
            <a:endParaRPr lang="en-GB" sz="2400" dirty="0" smtClean="0"/>
          </a:p>
          <a:p>
            <a:r>
              <a:rPr lang="en-GB" sz="2400" dirty="0" smtClean="0"/>
              <a:t>Impacts and responses to crisis and austerity a ‘moving target’.</a:t>
            </a:r>
          </a:p>
          <a:p>
            <a:r>
              <a:rPr lang="en-GB" sz="2400" dirty="0" smtClean="0"/>
              <a:t>Impacts uneven, widespread and interconnected</a:t>
            </a:r>
            <a:r>
              <a:rPr lang="en-GB" sz="2400" dirty="0"/>
              <a:t>.</a:t>
            </a:r>
            <a:endParaRPr lang="en-GB" sz="2400" dirty="0" smtClean="0"/>
          </a:p>
          <a:p>
            <a:r>
              <a:rPr lang="en-GB" sz="2400" dirty="0" smtClean="0"/>
              <a:t>Growing divisions within and between city regions and groups of people.</a:t>
            </a:r>
          </a:p>
          <a:p>
            <a:r>
              <a:rPr lang="en-GB" sz="2400" dirty="0" smtClean="0"/>
              <a:t>Winners &amp; losers – organisations, people &amp; places…intensified in recovery? </a:t>
            </a:r>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2"/>
          </p:nvPr>
        </p:nvSpPr>
        <p:spPr/>
        <p:txBody>
          <a:bodyPr/>
          <a:lstStyle/>
          <a:p>
            <a:fld id="{70E7901F-DC4C-4577-A3F6-AB859B29BB88}" type="slidenum">
              <a:rPr lang="en-GB" smtClean="0"/>
              <a:pPr/>
              <a:t>61</a:t>
            </a:fld>
            <a:endParaRPr lang="en-GB"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6138863"/>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825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smtClean="0"/>
              <a:t>Policies </a:t>
            </a:r>
            <a:r>
              <a:rPr lang="en-GB" sz="3200" dirty="0" smtClean="0"/>
              <a:t>for a </a:t>
            </a:r>
            <a:r>
              <a:rPr lang="en-GB" sz="3200" smtClean="0"/>
              <a:t>sustainable future? </a:t>
            </a:r>
            <a:endParaRPr lang="en-GB" sz="3200" dirty="0"/>
          </a:p>
        </p:txBody>
      </p:sp>
      <p:sp>
        <p:nvSpPr>
          <p:cNvPr id="3" name="Content Placeholder 2"/>
          <p:cNvSpPr>
            <a:spLocks noGrp="1"/>
          </p:cNvSpPr>
          <p:nvPr>
            <p:ph idx="1"/>
          </p:nvPr>
        </p:nvSpPr>
        <p:spPr/>
        <p:txBody>
          <a:bodyPr/>
          <a:lstStyle/>
          <a:p>
            <a:r>
              <a:rPr lang="en-GB" sz="2000" dirty="0" smtClean="0"/>
              <a:t>National policy debates – costs of living, social mobility, monetary and fiscal policy.</a:t>
            </a:r>
          </a:p>
          <a:p>
            <a:r>
              <a:rPr lang="en-GB" sz="2000" dirty="0" err="1" smtClean="0"/>
              <a:t>Sectoral</a:t>
            </a:r>
            <a:r>
              <a:rPr lang="en-GB" sz="2000" dirty="0" smtClean="0"/>
              <a:t> and spatial rebalancing of the economy…but  incoherent </a:t>
            </a:r>
            <a:r>
              <a:rPr lang="en-GB" sz="2000" dirty="0"/>
              <a:t>national economic development strategy and urban policy</a:t>
            </a:r>
            <a:r>
              <a:rPr lang="en-GB" sz="2000" dirty="0" smtClean="0"/>
              <a:t>?</a:t>
            </a:r>
          </a:p>
          <a:p>
            <a:pPr lvl="0"/>
            <a:r>
              <a:rPr lang="en-GB" sz="2000" dirty="0" smtClean="0"/>
              <a:t>Urban governance and localism – city and/or city-regional? </a:t>
            </a:r>
          </a:p>
          <a:p>
            <a:pPr lvl="0"/>
            <a:r>
              <a:rPr lang="en-GB" sz="2000" dirty="0"/>
              <a:t>Innovative but fragmented </a:t>
            </a:r>
            <a:r>
              <a:rPr lang="en-GB" sz="2000" dirty="0" smtClean="0"/>
              <a:t>urban </a:t>
            </a:r>
            <a:r>
              <a:rPr lang="en-GB" sz="2000" dirty="0"/>
              <a:t>governance?</a:t>
            </a:r>
          </a:p>
          <a:p>
            <a:pPr lvl="0"/>
            <a:r>
              <a:rPr lang="en-GB" sz="2000" dirty="0" smtClean="0"/>
              <a:t>Changing relationships – local government, business, and voluntary sector?  ‘Representative’ or ‘conditional’ localism?</a:t>
            </a:r>
          </a:p>
          <a:p>
            <a:r>
              <a:rPr lang="en-GB" sz="2000" dirty="0" smtClean="0"/>
              <a:t>Eroded resilience or adaptation and restructuring?</a:t>
            </a:r>
          </a:p>
          <a:p>
            <a:endParaRPr lang="en-GB" sz="2000" dirty="0" smtClean="0"/>
          </a:p>
          <a:p>
            <a:pPr marL="0" indent="0">
              <a:buFontTx/>
              <a:buNone/>
              <a:defRPr/>
            </a:pPr>
            <a:r>
              <a:rPr lang="en-GB" dirty="0" smtClean="0"/>
              <a:t>  </a:t>
            </a:r>
          </a:p>
        </p:txBody>
      </p:sp>
      <p:sp>
        <p:nvSpPr>
          <p:cNvPr id="4" name="Slide Number Placeholder 3"/>
          <p:cNvSpPr>
            <a:spLocks noGrp="1"/>
          </p:cNvSpPr>
          <p:nvPr>
            <p:ph type="sldNum" sz="quarter" idx="12"/>
          </p:nvPr>
        </p:nvSpPr>
        <p:spPr/>
        <p:txBody>
          <a:bodyPr/>
          <a:lstStyle/>
          <a:p>
            <a:fld id="{70E7901F-DC4C-4577-A3F6-AB859B29BB88}" type="slidenum">
              <a:rPr lang="en-GB" smtClean="0"/>
              <a:pPr/>
              <a:t>62</a:t>
            </a:fld>
            <a:endParaRPr lang="en-GB"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118672"/>
            <a:ext cx="20177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City-regions entering recession – employment change (%) </a:t>
            </a:r>
            <a:r>
              <a:rPr lang="en-GB" dirty="0" smtClean="0"/>
              <a:t>1997-2008</a:t>
            </a:r>
            <a:endParaRPr lang="en-GB" dirty="0"/>
          </a:p>
        </p:txBody>
      </p:sp>
      <p:sp>
        <p:nvSpPr>
          <p:cNvPr id="4" name="Text Placeholder 3"/>
          <p:cNvSpPr>
            <a:spLocks noGrp="1"/>
          </p:cNvSpPr>
          <p:nvPr>
            <p:ph type="body" sz="half" idx="2"/>
          </p:nvPr>
        </p:nvSpPr>
        <p:spPr>
          <a:xfrm>
            <a:off x="467544" y="1447800"/>
            <a:ext cx="3008313" cy="4691063"/>
          </a:xfrm>
        </p:spPr>
        <p:txBody>
          <a:bodyPr/>
          <a:lstStyle/>
          <a:p>
            <a:pPr lvl="0"/>
            <a:endParaRPr lang="en-GB" dirty="0" smtClean="0"/>
          </a:p>
          <a:p>
            <a:pPr lvl="0"/>
            <a:r>
              <a:rPr lang="en-GB" sz="1800" dirty="0" smtClean="0"/>
              <a:t>Both growing</a:t>
            </a:r>
          </a:p>
          <a:p>
            <a:pPr lvl="0"/>
            <a:endParaRPr lang="en-GB" sz="1800" dirty="0"/>
          </a:p>
          <a:p>
            <a:pPr lvl="0"/>
            <a:r>
              <a:rPr lang="en-GB" sz="1800" dirty="0" smtClean="0"/>
              <a:t>Bristol CR - above national and 2x Liverpool CR</a:t>
            </a:r>
          </a:p>
          <a:p>
            <a:pPr lvl="0"/>
            <a:endParaRPr lang="en-GB" sz="1800" dirty="0"/>
          </a:p>
          <a:p>
            <a:pPr lvl="0"/>
            <a:r>
              <a:rPr lang="en-GB" sz="1800" dirty="0" smtClean="0"/>
              <a:t>Liverpool CR - upturn after sustained decline </a:t>
            </a:r>
            <a:endParaRPr lang="en-GB" sz="1800" dirty="0"/>
          </a:p>
          <a:p>
            <a:pPr marL="285750" lvl="0" indent="-285750">
              <a:buFont typeface="Arial" panose="020B0604020202020204" pitchFamily="34" charset="0"/>
              <a:buChar char="•"/>
            </a:pPr>
            <a:endParaRPr lang="en-GB" sz="1800" dirty="0"/>
          </a:p>
          <a:p>
            <a:pPr lvl="0"/>
            <a:endParaRPr lang="en-GB" sz="1800" dirty="0" smtClean="0"/>
          </a:p>
          <a:p>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solidFill>
                  <a:srgbClr val="000000"/>
                </a:solidFill>
              </a:rPr>
              <a:pPr/>
              <a:t>7</a:t>
            </a:fld>
            <a:endParaRPr lang="en-GB" dirty="0">
              <a:solidFill>
                <a:srgbClr val="000000"/>
              </a:solidFill>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6138863"/>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8"/>
          <p:cNvGraphicFramePr>
            <a:graphicFrameLocks noGrp="1"/>
          </p:cNvGraphicFramePr>
          <p:nvPr>
            <p:ph idx="1"/>
            <p:extLst>
              <p:ext uri="{D42A27DB-BD31-4B8C-83A1-F6EECF244321}">
                <p14:modId xmlns:p14="http://schemas.microsoft.com/office/powerpoint/2010/main" val="926054925"/>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640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City-regions entering recession – </a:t>
            </a:r>
            <a:r>
              <a:rPr lang="en-GB" dirty="0" smtClean="0"/>
              <a:t>population change </a:t>
            </a:r>
            <a:r>
              <a:rPr lang="en-GB" dirty="0"/>
              <a:t>(%) </a:t>
            </a:r>
            <a:r>
              <a:rPr lang="en-GB" dirty="0" smtClean="0"/>
              <a:t>1997-2008</a:t>
            </a:r>
            <a:endParaRPr lang="en-GB" dirty="0"/>
          </a:p>
        </p:txBody>
      </p:sp>
      <p:sp>
        <p:nvSpPr>
          <p:cNvPr id="4" name="Text Placeholder 3"/>
          <p:cNvSpPr>
            <a:spLocks noGrp="1"/>
          </p:cNvSpPr>
          <p:nvPr>
            <p:ph type="body" sz="half" idx="2"/>
          </p:nvPr>
        </p:nvSpPr>
        <p:spPr/>
        <p:txBody>
          <a:bodyPr/>
          <a:lstStyle/>
          <a:p>
            <a:endParaRPr lang="en-GB" dirty="0" smtClean="0"/>
          </a:p>
          <a:p>
            <a:r>
              <a:rPr lang="en-GB" dirty="0" smtClean="0"/>
              <a:t>Bristol CR </a:t>
            </a:r>
          </a:p>
          <a:p>
            <a:endParaRPr lang="en-GB" dirty="0"/>
          </a:p>
          <a:p>
            <a:pPr marL="285750" indent="-285750">
              <a:buFont typeface="Arial" panose="020B0604020202020204" pitchFamily="34" charset="0"/>
              <a:buChar char="•"/>
            </a:pPr>
            <a:r>
              <a:rPr lang="en-GB" dirty="0" smtClean="0"/>
              <a:t>growing faster than national </a:t>
            </a:r>
          </a:p>
          <a:p>
            <a:pPr marL="285750" indent="-285750">
              <a:buFont typeface="Arial" panose="020B0604020202020204" pitchFamily="34" charset="0"/>
              <a:buChar char="•"/>
            </a:pPr>
            <a:endParaRPr lang="en-GB" dirty="0" smtClean="0"/>
          </a:p>
          <a:p>
            <a:r>
              <a:rPr lang="en-GB" dirty="0" smtClean="0"/>
              <a:t>Liverpool</a:t>
            </a:r>
          </a:p>
          <a:p>
            <a:endParaRPr lang="en-GB" dirty="0"/>
          </a:p>
          <a:p>
            <a:pPr marL="285750" indent="-285750">
              <a:buFont typeface="Arial" panose="020B0604020202020204" pitchFamily="34" charset="0"/>
              <a:buChar char="•"/>
            </a:pPr>
            <a:r>
              <a:rPr lang="en-GB" dirty="0" smtClean="0"/>
              <a:t>Population still falling – but slowing on previous decades</a:t>
            </a:r>
            <a:endParaRPr lang="en-GB" dirty="0"/>
          </a:p>
        </p:txBody>
      </p:sp>
      <p:sp>
        <p:nvSpPr>
          <p:cNvPr id="5" name="Slide Number Placeholder 4"/>
          <p:cNvSpPr>
            <a:spLocks noGrp="1"/>
          </p:cNvSpPr>
          <p:nvPr>
            <p:ph type="sldNum" sz="quarter" idx="12"/>
          </p:nvPr>
        </p:nvSpPr>
        <p:spPr/>
        <p:txBody>
          <a:bodyPr/>
          <a:lstStyle/>
          <a:p>
            <a:fld id="{7BB7F621-D21C-4564-8946-7700306E6491}" type="slidenum">
              <a:rPr lang="en-GB" smtClean="0">
                <a:solidFill>
                  <a:srgbClr val="000000"/>
                </a:solidFill>
              </a:rPr>
              <a:pPr/>
              <a:t>8</a:t>
            </a:fld>
            <a:endParaRPr lang="en-GB" dirty="0">
              <a:solidFill>
                <a:srgbClr val="000000"/>
              </a:solidFill>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6145213"/>
            <a:ext cx="201136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3"/>
          <p:cNvGraphicFramePr>
            <a:graphicFrameLocks noGrp="1"/>
          </p:cNvGraphicFramePr>
          <p:nvPr>
            <p:ph idx="1"/>
            <p:extLst>
              <p:ext uri="{D42A27DB-BD31-4B8C-83A1-F6EECF244321}">
                <p14:modId xmlns:p14="http://schemas.microsoft.com/office/powerpoint/2010/main" val="2624603121"/>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0667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79686"/>
          </a:xfrm>
        </p:spPr>
        <p:txBody>
          <a:bodyPr/>
          <a:lstStyle/>
          <a:p>
            <a:r>
              <a:rPr lang="en-GB" dirty="0"/>
              <a:t>City-regions entering recession – </a:t>
            </a:r>
          </a:p>
        </p:txBody>
      </p:sp>
      <p:sp>
        <p:nvSpPr>
          <p:cNvPr id="4" name="Text Placeholder 3"/>
          <p:cNvSpPr>
            <a:spLocks noGrp="1"/>
          </p:cNvSpPr>
          <p:nvPr>
            <p:ph type="body" sz="half" idx="2"/>
          </p:nvPr>
        </p:nvSpPr>
        <p:spPr/>
        <p:txBody>
          <a:bodyPr/>
          <a:lstStyle/>
          <a:p>
            <a:endParaRPr lang="en-GB" dirty="0" smtClean="0"/>
          </a:p>
          <a:p>
            <a:endParaRPr lang="en-GB" dirty="0" smtClean="0"/>
          </a:p>
          <a:p>
            <a:r>
              <a:rPr lang="en-GB" b="1" dirty="0"/>
              <a:t>GVA per capita change (%) </a:t>
            </a:r>
            <a:r>
              <a:rPr lang="en-GB" b="1" dirty="0" smtClean="0"/>
              <a:t>1997-2008: </a:t>
            </a:r>
          </a:p>
          <a:p>
            <a:endParaRPr lang="en-GB" sz="2000" b="1" dirty="0"/>
          </a:p>
          <a:p>
            <a:r>
              <a:rPr lang="en-GB" dirty="0" smtClean="0"/>
              <a:t>Liverpool CR growth at national rate…slightly above Bristol CR</a:t>
            </a:r>
          </a:p>
        </p:txBody>
      </p:sp>
      <p:sp>
        <p:nvSpPr>
          <p:cNvPr id="5" name="Slide Number Placeholder 4"/>
          <p:cNvSpPr>
            <a:spLocks noGrp="1"/>
          </p:cNvSpPr>
          <p:nvPr>
            <p:ph type="sldNum" sz="quarter" idx="12"/>
          </p:nvPr>
        </p:nvSpPr>
        <p:spPr/>
        <p:txBody>
          <a:bodyPr/>
          <a:lstStyle/>
          <a:p>
            <a:fld id="{7BB7F621-D21C-4564-8946-7700306E6491}" type="slidenum">
              <a:rPr lang="en-GB" smtClean="0"/>
              <a:pPr/>
              <a:t>9</a:t>
            </a:fld>
            <a:endParaRPr lang="en-GB" dirty="0"/>
          </a:p>
        </p:txBody>
      </p:sp>
      <p:graphicFrame>
        <p:nvGraphicFramePr>
          <p:cNvPr id="6" name="Object 3"/>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116762"/>
            <a:ext cx="20113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89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eiua">
  <a:themeElements>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iua">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u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u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u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u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u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u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eiua">
  <a:themeElements>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iua">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u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u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u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u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u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u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IUA">
  <a:themeElements>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IUA">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U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U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U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U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U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U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IUA">
  <a:themeElements>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IUA">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U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U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U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U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U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U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IUA">
  <a:themeElements>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IUA">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U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U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U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U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U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U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eiua">
  <a:themeElements>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iua">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iu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iu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iu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iu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iu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iu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iu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M:\JEAN\templates\eiua.pot</Template>
  <TotalTime>7764</TotalTime>
  <Words>3986</Words>
  <Application>Microsoft Office PowerPoint</Application>
  <PresentationFormat>On-screen Show (4:3)</PresentationFormat>
  <Paragraphs>569</Paragraphs>
  <Slides>62</Slides>
  <Notes>12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62</vt:i4>
      </vt:variant>
    </vt:vector>
  </HeadingPairs>
  <TitlesOfParts>
    <vt:vector size="69" baseType="lpstr">
      <vt:lpstr>eiua</vt:lpstr>
      <vt:lpstr>9_eiua</vt:lpstr>
      <vt:lpstr>3_EIUA</vt:lpstr>
      <vt:lpstr>4_EIUA</vt:lpstr>
      <vt:lpstr>5_EIUA</vt:lpstr>
      <vt:lpstr>1_eiua</vt:lpstr>
      <vt:lpstr>Microsoft Excel 97-2003 Worksheet</vt:lpstr>
      <vt:lpstr>PowerPoint Presentation</vt:lpstr>
      <vt:lpstr>Introduction</vt:lpstr>
      <vt:lpstr>Workshop Structure</vt:lpstr>
      <vt:lpstr>1. Cities, the economic downturn and austerity: impacts and responses </vt:lpstr>
      <vt:lpstr>Great Recession – in UK the latest in 4 post-war recessions</vt:lpstr>
      <vt:lpstr>2 city-regions, 2 different development trajectories</vt:lpstr>
      <vt:lpstr>City-regions entering recession – employment change (%) 1997-2008</vt:lpstr>
      <vt:lpstr>City-regions entering recession – population change (%) 1997-2008</vt:lpstr>
      <vt:lpstr>City-regions entering recession – </vt:lpstr>
      <vt:lpstr>Recession impact - employment change % 2008-12</vt:lpstr>
      <vt:lpstr>Recession impact - employment change by sector (%) 2008-2012 </vt:lpstr>
      <vt:lpstr>Recession impact - % change in real earnings (residence-based)</vt:lpstr>
      <vt:lpstr>Recession impact - unemployment rates, 16-64s, 2004-12</vt:lpstr>
      <vt:lpstr>Recession impact - unemployment rates, 16-24s, 2004-12</vt:lpstr>
      <vt:lpstr>Recession impact – population change (%) 2008-2012</vt:lpstr>
      <vt:lpstr>Recession impact – GVA per capita change (%) 2008-2011</vt:lpstr>
      <vt:lpstr>GVA per capita, 2011</vt:lpstr>
      <vt:lpstr>Austerity – local government cuts </vt:lpstr>
      <vt:lpstr>Austerity – local government cuts -</vt:lpstr>
      <vt:lpstr>PowerPoint Presentation</vt:lpstr>
      <vt:lpstr>Welfare reform  - cuts in train</vt:lpstr>
      <vt:lpstr>Welfare reform   - cuts in train</vt:lpstr>
      <vt:lpstr>Policy responses –  urban governance and ‘localism’</vt:lpstr>
      <vt:lpstr>What we know nationally (1)</vt:lpstr>
      <vt:lpstr>What we know nationally  (2)</vt:lpstr>
      <vt:lpstr>Liverpool and Bristol</vt:lpstr>
      <vt:lpstr>Voluntary Sector Statutory Funding Recipients </vt:lpstr>
      <vt:lpstr>Levels of Deprivation: IMD 2010</vt:lpstr>
      <vt:lpstr>Who uses voluntary sector services?</vt:lpstr>
      <vt:lpstr>A Struggling Sector in Liverpool</vt:lpstr>
      <vt:lpstr>And Strugglers in Bristol…</vt:lpstr>
      <vt:lpstr>Who is struggling?</vt:lpstr>
      <vt:lpstr>But more demand!</vt:lpstr>
      <vt:lpstr>How is the sector responding? (1)</vt:lpstr>
      <vt:lpstr>How is the sector responding (2)</vt:lpstr>
      <vt:lpstr>How is the sector responding? (3) </vt:lpstr>
      <vt:lpstr>How is the sector responding? (4) </vt:lpstr>
      <vt:lpstr>How is the sector responding? (5) </vt:lpstr>
      <vt:lpstr>How the sector is responding (6)</vt:lpstr>
      <vt:lpstr>How the sector is responding (7)</vt:lpstr>
      <vt:lpstr>How is the sector responding (8)</vt:lpstr>
      <vt:lpstr>So what for the VCS?</vt:lpstr>
      <vt:lpstr> 3. Impacts on and coping strategies of households </vt:lpstr>
      <vt:lpstr>Crisis and Austerity in Everyday Lives</vt:lpstr>
      <vt:lpstr>Perceived changes in households finances by Acorn group</vt:lpstr>
      <vt:lpstr>Ability to meet living costs by Acorn group</vt:lpstr>
      <vt:lpstr>Household Responses</vt:lpstr>
      <vt:lpstr>Changes made by households past 3 years with and without dependants</vt:lpstr>
      <vt:lpstr>Actions Taken by Households </vt:lpstr>
      <vt:lpstr>Household survey  (December 2011)</vt:lpstr>
      <vt:lpstr>Household survey</vt:lpstr>
      <vt:lpstr>Survey finding reinforced in follow-up interviews a year later  </vt:lpstr>
      <vt:lpstr> Educated Urbanite in secure, well paid employment (‘Thriving’) </vt:lpstr>
      <vt:lpstr>Financial insulation from property portfolio (‘Thriving’)</vt:lpstr>
      <vt:lpstr>Middle to high earners becoming squeezed by rising living costs (‘Getting by’)</vt:lpstr>
      <vt:lpstr>‘Getting by’ but limited resilience</vt:lpstr>
      <vt:lpstr>Squeezed incomes and debt accumulation (‘Vulnerable’)</vt:lpstr>
      <vt:lpstr>Squeezed incomes and debt accumulation (‘Vulnerable’) – contd.</vt:lpstr>
      <vt:lpstr>Redundancy, diminishing income, and future income uncertainty (‘Struggling’)</vt:lpstr>
      <vt:lpstr>‘Struggling’ – ‘cut back on everything’</vt:lpstr>
      <vt:lpstr>4. Concluding comments and  discussion</vt:lpstr>
      <vt:lpstr>Policies for a sustainable future? </vt:lpstr>
    </vt:vector>
  </TitlesOfParts>
  <Company>Liverpool John Moores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EDINBURGH</dc:title>
  <dc:creator>Computing &amp; Information Services</dc:creator>
  <cp:lastModifiedBy>Meegan, Richard</cp:lastModifiedBy>
  <cp:revision>511</cp:revision>
  <cp:lastPrinted>2013-12-23T10:58:00Z</cp:lastPrinted>
  <dcterms:created xsi:type="dcterms:W3CDTF">2004-05-06T08:31:17Z</dcterms:created>
  <dcterms:modified xsi:type="dcterms:W3CDTF">2014-01-08T09:43:42Z</dcterms:modified>
</cp:coreProperties>
</file>