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49"/>
  </p:notesMasterIdLst>
  <p:sldIdLst>
    <p:sldId id="256" r:id="rId2"/>
    <p:sldId id="267" r:id="rId3"/>
    <p:sldId id="268" r:id="rId4"/>
    <p:sldId id="269" r:id="rId5"/>
    <p:sldId id="328" r:id="rId6"/>
    <p:sldId id="270" r:id="rId7"/>
    <p:sldId id="273" r:id="rId8"/>
    <p:sldId id="276" r:id="rId9"/>
    <p:sldId id="279" r:id="rId10"/>
    <p:sldId id="282" r:id="rId11"/>
    <p:sldId id="283" r:id="rId12"/>
    <p:sldId id="284" r:id="rId13"/>
    <p:sldId id="285" r:id="rId14"/>
    <p:sldId id="286" r:id="rId15"/>
    <p:sldId id="288" r:id="rId16"/>
    <p:sldId id="289" r:id="rId17"/>
    <p:sldId id="290" r:id="rId18"/>
    <p:sldId id="291" r:id="rId19"/>
    <p:sldId id="292" r:id="rId20"/>
    <p:sldId id="294" r:id="rId21"/>
    <p:sldId id="295" r:id="rId22"/>
    <p:sldId id="296" r:id="rId23"/>
    <p:sldId id="297" r:id="rId24"/>
    <p:sldId id="298" r:id="rId25"/>
    <p:sldId id="301" r:id="rId26"/>
    <p:sldId id="302" r:id="rId27"/>
    <p:sldId id="303" r:id="rId28"/>
    <p:sldId id="304" r:id="rId29"/>
    <p:sldId id="305" r:id="rId30"/>
    <p:sldId id="306" r:id="rId31"/>
    <p:sldId id="307" r:id="rId32"/>
    <p:sldId id="311" r:id="rId33"/>
    <p:sldId id="312" r:id="rId34"/>
    <p:sldId id="313" r:id="rId35"/>
    <p:sldId id="314" r:id="rId36"/>
    <p:sldId id="315" r:id="rId37"/>
    <p:sldId id="316" r:id="rId38"/>
    <p:sldId id="317" r:id="rId39"/>
    <p:sldId id="318" r:id="rId40"/>
    <p:sldId id="319" r:id="rId41"/>
    <p:sldId id="320" r:id="rId42"/>
    <p:sldId id="321" r:id="rId43"/>
    <p:sldId id="322" r:id="rId44"/>
    <p:sldId id="323" r:id="rId45"/>
    <p:sldId id="324" r:id="rId46"/>
    <p:sldId id="325" r:id="rId47"/>
    <p:sldId id="327" r:id="rId48"/>
  </p:sldIdLst>
  <p:sldSz cx="9144000" cy="6858000" type="screen4x3"/>
  <p:notesSz cx="6888163" cy="1002188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55" autoAdjust="0"/>
    <p:restoredTop sz="94660"/>
  </p:normalViewPr>
  <p:slideViewPr>
    <p:cSldViewPr snapToGrid="0">
      <p:cViewPr varScale="1">
        <p:scale>
          <a:sx n="69" d="100"/>
          <a:sy n="69" d="100"/>
        </p:scale>
        <p:origin x="4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1"/>
            <a:ext cx="2984870" cy="501094"/>
          </a:xfrm>
          <a:prstGeom prst="rect">
            <a:avLst/>
          </a:prstGeom>
          <a:noFill/>
          <a:ln>
            <a:noFill/>
          </a:ln>
        </p:spPr>
        <p:txBody>
          <a:bodyPr spcFirstLastPara="1" wrap="square" lIns="96609" tIns="96609" rIns="96609" bIns="96609" anchor="t" anchorCtr="0"/>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9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3901698" y="1"/>
            <a:ext cx="2984870" cy="501094"/>
          </a:xfrm>
          <a:prstGeom prst="rect">
            <a:avLst/>
          </a:prstGeom>
          <a:noFill/>
          <a:ln>
            <a:noFill/>
          </a:ln>
        </p:spPr>
        <p:txBody>
          <a:bodyPr spcFirstLastPara="1" wrap="square" lIns="96609" tIns="96609" rIns="96609" bIns="96609" anchor="t" anchorCtr="0"/>
          <a:lstStyle>
            <a:lvl1pPr marR="0" lvl="0" algn="r"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9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8817" y="4760398"/>
            <a:ext cx="5510530" cy="4509850"/>
          </a:xfrm>
          <a:prstGeom prst="rect">
            <a:avLst/>
          </a:prstGeom>
          <a:noFill/>
          <a:ln>
            <a:noFill/>
          </a:ln>
        </p:spPr>
        <p:txBody>
          <a:bodyPr spcFirstLastPara="1" wrap="square" lIns="96609" tIns="96609" rIns="96609" bIns="96609" anchor="t" anchorCtr="0"/>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9519055"/>
            <a:ext cx="2984870" cy="501094"/>
          </a:xfrm>
          <a:prstGeom prst="rect">
            <a:avLst/>
          </a:prstGeom>
          <a:noFill/>
          <a:ln>
            <a:noFill/>
          </a:ln>
        </p:spPr>
        <p:txBody>
          <a:bodyPr spcFirstLastPara="1" wrap="square" lIns="96609" tIns="96609" rIns="96609" bIns="96609" anchor="b" anchorCtr="0"/>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9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901698" y="9519055"/>
            <a:ext cx="2984870" cy="501094"/>
          </a:xfrm>
          <a:prstGeom prst="rect">
            <a:avLst/>
          </a:prstGeom>
          <a:noFill/>
          <a:ln>
            <a:noFill/>
          </a:ln>
        </p:spPr>
        <p:txBody>
          <a:bodyPr spcFirstLastPara="1" wrap="square" lIns="96609" tIns="48291" rIns="96609" bIns="48291" anchor="b" anchorCtr="0">
            <a:noAutofit/>
          </a:bodyPr>
          <a:lstStyle/>
          <a:p>
            <a:pPr algn="r"/>
            <a:fld id="{00000000-1234-1234-1234-123412341234}" type="slidenum">
              <a:rPr lang="en-GB" sz="1300" smtClean="0">
                <a:solidFill>
                  <a:schemeClr val="dk1"/>
                </a:solidFill>
                <a:latin typeface="Calibri"/>
                <a:ea typeface="Calibri"/>
                <a:cs typeface="Calibri"/>
                <a:sym typeface="Calibri"/>
              </a:rPr>
              <a:pPr algn="r"/>
              <a:t>‹#›</a:t>
            </a:fld>
            <a:endParaRPr lang="en-GB"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7046389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7" name="Shape 57"/>
          <p:cNvSpPr txBox="1">
            <a:spLocks noGrp="1"/>
          </p:cNvSpPr>
          <p:nvPr>
            <p:ph type="body" idx="1"/>
          </p:nvPr>
        </p:nvSpPr>
        <p:spPr>
          <a:xfrm>
            <a:off x="688817" y="4760398"/>
            <a:ext cx="5510530" cy="4509850"/>
          </a:xfrm>
          <a:prstGeom prst="rect">
            <a:avLst/>
          </a:prstGeom>
          <a:noFill/>
          <a:ln>
            <a:noFill/>
          </a:ln>
        </p:spPr>
        <p:txBody>
          <a:bodyPr spcFirstLastPara="1" wrap="square" lIns="96609" tIns="48291" rIns="96609" bIns="48291" anchor="t" anchorCtr="0">
            <a:noAutofit/>
          </a:bodyPr>
          <a:lstStyle/>
          <a:p>
            <a:pPr marL="0" indent="0">
              <a:spcBef>
                <a:spcPts val="0"/>
              </a:spcBef>
            </a:pPr>
            <a:endParaRPr sz="1300"/>
          </a:p>
        </p:txBody>
      </p:sp>
      <p:sp>
        <p:nvSpPr>
          <p:cNvPr id="58" name="Shape 58"/>
          <p:cNvSpPr txBox="1">
            <a:spLocks noGrp="1"/>
          </p:cNvSpPr>
          <p:nvPr>
            <p:ph type="sldNum" idx="12"/>
          </p:nvPr>
        </p:nvSpPr>
        <p:spPr>
          <a:xfrm>
            <a:off x="3901698" y="9519055"/>
            <a:ext cx="2984870" cy="501094"/>
          </a:xfrm>
          <a:prstGeom prst="rect">
            <a:avLst/>
          </a:prstGeom>
          <a:noFill/>
          <a:ln>
            <a:noFill/>
          </a:ln>
        </p:spPr>
        <p:txBody>
          <a:bodyPr spcFirstLastPara="1" wrap="square" lIns="96609" tIns="48291" rIns="96609" bIns="48291" anchor="b" anchorCtr="0">
            <a:noAutofit/>
          </a:bodyPr>
          <a:lstStyle/>
          <a:p>
            <a:pPr algn="r"/>
            <a:fld id="{00000000-1234-1234-1234-123412341234}" type="slidenum">
              <a:rPr lang="en-GB" sz="1300">
                <a:solidFill>
                  <a:schemeClr val="dk1"/>
                </a:solidFill>
                <a:latin typeface="Calibri"/>
                <a:ea typeface="Calibri"/>
                <a:cs typeface="Calibri"/>
                <a:sym typeface="Calibri"/>
              </a:rPr>
              <a:pPr algn="r"/>
              <a:t>1</a:t>
            </a:fld>
            <a:endParaRPr sz="1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52846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1" name="Shape 271"/>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72" name="Shape 272"/>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10</a:t>
            </a:fld>
            <a:endParaRPr/>
          </a:p>
        </p:txBody>
      </p:sp>
    </p:spTree>
    <p:extLst>
      <p:ext uri="{BB962C8B-B14F-4D97-AF65-F5344CB8AC3E}">
        <p14:creationId xmlns:p14="http://schemas.microsoft.com/office/powerpoint/2010/main" val="1605102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8" name="Shape 278"/>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79" name="Shape 27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11</a:t>
            </a:fld>
            <a:endParaRPr/>
          </a:p>
        </p:txBody>
      </p:sp>
    </p:spTree>
    <p:extLst>
      <p:ext uri="{BB962C8B-B14F-4D97-AF65-F5344CB8AC3E}">
        <p14:creationId xmlns:p14="http://schemas.microsoft.com/office/powerpoint/2010/main" val="1409094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6" name="Shape 286"/>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87" name="Shape 28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12</a:t>
            </a:fld>
            <a:endParaRPr/>
          </a:p>
        </p:txBody>
      </p:sp>
    </p:spTree>
    <p:extLst>
      <p:ext uri="{BB962C8B-B14F-4D97-AF65-F5344CB8AC3E}">
        <p14:creationId xmlns:p14="http://schemas.microsoft.com/office/powerpoint/2010/main" val="16425596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3" name="Shape 293"/>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94" name="Shape 294"/>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13</a:t>
            </a:fld>
            <a:endParaRPr/>
          </a:p>
        </p:txBody>
      </p:sp>
    </p:spTree>
    <p:extLst>
      <p:ext uri="{BB962C8B-B14F-4D97-AF65-F5344CB8AC3E}">
        <p14:creationId xmlns:p14="http://schemas.microsoft.com/office/powerpoint/2010/main" val="82308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Shape 299"/>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0" name="Shape 300"/>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01" name="Shape 301"/>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14</a:t>
            </a:fld>
            <a:endParaRPr/>
          </a:p>
        </p:txBody>
      </p:sp>
    </p:spTree>
    <p:extLst>
      <p:ext uri="{BB962C8B-B14F-4D97-AF65-F5344CB8AC3E}">
        <p14:creationId xmlns:p14="http://schemas.microsoft.com/office/powerpoint/2010/main" val="148425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Shape 313"/>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4" name="Shape 314"/>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15" name="Shape 315"/>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15</a:t>
            </a:fld>
            <a:endParaRPr/>
          </a:p>
        </p:txBody>
      </p:sp>
    </p:spTree>
    <p:extLst>
      <p:ext uri="{BB962C8B-B14F-4D97-AF65-F5344CB8AC3E}">
        <p14:creationId xmlns:p14="http://schemas.microsoft.com/office/powerpoint/2010/main" val="24079151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Shape 320"/>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1" name="Shape 321"/>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22" name="Shape 322"/>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16</a:t>
            </a:fld>
            <a:endParaRPr/>
          </a:p>
        </p:txBody>
      </p:sp>
    </p:spTree>
    <p:extLst>
      <p:ext uri="{BB962C8B-B14F-4D97-AF65-F5344CB8AC3E}">
        <p14:creationId xmlns:p14="http://schemas.microsoft.com/office/powerpoint/2010/main" val="3915757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Shape 32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8" name="Shape 328"/>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29" name="Shape 32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17</a:t>
            </a:fld>
            <a:endParaRPr/>
          </a:p>
        </p:txBody>
      </p:sp>
    </p:spTree>
    <p:extLst>
      <p:ext uri="{BB962C8B-B14F-4D97-AF65-F5344CB8AC3E}">
        <p14:creationId xmlns:p14="http://schemas.microsoft.com/office/powerpoint/2010/main" val="15319130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5" name="Shape 335"/>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36" name="Shape 336"/>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18</a:t>
            </a:fld>
            <a:endParaRPr/>
          </a:p>
        </p:txBody>
      </p:sp>
    </p:spTree>
    <p:extLst>
      <p:ext uri="{BB962C8B-B14F-4D97-AF65-F5344CB8AC3E}">
        <p14:creationId xmlns:p14="http://schemas.microsoft.com/office/powerpoint/2010/main" val="2722716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Shape 34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2" name="Shape 342"/>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43" name="Shape 34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19</a:t>
            </a:fld>
            <a:endParaRPr/>
          </a:p>
        </p:txBody>
      </p:sp>
    </p:spTree>
    <p:extLst>
      <p:ext uri="{BB962C8B-B14F-4D97-AF65-F5344CB8AC3E}">
        <p14:creationId xmlns:p14="http://schemas.microsoft.com/office/powerpoint/2010/main" val="268146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53" name="Shape 15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a:t>
            </a:fld>
            <a:endParaRPr/>
          </a:p>
        </p:txBody>
      </p:sp>
    </p:spTree>
    <p:extLst>
      <p:ext uri="{BB962C8B-B14F-4D97-AF65-F5344CB8AC3E}">
        <p14:creationId xmlns:p14="http://schemas.microsoft.com/office/powerpoint/2010/main" val="41935051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Shape 35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6" name="Shape 356"/>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57" name="Shape 35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20</a:t>
            </a:fld>
            <a:endParaRPr/>
          </a:p>
        </p:txBody>
      </p:sp>
    </p:spTree>
    <p:extLst>
      <p:ext uri="{BB962C8B-B14F-4D97-AF65-F5344CB8AC3E}">
        <p14:creationId xmlns:p14="http://schemas.microsoft.com/office/powerpoint/2010/main" val="906859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Shape 362"/>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3" name="Shape 363"/>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64" name="Shape 364"/>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21</a:t>
            </a:fld>
            <a:endParaRPr/>
          </a:p>
        </p:txBody>
      </p:sp>
    </p:spTree>
    <p:extLst>
      <p:ext uri="{BB962C8B-B14F-4D97-AF65-F5344CB8AC3E}">
        <p14:creationId xmlns:p14="http://schemas.microsoft.com/office/powerpoint/2010/main" val="2593664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Shape 369"/>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0" name="Shape 370"/>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71" name="Shape 371"/>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22</a:t>
            </a:fld>
            <a:endParaRPr/>
          </a:p>
        </p:txBody>
      </p:sp>
    </p:spTree>
    <p:extLst>
      <p:ext uri="{BB962C8B-B14F-4D97-AF65-F5344CB8AC3E}">
        <p14:creationId xmlns:p14="http://schemas.microsoft.com/office/powerpoint/2010/main" val="14125247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Shape 376"/>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7" name="Shape 377"/>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78" name="Shape 378"/>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23</a:t>
            </a:fld>
            <a:endParaRPr/>
          </a:p>
        </p:txBody>
      </p:sp>
    </p:spTree>
    <p:extLst>
      <p:ext uri="{BB962C8B-B14F-4D97-AF65-F5344CB8AC3E}">
        <p14:creationId xmlns:p14="http://schemas.microsoft.com/office/powerpoint/2010/main" val="7824099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Shape 383"/>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4" name="Shape 384"/>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385" name="Shape 385"/>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24</a:t>
            </a:fld>
            <a:endParaRPr/>
          </a:p>
        </p:txBody>
      </p:sp>
    </p:spTree>
    <p:extLst>
      <p:ext uri="{BB962C8B-B14F-4D97-AF65-F5344CB8AC3E}">
        <p14:creationId xmlns:p14="http://schemas.microsoft.com/office/powerpoint/2010/main" val="12970724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Shape 404"/>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5" name="Shape 405"/>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06" name="Shape 406"/>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25</a:t>
            </a:fld>
            <a:endParaRPr/>
          </a:p>
        </p:txBody>
      </p:sp>
    </p:spTree>
    <p:extLst>
      <p:ext uri="{BB962C8B-B14F-4D97-AF65-F5344CB8AC3E}">
        <p14:creationId xmlns:p14="http://schemas.microsoft.com/office/powerpoint/2010/main" val="39988867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Shape 41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2" name="Shape 412"/>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13" name="Shape 41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26</a:t>
            </a:fld>
            <a:endParaRPr/>
          </a:p>
        </p:txBody>
      </p:sp>
    </p:spTree>
    <p:extLst>
      <p:ext uri="{BB962C8B-B14F-4D97-AF65-F5344CB8AC3E}">
        <p14:creationId xmlns:p14="http://schemas.microsoft.com/office/powerpoint/2010/main" val="32440956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Shape 418"/>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9" name="Shape 419"/>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20" name="Shape 420"/>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27</a:t>
            </a:fld>
            <a:endParaRPr/>
          </a:p>
        </p:txBody>
      </p:sp>
    </p:spTree>
    <p:extLst>
      <p:ext uri="{BB962C8B-B14F-4D97-AF65-F5344CB8AC3E}">
        <p14:creationId xmlns:p14="http://schemas.microsoft.com/office/powerpoint/2010/main" val="8899878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Shape 42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6" name="Shape 426"/>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27" name="Shape 42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28</a:t>
            </a:fld>
            <a:endParaRPr/>
          </a:p>
        </p:txBody>
      </p:sp>
    </p:spTree>
    <p:extLst>
      <p:ext uri="{BB962C8B-B14F-4D97-AF65-F5344CB8AC3E}">
        <p14:creationId xmlns:p14="http://schemas.microsoft.com/office/powerpoint/2010/main" val="11928815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Shape 432"/>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3" name="Shape 433"/>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34" name="Shape 434"/>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29</a:t>
            </a:fld>
            <a:endParaRPr/>
          </a:p>
        </p:txBody>
      </p:sp>
    </p:spTree>
    <p:extLst>
      <p:ext uri="{BB962C8B-B14F-4D97-AF65-F5344CB8AC3E}">
        <p14:creationId xmlns:p14="http://schemas.microsoft.com/office/powerpoint/2010/main" val="2185745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61" name="Shape 161"/>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a:t>
            </a:fld>
            <a:endParaRPr/>
          </a:p>
        </p:txBody>
      </p:sp>
    </p:spTree>
    <p:extLst>
      <p:ext uri="{BB962C8B-B14F-4D97-AF65-F5344CB8AC3E}">
        <p14:creationId xmlns:p14="http://schemas.microsoft.com/office/powerpoint/2010/main" val="37985245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Shape 440"/>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1" name="Shape 441"/>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42" name="Shape 442"/>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30</a:t>
            </a:fld>
            <a:endParaRPr/>
          </a:p>
        </p:txBody>
      </p:sp>
    </p:spTree>
    <p:extLst>
      <p:ext uri="{BB962C8B-B14F-4D97-AF65-F5344CB8AC3E}">
        <p14:creationId xmlns:p14="http://schemas.microsoft.com/office/powerpoint/2010/main" val="9740756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Shape 44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8" name="Shape 448"/>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49" name="Shape 44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31</a:t>
            </a:fld>
            <a:endParaRPr/>
          </a:p>
        </p:txBody>
      </p:sp>
    </p:spTree>
    <p:extLst>
      <p:ext uri="{BB962C8B-B14F-4D97-AF65-F5344CB8AC3E}">
        <p14:creationId xmlns:p14="http://schemas.microsoft.com/office/powerpoint/2010/main" val="32454968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Shape 47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8" name="Shape 478"/>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79" name="Shape 47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32</a:t>
            </a:fld>
            <a:endParaRPr/>
          </a:p>
        </p:txBody>
      </p:sp>
    </p:spTree>
    <p:extLst>
      <p:ext uri="{BB962C8B-B14F-4D97-AF65-F5344CB8AC3E}">
        <p14:creationId xmlns:p14="http://schemas.microsoft.com/office/powerpoint/2010/main" val="7855459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Shape 484"/>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5" name="Shape 485"/>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86" name="Shape 486"/>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33</a:t>
            </a:fld>
            <a:endParaRPr/>
          </a:p>
        </p:txBody>
      </p:sp>
    </p:spTree>
    <p:extLst>
      <p:ext uri="{BB962C8B-B14F-4D97-AF65-F5344CB8AC3E}">
        <p14:creationId xmlns:p14="http://schemas.microsoft.com/office/powerpoint/2010/main" val="9967139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2" name="Shape 492"/>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493" name="Shape 49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34</a:t>
            </a:fld>
            <a:endParaRPr/>
          </a:p>
        </p:txBody>
      </p:sp>
    </p:spTree>
    <p:extLst>
      <p:ext uri="{BB962C8B-B14F-4D97-AF65-F5344CB8AC3E}">
        <p14:creationId xmlns:p14="http://schemas.microsoft.com/office/powerpoint/2010/main" val="42725511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Shape 498"/>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9" name="Shape 499"/>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00" name="Shape 500"/>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35</a:t>
            </a:fld>
            <a:endParaRPr/>
          </a:p>
        </p:txBody>
      </p:sp>
    </p:spTree>
    <p:extLst>
      <p:ext uri="{BB962C8B-B14F-4D97-AF65-F5344CB8AC3E}">
        <p14:creationId xmlns:p14="http://schemas.microsoft.com/office/powerpoint/2010/main" val="27053854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Shape 50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6" name="Shape 506"/>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07" name="Shape 50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36</a:t>
            </a:fld>
            <a:endParaRPr/>
          </a:p>
        </p:txBody>
      </p:sp>
    </p:spTree>
    <p:extLst>
      <p:ext uri="{BB962C8B-B14F-4D97-AF65-F5344CB8AC3E}">
        <p14:creationId xmlns:p14="http://schemas.microsoft.com/office/powerpoint/2010/main" val="26910104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Shape 512"/>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3" name="Shape 513"/>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14" name="Shape 514"/>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37</a:t>
            </a:fld>
            <a:endParaRPr/>
          </a:p>
        </p:txBody>
      </p:sp>
    </p:spTree>
    <p:extLst>
      <p:ext uri="{BB962C8B-B14F-4D97-AF65-F5344CB8AC3E}">
        <p14:creationId xmlns:p14="http://schemas.microsoft.com/office/powerpoint/2010/main" val="17648722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Shape 519"/>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0" name="Shape 520"/>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21" name="Shape 521"/>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38</a:t>
            </a:fld>
            <a:endParaRPr/>
          </a:p>
        </p:txBody>
      </p:sp>
    </p:spTree>
    <p:extLst>
      <p:ext uri="{BB962C8B-B14F-4D97-AF65-F5344CB8AC3E}">
        <p14:creationId xmlns:p14="http://schemas.microsoft.com/office/powerpoint/2010/main" val="14082564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Shape 526"/>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7" name="Shape 527"/>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28" name="Shape 528"/>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39</a:t>
            </a:fld>
            <a:endParaRPr/>
          </a:p>
        </p:txBody>
      </p:sp>
    </p:spTree>
    <p:extLst>
      <p:ext uri="{BB962C8B-B14F-4D97-AF65-F5344CB8AC3E}">
        <p14:creationId xmlns:p14="http://schemas.microsoft.com/office/powerpoint/2010/main" val="2705198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69" name="Shape 16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a:t>
            </a:fld>
            <a:endParaRPr/>
          </a:p>
        </p:txBody>
      </p:sp>
    </p:spTree>
    <p:extLst>
      <p:ext uri="{BB962C8B-B14F-4D97-AF65-F5344CB8AC3E}">
        <p14:creationId xmlns:p14="http://schemas.microsoft.com/office/powerpoint/2010/main" val="5132402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2"/>
        <p:cNvGrpSpPr/>
        <p:nvPr/>
      </p:nvGrpSpPr>
      <p:grpSpPr>
        <a:xfrm>
          <a:off x="0" y="0"/>
          <a:ext cx="0" cy="0"/>
          <a:chOff x="0" y="0"/>
          <a:chExt cx="0" cy="0"/>
        </a:xfrm>
      </p:grpSpPr>
      <p:sp>
        <p:nvSpPr>
          <p:cNvPr id="533" name="Shape 533"/>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4" name="Shape 534"/>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35" name="Shape 535"/>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40</a:t>
            </a:fld>
            <a:endParaRPr/>
          </a:p>
        </p:txBody>
      </p:sp>
    </p:spTree>
    <p:extLst>
      <p:ext uri="{BB962C8B-B14F-4D97-AF65-F5344CB8AC3E}">
        <p14:creationId xmlns:p14="http://schemas.microsoft.com/office/powerpoint/2010/main" val="20190382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Shape 540"/>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1" name="Shape 541"/>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42" name="Shape 542"/>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41</a:t>
            </a:fld>
            <a:endParaRPr/>
          </a:p>
        </p:txBody>
      </p:sp>
    </p:spTree>
    <p:extLst>
      <p:ext uri="{BB962C8B-B14F-4D97-AF65-F5344CB8AC3E}">
        <p14:creationId xmlns:p14="http://schemas.microsoft.com/office/powerpoint/2010/main" val="249226032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Shape 547"/>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8" name="Shape 548"/>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49" name="Shape 549"/>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42</a:t>
            </a:fld>
            <a:endParaRPr/>
          </a:p>
        </p:txBody>
      </p:sp>
    </p:spTree>
    <p:extLst>
      <p:ext uri="{BB962C8B-B14F-4D97-AF65-F5344CB8AC3E}">
        <p14:creationId xmlns:p14="http://schemas.microsoft.com/office/powerpoint/2010/main" val="7546422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Shape 554"/>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5" name="Shape 555"/>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56" name="Shape 556"/>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43</a:t>
            </a:fld>
            <a:endParaRPr/>
          </a:p>
        </p:txBody>
      </p:sp>
    </p:spTree>
    <p:extLst>
      <p:ext uri="{BB962C8B-B14F-4D97-AF65-F5344CB8AC3E}">
        <p14:creationId xmlns:p14="http://schemas.microsoft.com/office/powerpoint/2010/main" val="16091227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Shape 56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2" name="Shape 562"/>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63" name="Shape 56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44</a:t>
            </a:fld>
            <a:endParaRPr/>
          </a:p>
        </p:txBody>
      </p:sp>
    </p:spTree>
    <p:extLst>
      <p:ext uri="{BB962C8B-B14F-4D97-AF65-F5344CB8AC3E}">
        <p14:creationId xmlns:p14="http://schemas.microsoft.com/office/powerpoint/2010/main" val="3243964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7"/>
        <p:cNvGrpSpPr/>
        <p:nvPr/>
      </p:nvGrpSpPr>
      <p:grpSpPr>
        <a:xfrm>
          <a:off x="0" y="0"/>
          <a:ext cx="0" cy="0"/>
          <a:chOff x="0" y="0"/>
          <a:chExt cx="0" cy="0"/>
        </a:xfrm>
      </p:grpSpPr>
      <p:sp>
        <p:nvSpPr>
          <p:cNvPr id="568" name="Shape 568"/>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9" name="Shape 569"/>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70" name="Shape 570"/>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45</a:t>
            </a:fld>
            <a:endParaRPr/>
          </a:p>
        </p:txBody>
      </p:sp>
    </p:spTree>
    <p:extLst>
      <p:ext uri="{BB962C8B-B14F-4D97-AF65-F5344CB8AC3E}">
        <p14:creationId xmlns:p14="http://schemas.microsoft.com/office/powerpoint/2010/main" val="159846264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Shape 57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6" name="Shape 576"/>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577" name="Shape 57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46</a:t>
            </a:fld>
            <a:endParaRPr/>
          </a:p>
        </p:txBody>
      </p:sp>
    </p:spTree>
    <p:extLst>
      <p:ext uri="{BB962C8B-B14F-4D97-AF65-F5344CB8AC3E}">
        <p14:creationId xmlns:p14="http://schemas.microsoft.com/office/powerpoint/2010/main" val="366276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35" name="Shape 135"/>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5</a:t>
            </a:fld>
            <a:endParaRPr/>
          </a:p>
        </p:txBody>
      </p:sp>
    </p:spTree>
    <p:extLst>
      <p:ext uri="{BB962C8B-B14F-4D97-AF65-F5344CB8AC3E}">
        <p14:creationId xmlns:p14="http://schemas.microsoft.com/office/powerpoint/2010/main" val="2207592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177" name="Shape 177"/>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6</a:t>
            </a:fld>
            <a:endParaRPr/>
          </a:p>
        </p:txBody>
      </p:sp>
    </p:spTree>
    <p:extLst>
      <p:ext uri="{BB962C8B-B14F-4D97-AF65-F5344CB8AC3E}">
        <p14:creationId xmlns:p14="http://schemas.microsoft.com/office/powerpoint/2010/main" val="3902969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9" name="Shape 199"/>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00" name="Shape 200"/>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7</a:t>
            </a:fld>
            <a:endParaRPr/>
          </a:p>
        </p:txBody>
      </p:sp>
    </p:spTree>
    <p:extLst>
      <p:ext uri="{BB962C8B-B14F-4D97-AF65-F5344CB8AC3E}">
        <p14:creationId xmlns:p14="http://schemas.microsoft.com/office/powerpoint/2010/main" val="2612961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2" name="Shape 222"/>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23" name="Shape 223"/>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8</a:t>
            </a:fld>
            <a:endParaRPr/>
          </a:p>
        </p:txBody>
      </p:sp>
    </p:spTree>
    <p:extLst>
      <p:ext uri="{BB962C8B-B14F-4D97-AF65-F5344CB8AC3E}">
        <p14:creationId xmlns:p14="http://schemas.microsoft.com/office/powerpoint/2010/main" val="199677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a:spLocks noGrp="1" noRot="1" noChangeAspect="1"/>
          </p:cNvSpPr>
          <p:nvPr>
            <p:ph type="sldImg" idx="2"/>
          </p:nvPr>
        </p:nvSpPr>
        <p:spPr>
          <a:xfrm>
            <a:off x="939800" y="750888"/>
            <a:ext cx="5008563" cy="3757612"/>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4" name="Shape 244"/>
          <p:cNvSpPr txBox="1">
            <a:spLocks noGrp="1"/>
          </p:cNvSpPr>
          <p:nvPr>
            <p:ph type="body" idx="1"/>
          </p:nvPr>
        </p:nvSpPr>
        <p:spPr>
          <a:xfrm>
            <a:off x="688817" y="4760398"/>
            <a:ext cx="5510530" cy="4509850"/>
          </a:xfrm>
          <a:prstGeom prst="rect">
            <a:avLst/>
          </a:prstGeom>
        </p:spPr>
        <p:txBody>
          <a:bodyPr spcFirstLastPara="1" wrap="square" lIns="96609" tIns="96609" rIns="96609" bIns="96609" anchor="t" anchorCtr="0">
            <a:noAutofit/>
          </a:bodyPr>
          <a:lstStyle/>
          <a:p>
            <a:pPr marL="0" indent="0">
              <a:spcBef>
                <a:spcPts val="380"/>
              </a:spcBef>
            </a:pPr>
            <a:endParaRPr/>
          </a:p>
        </p:txBody>
      </p:sp>
      <p:sp>
        <p:nvSpPr>
          <p:cNvPr id="245" name="Shape 245"/>
          <p:cNvSpPr txBox="1">
            <a:spLocks noGrp="1"/>
          </p:cNvSpPr>
          <p:nvPr>
            <p:ph type="sldNum" idx="12"/>
          </p:nvPr>
        </p:nvSpPr>
        <p:spPr>
          <a:xfrm>
            <a:off x="3901698" y="9519055"/>
            <a:ext cx="2984870" cy="501094"/>
          </a:xfrm>
          <a:prstGeom prst="rect">
            <a:avLst/>
          </a:prstGeom>
        </p:spPr>
        <p:txBody>
          <a:bodyPr spcFirstLastPara="1" wrap="square" lIns="96609" tIns="48291" rIns="96609" bIns="48291" anchor="b" anchorCtr="0">
            <a:noAutofit/>
          </a:bodyPr>
          <a:lstStyle/>
          <a:p>
            <a:fld id="{00000000-1234-1234-1234-123412341234}" type="slidenum">
              <a:rPr lang="en-GB"/>
              <a:pPr/>
              <a:t>9</a:t>
            </a:fld>
            <a:endParaRPr/>
          </a:p>
        </p:txBody>
      </p:sp>
    </p:spTree>
    <p:extLst>
      <p:ext uri="{BB962C8B-B14F-4D97-AF65-F5344CB8AC3E}">
        <p14:creationId xmlns:p14="http://schemas.microsoft.com/office/powerpoint/2010/main" val="241982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251520" y="1196752"/>
            <a:ext cx="8640960" cy="11430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3200" b="0" i="0" u="none" strike="noStrike" cap="none">
                <a:solidFill>
                  <a:srgbClr val="9A1D2B"/>
                </a:solidFill>
                <a:latin typeface="Arial"/>
                <a:ea typeface="Arial"/>
                <a:cs typeface="Arial"/>
                <a:sym typeface="Arial"/>
              </a:defRPr>
            </a:lvl1pPr>
            <a:lvl2pPr marR="0" lvl="1" algn="l" rtl="0">
              <a:spcBef>
                <a:spcPts val="0"/>
              </a:spcBef>
              <a:spcAft>
                <a:spcPts val="0"/>
              </a:spcAft>
              <a:buSzPts val="1400"/>
              <a:buNone/>
              <a:defRPr sz="3200" b="0" i="0" u="none" strike="noStrike" cap="none">
                <a:solidFill>
                  <a:srgbClr val="9A1D2B"/>
                </a:solidFill>
                <a:latin typeface="Arial"/>
                <a:ea typeface="Arial"/>
                <a:cs typeface="Arial"/>
                <a:sym typeface="Arial"/>
              </a:defRPr>
            </a:lvl2pPr>
            <a:lvl3pPr marR="0" lvl="2" algn="l" rtl="0">
              <a:spcBef>
                <a:spcPts val="0"/>
              </a:spcBef>
              <a:spcAft>
                <a:spcPts val="0"/>
              </a:spcAft>
              <a:buSzPts val="1400"/>
              <a:buNone/>
              <a:defRPr sz="3200" b="0" i="0" u="none" strike="noStrike" cap="none">
                <a:solidFill>
                  <a:srgbClr val="9A1D2B"/>
                </a:solidFill>
                <a:latin typeface="Arial"/>
                <a:ea typeface="Arial"/>
                <a:cs typeface="Arial"/>
                <a:sym typeface="Arial"/>
              </a:defRPr>
            </a:lvl3pPr>
            <a:lvl4pPr marR="0" lvl="3" algn="l" rtl="0">
              <a:spcBef>
                <a:spcPts val="0"/>
              </a:spcBef>
              <a:spcAft>
                <a:spcPts val="0"/>
              </a:spcAft>
              <a:buSzPts val="1400"/>
              <a:buNone/>
              <a:defRPr sz="3200" b="0" i="0" u="none" strike="noStrike" cap="none">
                <a:solidFill>
                  <a:srgbClr val="9A1D2B"/>
                </a:solidFill>
                <a:latin typeface="Arial"/>
                <a:ea typeface="Arial"/>
                <a:cs typeface="Arial"/>
                <a:sym typeface="Arial"/>
              </a:defRPr>
            </a:lvl4pPr>
            <a:lvl5pPr marR="0" lvl="4" algn="l" rtl="0">
              <a:spcBef>
                <a:spcPts val="0"/>
              </a:spcBef>
              <a:spcAft>
                <a:spcPts val="0"/>
              </a:spcAft>
              <a:buSzPts val="1400"/>
              <a:buNone/>
              <a:defRPr sz="3200" b="0" i="0" u="none" strike="noStrike" cap="none">
                <a:solidFill>
                  <a:srgbClr val="9A1D2B"/>
                </a:solidFill>
                <a:latin typeface="Arial"/>
                <a:ea typeface="Arial"/>
                <a:cs typeface="Arial"/>
                <a:sym typeface="Arial"/>
              </a:defRPr>
            </a:lvl5pPr>
            <a:lvl6pPr marR="0" lvl="5" algn="l" rtl="0">
              <a:spcBef>
                <a:spcPts val="0"/>
              </a:spcBef>
              <a:spcAft>
                <a:spcPts val="0"/>
              </a:spcAft>
              <a:buSzPts val="1400"/>
              <a:buNone/>
              <a:defRPr sz="3200" b="0" i="0" u="none" strike="noStrike" cap="none">
                <a:solidFill>
                  <a:srgbClr val="9A1D2B"/>
                </a:solidFill>
                <a:latin typeface="Arial"/>
                <a:ea typeface="Arial"/>
                <a:cs typeface="Arial"/>
                <a:sym typeface="Arial"/>
              </a:defRPr>
            </a:lvl6pPr>
            <a:lvl7pPr marR="0" lvl="6" algn="l" rtl="0">
              <a:spcBef>
                <a:spcPts val="0"/>
              </a:spcBef>
              <a:spcAft>
                <a:spcPts val="0"/>
              </a:spcAft>
              <a:buSzPts val="1400"/>
              <a:buNone/>
              <a:defRPr sz="3200" b="0" i="0" u="none" strike="noStrike" cap="none">
                <a:solidFill>
                  <a:srgbClr val="9A1D2B"/>
                </a:solidFill>
                <a:latin typeface="Arial"/>
                <a:ea typeface="Arial"/>
                <a:cs typeface="Arial"/>
                <a:sym typeface="Arial"/>
              </a:defRPr>
            </a:lvl7pPr>
            <a:lvl8pPr marR="0" lvl="7" algn="l" rtl="0">
              <a:spcBef>
                <a:spcPts val="0"/>
              </a:spcBef>
              <a:spcAft>
                <a:spcPts val="0"/>
              </a:spcAft>
              <a:buSzPts val="1400"/>
              <a:buNone/>
              <a:defRPr sz="3200" b="0" i="0" u="none" strike="noStrike" cap="none">
                <a:solidFill>
                  <a:srgbClr val="9A1D2B"/>
                </a:solidFill>
                <a:latin typeface="Arial"/>
                <a:ea typeface="Arial"/>
                <a:cs typeface="Arial"/>
                <a:sym typeface="Arial"/>
              </a:defRPr>
            </a:lvl8pPr>
            <a:lvl9pPr marR="0" lvl="8" algn="l" rtl="0">
              <a:spcBef>
                <a:spcPts val="0"/>
              </a:spcBef>
              <a:spcAft>
                <a:spcPts val="0"/>
              </a:spcAft>
              <a:buSzPts val="1400"/>
              <a:buNone/>
              <a:defRPr sz="3200" b="0" i="0" u="none" strike="noStrike" cap="none">
                <a:solidFill>
                  <a:srgbClr val="9A1D2B"/>
                </a:solidFill>
                <a:latin typeface="Arial"/>
                <a:ea typeface="Arial"/>
                <a:cs typeface="Arial"/>
                <a:sym typeface="Arial"/>
              </a:defRPr>
            </a:lvl9pPr>
          </a:lstStyle>
          <a:p>
            <a:endParaRPr/>
          </a:p>
        </p:txBody>
      </p:sp>
      <p:sp>
        <p:nvSpPr>
          <p:cNvPr id="21" name="Shape 21"/>
          <p:cNvSpPr txBox="1">
            <a:spLocks noGrp="1"/>
          </p:cNvSpPr>
          <p:nvPr>
            <p:ph type="body" idx="1"/>
          </p:nvPr>
        </p:nvSpPr>
        <p:spPr>
          <a:xfrm>
            <a:off x="251520" y="2420889"/>
            <a:ext cx="8640960" cy="3705275"/>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rgbClr val="BF2F37"/>
              </a:buClr>
              <a:buSzPts val="2800"/>
              <a:buFont typeface="Arial"/>
              <a:buChar char="•"/>
              <a:defRPr sz="2800" b="0" i="0" u="none" strike="noStrike" cap="none">
                <a:solidFill>
                  <a:srgbClr val="BF2F37"/>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24" name="Shape 24"/>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 only">
  <p:cSld name="Content only">
    <p:spTree>
      <p:nvGrpSpPr>
        <p:cNvPr id="1" name="Shape 31"/>
        <p:cNvGrpSpPr/>
        <p:nvPr/>
      </p:nvGrpSpPr>
      <p:grpSpPr>
        <a:xfrm>
          <a:off x="0" y="0"/>
          <a:ext cx="0" cy="0"/>
          <a:chOff x="0" y="0"/>
          <a:chExt cx="0" cy="0"/>
        </a:xfrm>
      </p:grpSpPr>
      <p:sp>
        <p:nvSpPr>
          <p:cNvPr id="32" name="Shape 32"/>
          <p:cNvSpPr txBox="1">
            <a:spLocks noGrp="1"/>
          </p:cNvSpPr>
          <p:nvPr>
            <p:ph type="body" idx="1"/>
          </p:nvPr>
        </p:nvSpPr>
        <p:spPr>
          <a:xfrm>
            <a:off x="251520" y="1196752"/>
            <a:ext cx="8640960" cy="4929411"/>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rgbClr val="BF2F37"/>
              </a:buClr>
              <a:buSzPts val="2800"/>
              <a:buFont typeface="Arial"/>
              <a:buChar char="•"/>
              <a:defRPr sz="2800" b="0" i="0" u="none" strike="noStrike" cap="none">
                <a:solidFill>
                  <a:srgbClr val="BF2F37"/>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4" name="Shape 34"/>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35" name="Shape 35"/>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1">
  <p:cSld name="CUSTOM">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274638"/>
            <a:ext cx="8229600" cy="1143000"/>
          </a:xfrm>
          <a:prstGeom prst="rect">
            <a:avLst/>
          </a:prstGeom>
        </p:spPr>
        <p:txBody>
          <a:bodyPr spcFirstLastPara="1" wrap="square" lIns="91425" tIns="91425" rIns="91425" bIns="91425" anchor="t" anchorCtr="0"/>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38" name="Shape 38"/>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lvl1pPr lvl="0">
              <a:buClr>
                <a:srgbClr val="000000"/>
              </a:buClr>
              <a:buFont typeface="Arial"/>
              <a:buNone/>
              <a:defRPr/>
            </a:lvl1pPr>
            <a:lvl2pPr lvl="1">
              <a:buClr>
                <a:srgbClr val="000000"/>
              </a:buClr>
              <a:buFont typeface="Arial"/>
              <a:buNone/>
              <a:defRPr/>
            </a:lvl2pPr>
            <a:lvl3pPr lvl="2">
              <a:buClr>
                <a:srgbClr val="000000"/>
              </a:buClr>
              <a:buFont typeface="Arial"/>
              <a:buNone/>
              <a:defRPr/>
            </a:lvl3pPr>
            <a:lvl4pPr lvl="3">
              <a:buClr>
                <a:srgbClr val="000000"/>
              </a:buClr>
              <a:buFont typeface="Arial"/>
              <a:buNone/>
              <a:defRPr/>
            </a:lvl4pPr>
            <a:lvl5pPr lvl="4">
              <a:buClr>
                <a:srgbClr val="000000"/>
              </a:buClr>
              <a:buFont typeface="Arial"/>
              <a:buNone/>
              <a:defRPr/>
            </a:lvl5pPr>
            <a:lvl6pPr lvl="5">
              <a:buClr>
                <a:srgbClr val="000000"/>
              </a:buClr>
              <a:buFont typeface="Arial"/>
              <a:buNone/>
              <a:defRPr/>
            </a:lvl6pPr>
            <a:lvl7pPr lvl="6">
              <a:buClr>
                <a:srgbClr val="000000"/>
              </a:buClr>
              <a:buFont typeface="Arial"/>
              <a:buNone/>
              <a:defRPr/>
            </a:lvl7pPr>
            <a:lvl8pPr lvl="7">
              <a:buClr>
                <a:srgbClr val="000000"/>
              </a:buClr>
              <a:buFont typeface="Arial"/>
              <a:buNone/>
              <a:defRPr/>
            </a:lvl8pPr>
            <a:lvl9pPr lvl="8">
              <a:buClr>
                <a:srgbClr val="000000"/>
              </a:buClr>
              <a:buFont typeface="Arial"/>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lumn">
  <p:cSld name="Two Column">
    <p:spTree>
      <p:nvGrpSpPr>
        <p:cNvPr id="1" name="Shape 39"/>
        <p:cNvGrpSpPr/>
        <p:nvPr/>
      </p:nvGrpSpPr>
      <p:grpSpPr>
        <a:xfrm>
          <a:off x="0" y="0"/>
          <a:ext cx="0" cy="0"/>
          <a:chOff x="0" y="0"/>
          <a:chExt cx="0" cy="0"/>
        </a:xfrm>
      </p:grpSpPr>
      <p:sp>
        <p:nvSpPr>
          <p:cNvPr id="40" name="Shape 40"/>
          <p:cNvSpPr txBox="1">
            <a:spLocks noGrp="1"/>
          </p:cNvSpPr>
          <p:nvPr>
            <p:ph type="body" idx="1"/>
          </p:nvPr>
        </p:nvSpPr>
        <p:spPr>
          <a:xfrm>
            <a:off x="457200" y="1412777"/>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rgbClr val="BF2F37"/>
              </a:buClr>
              <a:buSzPts val="2400"/>
              <a:buFont typeface="Arial"/>
              <a:buChar char="•"/>
              <a:defRPr sz="2400" b="0" i="0" u="none" strike="noStrike" cap="none">
                <a:solidFill>
                  <a:srgbClr val="BF2F37"/>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2"/>
          </p:nvPr>
        </p:nvSpPr>
        <p:spPr>
          <a:xfrm>
            <a:off x="4648200" y="1412777"/>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rgbClr val="BF2F37"/>
              </a:buClr>
              <a:buSzPts val="2400"/>
              <a:buFont typeface="Arial"/>
              <a:buChar char="•"/>
              <a:defRPr sz="2400" b="0" i="0" u="none" strike="noStrike" cap="none">
                <a:solidFill>
                  <a:srgbClr val="BF2F37"/>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44" name="Shape 44"/>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Shape 52"/>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3" name="Shape 53"/>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54" name="Shape 54"/>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45"/>
        <p:cNvGrpSpPr/>
        <p:nvPr/>
      </p:nvGrpSpPr>
      <p:grpSpPr>
        <a:xfrm>
          <a:off x="0" y="0"/>
          <a:ext cx="0" cy="0"/>
          <a:chOff x="0" y="0"/>
          <a:chExt cx="0" cy="0"/>
        </a:xfrm>
      </p:grpSpPr>
      <p:sp>
        <p:nvSpPr>
          <p:cNvPr id="46" name="Shape 46"/>
          <p:cNvSpPr>
            <a:spLocks noGrp="1"/>
          </p:cNvSpPr>
          <p:nvPr>
            <p:ph type="pic" idx="2"/>
          </p:nvPr>
        </p:nvSpPr>
        <p:spPr>
          <a:xfrm>
            <a:off x="1792288" y="1268760"/>
            <a:ext cx="5486400" cy="4176464"/>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rgbClr val="BF2F37"/>
              </a:buClr>
              <a:buSzPts val="2800"/>
              <a:buFont typeface="Arial"/>
              <a:buNone/>
              <a:defRPr sz="2800" b="0" i="0" u="none" strike="noStrike" cap="none">
                <a:solidFill>
                  <a:srgbClr val="BF2F37"/>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body" idx="1"/>
          </p:nvPr>
        </p:nvSpPr>
        <p:spPr>
          <a:xfrm>
            <a:off x="1792288" y="5445225"/>
            <a:ext cx="5486400" cy="654968"/>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rgbClr val="BF2F37"/>
              </a:buClr>
              <a:buSzPts val="1200"/>
              <a:buFont typeface="Arial"/>
              <a:buNone/>
              <a:defRPr sz="1200" b="0" i="0" u="none" strike="noStrike" cap="none">
                <a:solidFill>
                  <a:srgbClr val="BF2F37"/>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50" name="Shape 50"/>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extLst>
      <p:ext uri="{BB962C8B-B14F-4D97-AF65-F5344CB8AC3E}">
        <p14:creationId xmlns:p14="http://schemas.microsoft.com/office/powerpoint/2010/main" val="1338037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3200" b="0" i="0" u="none" strike="noStrike" cap="none">
                <a:solidFill>
                  <a:srgbClr val="9A1D2B"/>
                </a:solidFill>
                <a:latin typeface="Arial"/>
                <a:ea typeface="Arial"/>
                <a:cs typeface="Arial"/>
                <a:sym typeface="Arial"/>
              </a:defRPr>
            </a:lvl1pPr>
            <a:lvl2pPr marR="0" lvl="1" algn="l" rtl="0">
              <a:spcBef>
                <a:spcPts val="0"/>
              </a:spcBef>
              <a:spcAft>
                <a:spcPts val="0"/>
              </a:spcAft>
              <a:buSzPts val="1400"/>
              <a:buNone/>
              <a:defRPr sz="3200" b="0" i="0" u="none" strike="noStrike" cap="none">
                <a:solidFill>
                  <a:srgbClr val="9A1D2B"/>
                </a:solidFill>
                <a:latin typeface="Arial"/>
                <a:ea typeface="Arial"/>
                <a:cs typeface="Arial"/>
                <a:sym typeface="Arial"/>
              </a:defRPr>
            </a:lvl2pPr>
            <a:lvl3pPr marR="0" lvl="2" algn="l" rtl="0">
              <a:spcBef>
                <a:spcPts val="0"/>
              </a:spcBef>
              <a:spcAft>
                <a:spcPts val="0"/>
              </a:spcAft>
              <a:buSzPts val="1400"/>
              <a:buNone/>
              <a:defRPr sz="3200" b="0" i="0" u="none" strike="noStrike" cap="none">
                <a:solidFill>
                  <a:srgbClr val="9A1D2B"/>
                </a:solidFill>
                <a:latin typeface="Arial"/>
                <a:ea typeface="Arial"/>
                <a:cs typeface="Arial"/>
                <a:sym typeface="Arial"/>
              </a:defRPr>
            </a:lvl3pPr>
            <a:lvl4pPr marR="0" lvl="3" algn="l" rtl="0">
              <a:spcBef>
                <a:spcPts val="0"/>
              </a:spcBef>
              <a:spcAft>
                <a:spcPts val="0"/>
              </a:spcAft>
              <a:buSzPts val="1400"/>
              <a:buNone/>
              <a:defRPr sz="3200" b="0" i="0" u="none" strike="noStrike" cap="none">
                <a:solidFill>
                  <a:srgbClr val="9A1D2B"/>
                </a:solidFill>
                <a:latin typeface="Arial"/>
                <a:ea typeface="Arial"/>
                <a:cs typeface="Arial"/>
                <a:sym typeface="Arial"/>
              </a:defRPr>
            </a:lvl4pPr>
            <a:lvl5pPr marR="0" lvl="4" algn="l" rtl="0">
              <a:spcBef>
                <a:spcPts val="0"/>
              </a:spcBef>
              <a:spcAft>
                <a:spcPts val="0"/>
              </a:spcAft>
              <a:buSzPts val="1400"/>
              <a:buNone/>
              <a:defRPr sz="3200" b="0" i="0" u="none" strike="noStrike" cap="none">
                <a:solidFill>
                  <a:srgbClr val="9A1D2B"/>
                </a:solidFill>
                <a:latin typeface="Arial"/>
                <a:ea typeface="Arial"/>
                <a:cs typeface="Arial"/>
                <a:sym typeface="Arial"/>
              </a:defRPr>
            </a:lvl5pPr>
            <a:lvl6pPr marR="0" lvl="5" algn="l" rtl="0">
              <a:spcBef>
                <a:spcPts val="0"/>
              </a:spcBef>
              <a:spcAft>
                <a:spcPts val="0"/>
              </a:spcAft>
              <a:buSzPts val="1400"/>
              <a:buNone/>
              <a:defRPr sz="3200" b="0" i="0" u="none" strike="noStrike" cap="none">
                <a:solidFill>
                  <a:srgbClr val="9A1D2B"/>
                </a:solidFill>
                <a:latin typeface="Arial"/>
                <a:ea typeface="Arial"/>
                <a:cs typeface="Arial"/>
                <a:sym typeface="Arial"/>
              </a:defRPr>
            </a:lvl6pPr>
            <a:lvl7pPr marR="0" lvl="6" algn="l" rtl="0">
              <a:spcBef>
                <a:spcPts val="0"/>
              </a:spcBef>
              <a:spcAft>
                <a:spcPts val="0"/>
              </a:spcAft>
              <a:buSzPts val="1400"/>
              <a:buNone/>
              <a:defRPr sz="3200" b="0" i="0" u="none" strike="noStrike" cap="none">
                <a:solidFill>
                  <a:srgbClr val="9A1D2B"/>
                </a:solidFill>
                <a:latin typeface="Arial"/>
                <a:ea typeface="Arial"/>
                <a:cs typeface="Arial"/>
                <a:sym typeface="Arial"/>
              </a:defRPr>
            </a:lvl7pPr>
            <a:lvl8pPr marR="0" lvl="7" algn="l" rtl="0">
              <a:spcBef>
                <a:spcPts val="0"/>
              </a:spcBef>
              <a:spcAft>
                <a:spcPts val="0"/>
              </a:spcAft>
              <a:buSzPts val="1400"/>
              <a:buNone/>
              <a:defRPr sz="3200" b="0" i="0" u="none" strike="noStrike" cap="none">
                <a:solidFill>
                  <a:srgbClr val="9A1D2B"/>
                </a:solidFill>
                <a:latin typeface="Arial"/>
                <a:ea typeface="Arial"/>
                <a:cs typeface="Arial"/>
                <a:sym typeface="Arial"/>
              </a:defRPr>
            </a:lvl8pPr>
            <a:lvl9pPr marR="0" lvl="8" algn="l" rtl="0">
              <a:spcBef>
                <a:spcPts val="0"/>
              </a:spcBef>
              <a:spcAft>
                <a:spcPts val="0"/>
              </a:spcAft>
              <a:buSzPts val="1400"/>
              <a:buNone/>
              <a:defRPr sz="3200" b="0" i="0" u="none" strike="noStrike" cap="none">
                <a:solidFill>
                  <a:srgbClr val="9A1D2B"/>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rgbClr val="BF2F37"/>
              </a:buClr>
              <a:buSzPts val="2800"/>
              <a:buFont typeface="Arial"/>
              <a:buChar char="•"/>
              <a:defRPr sz="2800" b="0" i="0" u="none" strike="noStrike" cap="none">
                <a:solidFill>
                  <a:srgbClr val="BF2F37"/>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2" name="Shape 12" descr="logo-ltr.tif"/>
          <p:cNvPicPr preferRelativeResize="0"/>
          <p:nvPr/>
        </p:nvPicPr>
        <p:blipFill rotWithShape="1">
          <a:blip r:embed="rId8">
            <a:alphaModFix/>
          </a:blip>
          <a:srcRect/>
          <a:stretch/>
        </p:blipFill>
        <p:spPr>
          <a:xfrm>
            <a:off x="250825" y="285750"/>
            <a:ext cx="1944688" cy="563563"/>
          </a:xfrm>
          <a:prstGeom prst="rect">
            <a:avLst/>
          </a:prstGeom>
          <a:noFill/>
          <a:ln>
            <a:noFill/>
          </a:ln>
        </p:spPr>
      </p:pic>
      <p:cxnSp>
        <p:nvCxnSpPr>
          <p:cNvPr id="13" name="Shape 13"/>
          <p:cNvCxnSpPr/>
          <p:nvPr/>
        </p:nvCxnSpPr>
        <p:spPr>
          <a:xfrm>
            <a:off x="250825" y="1079500"/>
            <a:ext cx="8642350" cy="0"/>
          </a:xfrm>
          <a:prstGeom prst="straightConnector1">
            <a:avLst/>
          </a:prstGeom>
          <a:noFill/>
          <a:ln w="19050" cap="flat" cmpd="sng">
            <a:solidFill>
              <a:srgbClr val="7F7F7F"/>
            </a:solidFill>
            <a:prstDash val="dot"/>
            <a:round/>
            <a:headEnd type="none" w="sm" len="sm"/>
            <a:tailEnd type="none" w="sm" len="sm"/>
          </a:ln>
        </p:spPr>
      </p:cxnSp>
      <p:cxnSp>
        <p:nvCxnSpPr>
          <p:cNvPr id="14" name="Shape 14"/>
          <p:cNvCxnSpPr/>
          <p:nvPr/>
        </p:nvCxnSpPr>
        <p:spPr>
          <a:xfrm>
            <a:off x="250825" y="6165850"/>
            <a:ext cx="8642350" cy="0"/>
          </a:xfrm>
          <a:prstGeom prst="straightConnector1">
            <a:avLst/>
          </a:prstGeom>
          <a:noFill/>
          <a:ln w="19050" cap="flat" cmpd="sng">
            <a:solidFill>
              <a:srgbClr val="7F7F7F"/>
            </a:solidFill>
            <a:prstDash val="dot"/>
            <a:round/>
            <a:headEnd type="none" w="sm" len="sm"/>
            <a:tailEnd type="none" w="sm" len="sm"/>
          </a:ln>
        </p:spPr>
      </p:cxnSp>
      <p:pic>
        <p:nvPicPr>
          <p:cNvPr id="15" name="Shape 15" descr="address.gif"/>
          <p:cNvPicPr preferRelativeResize="0"/>
          <p:nvPr/>
        </p:nvPicPr>
        <p:blipFill rotWithShape="1">
          <a:blip r:embed="rId9">
            <a:alphaModFix/>
          </a:blip>
          <a:srcRect/>
          <a:stretch/>
        </p:blipFill>
        <p:spPr>
          <a:xfrm>
            <a:off x="7400925" y="6237288"/>
            <a:ext cx="1492250" cy="342900"/>
          </a:xfrm>
          <a:prstGeom prst="rect">
            <a:avLst/>
          </a:prstGeom>
          <a:noFill/>
          <a:ln>
            <a:noFill/>
          </a:ln>
        </p:spPr>
      </p:pic>
      <p:sp>
        <p:nvSpPr>
          <p:cNvPr id="16" name="Shape 16"/>
          <p:cNvSpPr txBox="1">
            <a:spLocks noGrp="1"/>
          </p:cNvSpPr>
          <p:nvPr>
            <p:ph type="ftr" idx="11"/>
          </p:nvPr>
        </p:nvSpPr>
        <p:spPr>
          <a:xfrm>
            <a:off x="128588" y="6246813"/>
            <a:ext cx="386715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7" name="Shape 17"/>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b="0" i="0" u="none" strike="noStrike" cap="none">
                <a:solidFill>
                  <a:srgbClr val="898989"/>
                </a:solidFill>
                <a:latin typeface="Arial"/>
                <a:ea typeface="Arial"/>
                <a:cs typeface="Arial"/>
                <a:sym typeface="Arial"/>
              </a:defRPr>
            </a:lvl1pPr>
            <a:lvl2pPr marL="0" marR="0" lvl="1" indent="0" algn="ctr" rtl="0">
              <a:spcBef>
                <a:spcPts val="0"/>
              </a:spcBef>
              <a:spcAft>
                <a:spcPts val="0"/>
              </a:spcAft>
              <a:buNone/>
              <a:defRPr sz="1200" b="0" i="0" u="none" strike="noStrike" cap="none">
                <a:solidFill>
                  <a:srgbClr val="898989"/>
                </a:solidFill>
                <a:latin typeface="Arial"/>
                <a:ea typeface="Arial"/>
                <a:cs typeface="Arial"/>
                <a:sym typeface="Arial"/>
              </a:defRPr>
            </a:lvl2pPr>
            <a:lvl3pPr marL="0" marR="0" lvl="2" indent="0" algn="ctr" rtl="0">
              <a:spcBef>
                <a:spcPts val="0"/>
              </a:spcBef>
              <a:spcAft>
                <a:spcPts val="0"/>
              </a:spcAft>
              <a:buNone/>
              <a:defRPr sz="1200" b="0" i="0" u="none" strike="noStrike" cap="none">
                <a:solidFill>
                  <a:srgbClr val="898989"/>
                </a:solidFill>
                <a:latin typeface="Arial"/>
                <a:ea typeface="Arial"/>
                <a:cs typeface="Arial"/>
                <a:sym typeface="Arial"/>
              </a:defRPr>
            </a:lvl3pPr>
            <a:lvl4pPr marL="0" marR="0" lvl="3" indent="0" algn="ctr" rtl="0">
              <a:spcBef>
                <a:spcPts val="0"/>
              </a:spcBef>
              <a:spcAft>
                <a:spcPts val="0"/>
              </a:spcAft>
              <a:buNone/>
              <a:defRPr sz="1200" b="0" i="0" u="none" strike="noStrike" cap="none">
                <a:solidFill>
                  <a:srgbClr val="898989"/>
                </a:solidFill>
                <a:latin typeface="Arial"/>
                <a:ea typeface="Arial"/>
                <a:cs typeface="Arial"/>
                <a:sym typeface="Arial"/>
              </a:defRPr>
            </a:lvl4pPr>
            <a:lvl5pPr marL="0" marR="0" lvl="4" indent="0" algn="ctr" rtl="0">
              <a:spcBef>
                <a:spcPts val="0"/>
              </a:spcBef>
              <a:spcAft>
                <a:spcPts val="0"/>
              </a:spcAft>
              <a:buNone/>
              <a:defRPr sz="1200" b="0" i="0" u="none" strike="noStrike" cap="none">
                <a:solidFill>
                  <a:srgbClr val="898989"/>
                </a:solidFill>
                <a:latin typeface="Arial"/>
                <a:ea typeface="Arial"/>
                <a:cs typeface="Arial"/>
                <a:sym typeface="Arial"/>
              </a:defRPr>
            </a:lvl5pPr>
            <a:lvl6pPr marL="0" marR="0" lvl="5" indent="0" algn="ctr" rtl="0">
              <a:spcBef>
                <a:spcPts val="0"/>
              </a:spcBef>
              <a:spcAft>
                <a:spcPts val="0"/>
              </a:spcAft>
              <a:buNone/>
              <a:defRPr sz="1200" b="0" i="0" u="none" strike="noStrike" cap="none">
                <a:solidFill>
                  <a:srgbClr val="898989"/>
                </a:solidFill>
                <a:latin typeface="Arial"/>
                <a:ea typeface="Arial"/>
                <a:cs typeface="Arial"/>
                <a:sym typeface="Arial"/>
              </a:defRPr>
            </a:lvl6pPr>
            <a:lvl7pPr marL="0" marR="0" lvl="6" indent="0" algn="ctr" rtl="0">
              <a:spcBef>
                <a:spcPts val="0"/>
              </a:spcBef>
              <a:spcAft>
                <a:spcPts val="0"/>
              </a:spcAft>
              <a:buNone/>
              <a:defRPr sz="1200" b="0" i="0" u="none" strike="noStrike" cap="none">
                <a:solidFill>
                  <a:srgbClr val="898989"/>
                </a:solidFill>
                <a:latin typeface="Arial"/>
                <a:ea typeface="Arial"/>
                <a:cs typeface="Arial"/>
                <a:sym typeface="Arial"/>
              </a:defRPr>
            </a:lvl7pPr>
            <a:lvl8pPr marL="0" marR="0" lvl="7" indent="0" algn="ctr" rtl="0">
              <a:spcBef>
                <a:spcPts val="0"/>
              </a:spcBef>
              <a:spcAft>
                <a:spcPts val="0"/>
              </a:spcAft>
              <a:buNone/>
              <a:defRPr sz="1200" b="0" i="0" u="none" strike="noStrike" cap="none">
                <a:solidFill>
                  <a:srgbClr val="898989"/>
                </a:solidFill>
                <a:latin typeface="Arial"/>
                <a:ea typeface="Arial"/>
                <a:cs typeface="Arial"/>
                <a:sym typeface="Arial"/>
              </a:defRPr>
            </a:lvl8pPr>
            <a:lvl9pPr marL="0" marR="0" lvl="8" indent="0" algn="ctr" rtl="0">
              <a:spcBef>
                <a:spcPts val="0"/>
              </a:spcBef>
              <a:spcAft>
                <a:spcPts val="0"/>
              </a:spcAft>
              <a:buNone/>
              <a:defRPr sz="1200" b="0" i="0" u="none" strike="noStrike" cap="none">
                <a:solidFill>
                  <a:srgbClr val="898989"/>
                </a:solidFill>
                <a:latin typeface="Arial"/>
                <a:ea typeface="Arial"/>
                <a:cs typeface="Arial"/>
                <a:sym typeface="Arial"/>
              </a:defRPr>
            </a:lvl9pPr>
          </a:lstStyle>
          <a:p>
            <a:pPr marL="0" lvl="0" indent="0">
              <a:spcBef>
                <a:spcPts val="0"/>
              </a:spcBef>
              <a:spcAft>
                <a:spcPts val="0"/>
              </a:spcAft>
              <a:buNone/>
            </a:pPr>
            <a:fld id="{00000000-1234-1234-1234-123412341234}" type="slidenum">
              <a:rPr lang="en-GB"/>
              <a:t>‹#›</a:t>
            </a:fld>
            <a:endParaRPr/>
          </a:p>
        </p:txBody>
      </p:sp>
      <p:sp>
        <p:nvSpPr>
          <p:cNvPr id="18" name="Shape 18"/>
          <p:cNvSpPr txBox="1">
            <a:spLocks noGrp="1"/>
          </p:cNvSpPr>
          <p:nvPr>
            <p:ph type="dt" idx="10"/>
          </p:nvPr>
        </p:nvSpPr>
        <p:spPr>
          <a:xfrm>
            <a:off x="6732588" y="620713"/>
            <a:ext cx="2133600" cy="36512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r>
              <a:rPr lang="en-US"/>
              <a:t>MAY 2018</a:t>
            </a:r>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4" r:id="rId5"/>
    <p:sldLayoutId id="2147483656" r:id="rId6"/>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bristol.ac.uk/sps/wtpn/policyessentials/"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sciencedirect.com/science/article/pii/S0959652614007409"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ciencedirect.com/science/article/pii/S0959652614007409#bib39"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hyperlink" Target="https://www.sciencedirect.com/science/article/pii/S0959652614007409#bib40"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251525" y="1196750"/>
            <a:ext cx="8640900" cy="1524300"/>
          </a:xfrm>
          <a:prstGeom prst="rect">
            <a:avLst/>
          </a:prstGeom>
          <a:noFill/>
          <a:ln>
            <a:noFill/>
          </a:ln>
        </p:spPr>
        <p:txBody>
          <a:bodyPr spcFirstLastPara="1" wrap="square" lIns="91425" tIns="45700" rIns="91425" bIns="45700" anchor="b" anchorCtr="0">
            <a:noAutofit/>
          </a:bodyPr>
          <a:lstStyle/>
          <a:p>
            <a:pPr marL="0" marR="0" lvl="0" indent="0" rtl="0">
              <a:spcBef>
                <a:spcPts val="0"/>
              </a:spcBef>
              <a:spcAft>
                <a:spcPts val="0"/>
              </a:spcAft>
              <a:buNone/>
            </a:pPr>
            <a:endParaRPr sz="3000" b="1">
              <a:solidFill>
                <a:schemeClr val="dk1"/>
              </a:solidFill>
            </a:endParaRPr>
          </a:p>
          <a:p>
            <a:pPr marL="0" marR="0" lvl="0" indent="0" rtl="0">
              <a:spcBef>
                <a:spcPts val="0"/>
              </a:spcBef>
              <a:spcAft>
                <a:spcPts val="0"/>
              </a:spcAft>
              <a:buNone/>
            </a:pPr>
            <a:r>
              <a:rPr lang="en-GB" sz="3000" b="1">
                <a:solidFill>
                  <a:srgbClr val="9A1D2B"/>
                </a:solidFill>
                <a:latin typeface="Calibri"/>
                <a:ea typeface="Calibri"/>
                <a:cs typeface="Calibri"/>
                <a:sym typeface="Calibri"/>
              </a:rPr>
              <a:t>New ways of thinking about professional practice with parents with learning difficulties where there are concerns about child neglect.</a:t>
            </a:r>
            <a:endParaRPr sz="3000" b="1" i="0" u="none" strike="noStrike" cap="none">
              <a:solidFill>
                <a:srgbClr val="9A1D2B"/>
              </a:solidFill>
              <a:latin typeface="Calibri"/>
              <a:ea typeface="Calibri"/>
              <a:cs typeface="Calibri"/>
              <a:sym typeface="Calibri"/>
            </a:endParaRPr>
          </a:p>
        </p:txBody>
      </p:sp>
      <p:sp>
        <p:nvSpPr>
          <p:cNvPr id="61" name="Shape 61"/>
          <p:cNvSpPr txBox="1">
            <a:spLocks noGrp="1"/>
          </p:cNvSpPr>
          <p:nvPr>
            <p:ph type="body" idx="1"/>
          </p:nvPr>
        </p:nvSpPr>
        <p:spPr>
          <a:xfrm>
            <a:off x="251525" y="3119275"/>
            <a:ext cx="8640900" cy="3006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3200"/>
              <a:buFont typeface="Arial"/>
              <a:buNone/>
            </a:pPr>
            <a:r>
              <a:rPr lang="en-GB" sz="2400" b="1">
                <a:latin typeface="Arial"/>
                <a:ea typeface="Arial"/>
                <a:cs typeface="Arial"/>
                <a:sym typeface="Arial"/>
              </a:rPr>
              <a:t>B</a:t>
            </a:r>
            <a:r>
              <a:rPr lang="en-GB" sz="2400" b="1"/>
              <a:t>eth Tarleton, Wendy Merchant, Danielle Turney, Nadine Tilbury</a:t>
            </a:r>
            <a:endParaRPr sz="2400" b="1"/>
          </a:p>
          <a:p>
            <a:pPr marL="0" marR="0" lvl="0" indent="0" algn="l" rtl="0">
              <a:spcBef>
                <a:spcPts val="640"/>
              </a:spcBef>
              <a:spcAft>
                <a:spcPts val="0"/>
              </a:spcAft>
              <a:buClr>
                <a:schemeClr val="dk1"/>
              </a:buClr>
              <a:buSzPts val="3200"/>
              <a:buFont typeface="Arial"/>
              <a:buNone/>
            </a:pPr>
            <a:endParaRPr sz="2400"/>
          </a:p>
          <a:p>
            <a:pPr marL="0" marR="0" lvl="0" indent="0" algn="l" rtl="0">
              <a:spcBef>
                <a:spcPts val="640"/>
              </a:spcBef>
              <a:spcAft>
                <a:spcPts val="0"/>
              </a:spcAft>
              <a:buClr>
                <a:schemeClr val="dk1"/>
              </a:buClr>
              <a:buSzPts val="3200"/>
              <a:buFont typeface="Arial"/>
              <a:buNone/>
            </a:pPr>
            <a:r>
              <a:rPr lang="en-GB" sz="2400" i="0" u="none" strike="noStrike" cap="none">
                <a:solidFill>
                  <a:schemeClr val="dk1"/>
                </a:solidFill>
              </a:rPr>
              <a:t>Getting Things Changed</a:t>
            </a:r>
            <a:r>
              <a:rPr lang="en-GB" sz="2400"/>
              <a:t> project</a:t>
            </a:r>
            <a:endParaRPr sz="2400"/>
          </a:p>
          <a:p>
            <a:pPr marL="0" marR="0" lvl="0" indent="0" algn="l" rtl="0">
              <a:spcBef>
                <a:spcPts val="640"/>
              </a:spcBef>
              <a:spcAft>
                <a:spcPts val="0"/>
              </a:spcAft>
              <a:buClr>
                <a:schemeClr val="dk1"/>
              </a:buClr>
              <a:buSzPts val="3200"/>
              <a:buFont typeface="Arial"/>
              <a:buNone/>
            </a:pPr>
            <a:r>
              <a:rPr lang="en-GB" sz="2400" i="0" u="none" strike="noStrike" cap="none">
                <a:solidFill>
                  <a:schemeClr val="dk1"/>
                </a:solidFill>
              </a:rPr>
              <a:t>Norah Fry Centre for Disability Studies, University of Bristol</a:t>
            </a:r>
            <a:endParaRPr sz="2400"/>
          </a:p>
          <a:p>
            <a:pPr marL="342900" marR="0" lvl="0" indent="-139700" algn="l" rtl="0">
              <a:spcBef>
                <a:spcPts val="640"/>
              </a:spcBef>
              <a:spcAft>
                <a:spcPts val="0"/>
              </a:spcAft>
              <a:buClr>
                <a:schemeClr val="dk1"/>
              </a:buClr>
              <a:buSzPts val="3200"/>
              <a:buFont typeface="Arial"/>
              <a:buNone/>
            </a:pPr>
            <a:endParaRPr sz="2400" b="0" i="0" u="none" strike="noStrike" cap="none">
              <a:solidFill>
                <a:schemeClr val="dk1"/>
              </a:solidFill>
              <a:latin typeface="Calibri"/>
              <a:ea typeface="Calibri"/>
              <a:cs typeface="Calibri"/>
              <a:sym typeface="Calibri"/>
            </a:endParaRPr>
          </a:p>
        </p:txBody>
      </p:sp>
      <p:sp>
        <p:nvSpPr>
          <p:cNvPr id="62" name="Shape 62"/>
          <p:cNvSpPr txBox="1">
            <a:spLocks noGrp="1"/>
          </p:cNvSpPr>
          <p:nvPr>
            <p:ph type="ftr" idx="11"/>
          </p:nvPr>
        </p:nvSpPr>
        <p:spPr>
          <a:xfrm>
            <a:off x="128588" y="6246813"/>
            <a:ext cx="3867150" cy="3651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200" b="0" i="0" u="none" strike="noStrike" cap="none">
              <a:solidFill>
                <a:srgbClr val="888888"/>
              </a:solidFill>
              <a:latin typeface="Arial"/>
              <a:ea typeface="Arial"/>
              <a:cs typeface="Arial"/>
              <a:sym typeface="Arial"/>
            </a:endParaRPr>
          </a:p>
        </p:txBody>
      </p:sp>
      <p:sp>
        <p:nvSpPr>
          <p:cNvPr id="63" name="Shape 63"/>
          <p:cNvSpPr txBox="1">
            <a:spLocks noGrp="1"/>
          </p:cNvSpPr>
          <p:nvPr>
            <p:ph type="sldNum" idx="12"/>
          </p:nvPr>
        </p:nvSpPr>
        <p:spPr>
          <a:xfrm>
            <a:off x="4211638" y="6251575"/>
            <a:ext cx="720725" cy="36512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en-GB" sz="1200" b="0" i="0" u="none" strike="noStrike" cap="none">
                <a:solidFill>
                  <a:srgbClr val="898989"/>
                </a:solidFill>
                <a:latin typeface="Arial"/>
                <a:ea typeface="Arial"/>
                <a:cs typeface="Arial"/>
                <a:sym typeface="Arial"/>
              </a:rPr>
              <a:t>1</a:t>
            </a:fld>
            <a:endParaRPr sz="1200" b="0" i="0" u="none" strike="noStrike" cap="none">
              <a:solidFill>
                <a:srgbClr val="898989"/>
              </a:solidFill>
              <a:latin typeface="Arial"/>
              <a:ea typeface="Arial"/>
              <a:cs typeface="Arial"/>
              <a:sym typeface="Arial"/>
            </a:endParaRPr>
          </a:p>
        </p:txBody>
      </p:sp>
      <p:sp>
        <p:nvSpPr>
          <p:cNvPr id="64" name="Shape 64"/>
          <p:cNvSpPr txBox="1">
            <a:spLocks noGrp="1"/>
          </p:cNvSpPr>
          <p:nvPr>
            <p:ph type="dt" idx="10"/>
          </p:nvPr>
        </p:nvSpPr>
        <p:spPr>
          <a:xfrm>
            <a:off x="6732588" y="620713"/>
            <a:ext cx="2133600" cy="365125"/>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200" b="0" i="0" u="none" strike="noStrike" cap="none">
                <a:solidFill>
                  <a:srgbClr val="898989"/>
                </a:solidFill>
                <a:latin typeface="Arial"/>
                <a:ea typeface="Arial"/>
                <a:cs typeface="Arial"/>
                <a:sym typeface="Arial"/>
              </a:rPr>
              <a:t>MAY 2018</a:t>
            </a:r>
            <a:endParaRPr sz="1200" b="0" i="0" u="none" strike="noStrike" cap="none">
              <a:solidFill>
                <a:srgbClr val="898989"/>
              </a:solidFill>
              <a:latin typeface="Arial"/>
              <a:ea typeface="Arial"/>
              <a:cs typeface="Arial"/>
              <a:sym typeface="Arial"/>
            </a:endParaRPr>
          </a:p>
        </p:txBody>
      </p:sp>
      <p:pic>
        <p:nvPicPr>
          <p:cNvPr id="65" name="Shape 65"/>
          <p:cNvPicPr preferRelativeResize="0"/>
          <p:nvPr/>
        </p:nvPicPr>
        <p:blipFill rotWithShape="1">
          <a:blip r:embed="rId3">
            <a:alphaModFix/>
          </a:blip>
          <a:srcRect/>
          <a:stretch/>
        </p:blipFill>
        <p:spPr>
          <a:xfrm>
            <a:off x="251526" y="4863851"/>
            <a:ext cx="1346782" cy="1382975"/>
          </a:xfrm>
          <a:prstGeom prst="rect">
            <a:avLst/>
          </a:prstGeom>
          <a:noFill/>
          <a:ln>
            <a:noFill/>
          </a:ln>
        </p:spPr>
      </p:pic>
      <p:pic>
        <p:nvPicPr>
          <p:cNvPr id="66" name="Shape 66"/>
          <p:cNvPicPr preferRelativeResize="0"/>
          <p:nvPr/>
        </p:nvPicPr>
        <p:blipFill rotWithShape="1">
          <a:blip r:embed="rId4">
            <a:alphaModFix/>
          </a:blip>
          <a:srcRect/>
          <a:stretch/>
        </p:blipFill>
        <p:spPr>
          <a:xfrm>
            <a:off x="6732600" y="5048625"/>
            <a:ext cx="2033808" cy="101342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Shape 274"/>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10</a:t>
            </a:fld>
            <a:endParaRPr/>
          </a:p>
        </p:txBody>
      </p:sp>
      <p:sp>
        <p:nvSpPr>
          <p:cNvPr id="275" name="Shape 275"/>
          <p:cNvSpPr txBox="1"/>
          <p:nvPr/>
        </p:nvSpPr>
        <p:spPr>
          <a:xfrm>
            <a:off x="527550" y="1269400"/>
            <a:ext cx="8226300" cy="4813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sz="3000">
                <a:solidFill>
                  <a:srgbClr val="9A1D2B"/>
                </a:solidFill>
                <a:latin typeface="Calibri"/>
                <a:ea typeface="Calibri"/>
                <a:cs typeface="Calibri"/>
                <a:sym typeface="Calibri"/>
              </a:rPr>
              <a:t>Understandings (meanings) about parents with learning difficulties</a:t>
            </a:r>
            <a:endParaRPr sz="3000">
              <a:solidFill>
                <a:srgbClr val="9A1D2B"/>
              </a:solidFill>
              <a:latin typeface="Calibri"/>
              <a:ea typeface="Calibri"/>
              <a:cs typeface="Calibri"/>
              <a:sym typeface="Calibri"/>
            </a:endParaRPr>
          </a:p>
          <a:p>
            <a:pPr marL="0" lvl="0" indent="0">
              <a:spcBef>
                <a:spcPts val="0"/>
              </a:spcBef>
              <a:spcAft>
                <a:spcPts val="0"/>
              </a:spcAft>
              <a:buNone/>
            </a:pPr>
            <a:endParaRPr sz="3000">
              <a:latin typeface="Calibri"/>
              <a:ea typeface="Calibri"/>
              <a:cs typeface="Calibri"/>
              <a:sym typeface="Calibri"/>
            </a:endParaRPr>
          </a:p>
          <a:p>
            <a:pPr marL="0" lvl="0" indent="0">
              <a:spcBef>
                <a:spcPts val="0"/>
              </a:spcBef>
              <a:spcAft>
                <a:spcPts val="0"/>
              </a:spcAft>
              <a:buNone/>
            </a:pPr>
            <a:r>
              <a:rPr lang="en-GB" sz="2400">
                <a:solidFill>
                  <a:srgbClr val="980000"/>
                </a:solidFill>
                <a:latin typeface="Calibri"/>
                <a:ea typeface="Calibri"/>
                <a:cs typeface="Calibri"/>
                <a:sym typeface="Calibri"/>
              </a:rPr>
              <a:t>Recognised on-going  impairment</a:t>
            </a:r>
            <a:endParaRPr sz="2400">
              <a:solidFill>
                <a:srgbClr val="980000"/>
              </a:solidFill>
              <a:latin typeface="Calibri"/>
              <a:ea typeface="Calibri"/>
              <a:cs typeface="Calibri"/>
              <a:sym typeface="Calibri"/>
            </a:endParaRPr>
          </a:p>
          <a:p>
            <a:pPr marL="0" lvl="0" indent="0">
              <a:spcBef>
                <a:spcPts val="0"/>
              </a:spcBef>
              <a:spcAft>
                <a:spcPts val="0"/>
              </a:spcAft>
              <a:buNone/>
            </a:pPr>
            <a:endParaRPr sz="2400" b="1">
              <a:latin typeface="Calibri"/>
              <a:ea typeface="Calibri"/>
              <a:cs typeface="Calibri"/>
              <a:sym typeface="Calibri"/>
            </a:endParaRPr>
          </a:p>
          <a:p>
            <a:pPr marL="0" lvl="0" indent="0" algn="ctr" rtl="0">
              <a:lnSpc>
                <a:spcPct val="120000"/>
              </a:lnSpc>
              <a:spcBef>
                <a:spcPts val="0"/>
              </a:spcBef>
              <a:spcAft>
                <a:spcPts val="0"/>
              </a:spcAft>
              <a:buClr>
                <a:schemeClr val="dk1"/>
              </a:buClr>
              <a:buSzPts val="1100"/>
              <a:buFont typeface="Arial"/>
              <a:buNone/>
            </a:pPr>
            <a:r>
              <a:rPr lang="en-GB" sz="2400" i="1">
                <a:solidFill>
                  <a:schemeClr val="dk1"/>
                </a:solidFill>
                <a:latin typeface="Calibri"/>
                <a:ea typeface="Calibri"/>
                <a:cs typeface="Calibri"/>
                <a:sym typeface="Calibri"/>
              </a:rPr>
              <a:t>‘Mainly that that parent has difficulty processing information, and may have difficulties with their own literacy, numeracy, and speech and language, that sort of thing really.’</a:t>
            </a:r>
            <a:endParaRPr sz="2400" i="1">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spcBef>
                <a:spcPts val="0"/>
              </a:spcBef>
              <a:spcAft>
                <a:spcPts val="0"/>
              </a:spcAft>
              <a:buNone/>
            </a:pPr>
            <a:endParaRPr sz="2400" b="1">
              <a:latin typeface="Calibri"/>
              <a:ea typeface="Calibri"/>
              <a:cs typeface="Calibri"/>
              <a:sym typeface="Calibri"/>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11</a:t>
            </a:fld>
            <a:endParaRPr/>
          </a:p>
        </p:txBody>
      </p:sp>
      <p:sp>
        <p:nvSpPr>
          <p:cNvPr id="282" name="Shape 282"/>
          <p:cNvSpPr txBox="1"/>
          <p:nvPr/>
        </p:nvSpPr>
        <p:spPr>
          <a:xfrm>
            <a:off x="445100" y="1285875"/>
            <a:ext cx="8358300" cy="47643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83" name="Shape 283"/>
          <p:cNvSpPr txBox="1"/>
          <p:nvPr/>
        </p:nvSpPr>
        <p:spPr>
          <a:xfrm>
            <a:off x="280250" y="1285875"/>
            <a:ext cx="8688000" cy="45996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endParaRPr sz="2400" b="1" dirty="0">
              <a:solidFill>
                <a:schemeClr val="dk1"/>
              </a:solidFill>
              <a:latin typeface="Calibri"/>
              <a:ea typeface="Calibri"/>
              <a:cs typeface="Calibri"/>
              <a:sym typeface="Calibri"/>
            </a:endParaRPr>
          </a:p>
          <a:p>
            <a:pPr marL="0" lvl="0" indent="0" rtl="0">
              <a:lnSpc>
                <a:spcPct val="115000"/>
              </a:lnSpc>
              <a:spcBef>
                <a:spcPts val="0"/>
              </a:spcBef>
              <a:spcAft>
                <a:spcPts val="0"/>
              </a:spcAft>
              <a:buNone/>
            </a:pPr>
            <a:r>
              <a:rPr lang="en-GB" sz="3200" dirty="0">
                <a:solidFill>
                  <a:srgbClr val="9A1D2B"/>
                </a:solidFill>
                <a:latin typeface="Calibri"/>
                <a:ea typeface="Calibri"/>
                <a:cs typeface="Calibri"/>
                <a:sym typeface="Calibri"/>
              </a:rPr>
              <a:t>Recognised parents’ on-going support needs</a:t>
            </a:r>
            <a:endParaRPr sz="3200" dirty="0">
              <a:solidFill>
                <a:srgbClr val="9A1D2B"/>
              </a:solidFill>
              <a:latin typeface="Calibri"/>
              <a:ea typeface="Calibri"/>
              <a:cs typeface="Calibri"/>
              <a:sym typeface="Calibri"/>
            </a:endParaRPr>
          </a:p>
          <a:p>
            <a:pPr marL="0" lvl="0" indent="0" rtl="0">
              <a:lnSpc>
                <a:spcPct val="115000"/>
              </a:lnSpc>
              <a:spcBef>
                <a:spcPts val="0"/>
              </a:spcBef>
              <a:spcAft>
                <a:spcPts val="0"/>
              </a:spcAft>
              <a:buNone/>
            </a:pPr>
            <a:endParaRPr sz="2400" b="1" dirty="0">
              <a:solidFill>
                <a:schemeClr val="dk1"/>
              </a:solidFill>
              <a:latin typeface="Calibri"/>
              <a:ea typeface="Calibri"/>
              <a:cs typeface="Calibri"/>
              <a:sym typeface="Calibri"/>
            </a:endParaRPr>
          </a:p>
          <a:p>
            <a:pPr marL="0" lvl="0" indent="0" algn="ctr" rtl="0">
              <a:lnSpc>
                <a:spcPct val="115000"/>
              </a:lnSpc>
              <a:spcBef>
                <a:spcPts val="0"/>
              </a:spcBef>
              <a:spcAft>
                <a:spcPts val="0"/>
              </a:spcAft>
              <a:buNone/>
            </a:pPr>
            <a:r>
              <a:rPr lang="en-GB" sz="2400" dirty="0">
                <a:solidFill>
                  <a:schemeClr val="dk1"/>
                </a:solidFill>
                <a:latin typeface="Calibri"/>
                <a:ea typeface="Calibri"/>
                <a:cs typeface="Calibri"/>
                <a:sym typeface="Calibri"/>
              </a:rPr>
              <a:t>‘</a:t>
            </a:r>
            <a:r>
              <a:rPr lang="en-GB" sz="2400" i="1" dirty="0">
                <a:solidFill>
                  <a:schemeClr val="dk1"/>
                </a:solidFill>
                <a:latin typeface="Calibri"/>
                <a:ea typeface="Calibri"/>
                <a:cs typeface="Calibri"/>
                <a:sym typeface="Calibri"/>
              </a:rPr>
              <a:t>A higher need for support and information in a way that suits them.’</a:t>
            </a:r>
            <a:endParaRPr sz="2400" i="1" dirty="0">
              <a:solidFill>
                <a:schemeClr val="dk1"/>
              </a:solidFill>
              <a:latin typeface="Calibri"/>
              <a:ea typeface="Calibri"/>
              <a:cs typeface="Calibri"/>
              <a:sym typeface="Calibri"/>
            </a:endParaRPr>
          </a:p>
          <a:p>
            <a:pPr marL="0" lvl="0" indent="0" algn="ctr" rtl="0">
              <a:lnSpc>
                <a:spcPct val="115000"/>
              </a:lnSpc>
              <a:spcBef>
                <a:spcPts val="0"/>
              </a:spcBef>
              <a:spcAft>
                <a:spcPts val="0"/>
              </a:spcAft>
              <a:buNone/>
            </a:pPr>
            <a:endParaRPr sz="2400" i="1" dirty="0">
              <a:solidFill>
                <a:schemeClr val="dk1"/>
              </a:solidFill>
              <a:latin typeface="Calibri"/>
              <a:ea typeface="Calibri"/>
              <a:cs typeface="Calibri"/>
              <a:sym typeface="Calibri"/>
            </a:endParaRPr>
          </a:p>
          <a:p>
            <a:pPr marL="0" lvl="0" indent="0" algn="ctr" rtl="0">
              <a:lnSpc>
                <a:spcPct val="120000"/>
              </a:lnSpc>
              <a:spcBef>
                <a:spcPts val="0"/>
              </a:spcBef>
              <a:spcAft>
                <a:spcPts val="0"/>
              </a:spcAft>
              <a:buNone/>
            </a:pPr>
            <a:r>
              <a:rPr lang="en-GB" sz="2400" i="1" dirty="0">
                <a:solidFill>
                  <a:schemeClr val="dk1"/>
                </a:solidFill>
                <a:latin typeface="Calibri"/>
                <a:ea typeface="Calibri"/>
                <a:cs typeface="Calibri"/>
                <a:sym typeface="Calibri"/>
              </a:rPr>
              <a:t>‘Somebody who would actually need some extra help, either from family members, or from professionals, in order for them to be able to care for their child, to meet the child's educational needs, and emotional and physical need.’</a:t>
            </a:r>
            <a:endParaRPr sz="2400" i="1" dirty="0">
              <a:solidFill>
                <a:schemeClr val="dk1"/>
              </a:solidFill>
              <a:latin typeface="Calibri"/>
              <a:ea typeface="Calibri"/>
              <a:cs typeface="Calibri"/>
              <a:sym typeface="Calibri"/>
            </a:endParaRPr>
          </a:p>
          <a:p>
            <a:pPr marL="0" lvl="0" indent="0" rtl="0">
              <a:lnSpc>
                <a:spcPct val="115000"/>
              </a:lnSpc>
              <a:spcBef>
                <a:spcPts val="0"/>
              </a:spcBef>
              <a:spcAft>
                <a:spcPts val="0"/>
              </a:spcAft>
              <a:buNone/>
            </a:pPr>
            <a:endParaRPr sz="1200" dirty="0">
              <a:solidFill>
                <a:schemeClr val="dk1"/>
              </a:solidFill>
              <a:latin typeface="Cambria"/>
              <a:ea typeface="Cambria"/>
              <a:cs typeface="Cambria"/>
              <a:sym typeface="Cambria"/>
            </a:endParaRPr>
          </a:p>
          <a:p>
            <a:pPr marL="0" lvl="0" indent="0" rtl="0">
              <a:lnSpc>
                <a:spcPct val="115000"/>
              </a:lnSpc>
              <a:spcBef>
                <a:spcPts val="0"/>
              </a:spcBef>
              <a:spcAft>
                <a:spcPts val="0"/>
              </a:spcAft>
              <a:buNone/>
            </a:pPr>
            <a:endParaRPr sz="1100" i="1" dirty="0">
              <a:solidFill>
                <a:schemeClr val="dk1"/>
              </a:solidFill>
            </a:endParaRPr>
          </a:p>
          <a:p>
            <a:pPr marL="0" lvl="0" indent="0" rtl="0">
              <a:lnSpc>
                <a:spcPct val="115000"/>
              </a:lnSpc>
              <a:spcBef>
                <a:spcPts val="0"/>
              </a:spcBef>
              <a:spcAft>
                <a:spcPts val="0"/>
              </a:spcAft>
              <a:buNone/>
            </a:pPr>
            <a:endParaRPr sz="2400" b="1" dirty="0">
              <a:solidFill>
                <a:schemeClr val="dk1"/>
              </a:solidFill>
              <a:latin typeface="Calibri"/>
              <a:ea typeface="Calibri"/>
              <a:cs typeface="Calibri"/>
              <a:sym typeface="Calibri"/>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Shape 28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12</a:t>
            </a:fld>
            <a:endParaRPr/>
          </a:p>
        </p:txBody>
      </p:sp>
      <p:sp>
        <p:nvSpPr>
          <p:cNvPr id="290" name="Shape 290"/>
          <p:cNvSpPr txBox="1"/>
          <p:nvPr/>
        </p:nvSpPr>
        <p:spPr>
          <a:xfrm>
            <a:off x="313225" y="1269400"/>
            <a:ext cx="8539500" cy="4681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a:t> </a:t>
            </a:r>
            <a:r>
              <a:rPr lang="en-GB" sz="3000">
                <a:solidFill>
                  <a:srgbClr val="9A1D2B"/>
                </a:solidFill>
                <a:latin typeface="Calibri"/>
                <a:ea typeface="Calibri"/>
                <a:cs typeface="Calibri"/>
                <a:sym typeface="Calibri"/>
              </a:rPr>
              <a:t>Recognised stigma parents face</a:t>
            </a:r>
            <a:endParaRPr sz="3000">
              <a:solidFill>
                <a:srgbClr val="9A1D2B"/>
              </a:solidFill>
              <a:latin typeface="Calibri"/>
              <a:ea typeface="Calibri"/>
              <a:cs typeface="Calibri"/>
              <a:sym typeface="Calibri"/>
            </a:endParaRPr>
          </a:p>
          <a:p>
            <a:pPr marL="0" lvl="0" indent="0">
              <a:spcBef>
                <a:spcPts val="0"/>
              </a:spcBef>
              <a:spcAft>
                <a:spcPts val="0"/>
              </a:spcAft>
              <a:buNone/>
            </a:pPr>
            <a:endParaRPr sz="3000">
              <a:solidFill>
                <a:srgbClr val="9A1D2B"/>
              </a:solidFill>
              <a:latin typeface="Calibri"/>
              <a:ea typeface="Calibri"/>
              <a:cs typeface="Calibri"/>
              <a:sym typeface="Calibri"/>
            </a:endParaRPr>
          </a:p>
          <a:p>
            <a:pPr marL="0" lvl="0" indent="0">
              <a:spcBef>
                <a:spcPts val="0"/>
              </a:spcBef>
              <a:spcAft>
                <a:spcPts val="0"/>
              </a:spcAft>
              <a:buNone/>
            </a:pPr>
            <a:endParaRPr sz="2400" b="1">
              <a:latin typeface="Calibri"/>
              <a:ea typeface="Calibri"/>
              <a:cs typeface="Calibri"/>
              <a:sym typeface="Calibri"/>
            </a:endParaRPr>
          </a:p>
          <a:p>
            <a:pPr marL="0" lvl="0" indent="0" algn="ctr" rtl="0">
              <a:lnSpc>
                <a:spcPct val="120000"/>
              </a:lnSpc>
              <a:spcBef>
                <a:spcPts val="0"/>
              </a:spcBef>
              <a:spcAft>
                <a:spcPts val="0"/>
              </a:spcAft>
              <a:buClr>
                <a:schemeClr val="dk1"/>
              </a:buClr>
              <a:buSzPts val="1100"/>
              <a:buFont typeface="Arial"/>
              <a:buNone/>
            </a:pPr>
            <a:r>
              <a:rPr lang="en-GB" sz="2400">
                <a:solidFill>
                  <a:schemeClr val="dk1"/>
                </a:solidFill>
                <a:latin typeface="Calibri"/>
                <a:ea typeface="Calibri"/>
                <a:cs typeface="Calibri"/>
                <a:sym typeface="Calibri"/>
              </a:rPr>
              <a:t>‘</a:t>
            </a:r>
            <a:r>
              <a:rPr lang="en-GB" sz="2400" i="1">
                <a:solidFill>
                  <a:schemeClr val="dk1"/>
                </a:solidFill>
                <a:latin typeface="Calibri"/>
                <a:ea typeface="Calibri"/>
                <a:cs typeface="Calibri"/>
                <a:sym typeface="Calibri"/>
              </a:rPr>
              <a:t>Society's probably been quite cruel, even from when they started as children, because children in schools get picked on when they've got learning difficulties, and I think it can continue, you know, through life.’</a:t>
            </a:r>
            <a:endParaRPr sz="2400" i="1">
              <a:solidFill>
                <a:schemeClr val="dk1"/>
              </a:solidFill>
              <a:latin typeface="Calibri"/>
              <a:ea typeface="Calibri"/>
              <a:cs typeface="Calibri"/>
              <a:sym typeface="Calibri"/>
            </a:endParaRPr>
          </a:p>
          <a:p>
            <a:pPr marL="0" lvl="0" indent="0" rtl="0">
              <a:lnSpc>
                <a:spcPct val="115000"/>
              </a:lnSpc>
              <a:spcBef>
                <a:spcPts val="0"/>
              </a:spcBef>
              <a:spcAft>
                <a:spcPts val="0"/>
              </a:spcAft>
              <a:buClr>
                <a:schemeClr val="dk1"/>
              </a:buClr>
              <a:buSzPts val="1100"/>
              <a:buFont typeface="Arial"/>
              <a:buNone/>
            </a:pPr>
            <a:endParaRPr sz="2400" i="1">
              <a:solidFill>
                <a:schemeClr val="dk1"/>
              </a:solidFill>
              <a:latin typeface="Calibri"/>
              <a:ea typeface="Calibri"/>
              <a:cs typeface="Calibri"/>
              <a:sym typeface="Calibri"/>
            </a:endParaRPr>
          </a:p>
          <a:p>
            <a:pPr marL="0" lvl="0" indent="0">
              <a:spcBef>
                <a:spcPts val="0"/>
              </a:spcBef>
              <a:spcAft>
                <a:spcPts val="0"/>
              </a:spcAft>
              <a:buNone/>
            </a:pPr>
            <a:endParaRPr sz="2400" b="1">
              <a:latin typeface="Calibri"/>
              <a:ea typeface="Calibri"/>
              <a:cs typeface="Calibri"/>
              <a:sym typeface="Calibri"/>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Shape 29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13</a:t>
            </a:fld>
            <a:endParaRPr/>
          </a:p>
        </p:txBody>
      </p:sp>
      <p:sp>
        <p:nvSpPr>
          <p:cNvPr id="297" name="Shape 297"/>
          <p:cNvSpPr txBox="1"/>
          <p:nvPr/>
        </p:nvSpPr>
        <p:spPr>
          <a:xfrm>
            <a:off x="280250" y="1174750"/>
            <a:ext cx="8523000" cy="49248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sz="3000">
                <a:solidFill>
                  <a:srgbClr val="9A1D2B"/>
                </a:solidFill>
                <a:latin typeface="Calibri"/>
                <a:ea typeface="Calibri"/>
                <a:cs typeface="Calibri"/>
                <a:sym typeface="Calibri"/>
              </a:rPr>
              <a:t>Recognised the multiple issues faced by parents</a:t>
            </a:r>
            <a:endParaRPr sz="3000">
              <a:solidFill>
                <a:srgbClr val="9A1D2B"/>
              </a:solidFill>
              <a:latin typeface="Calibri"/>
              <a:ea typeface="Calibri"/>
              <a:cs typeface="Calibri"/>
              <a:sym typeface="Calibri"/>
            </a:endParaRPr>
          </a:p>
          <a:p>
            <a:pPr marL="0" lvl="0" indent="0">
              <a:spcBef>
                <a:spcPts val="0"/>
              </a:spcBef>
              <a:spcAft>
                <a:spcPts val="0"/>
              </a:spcAft>
              <a:buClr>
                <a:schemeClr val="dk1"/>
              </a:buClr>
              <a:buSzPts val="1100"/>
              <a:buFont typeface="Arial"/>
              <a:buNone/>
            </a:pPr>
            <a:endParaRPr sz="3000">
              <a:solidFill>
                <a:srgbClr val="9A1D2B"/>
              </a:solidFill>
              <a:latin typeface="Calibri"/>
              <a:ea typeface="Calibri"/>
              <a:cs typeface="Calibri"/>
              <a:sym typeface="Calibri"/>
            </a:endParaRPr>
          </a:p>
          <a:p>
            <a:pPr marL="0" lvl="0" indent="0" algn="ctr" rtl="0">
              <a:lnSpc>
                <a:spcPct val="138000"/>
              </a:lnSpc>
              <a:spcBef>
                <a:spcPts val="0"/>
              </a:spcBef>
              <a:spcAft>
                <a:spcPts val="0"/>
              </a:spcAft>
              <a:buClr>
                <a:schemeClr val="dk1"/>
              </a:buClr>
              <a:buSzPts val="1100"/>
              <a:buFont typeface="Arial"/>
              <a:buNone/>
            </a:pPr>
            <a:r>
              <a:rPr lang="en-GB" sz="2400" i="1">
                <a:solidFill>
                  <a:schemeClr val="dk1"/>
                </a:solidFill>
                <a:latin typeface="Calibri"/>
                <a:ea typeface="Calibri"/>
                <a:cs typeface="Calibri"/>
                <a:sym typeface="Calibri"/>
              </a:rPr>
              <a:t>‘If you've got a parent whose mind is completely preoccupied with not having enough money, fear, maybe mental health issues, then it's very hard to sort of prioritise, and be thinking about your child's needs. So I would say that a percentage of the parents that we see with learning difficulties and neglect, it's actually because of those broader, social, mental health issues, that prevent all parents, actually, from being able to prioritise.’</a:t>
            </a:r>
            <a:endParaRPr sz="2400" i="1">
              <a:solidFill>
                <a:schemeClr val="dk1"/>
              </a:solidFill>
              <a:latin typeface="Calibri"/>
              <a:ea typeface="Calibri"/>
              <a:cs typeface="Calibri"/>
              <a:sym typeface="Calibri"/>
            </a:endParaRPr>
          </a:p>
          <a:p>
            <a:pPr marL="0" lvl="0" indent="0" rtl="0">
              <a:lnSpc>
                <a:spcPct val="138000"/>
              </a:lnSpc>
              <a:spcBef>
                <a:spcPts val="0"/>
              </a:spcBef>
              <a:spcAft>
                <a:spcPts val="0"/>
              </a:spcAft>
              <a:buClr>
                <a:schemeClr val="dk1"/>
              </a:buClr>
              <a:buSzPts val="1100"/>
              <a:buFont typeface="Arial"/>
              <a:buNone/>
            </a:pPr>
            <a:r>
              <a:rPr lang="en-GB" sz="1100">
                <a:solidFill>
                  <a:schemeClr val="dk1"/>
                </a:solidFill>
              </a:rPr>
              <a:t>.</a:t>
            </a:r>
            <a:endParaRPr sz="1100">
              <a:solidFill>
                <a:schemeClr val="dk1"/>
              </a:solidFill>
            </a:endParaRPr>
          </a:p>
          <a:p>
            <a:pPr marL="0" lvl="0" indent="0"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spcBef>
                <a:spcPts val="0"/>
              </a:spcBef>
              <a:spcAft>
                <a:spcPts val="0"/>
              </a:spcAft>
              <a:buNone/>
            </a:pPr>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Shape 303"/>
          <p:cNvSpPr txBox="1">
            <a:spLocks noGrp="1"/>
          </p:cNvSpPr>
          <p:nvPr>
            <p:ph type="body" idx="1"/>
          </p:nvPr>
        </p:nvSpPr>
        <p:spPr>
          <a:xfrm>
            <a:off x="268013" y="977461"/>
            <a:ext cx="8655270" cy="5274113"/>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dirty="0">
                <a:solidFill>
                  <a:srgbClr val="9A1D2B"/>
                </a:solidFill>
              </a:rPr>
              <a:t>Understandings (meanings) about neglect by parents</a:t>
            </a:r>
            <a:endParaRPr sz="3000" dirty="0">
              <a:solidFill>
                <a:srgbClr val="9A1D2B"/>
              </a:solidFill>
            </a:endParaRPr>
          </a:p>
          <a:p>
            <a:pPr marL="0" lvl="0" indent="0">
              <a:spcBef>
                <a:spcPts val="640"/>
              </a:spcBef>
              <a:spcAft>
                <a:spcPts val="0"/>
              </a:spcAft>
              <a:buNone/>
            </a:pPr>
            <a:r>
              <a:rPr lang="en-GB" sz="2400" dirty="0">
                <a:solidFill>
                  <a:srgbClr val="980000"/>
                </a:solidFill>
              </a:rPr>
              <a:t>Not deliberate neglect</a:t>
            </a:r>
          </a:p>
          <a:p>
            <a:pPr marL="0" lvl="0" indent="0">
              <a:spcBef>
                <a:spcPts val="640"/>
              </a:spcBef>
              <a:spcAft>
                <a:spcPts val="0"/>
              </a:spcAft>
              <a:buNone/>
            </a:pPr>
            <a:endParaRPr sz="3000" dirty="0">
              <a:solidFill>
                <a:srgbClr val="980000"/>
              </a:solidFill>
            </a:endParaRPr>
          </a:p>
          <a:p>
            <a:pPr marL="0" lvl="0" indent="0" algn="ctr" rtl="0">
              <a:spcBef>
                <a:spcPts val="0"/>
              </a:spcBef>
              <a:spcAft>
                <a:spcPts val="0"/>
              </a:spcAft>
              <a:buNone/>
            </a:pPr>
            <a:r>
              <a:rPr lang="en-GB" sz="2400" i="1" dirty="0"/>
              <a:t>‘Not maliciously neglectful’</a:t>
            </a:r>
            <a:endParaRPr sz="2400" i="1" dirty="0"/>
          </a:p>
          <a:p>
            <a:pPr marL="0" lvl="0" indent="0" algn="ctr" rtl="0">
              <a:spcBef>
                <a:spcPts val="0"/>
              </a:spcBef>
              <a:spcAft>
                <a:spcPts val="0"/>
              </a:spcAft>
              <a:buNone/>
            </a:pPr>
            <a:endParaRPr sz="1200" i="1" dirty="0"/>
          </a:p>
          <a:p>
            <a:pPr marL="0" lvl="0" indent="0" algn="ctr" rtl="0">
              <a:lnSpc>
                <a:spcPct val="115000"/>
              </a:lnSpc>
              <a:spcBef>
                <a:spcPts val="0"/>
              </a:spcBef>
              <a:spcAft>
                <a:spcPts val="0"/>
              </a:spcAft>
              <a:buNone/>
            </a:pPr>
            <a:r>
              <a:rPr lang="en-GB" sz="2400" i="1" dirty="0"/>
              <a:t>‘Parents with additional needs, OK, there might be neglect there, OK, there might be identified areas of neglect. However, potentially, probably, not intentiona</a:t>
            </a:r>
            <a:r>
              <a:rPr lang="en-GB" sz="2400" i="1" dirty="0">
                <a:latin typeface="Arial"/>
                <a:ea typeface="Arial"/>
                <a:cs typeface="Arial"/>
                <a:sym typeface="Arial"/>
              </a:rPr>
              <a:t>l’ </a:t>
            </a:r>
            <a:endParaRPr sz="2400" i="1" dirty="0">
              <a:latin typeface="Arial"/>
              <a:ea typeface="Arial"/>
              <a:cs typeface="Arial"/>
              <a:sym typeface="Arial"/>
            </a:endParaRPr>
          </a:p>
          <a:p>
            <a:pPr marL="0" lvl="0" indent="0" algn="ctr" rtl="0">
              <a:lnSpc>
                <a:spcPct val="115000"/>
              </a:lnSpc>
              <a:spcBef>
                <a:spcPts val="0"/>
              </a:spcBef>
              <a:spcAft>
                <a:spcPts val="0"/>
              </a:spcAft>
              <a:buNone/>
            </a:pPr>
            <a:endParaRPr sz="1200" i="1" dirty="0">
              <a:latin typeface="Arial"/>
              <a:ea typeface="Arial"/>
              <a:cs typeface="Arial"/>
              <a:sym typeface="Arial"/>
            </a:endParaRPr>
          </a:p>
          <a:p>
            <a:pPr marL="0" lvl="0" indent="0" algn="ctr" rtl="0">
              <a:lnSpc>
                <a:spcPct val="115000"/>
              </a:lnSpc>
              <a:spcBef>
                <a:spcPts val="0"/>
              </a:spcBef>
              <a:spcAft>
                <a:spcPts val="0"/>
              </a:spcAft>
              <a:buNone/>
            </a:pPr>
            <a:r>
              <a:rPr lang="en-GB" sz="2400" i="1" dirty="0"/>
              <a:t>‘Not automatically make the link’ between </a:t>
            </a:r>
            <a:r>
              <a:rPr lang="en-GB" sz="2400" i="1" dirty="0" err="1"/>
              <a:t>ld</a:t>
            </a:r>
            <a:r>
              <a:rPr lang="en-GB" sz="2400" i="1" dirty="0"/>
              <a:t> and neglect but would ask the question:  ...I would wonder whether those parents had been appropriately supported in a way that they could access and understand, to parent their children effectively.’</a:t>
            </a:r>
            <a:endParaRPr sz="2400" i="1" dirty="0">
              <a:latin typeface="Arial"/>
              <a:ea typeface="Arial"/>
              <a:cs typeface="Arial"/>
              <a:sym typeface="Arial"/>
            </a:endParaRPr>
          </a:p>
          <a:p>
            <a:pPr marL="0" lvl="0" indent="0" algn="ctr" rtl="0">
              <a:lnSpc>
                <a:spcPct val="115000"/>
              </a:lnSpc>
              <a:spcBef>
                <a:spcPts val="0"/>
              </a:spcBef>
              <a:spcAft>
                <a:spcPts val="0"/>
              </a:spcAft>
              <a:buClr>
                <a:schemeClr val="dk1"/>
              </a:buClr>
              <a:buSzPts val="1100"/>
              <a:buFont typeface="Arial"/>
              <a:buNone/>
            </a:pPr>
            <a:endParaRPr sz="2400" i="1" dirty="0">
              <a:latin typeface="Arial"/>
              <a:ea typeface="Arial"/>
              <a:cs typeface="Arial"/>
              <a:sym typeface="Arial"/>
            </a:endParaRPr>
          </a:p>
          <a:p>
            <a:pPr marL="0" lvl="0" indent="0" rtl="0">
              <a:lnSpc>
                <a:spcPct val="115000"/>
              </a:lnSpc>
              <a:spcBef>
                <a:spcPts val="0"/>
              </a:spcBef>
              <a:spcAft>
                <a:spcPts val="0"/>
              </a:spcAft>
              <a:buClr>
                <a:schemeClr val="dk1"/>
              </a:buClr>
              <a:buSzPts val="1100"/>
              <a:buFont typeface="Arial"/>
              <a:buNone/>
            </a:pPr>
            <a:r>
              <a:rPr lang="en-GB" sz="2400" i="1" dirty="0">
                <a:latin typeface="Arial"/>
                <a:ea typeface="Arial"/>
                <a:cs typeface="Arial"/>
                <a:sym typeface="Arial"/>
              </a:rPr>
              <a:t>‘</a:t>
            </a:r>
            <a:endParaRPr sz="2400" b="1" dirty="0"/>
          </a:p>
          <a:p>
            <a:pPr marL="0" lvl="0" indent="0">
              <a:spcBef>
                <a:spcPts val="640"/>
              </a:spcBef>
              <a:spcAft>
                <a:spcPts val="0"/>
              </a:spcAft>
              <a:buNone/>
            </a:pPr>
            <a:endParaRPr sz="2400" b="1" dirty="0"/>
          </a:p>
        </p:txBody>
      </p:sp>
      <p:sp>
        <p:nvSpPr>
          <p:cNvPr id="304" name="Shape 304"/>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14</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Shape 317"/>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a:solidFill>
                  <a:srgbClr val="9A1D2B"/>
                </a:solidFill>
              </a:rPr>
              <a:t>Assessment of ability when children have previously been removed</a:t>
            </a:r>
            <a:endParaRPr sz="3000">
              <a:solidFill>
                <a:srgbClr val="9A1D2B"/>
              </a:solidFill>
            </a:endParaRPr>
          </a:p>
          <a:p>
            <a:pPr marL="0" lvl="0" indent="0">
              <a:spcBef>
                <a:spcPts val="640"/>
              </a:spcBef>
              <a:spcAft>
                <a:spcPts val="0"/>
              </a:spcAft>
              <a:buNone/>
            </a:pPr>
            <a:endParaRPr sz="1200" b="1"/>
          </a:p>
          <a:p>
            <a:pPr marL="0" lvl="0" indent="0">
              <a:spcBef>
                <a:spcPts val="640"/>
              </a:spcBef>
              <a:spcAft>
                <a:spcPts val="0"/>
              </a:spcAft>
              <a:buNone/>
            </a:pPr>
            <a:r>
              <a:rPr lang="en-GB" sz="2400">
                <a:solidFill>
                  <a:srgbClr val="980000"/>
                </a:solidFill>
              </a:rPr>
              <a:t>Person-specific </a:t>
            </a:r>
            <a:endParaRPr sz="2400">
              <a:solidFill>
                <a:srgbClr val="980000"/>
              </a:solidFill>
            </a:endParaRPr>
          </a:p>
          <a:p>
            <a:pPr marL="0" lvl="0" indent="0" algn="ctr" rtl="0">
              <a:spcBef>
                <a:spcPts val="0"/>
              </a:spcBef>
              <a:spcAft>
                <a:spcPts val="0"/>
              </a:spcAft>
              <a:buNone/>
            </a:pPr>
            <a:r>
              <a:rPr lang="en-GB" sz="2400" i="1"/>
              <a:t>‘I don’t always think that people should have second chances. But obviously a lot of that will be dependent on the situation. And how many chances do you give someone?’</a:t>
            </a:r>
            <a:endParaRPr sz="2400" i="1"/>
          </a:p>
          <a:p>
            <a:pPr marL="0" lvl="0" indent="0" algn="just" rtl="0">
              <a:spcBef>
                <a:spcPts val="0"/>
              </a:spcBef>
              <a:spcAft>
                <a:spcPts val="0"/>
              </a:spcAft>
              <a:buNone/>
            </a:pPr>
            <a:endParaRPr sz="2400" i="1"/>
          </a:p>
          <a:p>
            <a:pPr marL="0" lvl="0" indent="0">
              <a:spcBef>
                <a:spcPts val="640"/>
              </a:spcBef>
              <a:spcAft>
                <a:spcPts val="0"/>
              </a:spcAft>
              <a:buNone/>
            </a:pPr>
            <a:r>
              <a:rPr lang="en-GB" sz="2400">
                <a:solidFill>
                  <a:srgbClr val="980000"/>
                </a:solidFill>
              </a:rPr>
              <a:t>Change should be recognised</a:t>
            </a:r>
            <a:endParaRPr sz="3000">
              <a:solidFill>
                <a:srgbClr val="980000"/>
              </a:solidFill>
            </a:endParaRPr>
          </a:p>
          <a:p>
            <a:pPr marL="0" lvl="0" indent="0" algn="ctr" rtl="0">
              <a:lnSpc>
                <a:spcPct val="115000"/>
              </a:lnSpc>
              <a:spcBef>
                <a:spcPts val="0"/>
              </a:spcBef>
              <a:spcAft>
                <a:spcPts val="0"/>
              </a:spcAft>
              <a:buNone/>
            </a:pPr>
            <a:r>
              <a:rPr lang="en-GB" sz="2400" i="1"/>
              <a:t>‘something needs to have changed for children’s services to be convinced.’ </a:t>
            </a:r>
            <a:endParaRPr sz="2400" i="1"/>
          </a:p>
          <a:p>
            <a:pPr marL="0" lvl="0" indent="0" algn="ctr" rtl="0">
              <a:lnSpc>
                <a:spcPct val="115000"/>
              </a:lnSpc>
              <a:spcBef>
                <a:spcPts val="0"/>
              </a:spcBef>
              <a:spcAft>
                <a:spcPts val="0"/>
              </a:spcAft>
              <a:buNone/>
            </a:pPr>
            <a:endParaRPr sz="2400" i="1">
              <a:latin typeface="Cambria"/>
              <a:ea typeface="Cambria"/>
              <a:cs typeface="Cambria"/>
              <a:sym typeface="Cambria"/>
            </a:endParaRPr>
          </a:p>
          <a:p>
            <a:pPr marL="0" lvl="0" indent="0" rtl="0">
              <a:lnSpc>
                <a:spcPct val="115000"/>
              </a:lnSpc>
              <a:spcBef>
                <a:spcPts val="0"/>
              </a:spcBef>
              <a:spcAft>
                <a:spcPts val="0"/>
              </a:spcAft>
              <a:buClr>
                <a:schemeClr val="dk1"/>
              </a:buClr>
              <a:buSzPts val="1100"/>
              <a:buFont typeface="Arial"/>
              <a:buNone/>
            </a:pPr>
            <a:endParaRPr sz="2400" b="1" i="1">
              <a:latin typeface="Cambria"/>
              <a:ea typeface="Cambria"/>
              <a:cs typeface="Cambria"/>
              <a:sym typeface="Cambria"/>
            </a:endParaRPr>
          </a:p>
        </p:txBody>
      </p:sp>
      <p:sp>
        <p:nvSpPr>
          <p:cNvPr id="318" name="Shape 318"/>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15</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Shape 324"/>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a:solidFill>
                  <a:srgbClr val="9A1D2B"/>
                </a:solidFill>
              </a:rPr>
              <a:t>Safety of child</a:t>
            </a:r>
            <a:endParaRPr sz="3000">
              <a:solidFill>
                <a:srgbClr val="9A1D2B"/>
              </a:solidFill>
            </a:endParaRPr>
          </a:p>
          <a:p>
            <a:pPr marL="0" lvl="0" indent="0" algn="ctr" rtl="0">
              <a:lnSpc>
                <a:spcPct val="115000"/>
              </a:lnSpc>
              <a:spcBef>
                <a:spcPts val="0"/>
              </a:spcBef>
              <a:spcAft>
                <a:spcPts val="0"/>
              </a:spcAft>
              <a:buClr>
                <a:schemeClr val="dk1"/>
              </a:buClr>
              <a:buSzPts val="1100"/>
              <a:buFont typeface="Arial"/>
              <a:buNone/>
            </a:pPr>
            <a:r>
              <a:rPr lang="en-GB" sz="2400" i="1"/>
              <a:t>‘I believe that everybody has the right to appropriate support to parent their children effectively. And if they have had access to that and things haven't worked out, that doesn't mean that they shouldn't have the opportunity to try again with different, more...differently shaped support, or whatever,  </a:t>
            </a:r>
            <a:r>
              <a:rPr lang="en-GB" sz="2400" b="1" i="1"/>
              <a:t>as long as the child is safe in the meantime.  </a:t>
            </a:r>
            <a:r>
              <a:rPr lang="en-GB" sz="2400" i="1"/>
              <a:t>I think people can change. People can change. And also that sometimes where people talk about having a second chance, it's because the first chance wasn't appropriately supported in the first place, and that was why things went wrong.’</a:t>
            </a:r>
            <a:endParaRPr sz="2400"/>
          </a:p>
        </p:txBody>
      </p:sp>
      <p:sp>
        <p:nvSpPr>
          <p:cNvPr id="325" name="Shape 325"/>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16</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Shape 331"/>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GB" sz="3000">
                <a:solidFill>
                  <a:srgbClr val="980000"/>
                </a:solidFill>
              </a:rPr>
              <a:t>Reaching decisions regarding remova</a:t>
            </a:r>
            <a:r>
              <a:rPr lang="en-GB" sz="2400" b="1">
                <a:solidFill>
                  <a:srgbClr val="980000"/>
                </a:solidFill>
              </a:rPr>
              <a:t>l</a:t>
            </a:r>
            <a:endParaRPr sz="2400" b="1">
              <a:solidFill>
                <a:srgbClr val="980000"/>
              </a:solidFill>
            </a:endParaRPr>
          </a:p>
          <a:p>
            <a:pPr marL="0" lvl="0" indent="0">
              <a:spcBef>
                <a:spcPts val="640"/>
              </a:spcBef>
              <a:spcAft>
                <a:spcPts val="0"/>
              </a:spcAft>
              <a:buNone/>
            </a:pPr>
            <a:endParaRPr/>
          </a:p>
          <a:p>
            <a:pPr marL="0" lvl="0" indent="0" algn="ctr" rtl="0">
              <a:lnSpc>
                <a:spcPct val="115000"/>
              </a:lnSpc>
              <a:spcBef>
                <a:spcPts val="0"/>
              </a:spcBef>
              <a:spcAft>
                <a:spcPts val="0"/>
              </a:spcAft>
              <a:buClr>
                <a:schemeClr val="dk1"/>
              </a:buClr>
              <a:buSzPts val="1100"/>
              <a:buFont typeface="Arial"/>
              <a:buNone/>
            </a:pPr>
            <a:r>
              <a:rPr lang="en-GB" sz="2400"/>
              <a:t>‘So if the scales tip, if you like, if you're sort of thinking, </a:t>
            </a:r>
            <a:r>
              <a:rPr lang="en-GB" sz="2400" i="1"/>
              <a:t>actually this child isn't safe, you know, this plan isn't working, </a:t>
            </a:r>
            <a:r>
              <a:rPr lang="en-GB" sz="2400"/>
              <a:t>it's a really, really hard process. It's a really hard process as an individual, but it is in a team. And it's no surprise that at those points there can be quite a lot of splitting, and sometimes conflict in the team, because different people are reaching that decision at different points of time. And I don't think there's a way round that; that's probably actually how it has to be.’</a:t>
            </a:r>
            <a:endParaRPr sz="2400"/>
          </a:p>
          <a:p>
            <a:pPr marL="0" lvl="0" indent="0">
              <a:spcBef>
                <a:spcPts val="640"/>
              </a:spcBef>
              <a:spcAft>
                <a:spcPts val="0"/>
              </a:spcAft>
              <a:buNone/>
            </a:pPr>
            <a:endParaRPr/>
          </a:p>
        </p:txBody>
      </p:sp>
      <p:sp>
        <p:nvSpPr>
          <p:cNvPr id="332" name="Shape 332"/>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17</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Shape 338"/>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Clr>
                <a:schemeClr val="dk1"/>
              </a:buClr>
              <a:buSzPts val="1100"/>
              <a:buFont typeface="Arial"/>
              <a:buNone/>
            </a:pPr>
            <a:r>
              <a:rPr lang="en-GB" sz="3000" dirty="0">
                <a:solidFill>
                  <a:srgbClr val="980000"/>
                </a:solidFill>
              </a:rPr>
              <a:t>Working with parents - positive practice</a:t>
            </a:r>
            <a:endParaRPr sz="3000" dirty="0">
              <a:solidFill>
                <a:srgbClr val="980000"/>
              </a:solidFill>
            </a:endParaRPr>
          </a:p>
          <a:p>
            <a:pPr marL="0" lvl="0" indent="0" algn="just" rtl="0">
              <a:spcBef>
                <a:spcPts val="640"/>
              </a:spcBef>
              <a:spcAft>
                <a:spcPts val="0"/>
              </a:spcAft>
              <a:buNone/>
            </a:pPr>
            <a:r>
              <a:rPr lang="en-GB" sz="2400" dirty="0">
                <a:solidFill>
                  <a:srgbClr val="9A1D2B"/>
                </a:solidFill>
              </a:rPr>
              <a:t>Focus on welfare of the child/</a:t>
            </a:r>
            <a:r>
              <a:rPr lang="en-GB" sz="2400" dirty="0" err="1">
                <a:solidFill>
                  <a:srgbClr val="9A1D2B"/>
                </a:solidFill>
              </a:rPr>
              <a:t>ren</a:t>
            </a:r>
            <a:endParaRPr sz="2400" dirty="0">
              <a:solidFill>
                <a:srgbClr val="9A1D2B"/>
              </a:solidFill>
            </a:endParaRPr>
          </a:p>
          <a:p>
            <a:pPr marL="0" lvl="0" indent="0" algn="just">
              <a:spcBef>
                <a:spcPts val="640"/>
              </a:spcBef>
              <a:spcAft>
                <a:spcPts val="0"/>
              </a:spcAft>
              <a:buNone/>
            </a:pPr>
            <a:endParaRPr sz="2400" dirty="0">
              <a:solidFill>
                <a:srgbClr val="9A1D2B"/>
              </a:solidFill>
            </a:endParaRPr>
          </a:p>
          <a:p>
            <a:pPr marL="0" lvl="0" indent="0" algn="ctr" rtl="0">
              <a:lnSpc>
                <a:spcPct val="115000"/>
              </a:lnSpc>
              <a:spcBef>
                <a:spcPts val="0"/>
              </a:spcBef>
              <a:spcAft>
                <a:spcPts val="0"/>
              </a:spcAft>
              <a:buClr>
                <a:schemeClr val="dk1"/>
              </a:buClr>
              <a:buSzPts val="1100"/>
              <a:buFont typeface="Arial"/>
              <a:buNone/>
            </a:pPr>
            <a:r>
              <a:rPr lang="en-GB" sz="2400" dirty="0"/>
              <a:t>‘</a:t>
            </a:r>
            <a:r>
              <a:rPr lang="en-GB" sz="2400" i="1" dirty="0"/>
              <a:t>It could be successful practice that you've identified that a parent can't do it, and that child is in a place where it is now having all of its needs met.’</a:t>
            </a:r>
            <a:endParaRPr sz="2400" i="1" dirty="0"/>
          </a:p>
          <a:p>
            <a:pPr marL="0" lvl="0" indent="0" algn="ctr" rtl="0">
              <a:lnSpc>
                <a:spcPct val="115000"/>
              </a:lnSpc>
              <a:spcBef>
                <a:spcPts val="800"/>
              </a:spcBef>
              <a:spcAft>
                <a:spcPts val="0"/>
              </a:spcAft>
              <a:buClr>
                <a:schemeClr val="dk1"/>
              </a:buClr>
              <a:buSzPts val="1100"/>
              <a:buFont typeface="Arial"/>
              <a:buNone/>
            </a:pPr>
            <a:r>
              <a:rPr lang="en-GB" sz="2400" i="1" dirty="0">
                <a:latin typeface="Arial"/>
                <a:ea typeface="Arial"/>
                <a:cs typeface="Arial"/>
                <a:sym typeface="Arial"/>
              </a:rPr>
              <a:t>‘</a:t>
            </a:r>
            <a:r>
              <a:rPr lang="en-GB" sz="2400" i="1" dirty="0"/>
              <a:t>We absolutely sit on the fence whether the good outcome is the child being removed  or the child staying… Whatever is right for the child. … You know, they can both be really good outcomes” (Specialist parenting service)</a:t>
            </a:r>
            <a:endParaRPr sz="2400" i="1" dirty="0"/>
          </a:p>
          <a:p>
            <a:pPr marL="0" lvl="0" indent="0">
              <a:spcBef>
                <a:spcPts val="800"/>
              </a:spcBef>
              <a:spcAft>
                <a:spcPts val="0"/>
              </a:spcAft>
              <a:buNone/>
            </a:pPr>
            <a:endParaRPr dirty="0"/>
          </a:p>
        </p:txBody>
      </p:sp>
      <p:sp>
        <p:nvSpPr>
          <p:cNvPr id="339" name="Shape 33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18</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Shape 345"/>
          <p:cNvSpPr txBox="1">
            <a:spLocks noGrp="1"/>
          </p:cNvSpPr>
          <p:nvPr>
            <p:ph type="body" idx="1"/>
          </p:nvPr>
        </p:nvSpPr>
        <p:spPr>
          <a:xfrm>
            <a:off x="251495" y="1146827"/>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dirty="0">
                <a:solidFill>
                  <a:srgbClr val="9A1D2B"/>
                </a:solidFill>
              </a:rPr>
              <a:t>Understanding the parent and their situation</a:t>
            </a:r>
            <a:endParaRPr sz="3000" dirty="0">
              <a:solidFill>
                <a:srgbClr val="9A1D2B"/>
              </a:solidFill>
            </a:endParaRPr>
          </a:p>
          <a:p>
            <a:pPr marL="0" indent="0" algn="just">
              <a:buNone/>
            </a:pPr>
            <a:r>
              <a:rPr lang="en-GB" i="1" dirty="0"/>
              <a:t>‘</a:t>
            </a:r>
            <a:r>
              <a:rPr lang="en-GB" sz="2800" i="1" dirty="0"/>
              <a:t>I think it's having a clear understanding of their difficulties, and knowing what works and doesn't work for them … communication is key in my job, so it's finding out what best – what tools are best to use, what format's best to use, what approach is best to use. So I think it's a case-by-case approach, on just, you know, having a …  profile of a parent, and actually what works and doesn't work for them.’</a:t>
            </a:r>
          </a:p>
          <a:p>
            <a:pPr marL="0" lvl="0" indent="0" algn="just">
              <a:spcBef>
                <a:spcPts val="640"/>
              </a:spcBef>
              <a:spcAft>
                <a:spcPts val="0"/>
              </a:spcAft>
              <a:buNone/>
            </a:pPr>
            <a:endParaRPr sz="3000" dirty="0">
              <a:solidFill>
                <a:srgbClr val="9A1D2B"/>
              </a:solidFill>
            </a:endParaRPr>
          </a:p>
          <a:p>
            <a:pPr marL="228600" lvl="0" indent="0" algn="ctr" rtl="0">
              <a:lnSpc>
                <a:spcPct val="115000"/>
              </a:lnSpc>
              <a:spcBef>
                <a:spcPts val="400"/>
              </a:spcBef>
              <a:spcAft>
                <a:spcPts val="0"/>
              </a:spcAft>
              <a:buNone/>
            </a:pPr>
            <a:r>
              <a:rPr lang="en-GB" sz="2400" i="1" dirty="0"/>
              <a:t>‘</a:t>
            </a:r>
            <a:endParaRPr dirty="0"/>
          </a:p>
        </p:txBody>
      </p:sp>
      <p:sp>
        <p:nvSpPr>
          <p:cNvPr id="346" name="Shape 34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19</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251525" y="1196751"/>
            <a:ext cx="8404200" cy="6009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Details of mothers</a:t>
            </a:r>
            <a:endParaRPr/>
          </a:p>
        </p:txBody>
      </p:sp>
      <p:sp>
        <p:nvSpPr>
          <p:cNvPr id="156" name="Shape 156"/>
          <p:cNvSpPr txBox="1">
            <a:spLocks noGrp="1"/>
          </p:cNvSpPr>
          <p:nvPr>
            <p:ph type="body" idx="1"/>
          </p:nvPr>
        </p:nvSpPr>
        <p:spPr>
          <a:xfrm>
            <a:off x="236700" y="1671852"/>
            <a:ext cx="8670600" cy="43800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2400"/>
              <a:t>9 mothers (less than half living with partners)</a:t>
            </a:r>
            <a:endParaRPr sz="2400"/>
          </a:p>
          <a:p>
            <a:pPr marL="457200" lvl="0" indent="-381000">
              <a:spcBef>
                <a:spcPts val="640"/>
              </a:spcBef>
              <a:spcAft>
                <a:spcPts val="0"/>
              </a:spcAft>
              <a:buSzPts val="2400"/>
              <a:buChar char="•"/>
            </a:pPr>
            <a:r>
              <a:rPr lang="en-GB" sz="2400"/>
              <a:t>2 mothers with one child only - baby and age 7</a:t>
            </a:r>
            <a:endParaRPr sz="2400"/>
          </a:p>
          <a:p>
            <a:pPr marL="457200" lvl="0" indent="-381000">
              <a:spcBef>
                <a:spcPts val="0"/>
              </a:spcBef>
              <a:spcAft>
                <a:spcPts val="0"/>
              </a:spcAft>
              <a:buSzPts val="2400"/>
              <a:buChar char="•"/>
            </a:pPr>
            <a:r>
              <a:rPr lang="en-GB" sz="2400"/>
              <a:t>7 have one or two older children</a:t>
            </a:r>
            <a:endParaRPr sz="2400"/>
          </a:p>
          <a:p>
            <a:pPr marL="457200" lvl="0" indent="-381000" rtl="0">
              <a:spcBef>
                <a:spcPts val="0"/>
              </a:spcBef>
              <a:spcAft>
                <a:spcPts val="0"/>
              </a:spcAft>
              <a:buSzPts val="2400"/>
              <a:buChar char="•"/>
            </a:pPr>
            <a:r>
              <a:rPr lang="en-GB" sz="2400"/>
              <a:t>5 families older children have been removed</a:t>
            </a:r>
            <a:endParaRPr sz="2400"/>
          </a:p>
          <a:p>
            <a:pPr marL="457200" lvl="0" indent="-381000" rtl="0">
              <a:spcBef>
                <a:spcPts val="0"/>
              </a:spcBef>
              <a:spcAft>
                <a:spcPts val="0"/>
              </a:spcAft>
              <a:buSzPts val="2400"/>
              <a:buChar char="•"/>
            </a:pPr>
            <a:r>
              <a:rPr lang="en-GB" sz="2400"/>
              <a:t>1 family spends alot of time with grand parents</a:t>
            </a:r>
            <a:endParaRPr sz="2400"/>
          </a:p>
          <a:p>
            <a:pPr marL="457200" lvl="0" indent="-381000" rtl="0">
              <a:spcBef>
                <a:spcPts val="0"/>
              </a:spcBef>
              <a:spcAft>
                <a:spcPts val="0"/>
              </a:spcAft>
              <a:buSzPts val="2400"/>
              <a:buChar char="•"/>
            </a:pPr>
            <a:r>
              <a:rPr lang="en-GB" sz="2400"/>
              <a:t>1 child lives with family during the week</a:t>
            </a:r>
            <a:endParaRPr sz="2400"/>
          </a:p>
          <a:p>
            <a:pPr marL="457200" lvl="0" indent="-381000" rtl="0">
              <a:spcBef>
                <a:spcPts val="0"/>
              </a:spcBef>
              <a:spcAft>
                <a:spcPts val="0"/>
              </a:spcAft>
              <a:buSzPts val="2400"/>
              <a:buChar char="•"/>
            </a:pPr>
            <a:r>
              <a:rPr lang="en-GB" sz="2400"/>
              <a:t>1 child, who is disabled, has regular respite</a:t>
            </a:r>
            <a:endParaRPr sz="2400"/>
          </a:p>
          <a:p>
            <a:pPr marL="457200" lvl="0" indent="-381000" rtl="0">
              <a:spcBef>
                <a:spcPts val="0"/>
              </a:spcBef>
              <a:spcAft>
                <a:spcPts val="0"/>
              </a:spcAft>
              <a:buSzPts val="2400"/>
              <a:buChar char="•"/>
            </a:pPr>
            <a:r>
              <a:rPr lang="en-GB" sz="2400"/>
              <a:t>1 family has ongoing contact with previous foster carers </a:t>
            </a:r>
            <a:endParaRPr sz="2400"/>
          </a:p>
          <a:p>
            <a:pPr marL="0" lvl="0" indent="0">
              <a:spcBef>
                <a:spcPts val="640"/>
              </a:spcBef>
              <a:spcAft>
                <a:spcPts val="0"/>
              </a:spcAft>
              <a:buNone/>
            </a:pPr>
            <a:endParaRPr/>
          </a:p>
        </p:txBody>
      </p:sp>
      <p:sp>
        <p:nvSpPr>
          <p:cNvPr id="157" name="Shape 157"/>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Shape 359"/>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dirty="0">
                <a:solidFill>
                  <a:srgbClr val="980000"/>
                </a:solidFill>
              </a:rPr>
              <a:t>Clarity about concerns</a:t>
            </a:r>
            <a:endParaRPr sz="3000" dirty="0">
              <a:solidFill>
                <a:srgbClr val="980000"/>
              </a:solidFill>
            </a:endParaRPr>
          </a:p>
          <a:p>
            <a:pPr marL="0" lvl="0" indent="0" algn="ctr" rtl="0">
              <a:spcBef>
                <a:spcPts val="0"/>
              </a:spcBef>
              <a:spcAft>
                <a:spcPts val="0"/>
              </a:spcAft>
              <a:buNone/>
            </a:pPr>
            <a:r>
              <a:rPr lang="en-GB" sz="2400" i="1" dirty="0"/>
              <a:t>‘Just, you know, working </a:t>
            </a:r>
            <a:r>
              <a:rPr lang="en-GB" sz="2400" i="1" dirty="0">
                <a:solidFill>
                  <a:srgbClr val="9900FF"/>
                </a:solidFill>
              </a:rPr>
              <a:t>openly and honestly,</a:t>
            </a:r>
            <a:r>
              <a:rPr lang="en-GB" sz="2400" i="1" dirty="0"/>
              <a:t> you know, keeping the person, you know, aware of, you know, what your sort of thinking is, and, you know, what things you're sort of worried about, you know, regularly discussing that.’   (Children’s social worker)</a:t>
            </a:r>
            <a:endParaRPr sz="2400" i="1" dirty="0"/>
          </a:p>
          <a:p>
            <a:pPr marL="0" lvl="0" indent="0" algn="ctr" rtl="0">
              <a:spcBef>
                <a:spcPts val="0"/>
              </a:spcBef>
              <a:spcAft>
                <a:spcPts val="0"/>
              </a:spcAft>
              <a:buClr>
                <a:schemeClr val="dk1"/>
              </a:buClr>
              <a:buSzPts val="1100"/>
              <a:buFont typeface="Arial"/>
              <a:buNone/>
            </a:pPr>
            <a:endParaRPr sz="2400" i="1" dirty="0"/>
          </a:p>
          <a:p>
            <a:pPr marL="0" lvl="0" indent="0" algn="ctr" rtl="0">
              <a:spcBef>
                <a:spcPts val="640"/>
              </a:spcBef>
              <a:spcAft>
                <a:spcPts val="0"/>
              </a:spcAft>
              <a:buNone/>
            </a:pPr>
            <a:r>
              <a:rPr lang="en-GB" sz="2400" dirty="0"/>
              <a:t>‘We did it around the Signs of Safety: what we were worried about, what's working well, and what needs to happen. So that Mother was clear, you know, what, as professionals, what we're worried about, what was working well, and what needs to happen. Because actually the concerns that we had, they weren't Mothers and Mother’s partner’s concerns.’</a:t>
            </a:r>
            <a:endParaRPr sz="2400" dirty="0"/>
          </a:p>
          <a:p>
            <a:pPr marL="0" lvl="0" indent="0" algn="ctr" rtl="0">
              <a:spcBef>
                <a:spcPts val="640"/>
              </a:spcBef>
              <a:spcAft>
                <a:spcPts val="0"/>
              </a:spcAft>
              <a:buNone/>
            </a:pPr>
            <a:endParaRPr sz="2400" dirty="0"/>
          </a:p>
          <a:p>
            <a:pPr marL="0" lvl="0" indent="0" algn="ctr" rtl="0">
              <a:spcBef>
                <a:spcPts val="0"/>
              </a:spcBef>
              <a:spcAft>
                <a:spcPts val="0"/>
              </a:spcAft>
              <a:buClr>
                <a:schemeClr val="dk1"/>
              </a:buClr>
              <a:buSzPts val="1100"/>
              <a:buFont typeface="Arial"/>
              <a:buNone/>
            </a:pPr>
            <a:r>
              <a:rPr lang="en-GB" sz="2400" i="1" dirty="0"/>
              <a:t>)</a:t>
            </a:r>
            <a:endParaRPr sz="2400" i="1" dirty="0"/>
          </a:p>
          <a:p>
            <a:pPr marL="0" lvl="0" indent="0" algn="ctr" rtl="0">
              <a:spcBef>
                <a:spcPts val="640"/>
              </a:spcBef>
              <a:spcAft>
                <a:spcPts val="0"/>
              </a:spcAft>
              <a:buNone/>
            </a:pPr>
            <a:endParaRPr sz="2400" dirty="0"/>
          </a:p>
          <a:p>
            <a:pPr marL="0" lvl="0" indent="0" algn="ctr" rtl="0">
              <a:spcBef>
                <a:spcPts val="640"/>
              </a:spcBef>
              <a:spcAft>
                <a:spcPts val="0"/>
              </a:spcAft>
              <a:buNone/>
            </a:pPr>
            <a:endParaRPr sz="2400" dirty="0"/>
          </a:p>
          <a:p>
            <a:pPr marL="0" lvl="0" indent="0" algn="ctr" rtl="0">
              <a:spcBef>
                <a:spcPts val="0"/>
              </a:spcBef>
              <a:spcAft>
                <a:spcPts val="0"/>
              </a:spcAft>
              <a:buClr>
                <a:schemeClr val="dk1"/>
              </a:buClr>
              <a:buSzPts val="1100"/>
              <a:buFont typeface="Arial"/>
              <a:buNone/>
            </a:pPr>
            <a:endParaRPr sz="2400" i="1" dirty="0"/>
          </a:p>
          <a:p>
            <a:pPr marL="0" lvl="0" indent="0" algn="ctr">
              <a:spcBef>
                <a:spcPts val="640"/>
              </a:spcBef>
              <a:spcAft>
                <a:spcPts val="0"/>
              </a:spcAft>
              <a:buNone/>
            </a:pPr>
            <a:endParaRPr sz="2400" dirty="0"/>
          </a:p>
        </p:txBody>
      </p:sp>
      <p:sp>
        <p:nvSpPr>
          <p:cNvPr id="360" name="Shape 360"/>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20</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a:solidFill>
                  <a:srgbClr val="980000"/>
                </a:solidFill>
              </a:rPr>
              <a:t>Relationship with the parent</a:t>
            </a:r>
            <a:endParaRPr>
              <a:solidFill>
                <a:srgbClr val="980000"/>
              </a:solidFill>
            </a:endParaRPr>
          </a:p>
          <a:p>
            <a:pPr marL="0" lvl="0" indent="0" algn="l" rtl="0">
              <a:lnSpc>
                <a:spcPct val="100000"/>
              </a:lnSpc>
              <a:spcBef>
                <a:spcPts val="0"/>
              </a:spcBef>
              <a:spcAft>
                <a:spcPts val="0"/>
              </a:spcAft>
              <a:buClr>
                <a:schemeClr val="dk1"/>
              </a:buClr>
              <a:buSzPts val="1100"/>
              <a:buFont typeface="Arial"/>
              <a:buNone/>
            </a:pPr>
            <a:endParaRPr sz="2400" i="1"/>
          </a:p>
          <a:p>
            <a:pPr marL="228600" lvl="0" indent="0" algn="ctr" rtl="0">
              <a:lnSpc>
                <a:spcPct val="100000"/>
              </a:lnSpc>
              <a:spcBef>
                <a:spcPts val="400"/>
              </a:spcBef>
              <a:spcAft>
                <a:spcPts val="0"/>
              </a:spcAft>
              <a:buClr>
                <a:schemeClr val="dk1"/>
              </a:buClr>
              <a:buSzPts val="1100"/>
              <a:buFont typeface="Arial"/>
              <a:buNone/>
            </a:pPr>
            <a:r>
              <a:rPr lang="en-GB" sz="2400" i="1"/>
              <a:t>‘Clinical skills are obviously important, </a:t>
            </a:r>
            <a:r>
              <a:rPr lang="en-GB" sz="2400" i="1">
                <a:solidFill>
                  <a:srgbClr val="7030A0"/>
                </a:solidFill>
              </a:rPr>
              <a:t>but without a relationship with families, then all is lost</a:t>
            </a:r>
            <a:r>
              <a:rPr lang="en-GB" sz="2400" i="1"/>
              <a:t>, in my opinion. So a great deal of effort needs to go into building relationships, building trust, in order to get the best outcome for families.’ </a:t>
            </a:r>
            <a:endParaRPr sz="2400">
              <a:latin typeface="Arial"/>
              <a:ea typeface="Arial"/>
              <a:cs typeface="Arial"/>
              <a:sym typeface="Arial"/>
            </a:endParaRPr>
          </a:p>
          <a:p>
            <a:pPr marL="0" lvl="0" indent="0" algn="just" rtl="0">
              <a:lnSpc>
                <a:spcPct val="115000"/>
              </a:lnSpc>
              <a:spcBef>
                <a:spcPts val="600"/>
              </a:spcBef>
              <a:spcAft>
                <a:spcPts val="0"/>
              </a:spcAft>
              <a:buClr>
                <a:schemeClr val="dk1"/>
              </a:buClr>
              <a:buSzPts val="1100"/>
              <a:buFont typeface="Arial"/>
              <a:buNone/>
            </a:pPr>
            <a:endParaRPr sz="1100">
              <a:latin typeface="Arial"/>
              <a:ea typeface="Arial"/>
              <a:cs typeface="Arial"/>
              <a:sym typeface="Arial"/>
            </a:endParaRPr>
          </a:p>
          <a:p>
            <a:pPr marL="0" lvl="0" indent="0" algn="ctr" rtl="0">
              <a:spcBef>
                <a:spcPts val="0"/>
              </a:spcBef>
              <a:spcAft>
                <a:spcPts val="0"/>
              </a:spcAft>
              <a:buClr>
                <a:schemeClr val="dk1"/>
              </a:buClr>
              <a:buSzPts val="1100"/>
              <a:buFont typeface="Arial"/>
              <a:buNone/>
            </a:pPr>
            <a:endParaRPr sz="2400" i="1"/>
          </a:p>
          <a:p>
            <a:pPr marL="0" lvl="0" indent="0">
              <a:spcBef>
                <a:spcPts val="640"/>
              </a:spcBef>
              <a:spcAft>
                <a:spcPts val="0"/>
              </a:spcAft>
              <a:buNone/>
            </a:pPr>
            <a:endParaRPr/>
          </a:p>
        </p:txBody>
      </p:sp>
      <p:sp>
        <p:nvSpPr>
          <p:cNvPr id="367" name="Shape 367"/>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21</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Shape 373"/>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a:solidFill>
                  <a:srgbClr val="980000"/>
                </a:solidFill>
              </a:rPr>
              <a:t>Parents are central to the team</a:t>
            </a:r>
            <a:endParaRPr>
              <a:solidFill>
                <a:srgbClr val="980000"/>
              </a:solidFill>
            </a:endParaRPr>
          </a:p>
          <a:p>
            <a:pPr marL="0" lvl="0" indent="0" rtl="0">
              <a:spcBef>
                <a:spcPts val="0"/>
              </a:spcBef>
              <a:spcAft>
                <a:spcPts val="0"/>
              </a:spcAft>
              <a:buNone/>
            </a:pPr>
            <a:endParaRPr/>
          </a:p>
          <a:p>
            <a:pPr marL="0" lvl="0" indent="0" algn="ctr" rtl="0">
              <a:spcBef>
                <a:spcPts val="0"/>
              </a:spcBef>
              <a:spcAft>
                <a:spcPts val="0"/>
              </a:spcAft>
              <a:buNone/>
            </a:pPr>
            <a:r>
              <a:rPr lang="en-GB" sz="2400" i="1"/>
              <a:t>‘I think it is that: it has to be working as part of the team, but with the parent with learning disability as part of the team. Not the client, and not the person with LD, it's just all being a team and working together….’</a:t>
            </a:r>
            <a:endParaRPr sz="2400" i="1"/>
          </a:p>
          <a:p>
            <a:pPr marL="0" lvl="0" indent="0" algn="just" rtl="0">
              <a:spcBef>
                <a:spcPts val="0"/>
              </a:spcBef>
              <a:spcAft>
                <a:spcPts val="0"/>
              </a:spcAft>
              <a:buNone/>
            </a:pPr>
            <a:endParaRPr sz="2400"/>
          </a:p>
          <a:p>
            <a:pPr marL="0" lvl="0" indent="0" algn="ctr" rtl="0">
              <a:spcBef>
                <a:spcPts val="0"/>
              </a:spcBef>
              <a:spcAft>
                <a:spcPts val="0"/>
              </a:spcAft>
              <a:buClr>
                <a:schemeClr val="dk1"/>
              </a:buClr>
              <a:buSzPts val="1100"/>
              <a:buFont typeface="Arial"/>
              <a:buNone/>
            </a:pPr>
            <a:endParaRPr sz="2400"/>
          </a:p>
          <a:p>
            <a:pPr marL="0" lvl="0" indent="0" rtl="0">
              <a:lnSpc>
                <a:spcPct val="115000"/>
              </a:lnSpc>
              <a:spcBef>
                <a:spcPts val="0"/>
              </a:spcBef>
              <a:spcAft>
                <a:spcPts val="0"/>
              </a:spcAft>
              <a:buClr>
                <a:schemeClr val="dk1"/>
              </a:buClr>
              <a:buSzPts val="1100"/>
              <a:buFont typeface="Arial"/>
              <a:buNone/>
            </a:pPr>
            <a:endParaRPr sz="2400"/>
          </a:p>
        </p:txBody>
      </p:sp>
      <p:sp>
        <p:nvSpPr>
          <p:cNvPr id="374" name="Shape 374"/>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22</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Shape 380"/>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ctr">
              <a:spcBef>
                <a:spcPts val="640"/>
              </a:spcBef>
              <a:spcAft>
                <a:spcPts val="0"/>
              </a:spcAft>
              <a:buNone/>
            </a:pPr>
            <a:r>
              <a:rPr lang="en-GB" sz="2400" i="1"/>
              <a:t>‘So it's actually understanding that </a:t>
            </a:r>
            <a:r>
              <a:rPr lang="en-GB" sz="2400" b="1" i="1"/>
              <a:t>they're still the expert on their child, they are the parent. </a:t>
            </a:r>
            <a:r>
              <a:rPr lang="en-GB" sz="2400" i="1"/>
              <a:t>You know, and it's a team approach. So it's ensuring that they know who we are, what our roles are, you know, in a professional manner, but also caring manner in there. Yeah, I'd expect us to be very much talking to parents, ensuring that they're happy to have that information, to have that consultation at that time, for us to be involved, but also really well-informed on anything that, you know, sort of we're trialling, doing, recommending, you know, and that they're part- you know, they're very much the lead on, and part of that team around their child. ..it's the only approach that works; parents really need to be part of the decision-making.’</a:t>
            </a:r>
            <a:endParaRPr sz="2400"/>
          </a:p>
        </p:txBody>
      </p:sp>
      <p:sp>
        <p:nvSpPr>
          <p:cNvPr id="381" name="Shape 381"/>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23</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Shape 387"/>
          <p:cNvSpPr txBox="1">
            <a:spLocks noGrp="1"/>
          </p:cNvSpPr>
          <p:nvPr>
            <p:ph type="body" idx="1"/>
          </p:nvPr>
        </p:nvSpPr>
        <p:spPr>
          <a:xfrm>
            <a:off x="251545" y="1143252"/>
            <a:ext cx="8640900" cy="49293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GB" sz="3000">
                <a:solidFill>
                  <a:srgbClr val="980000"/>
                </a:solidFill>
              </a:rPr>
              <a:t>Tailoring support to family’s needs</a:t>
            </a:r>
            <a:endParaRPr sz="3000">
              <a:solidFill>
                <a:srgbClr val="980000"/>
              </a:solidFill>
            </a:endParaRPr>
          </a:p>
          <a:p>
            <a:pPr marL="0" lvl="0" indent="0" algn="ctr" rtl="0">
              <a:spcBef>
                <a:spcPts val="640"/>
              </a:spcBef>
              <a:spcAft>
                <a:spcPts val="0"/>
              </a:spcAft>
              <a:buNone/>
            </a:pPr>
            <a:r>
              <a:rPr lang="en-GB" sz="2400" i="1"/>
              <a:t>‘But with Mother  we actually, you know, took a doll and took it into the sleep environment, and put it down in the cot, and showed her how to make the cot up, and what things to think about and so on, and were much more hands-on and practical with that. And also repeating it, so that she could understand it […]</a:t>
            </a:r>
            <a:endParaRPr sz="2400" i="1"/>
          </a:p>
          <a:p>
            <a:pPr marL="0" lvl="0" indent="0" algn="ctr" rtl="0">
              <a:spcBef>
                <a:spcPts val="640"/>
              </a:spcBef>
              <a:spcAft>
                <a:spcPts val="0"/>
              </a:spcAft>
              <a:buNone/>
            </a:pPr>
            <a:r>
              <a:rPr lang="en-GB" sz="2400" i="1"/>
              <a:t>... we used a DVD about how to attach baby at the breast, what that looks like, we showed her with a doll, we gave her the opportunity to hold a doll, we lent her a DVD and went through it with her about how to hand express if she couldn't attach baby to the breast, and what that would be like, and showed her how to do that with a little breast, and all those kinds of things working up to the birth’</a:t>
            </a:r>
            <a:r>
              <a:rPr lang="en-GB" sz="1100">
                <a:latin typeface="Arial"/>
                <a:ea typeface="Arial"/>
                <a:cs typeface="Arial"/>
                <a:sym typeface="Arial"/>
              </a:rPr>
              <a:t> ‘</a:t>
            </a:r>
            <a:endParaRPr/>
          </a:p>
        </p:txBody>
      </p:sp>
      <p:sp>
        <p:nvSpPr>
          <p:cNvPr id="388" name="Shape 388"/>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24</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Shape 408"/>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a:solidFill>
                  <a:srgbClr val="980000"/>
                </a:solidFill>
              </a:rPr>
              <a:t>Meetings</a:t>
            </a:r>
            <a:endParaRPr>
              <a:solidFill>
                <a:srgbClr val="980000"/>
              </a:solidFill>
            </a:endParaRPr>
          </a:p>
          <a:p>
            <a:pPr marL="457200" lvl="0" indent="-381000">
              <a:spcBef>
                <a:spcPts val="640"/>
              </a:spcBef>
              <a:spcAft>
                <a:spcPts val="0"/>
              </a:spcAft>
              <a:buSzPts val="2400"/>
              <a:buChar char="•"/>
            </a:pPr>
            <a:r>
              <a:rPr lang="en-GB" sz="2400"/>
              <a:t>Flexible timings</a:t>
            </a:r>
            <a:endParaRPr sz="2400"/>
          </a:p>
          <a:p>
            <a:pPr marL="457200" lvl="0" indent="-381000" rtl="0">
              <a:spcBef>
                <a:spcPts val="0"/>
              </a:spcBef>
              <a:spcAft>
                <a:spcPts val="0"/>
              </a:spcAft>
              <a:buSzPts val="2400"/>
              <a:buChar char="•"/>
            </a:pPr>
            <a:r>
              <a:rPr lang="en-GB" sz="2400"/>
              <a:t>Short</a:t>
            </a:r>
            <a:endParaRPr sz="2400"/>
          </a:p>
          <a:p>
            <a:pPr marL="457200" lvl="0" indent="-381000">
              <a:spcBef>
                <a:spcPts val="0"/>
              </a:spcBef>
              <a:spcAft>
                <a:spcPts val="0"/>
              </a:spcAft>
              <a:buSzPts val="2400"/>
              <a:buChar char="•"/>
            </a:pPr>
            <a:r>
              <a:rPr lang="en-GB" sz="2400"/>
              <a:t>Easy read versions of reports</a:t>
            </a:r>
            <a:endParaRPr sz="2400"/>
          </a:p>
          <a:p>
            <a:pPr marL="457200" lvl="0" indent="-381000">
              <a:spcBef>
                <a:spcPts val="0"/>
              </a:spcBef>
              <a:spcAft>
                <a:spcPts val="0"/>
              </a:spcAft>
              <a:buSzPts val="2400"/>
              <a:buChar char="•"/>
            </a:pPr>
            <a:r>
              <a:rPr lang="en-GB" sz="2400"/>
              <a:t>Involve advocate</a:t>
            </a:r>
            <a:endParaRPr sz="2400"/>
          </a:p>
          <a:p>
            <a:pPr marL="457200" lvl="0" indent="-381000">
              <a:spcBef>
                <a:spcPts val="0"/>
              </a:spcBef>
              <a:spcAft>
                <a:spcPts val="0"/>
              </a:spcAft>
              <a:buSzPts val="2400"/>
              <a:buChar char="•"/>
            </a:pPr>
            <a:r>
              <a:rPr lang="en-GB" sz="2400"/>
              <a:t>Accessible room</a:t>
            </a:r>
            <a:endParaRPr sz="2400"/>
          </a:p>
          <a:p>
            <a:pPr marL="457200" lvl="0" indent="-381000">
              <a:spcBef>
                <a:spcPts val="0"/>
              </a:spcBef>
              <a:spcAft>
                <a:spcPts val="0"/>
              </a:spcAft>
              <a:buSzPts val="2400"/>
              <a:buChar char="•"/>
            </a:pPr>
            <a:r>
              <a:rPr lang="en-GB" sz="2400"/>
              <a:t>Transport</a:t>
            </a:r>
            <a:endParaRPr sz="2400"/>
          </a:p>
          <a:p>
            <a:pPr marL="457200" lvl="0" indent="-381000">
              <a:spcBef>
                <a:spcPts val="0"/>
              </a:spcBef>
              <a:spcAft>
                <a:spcPts val="0"/>
              </a:spcAft>
              <a:buSzPts val="2400"/>
              <a:buChar char="•"/>
            </a:pPr>
            <a:r>
              <a:rPr lang="en-GB" sz="2400"/>
              <a:t>Reminders</a:t>
            </a:r>
            <a:endParaRPr sz="2400"/>
          </a:p>
          <a:p>
            <a:pPr marL="457200" lvl="0" indent="-381000">
              <a:spcBef>
                <a:spcPts val="0"/>
              </a:spcBef>
              <a:spcAft>
                <a:spcPts val="0"/>
              </a:spcAft>
              <a:buSzPts val="2400"/>
              <a:buChar char="•"/>
            </a:pPr>
            <a:r>
              <a:rPr lang="en-GB" sz="2400"/>
              <a:t>Easy read note confirming what was said.</a:t>
            </a:r>
            <a:endParaRPr sz="2400"/>
          </a:p>
        </p:txBody>
      </p:sp>
      <p:sp>
        <p:nvSpPr>
          <p:cNvPr id="409" name="Shape 40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25</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Shape 415"/>
          <p:cNvSpPr txBox="1">
            <a:spLocks noGrp="1"/>
          </p:cNvSpPr>
          <p:nvPr>
            <p:ph type="body" idx="1"/>
          </p:nvPr>
        </p:nvSpPr>
        <p:spPr>
          <a:xfrm>
            <a:off x="251520" y="12729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a:solidFill>
                  <a:srgbClr val="980000"/>
                </a:solidFill>
              </a:rPr>
              <a:t>Practical ways of working together</a:t>
            </a:r>
            <a:endParaRPr>
              <a:solidFill>
                <a:srgbClr val="980000"/>
              </a:solidFill>
            </a:endParaRPr>
          </a:p>
          <a:p>
            <a:pPr marL="457200" lvl="0" indent="-381000" rtl="0">
              <a:spcBef>
                <a:spcPts val="640"/>
              </a:spcBef>
              <a:spcAft>
                <a:spcPts val="0"/>
              </a:spcAft>
              <a:buClr>
                <a:srgbClr val="000000"/>
              </a:buClr>
              <a:buSzPts val="2400"/>
              <a:buChar char="•"/>
            </a:pPr>
            <a:r>
              <a:rPr lang="en-GB" sz="2400">
                <a:solidFill>
                  <a:srgbClr val="000000"/>
                </a:solidFill>
              </a:rPr>
              <a:t>Use of cognitive assessment to explain parents needs to team</a:t>
            </a:r>
            <a:endParaRPr sz="2400">
              <a:solidFill>
                <a:srgbClr val="000000"/>
              </a:solidFill>
            </a:endParaRPr>
          </a:p>
          <a:p>
            <a:pPr marL="457200" lvl="0" indent="-381000" rtl="0">
              <a:spcBef>
                <a:spcPts val="0"/>
              </a:spcBef>
              <a:spcAft>
                <a:spcPts val="0"/>
              </a:spcAft>
              <a:buClr>
                <a:srgbClr val="000000"/>
              </a:buClr>
              <a:buSzPts val="2400"/>
              <a:buChar char="•"/>
            </a:pPr>
            <a:r>
              <a:rPr lang="en-GB" sz="2400">
                <a:solidFill>
                  <a:srgbClr val="000000"/>
                </a:solidFill>
              </a:rPr>
              <a:t>‘Team around the child’ approach</a:t>
            </a:r>
            <a:endParaRPr sz="2400">
              <a:solidFill>
                <a:srgbClr val="000000"/>
              </a:solidFill>
            </a:endParaRPr>
          </a:p>
          <a:p>
            <a:pPr marL="457200" lvl="0" indent="-381000" rtl="0">
              <a:spcBef>
                <a:spcPts val="0"/>
              </a:spcBef>
              <a:spcAft>
                <a:spcPts val="0"/>
              </a:spcAft>
              <a:buClr>
                <a:srgbClr val="000000"/>
              </a:buClr>
              <a:buSzPts val="2400"/>
              <a:buChar char="•"/>
            </a:pPr>
            <a:r>
              <a:rPr lang="en-GB" sz="2400">
                <a:solidFill>
                  <a:srgbClr val="000000"/>
                </a:solidFill>
              </a:rPr>
              <a:t>Specialist workers providing training and role modelling how to work with parents to rest of the team</a:t>
            </a:r>
            <a:endParaRPr sz="2400">
              <a:solidFill>
                <a:srgbClr val="000000"/>
              </a:solidFill>
            </a:endParaRPr>
          </a:p>
          <a:p>
            <a:pPr marL="0" lvl="0" indent="0" rtl="0">
              <a:spcBef>
                <a:spcPts val="640"/>
              </a:spcBef>
              <a:spcAft>
                <a:spcPts val="0"/>
              </a:spcAft>
              <a:buNone/>
            </a:pPr>
            <a:endParaRPr>
              <a:solidFill>
                <a:srgbClr val="000000"/>
              </a:solidFill>
            </a:endParaRPr>
          </a:p>
          <a:p>
            <a:pPr marL="0" lvl="0" indent="0">
              <a:spcBef>
                <a:spcPts val="640"/>
              </a:spcBef>
              <a:spcAft>
                <a:spcPts val="0"/>
              </a:spcAft>
              <a:buNone/>
            </a:pPr>
            <a:endParaRPr>
              <a:solidFill>
                <a:srgbClr val="000000"/>
              </a:solidFill>
            </a:endParaRPr>
          </a:p>
        </p:txBody>
      </p:sp>
      <p:sp>
        <p:nvSpPr>
          <p:cNvPr id="416" name="Shape 41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26</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21"/>
        <p:cNvGrpSpPr/>
        <p:nvPr/>
      </p:nvGrpSpPr>
      <p:grpSpPr>
        <a:xfrm>
          <a:off x="0" y="0"/>
          <a:ext cx="0" cy="0"/>
          <a:chOff x="0" y="0"/>
          <a:chExt cx="0" cy="0"/>
        </a:xfrm>
      </p:grpSpPr>
      <p:sp>
        <p:nvSpPr>
          <p:cNvPr id="422" name="Shape 422"/>
          <p:cNvSpPr txBox="1">
            <a:spLocks noGrp="1"/>
          </p:cNvSpPr>
          <p:nvPr>
            <p:ph type="body" idx="1"/>
          </p:nvPr>
        </p:nvSpPr>
        <p:spPr>
          <a:xfrm>
            <a:off x="282975" y="1153575"/>
            <a:ext cx="8609400" cy="49002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a:solidFill>
                  <a:srgbClr val="980000"/>
                </a:solidFill>
              </a:rPr>
              <a:t>Resources used</a:t>
            </a:r>
            <a:endParaRPr>
              <a:solidFill>
                <a:srgbClr val="980000"/>
              </a:solidFill>
            </a:endParaRPr>
          </a:p>
          <a:p>
            <a:pPr marL="457200" lvl="0" indent="-381000">
              <a:spcBef>
                <a:spcPts val="0"/>
              </a:spcBef>
              <a:spcAft>
                <a:spcPts val="0"/>
              </a:spcAft>
              <a:buClr>
                <a:srgbClr val="000000"/>
              </a:buClr>
              <a:buSzPts val="2400"/>
              <a:buChar char="•"/>
            </a:pPr>
            <a:r>
              <a:rPr lang="en-GB" sz="2400">
                <a:solidFill>
                  <a:srgbClr val="000000"/>
                </a:solidFill>
              </a:rPr>
              <a:t>Assessments - PAMS especially ‘I need help’ questionnaire, Cognitive, SALT</a:t>
            </a:r>
            <a:endParaRPr sz="2400">
              <a:solidFill>
                <a:srgbClr val="000000"/>
              </a:solidFill>
            </a:endParaRPr>
          </a:p>
          <a:p>
            <a:pPr marL="457200" lvl="0" indent="-381000" rtl="0">
              <a:spcBef>
                <a:spcPts val="0"/>
              </a:spcBef>
              <a:spcAft>
                <a:spcPts val="0"/>
              </a:spcAft>
              <a:buSzPts val="2400"/>
              <a:buChar char="•"/>
            </a:pPr>
            <a:r>
              <a:rPr lang="en-GB" sz="2400">
                <a:solidFill>
                  <a:srgbClr val="000000"/>
                </a:solidFill>
              </a:rPr>
              <a:t>Easy communica</a:t>
            </a:r>
            <a:r>
              <a:rPr lang="en-GB" sz="2400"/>
              <a:t>tion -</a:t>
            </a:r>
            <a:r>
              <a:rPr lang="en-GB" sz="2400">
                <a:solidFill>
                  <a:srgbClr val="980000"/>
                </a:solidFill>
              </a:rPr>
              <a:t> </a:t>
            </a:r>
            <a:r>
              <a:rPr lang="en-GB" sz="2400"/>
              <a:t>pictures, plain talk, no jargon, no abstract concepts</a:t>
            </a:r>
            <a:endParaRPr sz="2400"/>
          </a:p>
          <a:p>
            <a:pPr marL="457200" lvl="0" indent="-381000" rtl="0">
              <a:spcBef>
                <a:spcPts val="0"/>
              </a:spcBef>
              <a:spcAft>
                <a:spcPts val="0"/>
              </a:spcAft>
              <a:buSzPts val="2400"/>
              <a:buChar char="•"/>
            </a:pPr>
            <a:r>
              <a:rPr lang="en-GB" sz="2400"/>
              <a:t>Change resources – My Baby 0-1</a:t>
            </a:r>
            <a:endParaRPr sz="2400"/>
          </a:p>
          <a:p>
            <a:pPr marL="457200" lvl="0" indent="-381000" rtl="0">
              <a:spcBef>
                <a:spcPts val="0"/>
              </a:spcBef>
              <a:spcAft>
                <a:spcPts val="0"/>
              </a:spcAft>
              <a:buSzPts val="2400"/>
              <a:buChar char="•"/>
            </a:pPr>
            <a:r>
              <a:rPr lang="en-GB" sz="2400"/>
              <a:t>The Social Baby video</a:t>
            </a:r>
            <a:endParaRPr sz="2400"/>
          </a:p>
          <a:p>
            <a:pPr marL="457200" lvl="0" indent="-381000" rtl="0">
              <a:spcBef>
                <a:spcPts val="0"/>
              </a:spcBef>
              <a:spcAft>
                <a:spcPts val="0"/>
              </a:spcAft>
              <a:buSzPts val="2400"/>
              <a:buChar char="•"/>
            </a:pPr>
            <a:r>
              <a:rPr lang="en-GB" sz="2400"/>
              <a:t>Breast feeding video                   </a:t>
            </a:r>
            <a:endParaRPr sz="2400"/>
          </a:p>
          <a:p>
            <a:pPr marL="457200" lvl="0" indent="-381000" rtl="0">
              <a:spcBef>
                <a:spcPts val="0"/>
              </a:spcBef>
              <a:spcAft>
                <a:spcPts val="0"/>
              </a:spcAft>
              <a:buSzPts val="2400"/>
              <a:buChar char="•"/>
            </a:pPr>
            <a:r>
              <a:rPr lang="en-GB" sz="2400"/>
              <a:t>Use of doll.</a:t>
            </a:r>
            <a:endParaRPr sz="2400"/>
          </a:p>
          <a:p>
            <a:pPr marL="457200" lvl="0" indent="-381000">
              <a:spcBef>
                <a:spcPts val="0"/>
              </a:spcBef>
              <a:spcAft>
                <a:spcPts val="0"/>
              </a:spcAft>
              <a:buSzPts val="2400"/>
              <a:buChar char="•"/>
            </a:pPr>
            <a:r>
              <a:rPr lang="en-GB" sz="2400"/>
              <a:t>Signs of Safety  &amp; I Thrive </a:t>
            </a:r>
            <a:endParaRPr sz="2400"/>
          </a:p>
          <a:p>
            <a:pPr marL="457200" lvl="0" indent="-381000">
              <a:spcBef>
                <a:spcPts val="0"/>
              </a:spcBef>
              <a:spcAft>
                <a:spcPts val="0"/>
              </a:spcAft>
              <a:buSzPts val="2400"/>
              <a:buChar char="•"/>
            </a:pPr>
            <a:r>
              <a:rPr lang="en-GB" sz="2400"/>
              <a:t>Video interaction Guidance</a:t>
            </a:r>
            <a:endParaRPr sz="2400"/>
          </a:p>
          <a:p>
            <a:pPr marL="0" lvl="0" indent="0">
              <a:spcBef>
                <a:spcPts val="640"/>
              </a:spcBef>
              <a:spcAft>
                <a:spcPts val="0"/>
              </a:spcAft>
              <a:buNone/>
            </a:pPr>
            <a:endParaRPr/>
          </a:p>
          <a:p>
            <a:pPr marL="0" lvl="0" indent="0">
              <a:spcBef>
                <a:spcPts val="640"/>
              </a:spcBef>
              <a:spcAft>
                <a:spcPts val="0"/>
              </a:spcAft>
              <a:buNone/>
            </a:pPr>
            <a:endParaRPr/>
          </a:p>
        </p:txBody>
      </p:sp>
      <p:sp>
        <p:nvSpPr>
          <p:cNvPr id="423" name="Shape 423"/>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27</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29" name="Shape 429"/>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l" rtl="0">
              <a:spcBef>
                <a:spcPts val="640"/>
              </a:spcBef>
              <a:spcAft>
                <a:spcPts val="0"/>
              </a:spcAft>
              <a:buNone/>
            </a:pPr>
            <a:r>
              <a:rPr lang="en-GB" sz="3000" dirty="0">
                <a:solidFill>
                  <a:srgbClr val="980000"/>
                </a:solidFill>
              </a:rPr>
              <a:t>Professionals working together</a:t>
            </a:r>
            <a:endParaRPr sz="3000" dirty="0">
              <a:solidFill>
                <a:srgbClr val="980000"/>
              </a:solidFill>
            </a:endParaRPr>
          </a:p>
          <a:p>
            <a:pPr marL="0" lvl="0" indent="0" algn="ctr" rtl="0">
              <a:spcBef>
                <a:spcPts val="640"/>
              </a:spcBef>
              <a:spcAft>
                <a:spcPts val="0"/>
              </a:spcAft>
              <a:buNone/>
            </a:pPr>
            <a:r>
              <a:rPr lang="en-GB" sz="2400" dirty="0"/>
              <a:t>‘</a:t>
            </a:r>
            <a:r>
              <a:rPr lang="en-GB" sz="2400" i="1" dirty="0"/>
              <a:t>So it's been around parenting skills …. crucially the way that we've worked; we've never worked just singly with Mum, giving this advice, it's been about working with the team who've been able to then go and apply that at home. And show very practically what needs to be done’.</a:t>
            </a:r>
            <a:endParaRPr sz="2400" i="1" dirty="0"/>
          </a:p>
          <a:p>
            <a:pPr marL="0" lvl="0" indent="0" algn="ctr">
              <a:spcBef>
                <a:spcPts val="640"/>
              </a:spcBef>
              <a:spcAft>
                <a:spcPts val="0"/>
              </a:spcAft>
              <a:buNone/>
            </a:pPr>
            <a:r>
              <a:rPr lang="en-GB" sz="2400" i="1" dirty="0"/>
              <a:t>‘So we do talk a lot between professionals, about, sort of, what's not working. Quite clearly,  very quickly, you know, if something isn't working, it's picked up and discussed as a group. And part of that is sort of case-by-case sharing, so you're learning on the job with real-life cases, about, sort of, what works here. And then, you know, as I say, you would take that to case reviews, and also to CPD.’</a:t>
            </a:r>
            <a:endParaRPr sz="2400" i="1" dirty="0"/>
          </a:p>
        </p:txBody>
      </p:sp>
      <p:sp>
        <p:nvSpPr>
          <p:cNvPr id="430" name="Shape 430"/>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28</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35"/>
        <p:cNvGrpSpPr/>
        <p:nvPr/>
      </p:nvGrpSpPr>
      <p:grpSpPr>
        <a:xfrm>
          <a:off x="0" y="0"/>
          <a:ext cx="0" cy="0"/>
          <a:chOff x="0" y="0"/>
          <a:chExt cx="0" cy="0"/>
        </a:xfrm>
      </p:grpSpPr>
      <p:sp>
        <p:nvSpPr>
          <p:cNvPr id="436" name="Shape 436"/>
          <p:cNvSpPr txBox="1">
            <a:spLocks noGrp="1"/>
          </p:cNvSpPr>
          <p:nvPr>
            <p:ph type="body" idx="1"/>
          </p:nvPr>
        </p:nvSpPr>
        <p:spPr>
          <a:xfrm>
            <a:off x="251550" y="1681250"/>
            <a:ext cx="8720400" cy="45702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en-GB" sz="2400" b="1"/>
              <a:t>Working with parents takes:    </a:t>
            </a:r>
            <a:r>
              <a:rPr lang="en-GB" sz="2400" b="1">
                <a:latin typeface="Arial"/>
                <a:ea typeface="Arial"/>
                <a:cs typeface="Arial"/>
                <a:sym typeface="Arial"/>
              </a:rPr>
              <a:t> </a:t>
            </a:r>
            <a:endParaRPr sz="2400" b="1">
              <a:latin typeface="Arial"/>
              <a:ea typeface="Arial"/>
              <a:cs typeface="Arial"/>
              <a:sym typeface="Arial"/>
            </a:endParaRPr>
          </a:p>
          <a:p>
            <a:pPr marL="1371600" lvl="0" indent="457200" rtl="0">
              <a:lnSpc>
                <a:spcPct val="100000"/>
              </a:lnSpc>
              <a:spcBef>
                <a:spcPts val="0"/>
              </a:spcBef>
              <a:spcAft>
                <a:spcPts val="0"/>
              </a:spcAft>
              <a:buClr>
                <a:schemeClr val="dk1"/>
              </a:buClr>
              <a:buSzPts val="1100"/>
              <a:buFont typeface="Arial"/>
              <a:buNone/>
            </a:pPr>
            <a:r>
              <a:rPr lang="en-GB" sz="2400" b="1">
                <a:latin typeface="Arial"/>
                <a:ea typeface="Arial"/>
                <a:cs typeface="Arial"/>
                <a:sym typeface="Arial"/>
              </a:rPr>
              <a:t>                           ↓</a:t>
            </a:r>
            <a:endParaRPr sz="2400" b="1">
              <a:latin typeface="Arial"/>
              <a:ea typeface="Arial"/>
              <a:cs typeface="Arial"/>
              <a:sym typeface="Arial"/>
            </a:endParaRPr>
          </a:p>
          <a:p>
            <a:pPr marL="0" lvl="0" indent="0" algn="ctr" rtl="0">
              <a:lnSpc>
                <a:spcPct val="100000"/>
              </a:lnSpc>
              <a:spcBef>
                <a:spcPts val="0"/>
              </a:spcBef>
              <a:spcAft>
                <a:spcPts val="0"/>
              </a:spcAft>
              <a:buClr>
                <a:schemeClr val="dk1"/>
              </a:buClr>
              <a:buSzPts val="1100"/>
              <a:buFont typeface="Arial"/>
              <a:buNone/>
            </a:pPr>
            <a:r>
              <a:rPr lang="en-GB" sz="2400"/>
              <a:t>Time</a:t>
            </a:r>
            <a:endParaRPr sz="2400"/>
          </a:p>
          <a:p>
            <a:pPr marL="0" lvl="0" indent="0" algn="ctr" rtl="0">
              <a:lnSpc>
                <a:spcPct val="100000"/>
              </a:lnSpc>
              <a:spcBef>
                <a:spcPts val="0"/>
              </a:spcBef>
              <a:spcAft>
                <a:spcPts val="0"/>
              </a:spcAft>
              <a:buClr>
                <a:schemeClr val="dk1"/>
              </a:buClr>
              <a:buSzPts val="1100"/>
              <a:buFont typeface="Arial"/>
              <a:buNone/>
            </a:pPr>
            <a:r>
              <a:rPr lang="en-GB" sz="2400"/>
              <a:t>Trust</a:t>
            </a:r>
            <a:endParaRPr sz="2400"/>
          </a:p>
          <a:p>
            <a:pPr marL="0" lvl="0" indent="0" algn="ctr" rtl="0">
              <a:lnSpc>
                <a:spcPct val="100000"/>
              </a:lnSpc>
              <a:spcBef>
                <a:spcPts val="0"/>
              </a:spcBef>
              <a:spcAft>
                <a:spcPts val="0"/>
              </a:spcAft>
              <a:buClr>
                <a:schemeClr val="dk1"/>
              </a:buClr>
              <a:buSzPts val="1100"/>
              <a:buFont typeface="Arial"/>
              <a:buNone/>
            </a:pPr>
            <a:r>
              <a:rPr lang="en-GB" sz="2400"/>
              <a:t>Tenacity</a:t>
            </a:r>
            <a:endParaRPr sz="2400"/>
          </a:p>
          <a:p>
            <a:pPr marL="0" lvl="0" indent="0" algn="ctr" rtl="0">
              <a:lnSpc>
                <a:spcPct val="100000"/>
              </a:lnSpc>
              <a:spcBef>
                <a:spcPts val="0"/>
              </a:spcBef>
              <a:spcAft>
                <a:spcPts val="0"/>
              </a:spcAft>
              <a:buClr>
                <a:schemeClr val="dk1"/>
              </a:buClr>
              <a:buSzPts val="1100"/>
              <a:buFont typeface="Arial"/>
              <a:buNone/>
            </a:pPr>
            <a:r>
              <a:rPr lang="en-GB" sz="2400"/>
              <a:t>Truthfulness</a:t>
            </a:r>
            <a:endParaRPr sz="2400"/>
          </a:p>
          <a:p>
            <a:pPr marL="0" lvl="0" indent="0" algn="ctr" rtl="0">
              <a:lnSpc>
                <a:spcPct val="100000"/>
              </a:lnSpc>
              <a:spcBef>
                <a:spcPts val="0"/>
              </a:spcBef>
              <a:spcAft>
                <a:spcPts val="0"/>
              </a:spcAft>
              <a:buClr>
                <a:schemeClr val="dk1"/>
              </a:buClr>
              <a:buSzPts val="1100"/>
              <a:buFont typeface="Arial"/>
              <a:buNone/>
            </a:pPr>
            <a:r>
              <a:rPr lang="en-GB" sz="2400"/>
              <a:t>Transparency</a:t>
            </a:r>
            <a:endParaRPr sz="2400"/>
          </a:p>
          <a:p>
            <a:pPr marL="0" lvl="0" indent="0" algn="ctr" rtl="0">
              <a:lnSpc>
                <a:spcPct val="100000"/>
              </a:lnSpc>
              <a:spcBef>
                <a:spcPts val="0"/>
              </a:spcBef>
              <a:spcAft>
                <a:spcPts val="0"/>
              </a:spcAft>
              <a:buNone/>
            </a:pPr>
            <a:r>
              <a:rPr lang="en-GB" sz="2400"/>
              <a:t>Tailored response</a:t>
            </a:r>
            <a:endParaRPr sz="2400"/>
          </a:p>
          <a:p>
            <a:pPr marL="0" lvl="0" indent="0" algn="ctr" rtl="0">
              <a:lnSpc>
                <a:spcPct val="100000"/>
              </a:lnSpc>
              <a:spcBef>
                <a:spcPts val="0"/>
              </a:spcBef>
              <a:spcAft>
                <a:spcPts val="0"/>
              </a:spcAft>
              <a:buNone/>
            </a:pPr>
            <a:endParaRPr sz="2400"/>
          </a:p>
          <a:p>
            <a:pPr marL="0" lvl="0" indent="0" algn="ctr" rtl="0">
              <a:lnSpc>
                <a:spcPct val="100000"/>
              </a:lnSpc>
              <a:spcBef>
                <a:spcPts val="0"/>
              </a:spcBef>
              <a:spcAft>
                <a:spcPts val="0"/>
              </a:spcAft>
              <a:buNone/>
            </a:pPr>
            <a:endParaRPr sz="2400"/>
          </a:p>
          <a:p>
            <a:pPr marL="0" lvl="0" indent="0" rtl="0">
              <a:spcBef>
                <a:spcPts val="640"/>
              </a:spcBef>
              <a:spcAft>
                <a:spcPts val="0"/>
              </a:spcAft>
              <a:buNone/>
            </a:pPr>
            <a:r>
              <a:rPr lang="en-GB" sz="2200"/>
              <a:t>Professionals worked in accordance with the </a:t>
            </a:r>
            <a:r>
              <a:rPr lang="en-GB" sz="2200" i="1"/>
              <a:t>Good Practice Guidance on Working with Parents with a Learning Disability</a:t>
            </a:r>
            <a:r>
              <a:rPr lang="en-GB" sz="2200"/>
              <a:t> ( DoH &amp; DfES 2007, WTPN 2016) </a:t>
            </a:r>
            <a:r>
              <a:rPr lang="en-GB" sz="2400"/>
              <a:t> </a:t>
            </a:r>
            <a:endParaRPr sz="2400"/>
          </a:p>
        </p:txBody>
      </p:sp>
      <p:sp>
        <p:nvSpPr>
          <p:cNvPr id="437" name="Shape 437"/>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29</a:t>
            </a:fld>
            <a:endParaRPr/>
          </a:p>
        </p:txBody>
      </p:sp>
      <p:sp>
        <p:nvSpPr>
          <p:cNvPr id="438" name="Shape 438"/>
          <p:cNvSpPr txBox="1">
            <a:spLocks noGrp="1"/>
          </p:cNvSpPr>
          <p:nvPr>
            <p:ph type="title"/>
          </p:nvPr>
        </p:nvSpPr>
        <p:spPr>
          <a:xfrm>
            <a:off x="251500" y="1196750"/>
            <a:ext cx="8640900" cy="4845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The 6 Ts</a:t>
            </a:r>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251550" y="1152526"/>
            <a:ext cx="8570700" cy="612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Concerns about the welfare of the child</a:t>
            </a:r>
            <a:endParaRPr/>
          </a:p>
        </p:txBody>
      </p:sp>
      <p:sp>
        <p:nvSpPr>
          <p:cNvPr id="164" name="Shape 164"/>
          <p:cNvSpPr txBox="1">
            <a:spLocks noGrp="1"/>
          </p:cNvSpPr>
          <p:nvPr>
            <p:ph type="body" idx="1"/>
          </p:nvPr>
        </p:nvSpPr>
        <p:spPr>
          <a:xfrm>
            <a:off x="251550" y="1664575"/>
            <a:ext cx="8640900" cy="4461600"/>
          </a:xfrm>
          <a:prstGeom prst="rect">
            <a:avLst/>
          </a:prstGeom>
        </p:spPr>
        <p:txBody>
          <a:bodyPr spcFirstLastPara="1" wrap="square" lIns="91425" tIns="91425" rIns="91425" bIns="91425" anchor="t" anchorCtr="0">
            <a:noAutofit/>
          </a:bodyPr>
          <a:lstStyle/>
          <a:p>
            <a:pPr marL="457200" lvl="0" indent="-381000">
              <a:spcBef>
                <a:spcPts val="640"/>
              </a:spcBef>
              <a:spcAft>
                <a:spcPts val="0"/>
              </a:spcAft>
              <a:buSzPts val="2400"/>
              <a:buChar char="•"/>
            </a:pPr>
            <a:r>
              <a:rPr lang="en-GB" sz="2400" dirty="0"/>
              <a:t>Grubbiness of child reported by nursery</a:t>
            </a:r>
            <a:endParaRPr sz="2400" dirty="0"/>
          </a:p>
          <a:p>
            <a:pPr marL="457200" lvl="0" indent="-381000">
              <a:spcBef>
                <a:spcPts val="0"/>
              </a:spcBef>
              <a:spcAft>
                <a:spcPts val="0"/>
              </a:spcAft>
              <a:buSzPts val="2400"/>
              <a:buChar char="•"/>
            </a:pPr>
            <a:r>
              <a:rPr lang="en-GB" sz="2400" dirty="0"/>
              <a:t>Child needed to have 7 teeth out </a:t>
            </a:r>
            <a:endParaRPr sz="2400" dirty="0"/>
          </a:p>
          <a:p>
            <a:pPr marL="457200" lvl="0" indent="-381000">
              <a:spcBef>
                <a:spcPts val="0"/>
              </a:spcBef>
              <a:spcAft>
                <a:spcPts val="0"/>
              </a:spcAft>
              <a:buSzPts val="2400"/>
              <a:buChar char="•"/>
            </a:pPr>
            <a:r>
              <a:rPr lang="en-GB" sz="2400" dirty="0"/>
              <a:t>Child under-weight </a:t>
            </a:r>
            <a:endParaRPr sz="2400" dirty="0"/>
          </a:p>
          <a:p>
            <a:pPr marL="457200" lvl="0" indent="-381000">
              <a:spcBef>
                <a:spcPts val="0"/>
              </a:spcBef>
              <a:spcAft>
                <a:spcPts val="0"/>
              </a:spcAft>
              <a:buSzPts val="2400"/>
              <a:buChar char="•"/>
            </a:pPr>
            <a:r>
              <a:rPr lang="en-GB" sz="2400" dirty="0"/>
              <a:t>Older child very badly scolded</a:t>
            </a:r>
            <a:endParaRPr sz="2400" dirty="0"/>
          </a:p>
          <a:p>
            <a:pPr marL="457200" lvl="0" indent="-381000" rtl="0">
              <a:spcBef>
                <a:spcPts val="0"/>
              </a:spcBef>
              <a:spcAft>
                <a:spcPts val="0"/>
              </a:spcAft>
              <a:buSzPts val="2400"/>
              <a:buChar char="•"/>
            </a:pPr>
            <a:r>
              <a:rPr lang="en-GB" sz="2400" dirty="0"/>
              <a:t>Concerns regarding father/partner/Uncle </a:t>
            </a:r>
            <a:endParaRPr sz="2400" dirty="0"/>
          </a:p>
          <a:p>
            <a:pPr marL="457200" lvl="0" indent="-381000">
              <a:spcBef>
                <a:spcPts val="0"/>
              </a:spcBef>
              <a:spcAft>
                <a:spcPts val="0"/>
              </a:spcAft>
              <a:buSzPts val="2400"/>
              <a:buChar char="•"/>
            </a:pPr>
            <a:r>
              <a:rPr lang="en-GB" sz="2400" dirty="0"/>
              <a:t>Inappropriate friends</a:t>
            </a:r>
            <a:endParaRPr sz="2400" dirty="0"/>
          </a:p>
          <a:p>
            <a:pPr marL="457200" lvl="0" indent="-381000">
              <a:spcBef>
                <a:spcPts val="0"/>
              </a:spcBef>
              <a:spcAft>
                <a:spcPts val="0"/>
              </a:spcAft>
              <a:buSzPts val="2400"/>
              <a:buChar char="•"/>
            </a:pPr>
            <a:r>
              <a:rPr lang="en-GB" sz="2400" dirty="0"/>
              <a:t>Family was homeless </a:t>
            </a:r>
            <a:endParaRPr sz="2400" dirty="0"/>
          </a:p>
          <a:p>
            <a:pPr marL="457200" lvl="0" indent="-381000" rtl="0">
              <a:spcBef>
                <a:spcPts val="0"/>
              </a:spcBef>
              <a:spcAft>
                <a:spcPts val="0"/>
              </a:spcAft>
              <a:buSzPts val="2400"/>
              <a:buChar char="•"/>
            </a:pPr>
            <a:r>
              <a:rPr lang="en-GB" sz="2400" dirty="0"/>
              <a:t>Poor housing</a:t>
            </a:r>
            <a:endParaRPr sz="2400" dirty="0"/>
          </a:p>
          <a:p>
            <a:pPr marL="0" lvl="0" indent="0">
              <a:spcBef>
                <a:spcPts val="640"/>
              </a:spcBef>
              <a:spcAft>
                <a:spcPts val="0"/>
              </a:spcAft>
              <a:buNone/>
            </a:pPr>
            <a:r>
              <a:rPr lang="en-GB" sz="2400" dirty="0"/>
              <a:t>2 Mothers felt the concerns were linked directly to their learning difficulties.   </a:t>
            </a:r>
            <a:endParaRPr sz="2400" dirty="0"/>
          </a:p>
          <a:p>
            <a:pPr marL="0" lvl="0" indent="0">
              <a:spcBef>
                <a:spcPts val="640"/>
              </a:spcBef>
              <a:spcAft>
                <a:spcPts val="0"/>
              </a:spcAft>
              <a:buNone/>
            </a:pPr>
            <a:r>
              <a:rPr lang="en-GB" sz="2400" dirty="0"/>
              <a:t>One mother spoke of abuse in her childhood</a:t>
            </a:r>
            <a:endParaRPr sz="2400" dirty="0"/>
          </a:p>
        </p:txBody>
      </p:sp>
      <p:sp>
        <p:nvSpPr>
          <p:cNvPr id="165" name="Shape 165"/>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Shape 444"/>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dirty="0">
                <a:solidFill>
                  <a:srgbClr val="980000"/>
                </a:solidFill>
              </a:rPr>
              <a:t>Role of specialists services</a:t>
            </a:r>
            <a:endParaRPr sz="3000" dirty="0">
              <a:solidFill>
                <a:srgbClr val="980000"/>
              </a:solidFill>
            </a:endParaRPr>
          </a:p>
          <a:p>
            <a:pPr marL="0" lvl="0" indent="0">
              <a:spcBef>
                <a:spcPts val="640"/>
              </a:spcBef>
              <a:spcAft>
                <a:spcPts val="0"/>
              </a:spcAft>
              <a:buNone/>
            </a:pPr>
            <a:r>
              <a:rPr lang="en-GB" sz="2400" dirty="0"/>
              <a:t>Expert knowledge/advice/guidance/joint work</a:t>
            </a:r>
            <a:endParaRPr sz="2400" dirty="0"/>
          </a:p>
          <a:p>
            <a:pPr marL="0" lvl="0" indent="0">
              <a:spcBef>
                <a:spcPts val="640"/>
              </a:spcBef>
              <a:spcAft>
                <a:spcPts val="0"/>
              </a:spcAft>
              <a:buNone/>
            </a:pPr>
            <a:r>
              <a:rPr lang="en-GB" sz="2400" dirty="0"/>
              <a:t>Models:</a:t>
            </a:r>
            <a:endParaRPr sz="2400" dirty="0"/>
          </a:p>
          <a:p>
            <a:pPr marL="457200" lvl="0" indent="-381000" rtl="0">
              <a:spcBef>
                <a:spcPts val="640"/>
              </a:spcBef>
              <a:spcAft>
                <a:spcPts val="0"/>
              </a:spcAft>
              <a:buSzPts val="2400"/>
              <a:buChar char="•"/>
            </a:pPr>
            <a:r>
              <a:rPr lang="en-GB" sz="2400" dirty="0"/>
              <a:t>Consultation model - parental learning disability specialists were called in to support or advise other practitioners such as health visitors / school nurses; </a:t>
            </a:r>
            <a:endParaRPr sz="2400" dirty="0"/>
          </a:p>
          <a:p>
            <a:pPr marL="457200" lvl="0" indent="-381000" rtl="0">
              <a:lnSpc>
                <a:spcPct val="115000"/>
              </a:lnSpc>
              <a:spcBef>
                <a:spcPts val="0"/>
              </a:spcBef>
              <a:spcAft>
                <a:spcPts val="0"/>
              </a:spcAft>
              <a:buSzPts val="2400"/>
              <a:buChar char="•"/>
            </a:pPr>
            <a:r>
              <a:rPr lang="en-GB" sz="2400" dirty="0"/>
              <a:t>Hub model - in which specialists at the centre co-ordinated all other practitioners’ involvement with the family.  </a:t>
            </a:r>
            <a:endParaRPr sz="2400" dirty="0"/>
          </a:p>
          <a:p>
            <a:pPr marL="0" lvl="0" indent="0" rtl="0">
              <a:lnSpc>
                <a:spcPct val="115000"/>
              </a:lnSpc>
              <a:spcBef>
                <a:spcPts val="0"/>
              </a:spcBef>
              <a:spcAft>
                <a:spcPts val="0"/>
              </a:spcAft>
              <a:buNone/>
            </a:pPr>
            <a:endParaRPr sz="2400" dirty="0"/>
          </a:p>
          <a:p>
            <a:pPr marL="0" lvl="0" indent="0" rtl="0">
              <a:lnSpc>
                <a:spcPct val="115000"/>
              </a:lnSpc>
              <a:spcBef>
                <a:spcPts val="0"/>
              </a:spcBef>
              <a:spcAft>
                <a:spcPts val="0"/>
              </a:spcAft>
              <a:buClr>
                <a:schemeClr val="dk1"/>
              </a:buClr>
              <a:buSzPts val="1100"/>
              <a:buFont typeface="Arial"/>
              <a:buNone/>
            </a:pPr>
            <a:r>
              <a:rPr lang="en-GB" sz="2400" dirty="0"/>
              <a:t>Driven by health sector practitioners, even where most of the day-to-day support/work needed was from the social care sector.</a:t>
            </a:r>
            <a:endParaRPr sz="2400" dirty="0"/>
          </a:p>
          <a:p>
            <a:pPr marL="0" lvl="0" indent="0">
              <a:spcBef>
                <a:spcPts val="640"/>
              </a:spcBef>
              <a:spcAft>
                <a:spcPts val="0"/>
              </a:spcAft>
              <a:buNone/>
            </a:pPr>
            <a:endParaRPr sz="2400" dirty="0"/>
          </a:p>
          <a:p>
            <a:pPr marL="0" lvl="0" indent="0">
              <a:spcBef>
                <a:spcPts val="640"/>
              </a:spcBef>
              <a:spcAft>
                <a:spcPts val="0"/>
              </a:spcAft>
              <a:buNone/>
            </a:pPr>
            <a:endParaRPr sz="3000" b="1" dirty="0"/>
          </a:p>
        </p:txBody>
      </p:sp>
      <p:sp>
        <p:nvSpPr>
          <p:cNvPr id="445" name="Shape 445"/>
          <p:cNvSpPr txBox="1">
            <a:spLocks noGrp="1"/>
          </p:cNvSpPr>
          <p:nvPr>
            <p:ph type="sldNum" idx="12"/>
          </p:nvPr>
        </p:nvSpPr>
        <p:spPr>
          <a:xfrm>
            <a:off x="8766713" y="4896900"/>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30</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Shape 451"/>
          <p:cNvSpPr txBox="1">
            <a:spLocks noGrp="1"/>
          </p:cNvSpPr>
          <p:nvPr>
            <p:ph type="body" idx="1"/>
          </p:nvPr>
        </p:nvSpPr>
        <p:spPr>
          <a:xfrm>
            <a:off x="251495" y="123060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3000" dirty="0">
                <a:solidFill>
                  <a:srgbClr val="980000"/>
                </a:solidFill>
              </a:rPr>
              <a:t>Impact of specialist services</a:t>
            </a:r>
            <a:endParaRPr sz="3000" dirty="0">
              <a:solidFill>
                <a:srgbClr val="980000"/>
              </a:solidFill>
            </a:endParaRPr>
          </a:p>
          <a:p>
            <a:pPr marL="0" lvl="0" indent="0">
              <a:spcBef>
                <a:spcPts val="640"/>
              </a:spcBef>
              <a:spcAft>
                <a:spcPts val="0"/>
              </a:spcAft>
              <a:buNone/>
            </a:pPr>
            <a:endParaRPr lang="en-GB" sz="2400" dirty="0">
              <a:solidFill>
                <a:srgbClr val="980000"/>
              </a:solidFill>
            </a:endParaRPr>
          </a:p>
          <a:p>
            <a:pPr marL="0" lvl="0" indent="0">
              <a:spcBef>
                <a:spcPts val="640"/>
              </a:spcBef>
              <a:spcAft>
                <a:spcPts val="0"/>
              </a:spcAft>
              <a:buNone/>
            </a:pPr>
            <a:r>
              <a:rPr lang="en-GB" sz="2400" dirty="0">
                <a:solidFill>
                  <a:srgbClr val="980000"/>
                </a:solidFill>
              </a:rPr>
              <a:t>Confirmation of existing positive approaches</a:t>
            </a:r>
            <a:endParaRPr sz="2400" dirty="0">
              <a:solidFill>
                <a:srgbClr val="980000"/>
              </a:solidFill>
            </a:endParaRPr>
          </a:p>
          <a:p>
            <a:pPr marL="342900" indent="-342900"/>
            <a:r>
              <a:rPr lang="en-GB" sz="2400" dirty="0"/>
              <a:t>Usually based on a belief regarding maintaining children at home, if safe, and importance of relationship based practice</a:t>
            </a:r>
          </a:p>
          <a:p>
            <a:pPr marL="0" lvl="0" indent="0">
              <a:spcBef>
                <a:spcPts val="640"/>
              </a:spcBef>
              <a:spcAft>
                <a:spcPts val="0"/>
              </a:spcAft>
              <a:buNone/>
            </a:pPr>
            <a:endParaRPr lang="en-GB" sz="2400" dirty="0"/>
          </a:p>
          <a:p>
            <a:pPr marL="0" lvl="0" indent="0">
              <a:buSzPts val="1100"/>
              <a:buNone/>
            </a:pPr>
            <a:r>
              <a:rPr lang="en-GB" sz="2400" dirty="0">
                <a:solidFill>
                  <a:srgbClr val="980000"/>
                </a:solidFill>
              </a:rPr>
              <a:t>Reframing and supporting understanding</a:t>
            </a:r>
          </a:p>
          <a:p>
            <a:pPr lvl="0" indent="-381000">
              <a:buSzPts val="2400"/>
            </a:pPr>
            <a:r>
              <a:rPr lang="en-GB" sz="2400" dirty="0"/>
              <a:t>Positive use of cognitive assessment to explain how to work with parents</a:t>
            </a:r>
          </a:p>
          <a:p>
            <a:pPr lvl="0" indent="-381000">
              <a:spcBef>
                <a:spcPts val="0"/>
              </a:spcBef>
              <a:buSzPts val="2400"/>
            </a:pPr>
            <a:r>
              <a:rPr lang="en-GB" sz="2400" dirty="0"/>
              <a:t>Explaining parents situations, reactions and fear of engagement</a:t>
            </a:r>
          </a:p>
          <a:p>
            <a:pPr lvl="0" indent="-381000">
              <a:spcBef>
                <a:spcPts val="0"/>
              </a:spcBef>
              <a:buSzPts val="2400"/>
            </a:pPr>
            <a:r>
              <a:rPr lang="en-GB" sz="2400" dirty="0"/>
              <a:t>Challenging negative assumptions about parents </a:t>
            </a:r>
          </a:p>
          <a:p>
            <a:pPr marL="0" lvl="0" indent="0">
              <a:buNone/>
            </a:pPr>
            <a:endParaRPr lang="en-GB" sz="2400" dirty="0"/>
          </a:p>
          <a:p>
            <a:pPr marL="0" lvl="0" indent="0">
              <a:spcBef>
                <a:spcPts val="640"/>
              </a:spcBef>
              <a:spcAft>
                <a:spcPts val="0"/>
              </a:spcAft>
              <a:buNone/>
            </a:pPr>
            <a:endParaRPr sz="2400" dirty="0"/>
          </a:p>
          <a:p>
            <a:pPr marL="0" lvl="0" indent="0">
              <a:spcBef>
                <a:spcPts val="640"/>
              </a:spcBef>
              <a:spcAft>
                <a:spcPts val="0"/>
              </a:spcAft>
              <a:buNone/>
            </a:pPr>
            <a:endParaRPr sz="3000" b="1" dirty="0"/>
          </a:p>
          <a:p>
            <a:pPr marL="0" lvl="0" indent="0">
              <a:spcBef>
                <a:spcPts val="640"/>
              </a:spcBef>
              <a:spcAft>
                <a:spcPts val="0"/>
              </a:spcAft>
              <a:buNone/>
            </a:pPr>
            <a:endParaRPr sz="3000" b="1" dirty="0"/>
          </a:p>
          <a:p>
            <a:pPr marL="0" lvl="0" indent="0">
              <a:spcBef>
                <a:spcPts val="640"/>
              </a:spcBef>
              <a:spcAft>
                <a:spcPts val="0"/>
              </a:spcAft>
              <a:buNone/>
            </a:pPr>
            <a:endParaRPr sz="2400" dirty="0"/>
          </a:p>
        </p:txBody>
      </p:sp>
      <p:sp>
        <p:nvSpPr>
          <p:cNvPr id="452" name="Shape 452"/>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31</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Shape 481"/>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GB">
                <a:solidFill>
                  <a:srgbClr val="980000"/>
                </a:solidFill>
              </a:rPr>
              <a:t>T</a:t>
            </a:r>
            <a:r>
              <a:rPr lang="en-GB" sz="3000">
                <a:solidFill>
                  <a:srgbClr val="980000"/>
                </a:solidFill>
              </a:rPr>
              <a:t>he Good Practice Guidance on working with parents with a learning disability</a:t>
            </a:r>
            <a:r>
              <a:rPr lang="en-GB" sz="3000"/>
              <a:t>  </a:t>
            </a:r>
            <a:r>
              <a:rPr lang="en-GB" sz="1800"/>
              <a:t>DH/DfES 2007 updated by WTPN 2016</a:t>
            </a:r>
            <a:endParaRPr sz="1800"/>
          </a:p>
          <a:p>
            <a:pPr marL="0" lvl="0" indent="0" rtl="0">
              <a:lnSpc>
                <a:spcPct val="115000"/>
              </a:lnSpc>
              <a:spcBef>
                <a:spcPts val="0"/>
              </a:spcBef>
              <a:spcAft>
                <a:spcPts val="0"/>
              </a:spcAft>
              <a:buClr>
                <a:schemeClr val="dk1"/>
              </a:buClr>
              <a:buSzPts val="1100"/>
              <a:buFont typeface="Arial"/>
              <a:buNone/>
            </a:pPr>
            <a:endParaRPr sz="2400" i="1"/>
          </a:p>
          <a:p>
            <a:pPr marL="0" lvl="0" indent="0" algn="ctr" rtl="0">
              <a:lnSpc>
                <a:spcPct val="115000"/>
              </a:lnSpc>
              <a:spcBef>
                <a:spcPts val="0"/>
              </a:spcBef>
              <a:spcAft>
                <a:spcPts val="0"/>
              </a:spcAft>
              <a:buClr>
                <a:schemeClr val="dk1"/>
              </a:buClr>
              <a:buSzPts val="1100"/>
              <a:buFont typeface="Arial"/>
              <a:buNone/>
            </a:pPr>
            <a:r>
              <a:rPr lang="en-GB" sz="2400" i="1"/>
              <a:t>‘I mean it's all in the Good Practice Guidelines which we have then translated into our local policy, which just sort of says how we operationalise all of that</a:t>
            </a:r>
            <a:r>
              <a:rPr lang="en-GB" sz="2400"/>
              <a:t>.’</a:t>
            </a:r>
            <a:endParaRPr sz="2400"/>
          </a:p>
          <a:p>
            <a:pPr marL="0" lvl="0" indent="0" algn="ctr" rtl="0">
              <a:lnSpc>
                <a:spcPct val="115000"/>
              </a:lnSpc>
              <a:spcBef>
                <a:spcPts val="0"/>
              </a:spcBef>
              <a:spcAft>
                <a:spcPts val="0"/>
              </a:spcAft>
              <a:buClr>
                <a:schemeClr val="dk1"/>
              </a:buClr>
              <a:buSzPts val="1100"/>
              <a:buFont typeface="Arial"/>
              <a:buNone/>
            </a:pPr>
            <a:endParaRPr sz="2400"/>
          </a:p>
          <a:p>
            <a:pPr marL="0" lvl="0" indent="0" algn="ctr" rtl="0">
              <a:lnSpc>
                <a:spcPct val="115000"/>
              </a:lnSpc>
              <a:spcBef>
                <a:spcPts val="0"/>
              </a:spcBef>
              <a:spcAft>
                <a:spcPts val="0"/>
              </a:spcAft>
              <a:buClr>
                <a:schemeClr val="dk1"/>
              </a:buClr>
              <a:buSzPts val="1100"/>
              <a:buFont typeface="Arial"/>
              <a:buNone/>
            </a:pPr>
            <a:r>
              <a:rPr lang="en-GB" sz="2400" i="1"/>
              <a:t>‘In terms of guidance, what would be widely known amongst our social work teams is the Good Practice Guidance, ... which is very much driven by our legal services,</a:t>
            </a:r>
            <a:r>
              <a:rPr lang="en-GB" sz="2400" b="1" i="1"/>
              <a:t> </a:t>
            </a:r>
            <a:r>
              <a:rPr lang="en-GB" sz="2400" i="1"/>
              <a:t>and saying, you know, you should be really familiar with this, and making sure that …’</a:t>
            </a:r>
            <a:endParaRPr sz="2400" i="1"/>
          </a:p>
          <a:p>
            <a:pPr marL="0" lvl="0" indent="0" rtl="0">
              <a:lnSpc>
                <a:spcPct val="115000"/>
              </a:lnSpc>
              <a:spcBef>
                <a:spcPts val="0"/>
              </a:spcBef>
              <a:spcAft>
                <a:spcPts val="0"/>
              </a:spcAft>
              <a:buClr>
                <a:schemeClr val="dk1"/>
              </a:buClr>
              <a:buSzPts val="1100"/>
              <a:buFont typeface="Arial"/>
              <a:buNone/>
            </a:pPr>
            <a:endParaRPr sz="2400"/>
          </a:p>
        </p:txBody>
      </p:sp>
      <p:sp>
        <p:nvSpPr>
          <p:cNvPr id="482" name="Shape 482"/>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32</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Shape 488"/>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2400"/>
          </a:p>
          <a:p>
            <a:pPr marL="0" lvl="0" indent="0" algn="ctr" rtl="0">
              <a:spcBef>
                <a:spcPts val="0"/>
              </a:spcBef>
              <a:spcAft>
                <a:spcPts val="0"/>
              </a:spcAft>
              <a:buClr>
                <a:schemeClr val="dk1"/>
              </a:buClr>
              <a:buSzPts val="1100"/>
              <a:buFont typeface="Arial"/>
              <a:buNone/>
            </a:pPr>
            <a:endParaRPr sz="2400"/>
          </a:p>
          <a:p>
            <a:pPr marL="0" lvl="0" indent="0" algn="ctr" rtl="0">
              <a:lnSpc>
                <a:spcPct val="115000"/>
              </a:lnSpc>
              <a:spcBef>
                <a:spcPts val="0"/>
              </a:spcBef>
              <a:spcAft>
                <a:spcPts val="0"/>
              </a:spcAft>
              <a:buClr>
                <a:schemeClr val="dk1"/>
              </a:buClr>
              <a:buSzPts val="1100"/>
              <a:buFont typeface="Arial"/>
              <a:buNone/>
            </a:pPr>
            <a:r>
              <a:rPr lang="en-GB" sz="2400" i="1"/>
              <a:t>‘So I think for successful practice to happen, you need to have all of those markers that are in the Good Practice Guidelines: it needs to be collaborative, it needs to be positive, it needs to completely have the child's needs at the heart of the plan, of the practice, as well as the parent's needs, so there needs to be a good balance</a:t>
            </a:r>
            <a:r>
              <a:rPr lang="en-GB" sz="2400"/>
              <a:t>.’</a:t>
            </a:r>
            <a:endParaRPr sz="2400"/>
          </a:p>
        </p:txBody>
      </p:sp>
      <p:sp>
        <p:nvSpPr>
          <p:cNvPr id="489" name="Shape 48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33</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Shape 495"/>
          <p:cNvSpPr txBox="1">
            <a:spLocks noGrp="1"/>
          </p:cNvSpPr>
          <p:nvPr>
            <p:ph type="body" idx="1"/>
          </p:nvPr>
        </p:nvSpPr>
        <p:spPr>
          <a:xfrm>
            <a:off x="503095" y="1096877"/>
            <a:ext cx="8640900" cy="4929300"/>
          </a:xfrm>
          <a:prstGeom prst="rect">
            <a:avLst/>
          </a:prstGeom>
        </p:spPr>
        <p:txBody>
          <a:bodyPr spcFirstLastPara="1" wrap="square" lIns="91425" tIns="91425" rIns="91425" bIns="91425" anchor="t" anchorCtr="0">
            <a:noAutofit/>
          </a:bodyPr>
          <a:lstStyle/>
          <a:p>
            <a:pPr marL="0" lvl="0" indent="0" algn="ctr">
              <a:spcBef>
                <a:spcPts val="640"/>
              </a:spcBef>
              <a:spcAft>
                <a:spcPts val="0"/>
              </a:spcAft>
              <a:buClr>
                <a:schemeClr val="dk1"/>
              </a:buClr>
              <a:buSzPts val="1100"/>
              <a:buFont typeface="Arial"/>
              <a:buNone/>
            </a:pPr>
            <a:r>
              <a:rPr lang="en-GB" sz="2400" i="1"/>
              <a:t>‘I think successful practices are everything from the Guidance. So making sure that, you know, the information's accessible, that we have clear referrals and timely referrals, that we do have a joint protocol ..., that the support is designed based on the individual's needs and strengths, and...that there's long-term [approach], advocacy – all of that.’</a:t>
            </a:r>
            <a:endParaRPr sz="2400" i="1"/>
          </a:p>
          <a:p>
            <a:pPr marL="0" lvl="0" indent="0" algn="ctr">
              <a:spcBef>
                <a:spcPts val="640"/>
              </a:spcBef>
              <a:spcAft>
                <a:spcPts val="0"/>
              </a:spcAft>
              <a:buClr>
                <a:schemeClr val="dk1"/>
              </a:buClr>
              <a:buSzPts val="1100"/>
              <a:buFont typeface="Arial"/>
              <a:buNone/>
            </a:pPr>
            <a:r>
              <a:rPr lang="en-GB" sz="2400" i="1"/>
              <a:t> </a:t>
            </a:r>
            <a:endParaRPr sz="2400" i="1"/>
          </a:p>
          <a:p>
            <a:pPr marL="0" lvl="0" indent="0" algn="ctr">
              <a:spcBef>
                <a:spcPts val="640"/>
              </a:spcBef>
              <a:spcAft>
                <a:spcPts val="0"/>
              </a:spcAft>
              <a:buClr>
                <a:schemeClr val="dk1"/>
              </a:buClr>
              <a:buSzPts val="1100"/>
              <a:buFont typeface="Arial"/>
              <a:buNone/>
            </a:pPr>
            <a:r>
              <a:rPr lang="en-GB" sz="2400" i="1"/>
              <a:t>‘I also think it's successful when there's...all the agencies are working to the same agenda, going back to that challenge, that we all believe that, yes, this is do-able. This parent can do, and be safe, and be good enough to be able to do that. And I think that attitude is...you know, adds to the success of it.’</a:t>
            </a:r>
            <a:endParaRPr sz="2400" i="1"/>
          </a:p>
          <a:p>
            <a:pPr marL="0" lvl="0" indent="0" rtl="0">
              <a:spcBef>
                <a:spcPts val="640"/>
              </a:spcBef>
              <a:spcAft>
                <a:spcPts val="0"/>
              </a:spcAft>
              <a:buNone/>
            </a:pPr>
            <a:endParaRPr/>
          </a:p>
          <a:p>
            <a:pPr marL="0" lvl="0" indent="0" algn="l" rtl="0">
              <a:spcBef>
                <a:spcPts val="0"/>
              </a:spcBef>
              <a:spcAft>
                <a:spcPts val="0"/>
              </a:spcAft>
              <a:buNone/>
            </a:pPr>
            <a:endParaRPr sz="2400"/>
          </a:p>
          <a:p>
            <a:pPr marL="0" lvl="0" indent="0" algn="ctr" rtl="0">
              <a:spcBef>
                <a:spcPts val="0"/>
              </a:spcBef>
              <a:spcAft>
                <a:spcPts val="0"/>
              </a:spcAft>
              <a:buClr>
                <a:schemeClr val="dk1"/>
              </a:buClr>
              <a:buSzPts val="1100"/>
              <a:buFont typeface="Arial"/>
              <a:buNone/>
            </a:pPr>
            <a:endParaRPr sz="2400"/>
          </a:p>
          <a:p>
            <a:pPr marL="0" lvl="0" indent="0" rtl="0">
              <a:lnSpc>
                <a:spcPct val="115000"/>
              </a:lnSpc>
              <a:spcBef>
                <a:spcPts val="0"/>
              </a:spcBef>
              <a:spcAft>
                <a:spcPts val="0"/>
              </a:spcAft>
              <a:buClr>
                <a:schemeClr val="dk1"/>
              </a:buClr>
              <a:buSzPts val="1100"/>
              <a:buFont typeface="Arial"/>
              <a:buNone/>
            </a:pPr>
            <a:endParaRPr sz="2400"/>
          </a:p>
        </p:txBody>
      </p:sp>
      <p:sp>
        <p:nvSpPr>
          <p:cNvPr id="496" name="Shape 49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34</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Shape 502"/>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lnSpc>
                <a:spcPct val="115000"/>
              </a:lnSpc>
              <a:spcBef>
                <a:spcPts val="500"/>
              </a:spcBef>
              <a:spcAft>
                <a:spcPts val="0"/>
              </a:spcAft>
              <a:buNone/>
            </a:pPr>
            <a:r>
              <a:rPr lang="en-GB" sz="3000">
                <a:solidFill>
                  <a:srgbClr val="980000"/>
                </a:solidFill>
              </a:rPr>
              <a:t>5 main principles of the Good Practice Guidance:</a:t>
            </a:r>
            <a:endParaRPr sz="2400"/>
          </a:p>
          <a:p>
            <a:pPr marL="457200" lvl="0" indent="-381000" rtl="0">
              <a:lnSpc>
                <a:spcPct val="115000"/>
              </a:lnSpc>
              <a:spcBef>
                <a:spcPts val="500"/>
              </a:spcBef>
              <a:spcAft>
                <a:spcPts val="0"/>
              </a:spcAft>
              <a:buSzPts val="2400"/>
              <a:buChar char="•"/>
            </a:pPr>
            <a:r>
              <a:rPr lang="en-GB" sz="2400"/>
              <a:t>Accessible information and communication</a:t>
            </a:r>
            <a:endParaRPr sz="2400"/>
          </a:p>
          <a:p>
            <a:pPr marL="457200" lvl="0" indent="-381000" rtl="0">
              <a:lnSpc>
                <a:spcPct val="115000"/>
              </a:lnSpc>
              <a:spcBef>
                <a:spcPts val="0"/>
              </a:spcBef>
              <a:spcAft>
                <a:spcPts val="0"/>
              </a:spcAft>
              <a:buSzPts val="2400"/>
              <a:buChar char="•"/>
            </a:pPr>
            <a:r>
              <a:rPr lang="en-GB" sz="2400"/>
              <a:t>Clear and co-ordinated referral and assessment procedures and processes, eligibility criteria and care pathways</a:t>
            </a:r>
            <a:endParaRPr sz="2400"/>
          </a:p>
          <a:p>
            <a:pPr marL="457200" lvl="0" indent="-381000" rtl="0">
              <a:lnSpc>
                <a:spcPct val="115000"/>
              </a:lnSpc>
              <a:spcBef>
                <a:spcPts val="0"/>
              </a:spcBef>
              <a:spcAft>
                <a:spcPts val="0"/>
              </a:spcAft>
              <a:buSzPts val="2400"/>
              <a:buChar char="•"/>
            </a:pPr>
            <a:r>
              <a:rPr lang="en-GB" sz="2400"/>
              <a:t>Support designed to meet the needs of parents and children based on assessments of their needs and strengths</a:t>
            </a:r>
            <a:endParaRPr sz="2400"/>
          </a:p>
          <a:p>
            <a:pPr marL="457200" lvl="0" indent="-381000" rtl="0">
              <a:lnSpc>
                <a:spcPct val="115000"/>
              </a:lnSpc>
              <a:spcBef>
                <a:spcPts val="0"/>
              </a:spcBef>
              <a:spcAft>
                <a:spcPts val="0"/>
              </a:spcAft>
              <a:buSzPts val="2400"/>
              <a:buChar char="•"/>
            </a:pPr>
            <a:r>
              <a:rPr lang="en-GB" sz="2400"/>
              <a:t>Long-term support where necessary</a:t>
            </a:r>
            <a:endParaRPr sz="2400"/>
          </a:p>
          <a:p>
            <a:pPr marL="457200" lvl="0" indent="-381000" rtl="0">
              <a:lnSpc>
                <a:spcPct val="115000"/>
              </a:lnSpc>
              <a:spcBef>
                <a:spcPts val="0"/>
              </a:spcBef>
              <a:spcAft>
                <a:spcPts val="0"/>
              </a:spcAft>
              <a:buSzPts val="2400"/>
              <a:buChar char="•"/>
            </a:pPr>
            <a:r>
              <a:rPr lang="en-GB" sz="2400"/>
              <a:t>Access to independent advocacy</a:t>
            </a:r>
            <a:endParaRPr sz="2400"/>
          </a:p>
          <a:p>
            <a:pPr marL="0" lvl="0" indent="0" rtl="0">
              <a:spcBef>
                <a:spcPts val="0"/>
              </a:spcBef>
              <a:spcAft>
                <a:spcPts val="0"/>
              </a:spcAft>
              <a:buNone/>
            </a:pPr>
            <a:r>
              <a:rPr lang="en-GB" sz="2400"/>
              <a:t>                      </a:t>
            </a:r>
            <a:r>
              <a:rPr lang="en-GB" sz="2400" u="sng">
                <a:solidFill>
                  <a:schemeClr val="hlink"/>
                </a:solidFill>
                <a:hlinkClick r:id="rId3"/>
              </a:rPr>
              <a:t>www.bristol.ac.uk/sps/wtpn/policyessentials/</a:t>
            </a:r>
            <a:endParaRPr/>
          </a:p>
          <a:p>
            <a:pPr marL="0" lvl="0" indent="0" algn="l" rtl="0">
              <a:spcBef>
                <a:spcPts val="0"/>
              </a:spcBef>
              <a:spcAft>
                <a:spcPts val="0"/>
              </a:spcAft>
              <a:buNone/>
            </a:pPr>
            <a:endParaRPr sz="2400"/>
          </a:p>
          <a:p>
            <a:pPr marL="0" lvl="0" indent="0" algn="ctr" rtl="0">
              <a:spcBef>
                <a:spcPts val="0"/>
              </a:spcBef>
              <a:spcAft>
                <a:spcPts val="0"/>
              </a:spcAft>
              <a:buClr>
                <a:schemeClr val="dk1"/>
              </a:buClr>
              <a:buSzPts val="1100"/>
              <a:buFont typeface="Arial"/>
              <a:buNone/>
            </a:pPr>
            <a:endParaRPr sz="2400"/>
          </a:p>
          <a:p>
            <a:pPr marL="0" lvl="0" indent="0" rtl="0">
              <a:lnSpc>
                <a:spcPct val="115000"/>
              </a:lnSpc>
              <a:spcBef>
                <a:spcPts val="0"/>
              </a:spcBef>
              <a:spcAft>
                <a:spcPts val="0"/>
              </a:spcAft>
              <a:buClr>
                <a:schemeClr val="dk1"/>
              </a:buClr>
              <a:buSzPts val="1100"/>
              <a:buFont typeface="Arial"/>
              <a:buNone/>
            </a:pPr>
            <a:endParaRPr sz="2400"/>
          </a:p>
        </p:txBody>
      </p:sp>
      <p:sp>
        <p:nvSpPr>
          <p:cNvPr id="503" name="Shape 503"/>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35</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509" name="Shape 509"/>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3600">
                <a:solidFill>
                  <a:srgbClr val="980000"/>
                </a:solidFill>
              </a:rPr>
              <a:t>Joint Committee on Human Rights Seventh Report</a:t>
            </a:r>
            <a:endParaRPr sz="2400">
              <a:solidFill>
                <a:srgbClr val="980000"/>
              </a:solidFill>
            </a:endParaRPr>
          </a:p>
          <a:p>
            <a:pPr marL="0" lvl="0" indent="0" algn="ctr" rtl="0">
              <a:lnSpc>
                <a:spcPct val="115000"/>
              </a:lnSpc>
              <a:spcBef>
                <a:spcPts val="800"/>
              </a:spcBef>
              <a:spcAft>
                <a:spcPts val="0"/>
              </a:spcAft>
              <a:buClr>
                <a:schemeClr val="dk1"/>
              </a:buClr>
              <a:buSzPts val="1100"/>
              <a:buFont typeface="Arial"/>
              <a:buNone/>
            </a:pPr>
            <a:r>
              <a:rPr lang="en-GB" sz="2400" i="1"/>
              <a:t>We consider that if the recommendations for good practice in each of these areas were implemented effectively, this could significantly reduce the risk that parents and children would be separated, in breach of the Convention</a:t>
            </a:r>
            <a:r>
              <a:rPr lang="en-GB" sz="2400"/>
              <a:t>.</a:t>
            </a:r>
            <a:endParaRPr sz="2400"/>
          </a:p>
          <a:p>
            <a:pPr marL="0" lvl="0" indent="0" algn="r" rtl="0">
              <a:lnSpc>
                <a:spcPct val="115000"/>
              </a:lnSpc>
              <a:spcBef>
                <a:spcPts val="800"/>
              </a:spcBef>
              <a:spcAft>
                <a:spcPts val="0"/>
              </a:spcAft>
              <a:buClr>
                <a:schemeClr val="dk1"/>
              </a:buClr>
              <a:buSzPts val="1100"/>
              <a:buFont typeface="Arial"/>
              <a:buNone/>
            </a:pPr>
            <a:r>
              <a:rPr lang="en-GB" sz="2400"/>
              <a:t>A Life Like Any Other (2008)</a:t>
            </a:r>
            <a:endParaRPr sz="2400"/>
          </a:p>
          <a:p>
            <a:pPr marL="0" lvl="0" indent="0" rtl="0">
              <a:lnSpc>
                <a:spcPct val="115000"/>
              </a:lnSpc>
              <a:spcBef>
                <a:spcPts val="0"/>
              </a:spcBef>
              <a:spcAft>
                <a:spcPts val="0"/>
              </a:spcAft>
              <a:buClr>
                <a:schemeClr val="dk1"/>
              </a:buClr>
              <a:buSzPts val="1100"/>
              <a:buFont typeface="Arial"/>
              <a:buNone/>
            </a:pPr>
            <a:endParaRPr sz="2400"/>
          </a:p>
        </p:txBody>
      </p:sp>
      <p:sp>
        <p:nvSpPr>
          <p:cNvPr id="510" name="Shape 510"/>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36</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15"/>
        <p:cNvGrpSpPr/>
        <p:nvPr/>
      </p:nvGrpSpPr>
      <p:grpSpPr>
        <a:xfrm>
          <a:off x="0" y="0"/>
          <a:ext cx="0" cy="0"/>
          <a:chOff x="0" y="0"/>
          <a:chExt cx="0" cy="0"/>
        </a:xfrm>
      </p:grpSpPr>
      <p:sp>
        <p:nvSpPr>
          <p:cNvPr id="516" name="Shape 516"/>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GB" sz="3600" dirty="0">
                <a:solidFill>
                  <a:srgbClr val="980000"/>
                </a:solidFill>
              </a:rPr>
              <a:t>Kent County Council v A Mother [2011]</a:t>
            </a:r>
            <a:endParaRPr dirty="0">
              <a:solidFill>
                <a:srgbClr val="980000"/>
              </a:solidFill>
            </a:endParaRPr>
          </a:p>
          <a:p>
            <a:pPr marL="0" lvl="0" indent="0" algn="l" rtl="0">
              <a:spcBef>
                <a:spcPts val="0"/>
              </a:spcBef>
              <a:spcAft>
                <a:spcPts val="0"/>
              </a:spcAft>
              <a:buNone/>
            </a:pPr>
            <a:endParaRPr sz="2400" dirty="0"/>
          </a:p>
          <a:p>
            <a:pPr marL="0" lvl="0" indent="0" algn="ctr" rtl="0">
              <a:lnSpc>
                <a:spcPct val="115000"/>
              </a:lnSpc>
              <a:spcBef>
                <a:spcPts val="800"/>
              </a:spcBef>
              <a:spcAft>
                <a:spcPts val="0"/>
              </a:spcAft>
              <a:buClr>
                <a:schemeClr val="dk1"/>
              </a:buClr>
              <a:buSzPts val="1100"/>
              <a:buFont typeface="Arial"/>
              <a:buNone/>
            </a:pPr>
            <a:r>
              <a:rPr lang="en-GB" sz="2400" i="1" dirty="0"/>
              <a:t>All social workers and family support workers, working with children and families need to be trained to recognise and deal with parents with learning disabilities. The [Good Practice] Guidance issued by central government needs to be followed</a:t>
            </a:r>
            <a:r>
              <a:rPr lang="en-GB" i="1" dirty="0"/>
              <a:t>.</a:t>
            </a:r>
            <a:endParaRPr i="1" dirty="0"/>
          </a:p>
          <a:p>
            <a:pPr marL="0" lvl="0" indent="0" algn="ctr" rtl="0">
              <a:spcBef>
                <a:spcPts val="0"/>
              </a:spcBef>
              <a:spcAft>
                <a:spcPts val="0"/>
              </a:spcAft>
              <a:buClr>
                <a:schemeClr val="dk1"/>
              </a:buClr>
              <a:buSzPts val="1100"/>
              <a:buFont typeface="Arial"/>
              <a:buNone/>
            </a:pPr>
            <a:endParaRPr sz="2400" dirty="0"/>
          </a:p>
          <a:p>
            <a:pPr marL="0" lvl="0" indent="0" rtl="0">
              <a:lnSpc>
                <a:spcPct val="115000"/>
              </a:lnSpc>
              <a:spcBef>
                <a:spcPts val="0"/>
              </a:spcBef>
              <a:spcAft>
                <a:spcPts val="0"/>
              </a:spcAft>
              <a:buClr>
                <a:schemeClr val="dk1"/>
              </a:buClr>
              <a:buSzPts val="1100"/>
              <a:buFont typeface="Arial"/>
              <a:buNone/>
            </a:pPr>
            <a:endParaRPr sz="2400" dirty="0"/>
          </a:p>
        </p:txBody>
      </p:sp>
      <p:sp>
        <p:nvSpPr>
          <p:cNvPr id="517" name="Shape 517"/>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37</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22"/>
        <p:cNvGrpSpPr/>
        <p:nvPr/>
      </p:nvGrpSpPr>
      <p:grpSpPr>
        <a:xfrm>
          <a:off x="0" y="0"/>
          <a:ext cx="0" cy="0"/>
          <a:chOff x="0" y="0"/>
          <a:chExt cx="0" cy="0"/>
        </a:xfrm>
      </p:grpSpPr>
      <p:sp>
        <p:nvSpPr>
          <p:cNvPr id="523" name="Shape 523"/>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Clr>
                <a:schemeClr val="dk1"/>
              </a:buClr>
              <a:buSzPts val="1100"/>
              <a:buFont typeface="Arial"/>
              <a:buNone/>
            </a:pPr>
            <a:r>
              <a:rPr lang="en-GB" sz="3600">
                <a:solidFill>
                  <a:srgbClr val="980000"/>
                </a:solidFill>
              </a:rPr>
              <a:t>Medway Council v A and Others [2015]</a:t>
            </a:r>
            <a:endParaRPr sz="3600">
              <a:solidFill>
                <a:srgbClr val="980000"/>
              </a:solidFill>
            </a:endParaRPr>
          </a:p>
          <a:p>
            <a:pPr marL="0" lvl="0" indent="0" algn="ctr" rtl="0">
              <a:lnSpc>
                <a:spcPct val="115000"/>
              </a:lnSpc>
              <a:spcBef>
                <a:spcPts val="700"/>
              </a:spcBef>
              <a:spcAft>
                <a:spcPts val="0"/>
              </a:spcAft>
              <a:buClr>
                <a:schemeClr val="dk1"/>
              </a:buClr>
              <a:buSzPts val="1100"/>
              <a:buFont typeface="Arial"/>
              <a:buNone/>
            </a:pPr>
            <a:r>
              <a:rPr lang="en-GB" sz="2400" i="1"/>
              <a:t>It is clear that the purpose of the 2007 DoH Good Practice Guidance, namely to ensure that appropriate steps are taken to ensure services and training are in place to meet the needs of parents with disabilities, has yet to be met in Medway; and there appears to have been little if any awareness of the DoH Good Practice Guidance's recommendations shown by Medway's practice in this case</a:t>
            </a:r>
            <a:r>
              <a:rPr lang="en-GB" sz="2400"/>
              <a:t>.</a:t>
            </a:r>
            <a:endParaRPr sz="2400"/>
          </a:p>
        </p:txBody>
      </p:sp>
      <p:sp>
        <p:nvSpPr>
          <p:cNvPr id="524" name="Shape 524"/>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38</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Shape 530"/>
          <p:cNvSpPr txBox="1">
            <a:spLocks noGrp="1"/>
          </p:cNvSpPr>
          <p:nvPr>
            <p:ph type="body" idx="1"/>
          </p:nvPr>
        </p:nvSpPr>
        <p:spPr>
          <a:xfrm>
            <a:off x="236483" y="1040523"/>
            <a:ext cx="8639503" cy="5576151"/>
          </a:xfrm>
          <a:prstGeom prst="rect">
            <a:avLst/>
          </a:prstGeom>
        </p:spPr>
        <p:txBody>
          <a:bodyPr spcFirstLastPara="1" wrap="square" lIns="91425" tIns="91425" rIns="91425" bIns="91425" anchor="t" anchorCtr="0">
            <a:noAutofit/>
          </a:bodyPr>
          <a:lstStyle/>
          <a:p>
            <a:pPr marL="0" lvl="0" indent="0">
              <a:spcBef>
                <a:spcPts val="640"/>
              </a:spcBef>
              <a:spcAft>
                <a:spcPts val="0"/>
              </a:spcAft>
              <a:buClr>
                <a:schemeClr val="dk1"/>
              </a:buClr>
              <a:buSzPts val="1100"/>
              <a:buFont typeface="Arial"/>
              <a:buNone/>
            </a:pPr>
            <a:r>
              <a:rPr lang="en-GB" sz="3000" dirty="0">
                <a:solidFill>
                  <a:srgbClr val="980000"/>
                </a:solidFill>
              </a:rPr>
              <a:t>A Local Authority v G [2017]</a:t>
            </a:r>
            <a:endParaRPr sz="3000" dirty="0">
              <a:solidFill>
                <a:srgbClr val="980000"/>
              </a:solidFill>
            </a:endParaRPr>
          </a:p>
          <a:p>
            <a:pPr marL="457200" lvl="0" indent="-355600" rtl="0">
              <a:lnSpc>
                <a:spcPct val="115000"/>
              </a:lnSpc>
              <a:spcBef>
                <a:spcPts val="500"/>
              </a:spcBef>
              <a:spcAft>
                <a:spcPts val="0"/>
              </a:spcAft>
              <a:buSzPts val="2000"/>
              <a:buChar char="•"/>
            </a:pPr>
            <a:r>
              <a:rPr lang="en-GB" sz="2000" dirty="0"/>
              <a:t>Criticises lack of protocol for dealing with parents with LD and notes that was reflected in the approach taken within the case</a:t>
            </a:r>
            <a:endParaRPr sz="2000" dirty="0"/>
          </a:p>
          <a:p>
            <a:pPr marL="457200" lvl="0" indent="-355600" rtl="0">
              <a:lnSpc>
                <a:spcPct val="115000"/>
              </a:lnSpc>
              <a:spcBef>
                <a:spcPts val="0"/>
              </a:spcBef>
              <a:spcAft>
                <a:spcPts val="0"/>
              </a:spcAft>
              <a:buSzPts val="2000"/>
              <a:buChar char="•"/>
            </a:pPr>
            <a:r>
              <a:rPr lang="en-GB" sz="2000" dirty="0"/>
              <a:t>Those working with mother should have been trained in working with </a:t>
            </a:r>
            <a:r>
              <a:rPr lang="en-GB" sz="2000" u="sng" dirty="0"/>
              <a:t>parents </a:t>
            </a:r>
            <a:r>
              <a:rPr lang="en-GB" sz="2000" dirty="0"/>
              <a:t>with a LD, not just working with people with a LD</a:t>
            </a:r>
            <a:endParaRPr sz="2000" dirty="0"/>
          </a:p>
          <a:p>
            <a:pPr marL="457200" lvl="0" indent="-355600" rtl="0">
              <a:lnSpc>
                <a:spcPct val="115000"/>
              </a:lnSpc>
              <a:spcBef>
                <a:spcPts val="0"/>
              </a:spcBef>
              <a:spcAft>
                <a:spcPts val="0"/>
              </a:spcAft>
              <a:buSzPts val="2000"/>
              <a:buChar char="•"/>
            </a:pPr>
            <a:r>
              <a:rPr lang="en-GB" sz="2000" dirty="0"/>
              <a:t>Work should have continued with parents after the children had been removed, not least to assess whether necessary changes were being made</a:t>
            </a:r>
            <a:endParaRPr sz="2000" dirty="0"/>
          </a:p>
          <a:p>
            <a:pPr marL="457200" lvl="0" indent="-355600" rtl="0">
              <a:lnSpc>
                <a:spcPct val="115000"/>
              </a:lnSpc>
              <a:spcBef>
                <a:spcPts val="0"/>
              </a:spcBef>
              <a:spcAft>
                <a:spcPts val="0"/>
              </a:spcAft>
              <a:buSzPts val="2000"/>
              <a:buChar char="•"/>
            </a:pPr>
            <a:r>
              <a:rPr lang="en-GB" sz="2000" dirty="0"/>
              <a:t>Training was not adapted to mother’s needs </a:t>
            </a:r>
            <a:endParaRPr sz="2000" dirty="0"/>
          </a:p>
          <a:p>
            <a:pPr marL="457200" lvl="0" indent="-355600" rtl="0">
              <a:lnSpc>
                <a:spcPct val="115000"/>
              </a:lnSpc>
              <a:spcBef>
                <a:spcPts val="0"/>
              </a:spcBef>
              <a:spcAft>
                <a:spcPts val="0"/>
              </a:spcAft>
              <a:buSzPts val="2000"/>
              <a:buChar char="•"/>
            </a:pPr>
            <a:r>
              <a:rPr lang="en-GB" sz="2000" dirty="0"/>
              <a:t>Insufficient focus on planned support and a positive strategy to try and keep this family together</a:t>
            </a:r>
            <a:endParaRPr sz="2000" dirty="0"/>
          </a:p>
          <a:p>
            <a:pPr marL="457200" lvl="0" indent="-355600" rtl="0">
              <a:lnSpc>
                <a:spcPct val="115000"/>
              </a:lnSpc>
              <a:spcBef>
                <a:spcPts val="0"/>
              </a:spcBef>
              <a:spcAft>
                <a:spcPts val="0"/>
              </a:spcAft>
              <a:buSzPts val="2000"/>
              <a:buChar char="•"/>
            </a:pPr>
            <a:r>
              <a:rPr lang="en-GB" sz="2000" dirty="0"/>
              <a:t>If support is provided in a timely and efficient manner, focussing on a solution for the children within their timescales is not inconsistent with a focus on supporting the parents</a:t>
            </a:r>
            <a:endParaRPr sz="2000" dirty="0"/>
          </a:p>
          <a:p>
            <a:pPr marL="0" lvl="0" indent="0" rtl="0">
              <a:spcBef>
                <a:spcPts val="640"/>
              </a:spcBef>
              <a:spcAft>
                <a:spcPts val="0"/>
              </a:spcAft>
              <a:buNone/>
            </a:pPr>
            <a:endParaRPr sz="2400" dirty="0"/>
          </a:p>
        </p:txBody>
      </p:sp>
      <p:sp>
        <p:nvSpPr>
          <p:cNvPr id="531" name="Shape 531"/>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39</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251525" y="1196751"/>
            <a:ext cx="8640900" cy="546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Adults involved with family</a:t>
            </a:r>
            <a:endParaRPr/>
          </a:p>
        </p:txBody>
      </p:sp>
      <p:sp>
        <p:nvSpPr>
          <p:cNvPr id="172" name="Shape 172"/>
          <p:cNvSpPr txBox="1">
            <a:spLocks noGrp="1"/>
          </p:cNvSpPr>
          <p:nvPr>
            <p:ph type="body" idx="1"/>
          </p:nvPr>
        </p:nvSpPr>
        <p:spPr>
          <a:xfrm>
            <a:off x="251550" y="1904051"/>
            <a:ext cx="8640900" cy="41865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2400"/>
              <a:t>6 had support from family</a:t>
            </a:r>
            <a:endParaRPr sz="2400"/>
          </a:p>
          <a:p>
            <a:pPr marL="0" lvl="0" indent="0">
              <a:spcBef>
                <a:spcPts val="640"/>
              </a:spcBef>
              <a:spcAft>
                <a:spcPts val="0"/>
              </a:spcAft>
              <a:buNone/>
            </a:pPr>
            <a:endParaRPr sz="2400"/>
          </a:p>
          <a:p>
            <a:pPr marL="0" lvl="0" indent="0">
              <a:spcBef>
                <a:spcPts val="640"/>
              </a:spcBef>
              <a:spcAft>
                <a:spcPts val="0"/>
              </a:spcAft>
              <a:buNone/>
            </a:pPr>
            <a:r>
              <a:rPr lang="en-GB" sz="2400"/>
              <a:t>Professionals:</a:t>
            </a:r>
            <a:endParaRPr sz="2400"/>
          </a:p>
          <a:p>
            <a:pPr marL="457200" lvl="0" indent="-381000" rtl="0">
              <a:spcBef>
                <a:spcPts val="640"/>
              </a:spcBef>
              <a:spcAft>
                <a:spcPts val="0"/>
              </a:spcAft>
              <a:buSzPts val="2400"/>
              <a:buChar char="●"/>
            </a:pPr>
            <a:r>
              <a:rPr lang="en-GB" sz="2400"/>
              <a:t>Children’s social worker</a:t>
            </a:r>
            <a:endParaRPr sz="2400"/>
          </a:p>
          <a:p>
            <a:pPr marL="457200" lvl="0" indent="-381000" rtl="0">
              <a:spcBef>
                <a:spcPts val="0"/>
              </a:spcBef>
              <a:spcAft>
                <a:spcPts val="0"/>
              </a:spcAft>
              <a:buSzPts val="2400"/>
              <a:buChar char="●"/>
            </a:pPr>
            <a:r>
              <a:rPr lang="en-GB" sz="2400"/>
              <a:t>Special parenting service</a:t>
            </a:r>
            <a:endParaRPr sz="2400"/>
          </a:p>
          <a:p>
            <a:pPr marL="457200" lvl="0" indent="-381000" rtl="0">
              <a:spcBef>
                <a:spcPts val="0"/>
              </a:spcBef>
              <a:spcAft>
                <a:spcPts val="0"/>
              </a:spcAft>
              <a:buSzPts val="2400"/>
              <a:buChar char="●"/>
            </a:pPr>
            <a:r>
              <a:rPr lang="en-GB" sz="2400"/>
              <a:t>Usually an advocate (1 mum didn’t believe they helped, another family supported)</a:t>
            </a:r>
            <a:endParaRPr sz="2400"/>
          </a:p>
          <a:p>
            <a:pPr marL="457200" lvl="0" indent="-381000" rtl="0">
              <a:spcBef>
                <a:spcPts val="0"/>
              </a:spcBef>
              <a:spcAft>
                <a:spcPts val="0"/>
              </a:spcAft>
              <a:buSzPts val="2400"/>
              <a:buChar char="●"/>
            </a:pPr>
            <a:r>
              <a:rPr lang="en-GB" sz="2400"/>
              <a:t>Others varied: Health visitor, family aide, LD social worker, LD support worker if diagnosed LD, nursery, school</a:t>
            </a:r>
            <a:endParaRPr sz="2400"/>
          </a:p>
          <a:p>
            <a:pPr marL="457200" lvl="0" indent="-381000" rtl="0">
              <a:spcBef>
                <a:spcPts val="0"/>
              </a:spcBef>
              <a:spcAft>
                <a:spcPts val="0"/>
              </a:spcAft>
              <a:buSzPts val="2400"/>
              <a:buChar char="●"/>
            </a:pPr>
            <a:r>
              <a:rPr lang="en-GB" sz="2400"/>
              <a:t>In one area, tutors on college course.</a:t>
            </a:r>
            <a:endParaRPr sz="2400"/>
          </a:p>
          <a:p>
            <a:pPr marL="0" lvl="0" indent="0">
              <a:spcBef>
                <a:spcPts val="640"/>
              </a:spcBef>
              <a:spcAft>
                <a:spcPts val="0"/>
              </a:spcAft>
              <a:buNone/>
            </a:pPr>
            <a:endParaRPr/>
          </a:p>
        </p:txBody>
      </p:sp>
      <p:sp>
        <p:nvSpPr>
          <p:cNvPr id="173" name="Shape 173"/>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4</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36"/>
        <p:cNvGrpSpPr/>
        <p:nvPr/>
      </p:nvGrpSpPr>
      <p:grpSpPr>
        <a:xfrm>
          <a:off x="0" y="0"/>
          <a:ext cx="0" cy="0"/>
          <a:chOff x="0" y="0"/>
          <a:chExt cx="0" cy="0"/>
        </a:xfrm>
      </p:grpSpPr>
      <p:sp>
        <p:nvSpPr>
          <p:cNvPr id="537" name="Shape 537"/>
          <p:cNvSpPr txBox="1">
            <a:spLocks noGrp="1"/>
          </p:cNvSpPr>
          <p:nvPr>
            <p:ph type="body" idx="1"/>
          </p:nvPr>
        </p:nvSpPr>
        <p:spPr>
          <a:xfrm>
            <a:off x="251488" y="1114412"/>
            <a:ext cx="8640900" cy="49293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dirty="0">
                <a:solidFill>
                  <a:srgbClr val="980000"/>
                </a:solidFill>
              </a:rPr>
              <a:t>Strategic planning for future need</a:t>
            </a:r>
            <a:endParaRPr dirty="0">
              <a:solidFill>
                <a:srgbClr val="980000"/>
              </a:solidFill>
            </a:endParaRPr>
          </a:p>
          <a:p>
            <a:pPr marL="0" lvl="0" indent="0" algn="ctr" rtl="0">
              <a:spcBef>
                <a:spcPts val="640"/>
              </a:spcBef>
              <a:spcAft>
                <a:spcPts val="0"/>
              </a:spcAft>
              <a:buClr>
                <a:schemeClr val="dk1"/>
              </a:buClr>
              <a:buSzPts val="1100"/>
              <a:buFont typeface="Arial"/>
              <a:buNone/>
            </a:pPr>
            <a:r>
              <a:rPr lang="en-GB" sz="2400" i="1" dirty="0"/>
              <a:t>‘What else do we need to change? I think the commissioning strategy, I might actually have a think about getting our commissioner involved now! Yeah, let's change that, shall we?’</a:t>
            </a:r>
            <a:endParaRPr sz="2400" i="1" dirty="0"/>
          </a:p>
          <a:p>
            <a:pPr marL="0" lvl="0" indent="0" algn="ctr">
              <a:spcBef>
                <a:spcPts val="640"/>
              </a:spcBef>
              <a:spcAft>
                <a:spcPts val="0"/>
              </a:spcAft>
              <a:buClr>
                <a:schemeClr val="dk1"/>
              </a:buClr>
              <a:buSzPts val="1100"/>
              <a:buFont typeface="Arial"/>
              <a:buNone/>
            </a:pPr>
            <a:endParaRPr sz="2400" i="1" dirty="0"/>
          </a:p>
          <a:p>
            <a:pPr marL="0" lvl="0" indent="0" algn="ctr">
              <a:spcBef>
                <a:spcPts val="640"/>
              </a:spcBef>
              <a:spcAft>
                <a:spcPts val="0"/>
              </a:spcAft>
              <a:buClr>
                <a:schemeClr val="dk1"/>
              </a:buClr>
              <a:buSzPts val="1100"/>
              <a:buFont typeface="Arial"/>
              <a:buNone/>
            </a:pPr>
            <a:r>
              <a:rPr lang="en-GB" sz="2400" i="1" dirty="0"/>
              <a:t>‘If we don't know what the needs are, and the potential need is...If we get some facts and figures, we can plan more accordingly, to be able to meet that.... I don't think we probably collate the unmet need, things that we're not able to provide, in a formalised way, so that we can then put our case to our commissioners in order to say, 'Look, can we address this need that we're finding at the moment?' So I need – yeah, perhaps I as manager need to change that.’</a:t>
            </a:r>
            <a:endParaRPr sz="2400" i="1" dirty="0"/>
          </a:p>
          <a:p>
            <a:pPr marL="0" lvl="0" indent="0" algn="l" rtl="0">
              <a:spcBef>
                <a:spcPts val="0"/>
              </a:spcBef>
              <a:spcAft>
                <a:spcPts val="0"/>
              </a:spcAft>
              <a:buClr>
                <a:schemeClr val="dk1"/>
              </a:buClr>
              <a:buSzPts val="1100"/>
              <a:buFont typeface="Arial"/>
              <a:buNone/>
            </a:pPr>
            <a:r>
              <a:rPr lang="en-GB" sz="2400" dirty="0">
                <a:latin typeface="Arial"/>
                <a:ea typeface="Arial"/>
                <a:cs typeface="Arial"/>
                <a:sym typeface="Arial"/>
              </a:rPr>
              <a:t> </a:t>
            </a:r>
            <a:endParaRPr sz="24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24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GB" sz="2400" dirty="0">
                <a:latin typeface="Arial"/>
                <a:ea typeface="Arial"/>
                <a:cs typeface="Arial"/>
                <a:sym typeface="Arial"/>
              </a:rPr>
              <a:t>  </a:t>
            </a:r>
            <a:endParaRPr sz="2400" dirty="0">
              <a:latin typeface="Arial"/>
              <a:ea typeface="Arial"/>
              <a:cs typeface="Arial"/>
              <a:sym typeface="Arial"/>
            </a:endParaRPr>
          </a:p>
          <a:p>
            <a:pPr marL="0" lvl="0" indent="0" algn="ctr" rtl="0">
              <a:spcBef>
                <a:spcPts val="0"/>
              </a:spcBef>
              <a:spcAft>
                <a:spcPts val="0"/>
              </a:spcAft>
              <a:buClr>
                <a:schemeClr val="dk1"/>
              </a:buClr>
              <a:buSzPts val="1100"/>
              <a:buFont typeface="Arial"/>
              <a:buNone/>
            </a:pPr>
            <a:endParaRPr sz="2400" dirty="0"/>
          </a:p>
          <a:p>
            <a:pPr marL="0" lvl="0" indent="0" rtl="0">
              <a:lnSpc>
                <a:spcPct val="115000"/>
              </a:lnSpc>
              <a:spcBef>
                <a:spcPts val="0"/>
              </a:spcBef>
              <a:spcAft>
                <a:spcPts val="0"/>
              </a:spcAft>
              <a:buClr>
                <a:schemeClr val="dk1"/>
              </a:buClr>
              <a:buSzPts val="1100"/>
              <a:buFont typeface="Arial"/>
              <a:buNone/>
            </a:pPr>
            <a:endParaRPr sz="2400" dirty="0"/>
          </a:p>
        </p:txBody>
      </p:sp>
      <p:sp>
        <p:nvSpPr>
          <p:cNvPr id="538" name="Shape 538"/>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40</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Shape 544"/>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r>
              <a:rPr lang="en-GB" sz="2400" dirty="0"/>
              <a:t>Major investment made in PAMS expertise in one area, in terms of training, finance and systems. Yet no statistics about anticipated numbers of parents with learning disabilities.</a:t>
            </a:r>
            <a:endParaRPr sz="2400" dirty="0"/>
          </a:p>
          <a:p>
            <a:pPr marL="0" lvl="0" indent="0" rtl="0">
              <a:spcBef>
                <a:spcPts val="0"/>
              </a:spcBef>
              <a:spcAft>
                <a:spcPts val="0"/>
              </a:spcAft>
              <a:buClr>
                <a:schemeClr val="dk1"/>
              </a:buClr>
              <a:buSzPts val="1100"/>
              <a:buFont typeface="Arial"/>
              <a:buNone/>
            </a:pPr>
            <a:endParaRPr sz="2400" dirty="0"/>
          </a:p>
          <a:p>
            <a:pPr marL="0" lvl="0" indent="0" algn="ctr" rtl="0">
              <a:spcBef>
                <a:spcPts val="0"/>
              </a:spcBef>
              <a:spcAft>
                <a:spcPts val="0"/>
              </a:spcAft>
              <a:buClr>
                <a:schemeClr val="dk1"/>
              </a:buClr>
              <a:buSzPts val="1100"/>
              <a:buFont typeface="Arial"/>
              <a:buNone/>
            </a:pPr>
            <a:r>
              <a:rPr lang="en-GB" sz="2400" i="1" dirty="0"/>
              <a:t>‘We have xxx children currently on child protection plans; it's interesting that I can say lots of data, but I don't know how many of those children’s parents have got a learning difficulty.’</a:t>
            </a:r>
            <a:endParaRPr sz="2400" i="1" dirty="0"/>
          </a:p>
          <a:p>
            <a:pPr marL="0" lvl="0" indent="0" algn="ctr" rtl="0">
              <a:spcBef>
                <a:spcPts val="0"/>
              </a:spcBef>
              <a:spcAft>
                <a:spcPts val="0"/>
              </a:spcAft>
              <a:buClr>
                <a:schemeClr val="dk1"/>
              </a:buClr>
              <a:buSzPts val="1100"/>
              <a:buFont typeface="Arial"/>
              <a:buNone/>
            </a:pPr>
            <a:endParaRPr sz="2400" i="1" dirty="0"/>
          </a:p>
          <a:p>
            <a:pPr marL="0" lvl="0" indent="0" algn="ctr" rtl="0">
              <a:spcBef>
                <a:spcPts val="0"/>
              </a:spcBef>
              <a:spcAft>
                <a:spcPts val="0"/>
              </a:spcAft>
              <a:buClr>
                <a:schemeClr val="dk1"/>
              </a:buClr>
              <a:buSzPts val="1100"/>
              <a:buFont typeface="Arial"/>
              <a:buNone/>
            </a:pPr>
            <a:r>
              <a:rPr lang="en-GB" sz="2400" i="1" dirty="0"/>
              <a:t>‘The learning disability team aren't liaising with us about what they must know could well be coming through, I guess.’</a:t>
            </a:r>
            <a:endParaRPr sz="2400" i="1" dirty="0"/>
          </a:p>
          <a:p>
            <a:pPr marL="0" lvl="0" indent="0" algn="ctr" rtl="0">
              <a:spcBef>
                <a:spcPts val="0"/>
              </a:spcBef>
              <a:spcAft>
                <a:spcPts val="0"/>
              </a:spcAft>
              <a:buClr>
                <a:schemeClr val="dk1"/>
              </a:buClr>
              <a:buSzPts val="1100"/>
              <a:buFont typeface="Arial"/>
              <a:buNone/>
            </a:pPr>
            <a:endParaRPr sz="2400" i="1" dirty="0"/>
          </a:p>
          <a:p>
            <a:pPr marL="0" lvl="0" indent="0" algn="ctr" rtl="0">
              <a:spcBef>
                <a:spcPts val="0"/>
              </a:spcBef>
              <a:spcAft>
                <a:spcPts val="0"/>
              </a:spcAft>
              <a:buClr>
                <a:schemeClr val="dk1"/>
              </a:buClr>
              <a:buSzPts val="1100"/>
              <a:buFont typeface="Arial"/>
              <a:buNone/>
            </a:pPr>
            <a:r>
              <a:rPr lang="en-GB" sz="2400" i="1" dirty="0"/>
              <a:t>‘We rely on  the service provider to identify need and to notify us as commissioners as and when they see that need shifting significantly.’</a:t>
            </a:r>
            <a:endParaRPr sz="2400" i="1" dirty="0"/>
          </a:p>
          <a:p>
            <a:pPr marL="0" lvl="0" indent="0" rtl="0">
              <a:lnSpc>
                <a:spcPct val="115000"/>
              </a:lnSpc>
              <a:spcBef>
                <a:spcPts val="0"/>
              </a:spcBef>
              <a:spcAft>
                <a:spcPts val="0"/>
              </a:spcAft>
              <a:buClr>
                <a:schemeClr val="dk1"/>
              </a:buClr>
              <a:buSzPts val="1100"/>
              <a:buFont typeface="Arial"/>
              <a:buNone/>
            </a:pPr>
            <a:endParaRPr sz="2400" dirty="0"/>
          </a:p>
        </p:txBody>
      </p:sp>
      <p:sp>
        <p:nvSpPr>
          <p:cNvPr id="545" name="Shape 545"/>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41</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50"/>
        <p:cNvGrpSpPr/>
        <p:nvPr/>
      </p:nvGrpSpPr>
      <p:grpSpPr>
        <a:xfrm>
          <a:off x="0" y="0"/>
          <a:ext cx="0" cy="0"/>
          <a:chOff x="0" y="0"/>
          <a:chExt cx="0" cy="0"/>
        </a:xfrm>
      </p:grpSpPr>
      <p:sp>
        <p:nvSpPr>
          <p:cNvPr id="551" name="Shape 551"/>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GB" dirty="0">
                <a:solidFill>
                  <a:srgbClr val="980000"/>
                </a:solidFill>
              </a:rPr>
              <a:t>Budgets</a:t>
            </a:r>
            <a:endParaRPr dirty="0">
              <a:solidFill>
                <a:srgbClr val="980000"/>
              </a:solidFill>
            </a:endParaRPr>
          </a:p>
          <a:p>
            <a:pPr marL="0" lvl="0" indent="0" algn="ctr" rtl="0">
              <a:spcBef>
                <a:spcPts val="0"/>
              </a:spcBef>
              <a:spcAft>
                <a:spcPts val="0"/>
              </a:spcAft>
              <a:buClr>
                <a:schemeClr val="dk1"/>
              </a:buClr>
              <a:buSzPts val="1100"/>
              <a:buFont typeface="Arial"/>
              <a:buNone/>
            </a:pPr>
            <a:endParaRPr sz="2400" dirty="0"/>
          </a:p>
          <a:p>
            <a:pPr marL="0" lvl="0" indent="0" rtl="0">
              <a:lnSpc>
                <a:spcPct val="115000"/>
              </a:lnSpc>
              <a:spcBef>
                <a:spcPts val="0"/>
              </a:spcBef>
              <a:spcAft>
                <a:spcPts val="0"/>
              </a:spcAft>
              <a:buClr>
                <a:schemeClr val="dk1"/>
              </a:buClr>
              <a:buSzPts val="1100"/>
              <a:buFont typeface="Arial"/>
              <a:buNone/>
            </a:pPr>
            <a:endParaRPr sz="2400" dirty="0"/>
          </a:p>
          <a:p>
            <a:pPr marL="0" lvl="0" indent="0" algn="ctr" rtl="0">
              <a:lnSpc>
                <a:spcPct val="115000"/>
              </a:lnSpc>
              <a:spcBef>
                <a:spcPts val="0"/>
              </a:spcBef>
              <a:spcAft>
                <a:spcPts val="0"/>
              </a:spcAft>
              <a:buClr>
                <a:schemeClr val="dk1"/>
              </a:buClr>
              <a:buSzPts val="1100"/>
              <a:buFont typeface="Arial"/>
              <a:buNone/>
            </a:pPr>
            <a:r>
              <a:rPr lang="en-GB" sz="2400" i="1" dirty="0"/>
              <a:t>‘Can’t really say how much we spend on supporting parents with learning disabilities because it’s a sort of needs-led thing.’</a:t>
            </a:r>
            <a:endParaRPr sz="2400" i="1" dirty="0"/>
          </a:p>
          <a:p>
            <a:pPr marL="0" lvl="0" indent="0" algn="ctr" rtl="0">
              <a:lnSpc>
                <a:spcPct val="115000"/>
              </a:lnSpc>
              <a:spcBef>
                <a:spcPts val="0"/>
              </a:spcBef>
              <a:spcAft>
                <a:spcPts val="0"/>
              </a:spcAft>
              <a:buClr>
                <a:schemeClr val="dk1"/>
              </a:buClr>
              <a:buSzPts val="1100"/>
              <a:buFont typeface="Arial"/>
              <a:buNone/>
            </a:pPr>
            <a:endParaRPr sz="2400" i="1" dirty="0"/>
          </a:p>
          <a:p>
            <a:pPr marL="0" lvl="0" indent="0" algn="ctr" rtl="0">
              <a:lnSpc>
                <a:spcPct val="115000"/>
              </a:lnSpc>
              <a:spcBef>
                <a:spcPts val="0"/>
              </a:spcBef>
              <a:spcAft>
                <a:spcPts val="0"/>
              </a:spcAft>
              <a:buClr>
                <a:schemeClr val="dk1"/>
              </a:buClr>
              <a:buSzPts val="1100"/>
              <a:buFont typeface="Arial"/>
              <a:buNone/>
            </a:pPr>
            <a:r>
              <a:rPr lang="en-GB" sz="2400" i="1" dirty="0"/>
              <a:t>‘and that's all out of my budget. It makes savings in other people's budgets.’</a:t>
            </a:r>
            <a:endParaRPr sz="2400" i="1" dirty="0"/>
          </a:p>
          <a:p>
            <a:pPr marL="0" lvl="0" indent="0" rtl="0">
              <a:lnSpc>
                <a:spcPct val="115000"/>
              </a:lnSpc>
              <a:spcBef>
                <a:spcPts val="0"/>
              </a:spcBef>
              <a:spcAft>
                <a:spcPts val="0"/>
              </a:spcAft>
              <a:buClr>
                <a:schemeClr val="dk1"/>
              </a:buClr>
              <a:buSzPts val="1100"/>
              <a:buFont typeface="Arial"/>
              <a:buNone/>
            </a:pPr>
            <a:endParaRPr sz="2400" i="1" dirty="0"/>
          </a:p>
          <a:p>
            <a:pPr marL="0" lvl="0" indent="0" rtl="0">
              <a:lnSpc>
                <a:spcPct val="115000"/>
              </a:lnSpc>
              <a:spcBef>
                <a:spcPts val="0"/>
              </a:spcBef>
              <a:spcAft>
                <a:spcPts val="0"/>
              </a:spcAft>
              <a:buClr>
                <a:schemeClr val="dk1"/>
              </a:buClr>
              <a:buSzPts val="1100"/>
              <a:buFont typeface="Arial"/>
              <a:buNone/>
            </a:pPr>
            <a:endParaRPr sz="2400" dirty="0"/>
          </a:p>
          <a:p>
            <a:pPr marL="0" lvl="0" indent="0" rtl="0">
              <a:lnSpc>
                <a:spcPct val="115000"/>
              </a:lnSpc>
              <a:spcBef>
                <a:spcPts val="0"/>
              </a:spcBef>
              <a:spcAft>
                <a:spcPts val="0"/>
              </a:spcAft>
              <a:buClr>
                <a:schemeClr val="dk1"/>
              </a:buClr>
              <a:buSzPts val="1100"/>
              <a:buFont typeface="Arial"/>
              <a:buNone/>
            </a:pPr>
            <a:endParaRPr sz="2400" dirty="0"/>
          </a:p>
        </p:txBody>
      </p:sp>
      <p:sp>
        <p:nvSpPr>
          <p:cNvPr id="552" name="Shape 552"/>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42</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57"/>
        <p:cNvGrpSpPr/>
        <p:nvPr/>
      </p:nvGrpSpPr>
      <p:grpSpPr>
        <a:xfrm>
          <a:off x="0" y="0"/>
          <a:ext cx="0" cy="0"/>
          <a:chOff x="0" y="0"/>
          <a:chExt cx="0" cy="0"/>
        </a:xfrm>
      </p:grpSpPr>
      <p:sp>
        <p:nvSpPr>
          <p:cNvPr id="558" name="Shape 558"/>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GB">
                <a:solidFill>
                  <a:srgbClr val="980000"/>
                </a:solidFill>
              </a:rPr>
              <a:t>Financing advocacy where there are concerns for the children</a:t>
            </a:r>
            <a:endParaRPr sz="2400">
              <a:solidFill>
                <a:srgbClr val="980000"/>
              </a:solidFill>
            </a:endParaRPr>
          </a:p>
          <a:p>
            <a:pPr marL="0" lvl="0" indent="0" algn="ctr" rtl="0">
              <a:spcBef>
                <a:spcPts val="0"/>
              </a:spcBef>
              <a:spcAft>
                <a:spcPts val="0"/>
              </a:spcAft>
              <a:buClr>
                <a:srgbClr val="000000"/>
              </a:buClr>
              <a:buSzPts val="1100"/>
              <a:buFont typeface="Arial"/>
              <a:buNone/>
            </a:pPr>
            <a:r>
              <a:rPr lang="en-GB" sz="2400" i="1">
                <a:solidFill>
                  <a:srgbClr val="000000"/>
                </a:solidFill>
              </a:rPr>
              <a:t>‘Care Act advocacy provision ...separate to our learning disability, advocacy, commissioned provision,. And that's where sometimes parents with LD receive that support….where it's around parenting it is a very, very resource-intensive piece of work, that has a longer duration than a lot of their other casework….we've talked about that, but haven't made any decisions about putting parameters around that. We leave that to the provider to manage their resources, and prioritise their resources ... [sometimes we end up using our] section 17 money, if we're feeling that actually that is an absolute necessity.’</a:t>
            </a:r>
            <a:endParaRPr sz="2400" i="1">
              <a:solidFill>
                <a:srgbClr val="000000"/>
              </a:solidFill>
            </a:endParaRPr>
          </a:p>
          <a:p>
            <a:pPr marL="0" lvl="0" indent="0" algn="ctr" rtl="0">
              <a:spcBef>
                <a:spcPts val="0"/>
              </a:spcBef>
              <a:spcAft>
                <a:spcPts val="0"/>
              </a:spcAft>
              <a:buClr>
                <a:srgbClr val="000000"/>
              </a:buClr>
              <a:buSzPts val="1100"/>
              <a:buFont typeface="Arial"/>
              <a:buNone/>
            </a:pPr>
            <a:r>
              <a:rPr lang="en-GB" sz="1100">
                <a:solidFill>
                  <a:srgbClr val="000000"/>
                </a:solidFill>
                <a:latin typeface="Arial"/>
                <a:ea typeface="Arial"/>
                <a:cs typeface="Arial"/>
                <a:sym typeface="Arial"/>
              </a:rPr>
              <a:t> </a:t>
            </a:r>
            <a:endParaRPr sz="1100">
              <a:solidFill>
                <a:srgbClr val="000000"/>
              </a:solidFill>
              <a:latin typeface="Arial"/>
              <a:ea typeface="Arial"/>
              <a:cs typeface="Arial"/>
              <a:sym typeface="Arial"/>
            </a:endParaRPr>
          </a:p>
          <a:p>
            <a:pPr marL="0" lvl="0" indent="0" rtl="0">
              <a:lnSpc>
                <a:spcPct val="115000"/>
              </a:lnSpc>
              <a:spcBef>
                <a:spcPts val="0"/>
              </a:spcBef>
              <a:spcAft>
                <a:spcPts val="0"/>
              </a:spcAft>
              <a:buClr>
                <a:schemeClr val="dk1"/>
              </a:buClr>
              <a:buSzPts val="1100"/>
              <a:buFont typeface="Arial"/>
              <a:buNone/>
            </a:pPr>
            <a:endParaRPr sz="2400"/>
          </a:p>
          <a:p>
            <a:pPr marL="0" lvl="0" indent="0" rtl="0">
              <a:lnSpc>
                <a:spcPct val="115000"/>
              </a:lnSpc>
              <a:spcBef>
                <a:spcPts val="0"/>
              </a:spcBef>
              <a:spcAft>
                <a:spcPts val="0"/>
              </a:spcAft>
              <a:buClr>
                <a:schemeClr val="dk1"/>
              </a:buClr>
              <a:buSzPts val="1100"/>
              <a:buFont typeface="Arial"/>
              <a:buNone/>
            </a:pPr>
            <a:endParaRPr sz="2400"/>
          </a:p>
          <a:p>
            <a:pPr marL="0" lvl="0" indent="0" rtl="0">
              <a:lnSpc>
                <a:spcPct val="115000"/>
              </a:lnSpc>
              <a:spcBef>
                <a:spcPts val="0"/>
              </a:spcBef>
              <a:spcAft>
                <a:spcPts val="0"/>
              </a:spcAft>
              <a:buClr>
                <a:schemeClr val="dk1"/>
              </a:buClr>
              <a:buSzPts val="1100"/>
              <a:buFont typeface="Arial"/>
              <a:buNone/>
            </a:pPr>
            <a:endParaRPr sz="2400"/>
          </a:p>
        </p:txBody>
      </p:sp>
      <p:sp>
        <p:nvSpPr>
          <p:cNvPr id="559" name="Shape 55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43</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5" name="Shape 565"/>
          <p:cNvSpPr txBox="1">
            <a:spLocks noGrp="1"/>
          </p:cNvSpPr>
          <p:nvPr>
            <p:ph type="body" idx="1"/>
          </p:nvPr>
        </p:nvSpPr>
        <p:spPr>
          <a:xfrm>
            <a:off x="251520" y="1196752"/>
            <a:ext cx="8640900" cy="4929300"/>
          </a:xfrm>
          <a:prstGeom prst="rect">
            <a:avLst/>
          </a:prstGeom>
        </p:spPr>
        <p:txBody>
          <a:bodyPr spcFirstLastPara="1" wrap="square" lIns="91425" tIns="91425" rIns="91425" bIns="91425" anchor="ctr" anchorCtr="0">
            <a:noAutofit/>
          </a:bodyPr>
          <a:lstStyle/>
          <a:p>
            <a:pPr marL="0" lvl="0" indent="0" rtl="0">
              <a:spcBef>
                <a:spcPts val="640"/>
              </a:spcBef>
              <a:spcAft>
                <a:spcPts val="0"/>
              </a:spcAft>
              <a:buNone/>
            </a:pPr>
            <a:r>
              <a:rPr lang="en-GB">
                <a:solidFill>
                  <a:srgbClr val="980000"/>
                </a:solidFill>
              </a:rPr>
              <a:t>Pooled budgets - children’s / adults’ / health</a:t>
            </a:r>
            <a:endParaRPr sz="2400">
              <a:solidFill>
                <a:srgbClr val="980000"/>
              </a:solidFill>
            </a:endParaRPr>
          </a:p>
          <a:p>
            <a:pPr marL="0" lvl="0" indent="0" algn="ctr" rtl="0">
              <a:spcBef>
                <a:spcPts val="0"/>
              </a:spcBef>
              <a:spcAft>
                <a:spcPts val="0"/>
              </a:spcAft>
              <a:buClr>
                <a:schemeClr val="dk1"/>
              </a:buClr>
              <a:buSzPts val="1100"/>
              <a:buFont typeface="Arial"/>
              <a:buNone/>
            </a:pPr>
            <a:endParaRPr sz="2400"/>
          </a:p>
          <a:p>
            <a:pPr marL="0" lvl="0" indent="0" algn="ctr" rtl="0">
              <a:lnSpc>
                <a:spcPct val="115000"/>
              </a:lnSpc>
              <a:spcBef>
                <a:spcPts val="0"/>
              </a:spcBef>
              <a:spcAft>
                <a:spcPts val="0"/>
              </a:spcAft>
              <a:buClr>
                <a:schemeClr val="dk1"/>
              </a:buClr>
              <a:buSzPts val="1100"/>
              <a:buFont typeface="Arial"/>
              <a:buNone/>
            </a:pPr>
            <a:r>
              <a:rPr lang="en-GB" sz="2400" i="1"/>
              <a:t>‘We commision jointly from the pooled LD budget … whilst there will be some health outcomes, quite often the outcomes are around parenting function and independent living. [Midwives, Health visitors, maternity services, antenatal care?] at the moment we don’t really have a joined up approach to commissioning in that context…. That’s something to develop I think.’ </a:t>
            </a:r>
            <a:endParaRPr sz="2400" i="1"/>
          </a:p>
          <a:p>
            <a:pPr marL="0" lvl="0" indent="0" rtl="0">
              <a:lnSpc>
                <a:spcPct val="115000"/>
              </a:lnSpc>
              <a:spcBef>
                <a:spcPts val="0"/>
              </a:spcBef>
              <a:spcAft>
                <a:spcPts val="0"/>
              </a:spcAft>
              <a:buClr>
                <a:schemeClr val="dk1"/>
              </a:buClr>
              <a:buSzPts val="1100"/>
              <a:buFont typeface="Arial"/>
              <a:buNone/>
            </a:pPr>
            <a:endParaRPr sz="2400" i="1"/>
          </a:p>
          <a:p>
            <a:pPr marL="0" lvl="0" indent="0" rtl="0">
              <a:lnSpc>
                <a:spcPct val="115000"/>
              </a:lnSpc>
              <a:spcBef>
                <a:spcPts val="0"/>
              </a:spcBef>
              <a:spcAft>
                <a:spcPts val="0"/>
              </a:spcAft>
              <a:buClr>
                <a:schemeClr val="dk1"/>
              </a:buClr>
              <a:buSzPts val="1100"/>
              <a:buFont typeface="Arial"/>
              <a:buNone/>
            </a:pPr>
            <a:r>
              <a:rPr lang="en-GB" sz="2400"/>
              <a:t>S.75 arrangement for pooled budgets LD services between LA/NHS</a:t>
            </a:r>
            <a:endParaRPr sz="2400"/>
          </a:p>
          <a:p>
            <a:pPr marL="0" lvl="0" indent="0" rtl="0">
              <a:lnSpc>
                <a:spcPct val="115000"/>
              </a:lnSpc>
              <a:spcBef>
                <a:spcPts val="0"/>
              </a:spcBef>
              <a:spcAft>
                <a:spcPts val="0"/>
              </a:spcAft>
              <a:buClr>
                <a:schemeClr val="dk1"/>
              </a:buClr>
              <a:buSzPts val="1100"/>
              <a:buFont typeface="Arial"/>
              <a:buNone/>
            </a:pPr>
            <a:r>
              <a:rPr lang="en-GB" sz="2400"/>
              <a:t>plus contribution from Children’s Services to help focus on </a:t>
            </a:r>
            <a:r>
              <a:rPr lang="en-GB" sz="2400" u="sng"/>
              <a:t>family</a:t>
            </a:r>
            <a:endParaRPr sz="2400" u="sng"/>
          </a:p>
        </p:txBody>
      </p:sp>
      <p:sp>
        <p:nvSpPr>
          <p:cNvPr id="566" name="Shape 566"/>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44</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71"/>
        <p:cNvGrpSpPr/>
        <p:nvPr/>
      </p:nvGrpSpPr>
      <p:grpSpPr>
        <a:xfrm>
          <a:off x="0" y="0"/>
          <a:ext cx="0" cy="0"/>
          <a:chOff x="0" y="0"/>
          <a:chExt cx="0" cy="0"/>
        </a:xfrm>
      </p:grpSpPr>
      <p:sp>
        <p:nvSpPr>
          <p:cNvPr id="572" name="Shape 572"/>
          <p:cNvSpPr txBox="1">
            <a:spLocks noGrp="1"/>
          </p:cNvSpPr>
          <p:nvPr>
            <p:ph type="body" idx="1"/>
          </p:nvPr>
        </p:nvSpPr>
        <p:spPr>
          <a:xfrm>
            <a:off x="251520" y="1196752"/>
            <a:ext cx="8640900" cy="4929300"/>
          </a:xfrm>
          <a:prstGeom prst="rect">
            <a:avLst/>
          </a:prstGeom>
        </p:spPr>
        <p:txBody>
          <a:bodyPr spcFirstLastPara="1" wrap="square" lIns="91425" tIns="91425" rIns="91425" bIns="91425" anchor="t" anchorCtr="0">
            <a:noAutofit/>
          </a:bodyPr>
          <a:lstStyle/>
          <a:p>
            <a:pPr marL="0" lvl="0" indent="0" algn="ctr" rtl="0">
              <a:spcBef>
                <a:spcPts val="640"/>
              </a:spcBef>
              <a:spcAft>
                <a:spcPts val="0"/>
              </a:spcAft>
              <a:buNone/>
            </a:pPr>
            <a:r>
              <a:rPr lang="en-GB" sz="2400"/>
              <a:t>‘S</a:t>
            </a:r>
            <a:r>
              <a:rPr lang="en-GB" sz="2400" i="1"/>
              <a:t>o for children, or for parents with learning disabilities, following the assessment, if there was a need for ongoing support, it would be a discussion with children's about why is that support needed. So if it's support around the parents' needs, under the Care Act, then that would clearly come from me and my purchasing budgets. If the need is around support for the child, and isn't around the parenting of the adult, then children's would pay for it. Or from time to time, I know in the past we have got into – because it's quite hard to disentangle that sometimes – we have got into some joint funding arrangements. But it's on a case-by-case. We don't have a pooled budget that automatically funds it.’</a:t>
            </a:r>
            <a:endParaRPr sz="2400" i="1"/>
          </a:p>
        </p:txBody>
      </p:sp>
      <p:sp>
        <p:nvSpPr>
          <p:cNvPr id="573" name="Shape 573"/>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45</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79" name="Shape 579"/>
          <p:cNvSpPr txBox="1">
            <a:spLocks noGrp="1"/>
          </p:cNvSpPr>
          <p:nvPr>
            <p:ph type="body" idx="1"/>
          </p:nvPr>
        </p:nvSpPr>
        <p:spPr>
          <a:xfrm>
            <a:off x="251495" y="1063577"/>
            <a:ext cx="8640900" cy="4929300"/>
          </a:xfrm>
          <a:prstGeom prst="rect">
            <a:avLst/>
          </a:prstGeom>
        </p:spPr>
        <p:txBody>
          <a:bodyPr spcFirstLastPara="1" wrap="square" lIns="91425" tIns="91425" rIns="91425" bIns="91425" anchor="t" anchorCtr="0">
            <a:noAutofit/>
          </a:bodyPr>
          <a:lstStyle/>
          <a:p>
            <a:pPr marL="0" lvl="0" indent="0" algn="ctr">
              <a:spcBef>
                <a:spcPts val="640"/>
              </a:spcBef>
              <a:spcAft>
                <a:spcPts val="0"/>
              </a:spcAft>
              <a:buClr>
                <a:schemeClr val="dk1"/>
              </a:buClr>
              <a:buSzPts val="1100"/>
              <a:buFont typeface="Arial"/>
              <a:buNone/>
            </a:pPr>
            <a:r>
              <a:rPr lang="en-GB" sz="2400" i="1"/>
              <a:t>‘It's a parent budget or a child budget. You know, we all – I mean I know there's been an argument for quite a long time that the learning disability parenting team should be funded by children, because it's about parenting. That's the view of the adult services. And the view of children's services is, it is about parenting, but it's about working with the adults, therefore it's you.’</a:t>
            </a:r>
            <a:endParaRPr sz="2400" i="1"/>
          </a:p>
          <a:p>
            <a:pPr marL="0" lvl="0" indent="0" algn="ctr" rtl="0">
              <a:spcBef>
                <a:spcPts val="640"/>
              </a:spcBef>
              <a:spcAft>
                <a:spcPts val="0"/>
              </a:spcAft>
              <a:buNone/>
            </a:pPr>
            <a:endParaRPr sz="2400"/>
          </a:p>
          <a:p>
            <a:pPr marL="0" lvl="0" indent="0" algn="ctr" rtl="0">
              <a:lnSpc>
                <a:spcPct val="100000"/>
              </a:lnSpc>
              <a:spcBef>
                <a:spcPts val="0"/>
              </a:spcBef>
              <a:spcAft>
                <a:spcPts val="0"/>
              </a:spcAft>
              <a:buClr>
                <a:schemeClr val="dk1"/>
              </a:buClr>
              <a:buSzPts val="1100"/>
              <a:buFont typeface="Arial"/>
              <a:buNone/>
            </a:pPr>
            <a:r>
              <a:rPr lang="en-GB" sz="2400" i="1"/>
              <a:t>‘Clearly, with budgets shrinking over the years, it's kind of – you know, children's services have tried to push onto adults, and adults have tried to push onto children's .. but I have to say ... certainly my experience, both here and in other places I've worked, is that … actually, to kind of not do that, and to try and work together, in the long-run saves money.’</a:t>
            </a:r>
            <a:endParaRPr sz="2400" i="1"/>
          </a:p>
          <a:p>
            <a:pPr marL="0" lvl="0" indent="0" rtl="0">
              <a:spcBef>
                <a:spcPts val="640"/>
              </a:spcBef>
              <a:spcAft>
                <a:spcPts val="0"/>
              </a:spcAft>
              <a:buNone/>
            </a:pPr>
            <a:endParaRPr sz="2400"/>
          </a:p>
          <a:p>
            <a:pPr marL="0" lvl="0" indent="0" rtl="0">
              <a:lnSpc>
                <a:spcPct val="115000"/>
              </a:lnSpc>
              <a:spcBef>
                <a:spcPts val="0"/>
              </a:spcBef>
              <a:spcAft>
                <a:spcPts val="0"/>
              </a:spcAft>
              <a:buClr>
                <a:schemeClr val="dk1"/>
              </a:buClr>
              <a:buSzPts val="1100"/>
              <a:buFont typeface="Arial"/>
              <a:buNone/>
            </a:pPr>
            <a:endParaRPr sz="3000" i="1"/>
          </a:p>
        </p:txBody>
      </p:sp>
      <p:sp>
        <p:nvSpPr>
          <p:cNvPr id="580" name="Shape 580"/>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rtl="0">
              <a:spcBef>
                <a:spcPts val="0"/>
              </a:spcBef>
              <a:spcAft>
                <a:spcPts val="0"/>
              </a:spcAft>
              <a:buClr>
                <a:srgbClr val="000000"/>
              </a:buClr>
              <a:buFont typeface="Arial"/>
              <a:buNone/>
            </a:pPr>
            <a:fld id="{00000000-1234-1234-1234-123412341234}" type="slidenum">
              <a:rPr lang="en-GB"/>
              <a:t>46</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GB" dirty="0"/>
          </a:p>
        </p:txBody>
      </p:sp>
      <p:sp>
        <p:nvSpPr>
          <p:cNvPr id="3" name="Footer Placeholder 2"/>
          <p:cNvSpPr>
            <a:spLocks noGrp="1"/>
          </p:cNvSpPr>
          <p:nvPr>
            <p:ph type="ftr" idx="11"/>
          </p:nvPr>
        </p:nvSpPr>
        <p:spPr/>
        <p:txBody>
          <a:bodyPr/>
          <a:lstStyle/>
          <a:p>
            <a:endParaRPr lang="en-GB"/>
          </a:p>
        </p:txBody>
      </p:sp>
      <p:sp>
        <p:nvSpPr>
          <p:cNvPr id="4" name="Slide Number Placeholder 3"/>
          <p:cNvSpPr>
            <a:spLocks noGrp="1"/>
          </p:cNvSpPr>
          <p:nvPr>
            <p:ph type="sldNum" idx="12"/>
          </p:nvPr>
        </p:nvSpPr>
        <p:spPr/>
        <p:txBody>
          <a:bodyPr/>
          <a:lstStyle/>
          <a:p>
            <a:pPr marL="0" lvl="0" indent="0">
              <a:spcBef>
                <a:spcPts val="0"/>
              </a:spcBef>
              <a:spcAft>
                <a:spcPts val="0"/>
              </a:spcAft>
              <a:buNone/>
            </a:pPr>
            <a:fld id="{00000000-1234-1234-1234-123412341234}" type="slidenum">
              <a:rPr lang="en-GB" smtClean="0"/>
              <a:t>47</a:t>
            </a:fld>
            <a:endParaRPr lang="en-GB"/>
          </a:p>
        </p:txBody>
      </p:sp>
      <p:sp>
        <p:nvSpPr>
          <p:cNvPr id="5" name="Date Placeholder 4"/>
          <p:cNvSpPr>
            <a:spLocks noGrp="1"/>
          </p:cNvSpPr>
          <p:nvPr>
            <p:ph type="dt" idx="10"/>
          </p:nvPr>
        </p:nvSpPr>
        <p:spPr/>
        <p:txBody>
          <a:bodyPr/>
          <a:lstStyle/>
          <a:p>
            <a:r>
              <a:rPr lang="en-US"/>
              <a:t>MAY 2018</a:t>
            </a:r>
          </a:p>
        </p:txBody>
      </p:sp>
      <p:pic>
        <p:nvPicPr>
          <p:cNvPr id="3073" name="Shape 5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7901" y="2238152"/>
            <a:ext cx="4600575" cy="3428357"/>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2"/>
          <p:cNvSpPr txBox="1">
            <a:spLocks noChangeArrowheads="1"/>
          </p:cNvSpPr>
          <p:nvPr/>
        </p:nvSpPr>
        <p:spPr bwMode="auto">
          <a:xfrm>
            <a:off x="2100262" y="660400"/>
            <a:ext cx="4779963" cy="1366838"/>
          </a:xfrm>
          <a:prstGeom prst="rect">
            <a:avLst/>
          </a:prstGeom>
          <a:solidFill>
            <a:srgbClr val="FFFFFF"/>
          </a:solidFill>
          <a:ln w="9525">
            <a:solidFill>
              <a:srgbClr val="FFC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Professionals believed that parents with learning difficulties did not deliberately neglect their children.  They </a:t>
            </a:r>
            <a:r>
              <a:rPr kumimoji="0" lang="en-US" altLang="en-US" sz="12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recognised</a:t>
            </a: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that parents had an intellectual impairment and that they needed support and teaching which may need to be long-term or recurrent.  (They worked in accordance with the Good Practice Guidance even though many professionals did not know about it.)</a:t>
            </a: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Text Box 3"/>
          <p:cNvSpPr txBox="1">
            <a:spLocks noChangeArrowheads="1"/>
          </p:cNvSpPr>
          <p:nvPr/>
        </p:nvSpPr>
        <p:spPr bwMode="auto">
          <a:xfrm>
            <a:off x="251520" y="1066800"/>
            <a:ext cx="1848743" cy="5059363"/>
          </a:xfrm>
          <a:prstGeom prst="rect">
            <a:avLst/>
          </a:prstGeom>
          <a:solidFill>
            <a:srgbClr val="FFFFFF"/>
          </a:solidFill>
          <a:ln w="6350">
            <a:solidFill>
              <a:srgbClr val="00206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Provision of additional time to parents.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Use of: </a:t>
            </a:r>
            <a:r>
              <a:rPr kumimoji="0" lang="en-US" altLang="en-US" sz="12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PAMS</a:t>
            </a: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Video Interaction Guidance and Signs of Safety.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Use of assessments to ensure professionals know how best to work with parents.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Use of easy information (CHANGE materials and items made by practitioner).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Use of social baby video, breast feeding video.</a:t>
            </a: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Use of Dolls to learn how to look after a baby and knitted breast to </a:t>
            </a:r>
            <a:r>
              <a:rPr kumimoji="0" lang="en-US" altLang="en-US" sz="1200" b="0" i="0" u="none" strike="noStrike" cap="none" normalizeH="0" baseline="0" dirty="0">
                <a:ln>
                  <a:noFill/>
                </a:ln>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show how </a:t>
            </a: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to breast feed etc…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Access to expert advice from the specialist parenting team.</a:t>
            </a: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 Box 4"/>
          <p:cNvSpPr txBox="1">
            <a:spLocks noChangeArrowheads="1"/>
          </p:cNvSpPr>
          <p:nvPr/>
        </p:nvSpPr>
        <p:spPr bwMode="auto">
          <a:xfrm>
            <a:off x="6899275" y="985838"/>
            <a:ext cx="2012254" cy="5140326"/>
          </a:xfrm>
          <a:prstGeom prst="rect">
            <a:avLst/>
          </a:prstGeom>
          <a:solidFill>
            <a:srgbClr val="FFFFFF"/>
          </a:solidFill>
          <a:ln w="6350">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Knowledge of the importance of building relationships of trust with parents, </a:t>
            </a:r>
            <a:r>
              <a:rPr kumimoji="0" lang="en-US" altLang="en-US" sz="12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recognising</a:t>
            </a: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parents’ fears and working in partnership with parents.</a:t>
            </a: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Skills to explain, teach, advise, role model and ensure parents understood the concerns about the children’s welfare. Ability to provide information in easy formats.</a:t>
            </a: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Ability to work in a team with other professionals and to </a:t>
            </a:r>
            <a:r>
              <a:rPr kumimoji="0" lang="en-US" altLang="en-US" sz="12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prioritise</a:t>
            </a: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the welfare of the child while supporting the parents.</a:t>
            </a: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Recognised</a:t>
            </a: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that successful practice was defined by process – how parents were worked with and the nature of the support offered - and could still take place even if, in the end, the child was removed from the parents’ care.</a:t>
            </a:r>
            <a:endParaRPr kumimoji="0" lang="en-US" altLang="en-US" sz="12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5"/>
          <p:cNvSpPr txBox="1">
            <a:spLocks noChangeArrowheads="1"/>
          </p:cNvSpPr>
          <p:nvPr/>
        </p:nvSpPr>
        <p:spPr bwMode="auto">
          <a:xfrm>
            <a:off x="4133849" y="3952330"/>
            <a:ext cx="712788" cy="593725"/>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Positive parenting support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Shape 137"/>
          <p:cNvSpPr txBox="1">
            <a:spLocks noGrp="1"/>
          </p:cNvSpPr>
          <p:nvPr/>
        </p:nvSpPr>
        <p:spPr bwMode="auto">
          <a:xfrm>
            <a:off x="623887" y="6212178"/>
            <a:ext cx="6816004"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dirty="0">
                <a:ln>
                  <a:noFill/>
                </a:ln>
                <a:solidFill>
                  <a:srgbClr val="737373"/>
                </a:solidFill>
                <a:effectLst/>
                <a:latin typeface="Arial" panose="020B0604020202020204" pitchFamily="34" charset="0"/>
                <a:ea typeface="Calibri" panose="020F0502020204030204" pitchFamily="34" charset="0"/>
                <a:cs typeface="Calibri" panose="020F0502020204030204" pitchFamily="34" charset="0"/>
              </a:rPr>
              <a:t>Elements and linkages sustaining practices. Adapted from </a:t>
            </a:r>
            <a:r>
              <a:rPr kumimoji="0" lang="en-GB" altLang="en-US" sz="1100" b="0" i="0" u="none" strike="noStrike" cap="none" normalizeH="0" baseline="0" dirty="0">
                <a:ln>
                  <a:noFill/>
                </a:ln>
                <a:solidFill>
                  <a:srgbClr val="007398"/>
                </a:solidFill>
                <a:effectLst/>
                <a:latin typeface="Arial" panose="020B0604020202020204" pitchFamily="34" charset="0"/>
                <a:ea typeface="Calibri" panose="020F0502020204030204" pitchFamily="34" charset="0"/>
                <a:cs typeface="Calibri" panose="020F0502020204030204" pitchFamily="34" charset="0"/>
                <a:hlinkClick r:id="rId3"/>
              </a:rPr>
              <a:t>Shove et al., (2012</a:t>
            </a:r>
            <a:r>
              <a:rPr kumimoji="0" lang="en-GB" altLang="en-US" sz="1100" b="0" i="0" u="none" strike="noStrike" cap="none" normalizeH="0" baseline="0" dirty="0">
                <a:ln>
                  <a:noFill/>
                </a:ln>
                <a:solidFill>
                  <a:srgbClr val="737373"/>
                </a:solidFill>
                <a:effectLst/>
                <a:latin typeface="Arial" panose="020B0604020202020204" pitchFamily="34" charset="0"/>
                <a:ea typeface="Calibri" panose="020F0502020204030204" pitchFamily="34" charset="0"/>
                <a:cs typeface="Calibri" panose="020F0502020204030204" pitchFamily="34" charset="0"/>
              </a:rPr>
              <a:t>: 29); </a:t>
            </a:r>
            <a:r>
              <a:rPr kumimoji="0" lang="en-GB" altLang="en-US" sz="1100" b="0" i="0" u="none" strike="noStrike" cap="none" normalizeH="0" baseline="0" dirty="0" err="1">
                <a:ln>
                  <a:noFill/>
                </a:ln>
                <a:solidFill>
                  <a:srgbClr val="007398"/>
                </a:solidFill>
                <a:effectLst/>
                <a:latin typeface="Arial" panose="020B0604020202020204" pitchFamily="34" charset="0"/>
                <a:ea typeface="Calibri" panose="020F0502020204030204" pitchFamily="34" charset="0"/>
                <a:cs typeface="Calibri" panose="020F0502020204030204" pitchFamily="34" charset="0"/>
                <a:hlinkClick r:id="rId3"/>
              </a:rPr>
              <a:t>Spurling</a:t>
            </a:r>
            <a:r>
              <a:rPr kumimoji="0" lang="en-GB" altLang="en-US" sz="1100" b="0" i="0" u="none" strike="noStrike" cap="none" normalizeH="0" baseline="0" dirty="0">
                <a:ln>
                  <a:noFill/>
                </a:ln>
                <a:solidFill>
                  <a:srgbClr val="007398"/>
                </a:solidFill>
                <a:effectLst/>
                <a:latin typeface="Arial" panose="020B0604020202020204" pitchFamily="34" charset="0"/>
                <a:ea typeface="Calibri" panose="020F0502020204030204" pitchFamily="34" charset="0"/>
                <a:cs typeface="Calibri" panose="020F0502020204030204" pitchFamily="34" charset="0"/>
                <a:hlinkClick r:id="rId3"/>
              </a:rPr>
              <a:t> et al. (2013</a:t>
            </a:r>
            <a:r>
              <a:rPr kumimoji="0" lang="en-GB" altLang="en-US" sz="1100" b="0" i="0" u="none" strike="noStrike" cap="none" normalizeH="0" baseline="0" dirty="0">
                <a:ln>
                  <a:noFill/>
                </a:ln>
                <a:solidFill>
                  <a:srgbClr val="737373"/>
                </a:solidFill>
                <a:effectLst/>
                <a:latin typeface="Arial" panose="020B0604020202020204" pitchFamily="34" charset="0"/>
                <a:ea typeface="Calibri" panose="020F0502020204030204" pitchFamily="34" charset="0"/>
                <a:cs typeface="Calibri" panose="020F0502020204030204" pitchFamily="34" charset="0"/>
              </a:rPr>
              <a:t>: 9) by </a:t>
            </a:r>
            <a:r>
              <a:rPr kumimoji="0" lang="en-GB" altLang="en-US" sz="1100" b="0" i="0" u="none" strike="noStrike" cap="none" normalizeH="0" baseline="0" dirty="0" err="1">
                <a:ln>
                  <a:noFill/>
                </a:ln>
                <a:solidFill>
                  <a:srgbClr val="737373"/>
                </a:solidFill>
                <a:effectLst/>
                <a:latin typeface="Arial" panose="020B0604020202020204" pitchFamily="34" charset="0"/>
                <a:ea typeface="Calibri" panose="020F0502020204030204" pitchFamily="34" charset="0"/>
                <a:cs typeface="Calibri" panose="020F0502020204030204" pitchFamily="34" charset="0"/>
              </a:rPr>
              <a:t>Piscicelli</a:t>
            </a:r>
            <a:r>
              <a:rPr kumimoji="0" lang="en-GB" altLang="en-US" sz="1100" b="0" i="0" u="none" strike="noStrike" cap="none" normalizeH="0" baseline="0" dirty="0">
                <a:ln>
                  <a:noFill/>
                </a:ln>
                <a:solidFill>
                  <a:srgbClr val="737373"/>
                </a:solidFill>
                <a:effectLst/>
                <a:latin typeface="Arial" panose="020B0604020202020204" pitchFamily="34" charset="0"/>
                <a:ea typeface="Calibri" panose="020F0502020204030204" pitchFamily="34" charset="0"/>
                <a:cs typeface="Calibri" panose="020F0502020204030204" pitchFamily="34" charset="0"/>
              </a:rPr>
              <a:t> et al., 2015: 23</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11" name="Rectangle 7"/>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2" name="Rectangle 11"/>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3" name="Rectangle 13"/>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846054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body" idx="1"/>
          </p:nvPr>
        </p:nvSpPr>
        <p:spPr>
          <a:xfrm>
            <a:off x="1792300" y="5357338"/>
            <a:ext cx="5486400" cy="742800"/>
          </a:xfrm>
          <a:prstGeom prst="rect">
            <a:avLst/>
          </a:prstGeom>
        </p:spPr>
        <p:txBody>
          <a:bodyPr spcFirstLastPara="1" wrap="square" lIns="91425" tIns="91425" rIns="91425" bIns="91425" anchor="t" anchorCtr="0">
            <a:noAutofit/>
          </a:bodyPr>
          <a:lstStyle/>
          <a:p>
            <a:pPr marL="0" lvl="0" indent="0">
              <a:spcBef>
                <a:spcPts val="280"/>
              </a:spcBef>
              <a:spcAft>
                <a:spcPts val="0"/>
              </a:spcAft>
              <a:buNone/>
            </a:pPr>
            <a:r>
              <a:rPr lang="en-GB" sz="1500">
                <a:solidFill>
                  <a:srgbClr val="737373"/>
                </a:solidFill>
              </a:rPr>
              <a:t>Elements and linkages sustaining practices. Adapted from </a:t>
            </a:r>
            <a:r>
              <a:rPr lang="en-GB" sz="1500" u="sng">
                <a:solidFill>
                  <a:srgbClr val="007398"/>
                </a:solidFill>
                <a:hlinkClick r:id="rId3"/>
              </a:rPr>
              <a:t>Shove et al., (2012</a:t>
            </a:r>
            <a:r>
              <a:rPr lang="en-GB" sz="1500">
                <a:solidFill>
                  <a:srgbClr val="737373"/>
                </a:solidFill>
              </a:rPr>
              <a:t>: 29); </a:t>
            </a:r>
            <a:r>
              <a:rPr lang="en-GB" sz="1500" u="sng">
                <a:solidFill>
                  <a:srgbClr val="007398"/>
                </a:solidFill>
                <a:hlinkClick r:id="rId4"/>
              </a:rPr>
              <a:t>Spurling et al. (2013</a:t>
            </a:r>
            <a:r>
              <a:rPr lang="en-GB" sz="1500">
                <a:solidFill>
                  <a:srgbClr val="737373"/>
                </a:solidFill>
              </a:rPr>
              <a:t>: 9) by </a:t>
            </a:r>
            <a:r>
              <a:rPr lang="en-GB" sz="1500">
                <a:solidFill>
                  <a:srgbClr val="737373"/>
                </a:solidFill>
                <a:highlight>
                  <a:srgbClr val="F5F5F5"/>
                </a:highlight>
              </a:rPr>
              <a:t>Piscicelli et al., 2015: 23</a:t>
            </a:r>
            <a:endParaRPr sz="1500"/>
          </a:p>
        </p:txBody>
      </p:sp>
      <p:sp>
        <p:nvSpPr>
          <p:cNvPr id="138" name="Shape 138"/>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5</a:t>
            </a:fld>
            <a:endParaRPr/>
          </a:p>
        </p:txBody>
      </p:sp>
      <p:sp>
        <p:nvSpPr>
          <p:cNvPr id="139" name="Shape 139"/>
          <p:cNvSpPr>
            <a:spLocks noGrp="1"/>
          </p:cNvSpPr>
          <p:nvPr>
            <p:ph type="pic" idx="2"/>
          </p:nvPr>
        </p:nvSpPr>
        <p:spPr>
          <a:xfrm>
            <a:off x="1792288" y="1268760"/>
            <a:ext cx="5486400" cy="41766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endParaRPr/>
          </a:p>
        </p:txBody>
      </p:sp>
      <p:pic>
        <p:nvPicPr>
          <p:cNvPr id="140" name="Shape 140"/>
          <p:cNvPicPr preferRelativeResize="0"/>
          <p:nvPr/>
        </p:nvPicPr>
        <p:blipFill>
          <a:blip r:embed="rId5">
            <a:alphaModFix/>
          </a:blip>
          <a:stretch>
            <a:fillRect/>
          </a:stretch>
        </p:blipFill>
        <p:spPr>
          <a:xfrm>
            <a:off x="1792300" y="1268750"/>
            <a:ext cx="5199250" cy="4057850"/>
          </a:xfrm>
          <a:prstGeom prst="rect">
            <a:avLst/>
          </a:prstGeom>
          <a:noFill/>
          <a:ln>
            <a:noFill/>
          </a:ln>
        </p:spPr>
      </p:pic>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extLst>
      <p:ext uri="{BB962C8B-B14F-4D97-AF65-F5344CB8AC3E}">
        <p14:creationId xmlns:p14="http://schemas.microsoft.com/office/powerpoint/2010/main" val="593132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251495" y="1019927"/>
            <a:ext cx="86409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Clr>
                <a:schemeClr val="dk1"/>
              </a:buClr>
              <a:buSzPts val="1100"/>
              <a:buFont typeface="Arial"/>
              <a:buNone/>
            </a:pPr>
            <a:r>
              <a:rPr lang="en-GB"/>
              <a:t>Differing relationships with Child’s social worker</a:t>
            </a:r>
            <a:endParaRPr/>
          </a:p>
        </p:txBody>
      </p:sp>
      <p:sp>
        <p:nvSpPr>
          <p:cNvPr id="180" name="Shape 180"/>
          <p:cNvSpPr txBox="1">
            <a:spLocks noGrp="1"/>
          </p:cNvSpPr>
          <p:nvPr>
            <p:ph type="body" idx="1"/>
          </p:nvPr>
        </p:nvSpPr>
        <p:spPr>
          <a:xfrm>
            <a:off x="251500" y="2042026"/>
            <a:ext cx="8640900" cy="41214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2400" b="1" dirty="0"/>
              <a:t>From feeling they didn’t understand them and wanted to remove their child  to understanding they are there to help </a:t>
            </a:r>
            <a:endParaRPr sz="2400" b="1" dirty="0"/>
          </a:p>
          <a:p>
            <a:pPr marL="0" lvl="0" indent="0">
              <a:spcBef>
                <a:spcPts val="640"/>
              </a:spcBef>
              <a:spcAft>
                <a:spcPts val="0"/>
              </a:spcAft>
              <a:buNone/>
            </a:pPr>
            <a:endParaRPr sz="2400" dirty="0"/>
          </a:p>
          <a:p>
            <a:pPr marL="0" lvl="0" indent="0" algn="ctr" rtl="0">
              <a:lnSpc>
                <a:spcPct val="115000"/>
              </a:lnSpc>
              <a:spcBef>
                <a:spcPts val="0"/>
              </a:spcBef>
              <a:spcAft>
                <a:spcPts val="0"/>
              </a:spcAft>
              <a:buNone/>
            </a:pPr>
            <a:r>
              <a:rPr lang="en-GB" sz="2400" i="1" dirty="0"/>
              <a:t>'I will work with you because the judge said, and this is my last chance, but don't think that I don't – I can't trust you. I can work with you because I have to, and it's for  the baby, to make sure that my baby stays with me. But I do not trust you.'</a:t>
            </a:r>
            <a:endParaRPr sz="2400" i="1" dirty="0"/>
          </a:p>
          <a:p>
            <a:pPr marL="0" lvl="0" indent="0" algn="ctr" rtl="0">
              <a:lnSpc>
                <a:spcPct val="115000"/>
              </a:lnSpc>
              <a:spcBef>
                <a:spcPts val="0"/>
              </a:spcBef>
              <a:spcAft>
                <a:spcPts val="0"/>
              </a:spcAft>
              <a:buNone/>
            </a:pPr>
            <a:endParaRPr sz="2400" i="1" dirty="0"/>
          </a:p>
          <a:p>
            <a:pPr marL="0" lvl="0" indent="0" algn="ctr">
              <a:spcBef>
                <a:spcPts val="640"/>
              </a:spcBef>
              <a:spcAft>
                <a:spcPts val="0"/>
              </a:spcAft>
              <a:buNone/>
            </a:pPr>
            <a:r>
              <a:rPr lang="en-GB" sz="2400" i="1" dirty="0"/>
              <a:t>‘I’ve had a couple of social workers that didn’t understand.’</a:t>
            </a:r>
            <a:endParaRPr sz="2400" i="1" dirty="0"/>
          </a:p>
          <a:p>
            <a:pPr marL="0" lvl="0" indent="0">
              <a:spcBef>
                <a:spcPts val="640"/>
              </a:spcBef>
              <a:spcAft>
                <a:spcPts val="0"/>
              </a:spcAft>
              <a:buNone/>
            </a:pPr>
            <a:endParaRPr sz="2400" dirty="0"/>
          </a:p>
          <a:p>
            <a:pPr marL="0" lvl="0" indent="0">
              <a:spcBef>
                <a:spcPts val="640"/>
              </a:spcBef>
              <a:spcAft>
                <a:spcPts val="0"/>
              </a:spcAft>
              <a:buClr>
                <a:schemeClr val="dk1"/>
              </a:buClr>
              <a:buSzPts val="1100"/>
              <a:buFont typeface="Arial"/>
              <a:buNone/>
            </a:pPr>
            <a:r>
              <a:rPr lang="en-GB" sz="2400" dirty="0"/>
              <a:t> </a:t>
            </a:r>
            <a:endParaRPr sz="2400" dirty="0"/>
          </a:p>
        </p:txBody>
      </p:sp>
      <p:sp>
        <p:nvSpPr>
          <p:cNvPr id="181" name="Shape 181"/>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6</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251550" y="1313301"/>
            <a:ext cx="8640900" cy="8007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Changing relationships with the child’s social worker</a:t>
            </a:r>
            <a:endParaRPr/>
          </a:p>
        </p:txBody>
      </p:sp>
      <p:sp>
        <p:nvSpPr>
          <p:cNvPr id="203" name="Shape 203"/>
          <p:cNvSpPr txBox="1">
            <a:spLocks noGrp="1"/>
          </p:cNvSpPr>
          <p:nvPr>
            <p:ph type="body" idx="1"/>
          </p:nvPr>
        </p:nvSpPr>
        <p:spPr>
          <a:xfrm>
            <a:off x="251500" y="2114000"/>
            <a:ext cx="8640900" cy="40281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GB" sz="2400" b="1" dirty="0"/>
              <a:t>One mother’s story:</a:t>
            </a:r>
            <a:endParaRPr sz="2400" i="1" dirty="0"/>
          </a:p>
          <a:p>
            <a:pPr marL="0" lvl="0" indent="0" algn="ctr" rtl="0">
              <a:lnSpc>
                <a:spcPct val="115000"/>
              </a:lnSpc>
              <a:spcBef>
                <a:spcPts val="0"/>
              </a:spcBef>
              <a:spcAft>
                <a:spcPts val="0"/>
              </a:spcAft>
              <a:buNone/>
            </a:pPr>
            <a:r>
              <a:rPr lang="en-GB" sz="2400" i="1" dirty="0"/>
              <a:t>‘I'm going to put my hands up and say that my hygiene wasn't that brilliant, and I wasn't looking after my- ourselves. The place was totally in a mess,.... But as I say, it was both our faults why our son was taken. But this time we proved to them. We asked for help and we got help.’</a:t>
            </a:r>
            <a:endParaRPr sz="2400" i="1" dirty="0">
              <a:latin typeface="Arial"/>
              <a:ea typeface="Arial"/>
              <a:cs typeface="Arial"/>
              <a:sym typeface="Arial"/>
            </a:endParaRPr>
          </a:p>
          <a:p>
            <a:pPr marL="0" lvl="0" indent="0" algn="ctr" rtl="0">
              <a:lnSpc>
                <a:spcPct val="115000"/>
              </a:lnSpc>
              <a:spcBef>
                <a:spcPts val="0"/>
              </a:spcBef>
              <a:spcAft>
                <a:spcPts val="0"/>
              </a:spcAft>
              <a:buNone/>
            </a:pPr>
            <a:r>
              <a:rPr lang="en-GB" sz="2400" i="1" dirty="0">
                <a:latin typeface="Arial"/>
                <a:ea typeface="Arial"/>
                <a:cs typeface="Arial"/>
                <a:sym typeface="Arial"/>
              </a:rPr>
              <a:t> </a:t>
            </a:r>
            <a:endParaRPr sz="2400" i="1" dirty="0">
              <a:latin typeface="Arial"/>
              <a:ea typeface="Arial"/>
              <a:cs typeface="Arial"/>
              <a:sym typeface="Arial"/>
            </a:endParaRPr>
          </a:p>
          <a:p>
            <a:pPr marL="0" lvl="0" indent="0" algn="ctr" rtl="0">
              <a:lnSpc>
                <a:spcPct val="115000"/>
              </a:lnSpc>
              <a:spcBef>
                <a:spcPts val="0"/>
              </a:spcBef>
              <a:spcAft>
                <a:spcPts val="0"/>
              </a:spcAft>
              <a:buNone/>
            </a:pPr>
            <a:r>
              <a:rPr lang="en-GB" sz="2400" i="1" dirty="0"/>
              <a:t>‘With my daughter I thought, No, this time I'm going to show them how much I've changed.’</a:t>
            </a:r>
            <a:endParaRPr i="1" dirty="0"/>
          </a:p>
          <a:p>
            <a:pPr marL="0" lvl="0" indent="0" rtl="0">
              <a:lnSpc>
                <a:spcPct val="115000"/>
              </a:lnSpc>
              <a:spcBef>
                <a:spcPts val="0"/>
              </a:spcBef>
              <a:spcAft>
                <a:spcPts val="0"/>
              </a:spcAft>
              <a:buNone/>
            </a:pPr>
            <a:r>
              <a:rPr lang="en-GB" dirty="0"/>
              <a:t> </a:t>
            </a:r>
            <a:endParaRPr dirty="0"/>
          </a:p>
          <a:p>
            <a:pPr marL="0" lvl="0" indent="0" rtl="0">
              <a:lnSpc>
                <a:spcPct val="115000"/>
              </a:lnSpc>
              <a:spcBef>
                <a:spcPts val="0"/>
              </a:spcBef>
              <a:spcAft>
                <a:spcPts val="0"/>
              </a:spcAft>
              <a:buNone/>
            </a:pPr>
            <a:endParaRPr dirty="0"/>
          </a:p>
        </p:txBody>
      </p:sp>
      <p:sp>
        <p:nvSpPr>
          <p:cNvPr id="204" name="Shape 204"/>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7</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251524" y="1196751"/>
            <a:ext cx="8781639" cy="684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dirty="0"/>
              <a:t>Positive relationship with at least 1 professional </a:t>
            </a:r>
            <a:endParaRPr dirty="0"/>
          </a:p>
        </p:txBody>
      </p:sp>
      <p:sp>
        <p:nvSpPr>
          <p:cNvPr id="226" name="Shape 226"/>
          <p:cNvSpPr txBox="1">
            <a:spLocks noGrp="1"/>
          </p:cNvSpPr>
          <p:nvPr>
            <p:ph type="body" idx="1"/>
          </p:nvPr>
        </p:nvSpPr>
        <p:spPr>
          <a:xfrm>
            <a:off x="399500" y="1881050"/>
            <a:ext cx="8493000" cy="4267200"/>
          </a:xfrm>
          <a:prstGeom prst="rect">
            <a:avLst/>
          </a:prstGeom>
        </p:spPr>
        <p:txBody>
          <a:bodyPr spcFirstLastPara="1" wrap="square" lIns="91425" tIns="91425" rIns="91425" bIns="91425" anchor="t" anchorCtr="0">
            <a:noAutofit/>
          </a:bodyPr>
          <a:lstStyle/>
          <a:p>
            <a:pPr marL="457200" lvl="0" indent="-381000">
              <a:spcBef>
                <a:spcPts val="640"/>
              </a:spcBef>
              <a:spcAft>
                <a:spcPts val="0"/>
              </a:spcAft>
              <a:buSzPts val="2400"/>
              <a:buChar char="•"/>
            </a:pPr>
            <a:r>
              <a:rPr lang="en-GB" sz="2400" dirty="0"/>
              <a:t>Workers from the special parenting service as well as health visitors and family support workers and children’s social workers</a:t>
            </a:r>
            <a:endParaRPr sz="2400" dirty="0"/>
          </a:p>
          <a:p>
            <a:pPr marL="457200" lvl="0" indent="-381000">
              <a:spcBef>
                <a:spcPts val="0"/>
              </a:spcBef>
              <a:spcAft>
                <a:spcPts val="0"/>
              </a:spcAft>
              <a:buSzPts val="2400"/>
              <a:buChar char="•"/>
            </a:pPr>
            <a:r>
              <a:rPr lang="en-GB" sz="2400" dirty="0"/>
              <a:t>Parents felt ‘respected’ and ‘supported’</a:t>
            </a:r>
            <a:endParaRPr sz="2400" dirty="0"/>
          </a:p>
          <a:p>
            <a:pPr marL="457200" lvl="0" indent="-381000" rtl="0">
              <a:spcBef>
                <a:spcPts val="0"/>
              </a:spcBef>
              <a:spcAft>
                <a:spcPts val="0"/>
              </a:spcAft>
              <a:buSzPts val="2400"/>
              <a:buChar char="•"/>
            </a:pPr>
            <a:r>
              <a:rPr lang="en-GB" sz="2400" dirty="0"/>
              <a:t>Helped parents to understand and learn</a:t>
            </a:r>
            <a:endParaRPr sz="2400" dirty="0"/>
          </a:p>
          <a:p>
            <a:pPr marL="457200" lvl="0" indent="-381000" rtl="0">
              <a:spcBef>
                <a:spcPts val="0"/>
              </a:spcBef>
              <a:spcAft>
                <a:spcPts val="0"/>
              </a:spcAft>
              <a:buSzPts val="2400"/>
              <a:buChar char="•"/>
            </a:pPr>
            <a:r>
              <a:rPr lang="en-GB" sz="2400" dirty="0"/>
              <a:t>Parents felt they could contact professional if they needed advice even if not currently working with them</a:t>
            </a:r>
            <a:endParaRPr sz="2400" dirty="0"/>
          </a:p>
          <a:p>
            <a:pPr marL="0" lvl="0" indent="0" rtl="0">
              <a:spcBef>
                <a:spcPts val="640"/>
              </a:spcBef>
              <a:spcAft>
                <a:spcPts val="0"/>
              </a:spcAft>
              <a:buNone/>
            </a:pPr>
            <a:endParaRPr sz="2400" dirty="0"/>
          </a:p>
        </p:txBody>
      </p:sp>
      <p:sp>
        <p:nvSpPr>
          <p:cNvPr id="227" name="Shape 227"/>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8</a:t>
            </a:fld>
            <a:endParaRPr/>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439748" y="880500"/>
            <a:ext cx="4492500" cy="11430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GB"/>
              <a:t>Practical approach</a:t>
            </a:r>
            <a:endParaRPr/>
          </a:p>
        </p:txBody>
      </p:sp>
      <p:sp>
        <p:nvSpPr>
          <p:cNvPr id="248" name="Shape 248"/>
          <p:cNvSpPr txBox="1">
            <a:spLocks noGrp="1"/>
          </p:cNvSpPr>
          <p:nvPr>
            <p:ph type="body" idx="1"/>
          </p:nvPr>
        </p:nvSpPr>
        <p:spPr>
          <a:xfrm>
            <a:off x="251523" y="2420900"/>
            <a:ext cx="4359300" cy="3685500"/>
          </a:xfrm>
          <a:prstGeom prst="rect">
            <a:avLst/>
          </a:prstGeom>
        </p:spPr>
        <p:txBody>
          <a:bodyPr spcFirstLastPara="1" wrap="square" lIns="91425" tIns="91425" rIns="91425" bIns="91425" anchor="t" anchorCtr="0">
            <a:noAutofit/>
          </a:bodyPr>
          <a:lstStyle/>
          <a:p>
            <a:pPr marL="0" lvl="0" indent="0">
              <a:spcBef>
                <a:spcPts val="640"/>
              </a:spcBef>
              <a:spcAft>
                <a:spcPts val="0"/>
              </a:spcAft>
              <a:buNone/>
            </a:pPr>
            <a:r>
              <a:rPr lang="en-GB" sz="2400"/>
              <a:t>Easy information</a:t>
            </a:r>
            <a:endParaRPr sz="2400"/>
          </a:p>
          <a:p>
            <a:pPr marL="0" lvl="0" indent="0">
              <a:spcBef>
                <a:spcPts val="640"/>
              </a:spcBef>
              <a:spcAft>
                <a:spcPts val="0"/>
              </a:spcAft>
              <a:buNone/>
            </a:pPr>
            <a:r>
              <a:rPr lang="en-GB" sz="2400"/>
              <a:t>Showing how to do things</a:t>
            </a:r>
            <a:endParaRPr sz="2400"/>
          </a:p>
          <a:p>
            <a:pPr marL="0" lvl="0" indent="0">
              <a:spcBef>
                <a:spcPts val="640"/>
              </a:spcBef>
              <a:spcAft>
                <a:spcPts val="0"/>
              </a:spcAft>
              <a:buNone/>
            </a:pPr>
            <a:r>
              <a:rPr lang="en-GB" sz="2400"/>
              <a:t>Use of video</a:t>
            </a:r>
            <a:endParaRPr sz="2400"/>
          </a:p>
          <a:p>
            <a:pPr marL="0" lvl="0" indent="0">
              <a:spcBef>
                <a:spcPts val="640"/>
              </a:spcBef>
              <a:spcAft>
                <a:spcPts val="0"/>
              </a:spcAft>
              <a:buNone/>
            </a:pPr>
            <a:r>
              <a:rPr lang="en-GB" sz="2400"/>
              <a:t>Discuss feeding</a:t>
            </a:r>
            <a:endParaRPr sz="2400"/>
          </a:p>
          <a:p>
            <a:pPr marL="0" lvl="0" indent="0">
              <a:spcBef>
                <a:spcPts val="640"/>
              </a:spcBef>
              <a:spcAft>
                <a:spcPts val="0"/>
              </a:spcAft>
              <a:buNone/>
            </a:pPr>
            <a:r>
              <a:rPr lang="en-GB" sz="2400"/>
              <a:t>Teaching how to cook</a:t>
            </a:r>
            <a:endParaRPr sz="2400"/>
          </a:p>
          <a:p>
            <a:pPr marL="0" lvl="0" indent="0">
              <a:spcBef>
                <a:spcPts val="640"/>
              </a:spcBef>
              <a:spcAft>
                <a:spcPts val="0"/>
              </a:spcAft>
              <a:buNone/>
            </a:pPr>
            <a:r>
              <a:rPr lang="en-GB" sz="2400"/>
              <a:t>Help with budgeting</a:t>
            </a:r>
            <a:endParaRPr sz="2400"/>
          </a:p>
          <a:p>
            <a:pPr marL="0" lvl="0" indent="0">
              <a:spcBef>
                <a:spcPts val="640"/>
              </a:spcBef>
              <a:spcAft>
                <a:spcPts val="0"/>
              </a:spcAft>
              <a:buNone/>
            </a:pPr>
            <a:r>
              <a:rPr lang="en-GB" sz="2400"/>
              <a:t>Help to get on the housing list</a:t>
            </a:r>
            <a:endParaRPr sz="2400"/>
          </a:p>
        </p:txBody>
      </p:sp>
      <p:sp>
        <p:nvSpPr>
          <p:cNvPr id="249" name="Shape 249"/>
          <p:cNvSpPr txBox="1">
            <a:spLocks noGrp="1"/>
          </p:cNvSpPr>
          <p:nvPr>
            <p:ph type="sldNum" idx="12"/>
          </p:nvPr>
        </p:nvSpPr>
        <p:spPr>
          <a:xfrm>
            <a:off x="4211638" y="6251575"/>
            <a:ext cx="720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GB"/>
              <a:t>9</a:t>
            </a:fld>
            <a:endParaRPr/>
          </a:p>
        </p:txBody>
      </p:sp>
      <p:sp>
        <p:nvSpPr>
          <p:cNvPr id="250" name="Shape 250"/>
          <p:cNvSpPr txBox="1"/>
          <p:nvPr/>
        </p:nvSpPr>
        <p:spPr>
          <a:xfrm>
            <a:off x="5376550" y="1647925"/>
            <a:ext cx="3229200" cy="13482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GB" sz="2400" i="1">
                <a:solidFill>
                  <a:schemeClr val="dk1"/>
                </a:solidFill>
                <a:latin typeface="Calibri"/>
                <a:ea typeface="Calibri"/>
                <a:cs typeface="Calibri"/>
                <a:sym typeface="Calibri"/>
              </a:rPr>
              <a:t>‘Showing me stuff on, like, a doll. And, like, worksheets’.</a:t>
            </a:r>
            <a:endParaRPr sz="2400" i="1"/>
          </a:p>
        </p:txBody>
      </p:sp>
      <p:sp>
        <p:nvSpPr>
          <p:cNvPr id="251" name="Shape 251"/>
          <p:cNvSpPr txBox="1"/>
          <p:nvPr/>
        </p:nvSpPr>
        <p:spPr>
          <a:xfrm>
            <a:off x="5493050" y="3628750"/>
            <a:ext cx="3162600" cy="11430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52" name="Shape 252"/>
          <p:cNvSpPr txBox="1"/>
          <p:nvPr/>
        </p:nvSpPr>
        <p:spPr>
          <a:xfrm>
            <a:off x="5592925" y="3462300"/>
            <a:ext cx="2846400" cy="1348200"/>
          </a:xfrm>
          <a:prstGeom prst="rect">
            <a:avLst/>
          </a:prstGeom>
          <a:noFill/>
          <a:ln>
            <a:noFill/>
          </a:ln>
        </p:spPr>
        <p:txBody>
          <a:bodyPr spcFirstLastPara="1" wrap="square" lIns="91425" tIns="91425" rIns="91425" bIns="91425" anchor="t" anchorCtr="0">
            <a:noAutofit/>
          </a:bodyPr>
          <a:lstStyle/>
          <a:p>
            <a:pPr marL="0" lvl="0" indent="0" rtl="0">
              <a:spcBef>
                <a:spcPts val="640"/>
              </a:spcBef>
              <a:spcAft>
                <a:spcPts val="0"/>
              </a:spcAft>
              <a:buClr>
                <a:schemeClr val="dk1"/>
              </a:buClr>
              <a:buSzPts val="1100"/>
              <a:buFont typeface="Arial"/>
              <a:buNone/>
            </a:pPr>
            <a:r>
              <a:rPr lang="en-GB" sz="2400" i="1" dirty="0">
                <a:solidFill>
                  <a:schemeClr val="dk1"/>
                </a:solidFill>
                <a:latin typeface="Calibri"/>
                <a:ea typeface="Calibri"/>
                <a:cs typeface="Calibri"/>
                <a:sym typeface="Calibri"/>
              </a:rPr>
              <a:t>‘Helps me play with him.</a:t>
            </a:r>
            <a:r>
              <a:rPr lang="en-GB" sz="3200" i="1" dirty="0">
                <a:solidFill>
                  <a:schemeClr val="dk1"/>
                </a:solidFill>
                <a:latin typeface="Calibri"/>
                <a:ea typeface="Calibri"/>
                <a:cs typeface="Calibri"/>
                <a:sym typeface="Calibri"/>
              </a:rPr>
              <a:t>’</a:t>
            </a:r>
            <a:endParaRPr i="1" dirty="0"/>
          </a:p>
        </p:txBody>
      </p:sp>
      <p:sp>
        <p:nvSpPr>
          <p:cNvPr id="2" name="Date Placeholder 1"/>
          <p:cNvSpPr>
            <a:spLocks noGrp="1"/>
          </p:cNvSpPr>
          <p:nvPr>
            <p:ph type="dt" idx="10"/>
          </p:nvPr>
        </p:nvSpPr>
        <p:spPr/>
        <p:txBody>
          <a:bodyPr/>
          <a:lstStyle/>
          <a:p>
            <a:r>
              <a:rPr lang="en-US"/>
              <a:t>MAY 2018</a:t>
            </a:r>
          </a:p>
        </p:txBody>
      </p:sp>
      <p:sp>
        <p:nvSpPr>
          <p:cNvPr id="3" name="Footer Placeholder 2"/>
          <p:cNvSpPr>
            <a:spLocks noGrp="1"/>
          </p:cNvSpPr>
          <p:nvPr>
            <p:ph type="ftr" idx="11"/>
          </p:nvPr>
        </p:nvSpPr>
        <p:spPr/>
        <p:txBody>
          <a:bodyPr/>
          <a:lstStyle/>
          <a:p>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14807</TotalTime>
  <Words>4424</Words>
  <Application>Microsoft Office PowerPoint</Application>
  <PresentationFormat>On-screen Show (4:3)</PresentationFormat>
  <Paragraphs>422</Paragraphs>
  <Slides>47</Slides>
  <Notes>46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Cambria</vt:lpstr>
      <vt:lpstr>Times New Roman</vt:lpstr>
      <vt:lpstr>Office Theme</vt:lpstr>
      <vt:lpstr> New ways of thinking about professional practice with parents with learning difficulties where there are concerns about child neglect.</vt:lpstr>
      <vt:lpstr>Details of mothers</vt:lpstr>
      <vt:lpstr>Concerns about the welfare of the child</vt:lpstr>
      <vt:lpstr>Adults involved with family</vt:lpstr>
      <vt:lpstr>PowerPoint Presentation</vt:lpstr>
      <vt:lpstr>Differing relationships with Child’s social worker</vt:lpstr>
      <vt:lpstr>Changing relationships with the child’s social worker</vt:lpstr>
      <vt:lpstr>Positive relationship with at least 1 professional </vt:lpstr>
      <vt:lpstr>Practical approach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6 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ways of thinking about professional practice with parents with learning difficulties where there are concerns about child neglect.</dc:title>
  <dc:creator>Beth Tarleton</dc:creator>
  <cp:lastModifiedBy>Beth Tarleton</cp:lastModifiedBy>
  <cp:revision>14</cp:revision>
  <cp:lastPrinted>2018-05-11T14:32:42Z</cp:lastPrinted>
  <dcterms:modified xsi:type="dcterms:W3CDTF">2018-06-04T16:42:57Z</dcterms:modified>
</cp:coreProperties>
</file>