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6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50A04-DD52-4051-8FFA-B2BE7C4B04A6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E02F5-611D-4F14-B554-7B9F8A55418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B3E32-803E-4317-B78A-EB30A0BDF66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913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B43A0-42AA-40F5-ADA2-4C6EA567538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76755-B2C7-4787-87D8-9FD401937DE7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B528-9C94-4AE6-9A10-F488A73867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ernd.sass@disabilityrightsuk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97" y="1595336"/>
            <a:ext cx="8098278" cy="111497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Co-production - detecting opportunities and realising them with people in all strands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429" y="3268980"/>
            <a:ext cx="7193605" cy="1752600"/>
          </a:xfrm>
        </p:spPr>
        <p:txBody>
          <a:bodyPr>
            <a:normAutofit/>
          </a:bodyPr>
          <a:lstStyle/>
          <a:p>
            <a:r>
              <a:rPr lang="en-GB" sz="1600" dirty="0" smtClean="0">
                <a:solidFill>
                  <a:schemeClr val="tx1"/>
                </a:solidFill>
              </a:rPr>
              <a:t>Bernd Sass / Disability Rights UK</a:t>
            </a: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bernd_000\Desktop\DRUK latest\winwin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221" y="4232711"/>
            <a:ext cx="2191806" cy="1217805"/>
          </a:xfrm>
          <a:prstGeom prst="rect">
            <a:avLst/>
          </a:prstGeom>
          <a:noFill/>
        </p:spPr>
      </p:pic>
      <p:sp>
        <p:nvSpPr>
          <p:cNvPr id="9218" name="AutoShape 2" descr="https://outlook.office.com/owa/service.svc/s/GetFileAttachment?id=AAMkADJmZjVhYjlmLWNhNjctNDBiZi1hZGQyLTNkYTYyMjdlMzRlOABGAAAAAACZPtDlmxV%2FSLq0RnsyRdblBwDdy4%2FRaxv2QL5YxgxVqYLjAAAAAAEMAADdy4%2FRaxv2QL5YxgxVqYLjAAB%2Fb52rAAABEgAQANyAGQeV9hRInBtSVGjxXMc%3D&amp;isImagePreview=True&amp;X-OWA-CANARY=Vz61Kf7PRUGCwp2V9D9TwDCqfdSer9IYgsfqJU_i7ZUK7ZbAWIWGcxkJBYA2t1g24DYhf_AZIyY."/>
          <p:cNvSpPr>
            <a:spLocks noChangeAspect="1" noChangeArrowheads="1"/>
          </p:cNvSpPr>
          <p:nvPr/>
        </p:nvSpPr>
        <p:spPr bwMode="auto">
          <a:xfrm>
            <a:off x="63500" y="-182033"/>
            <a:ext cx="3048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0" name="AutoShape 4" descr="https://outlook.office.com/owa/service.svc/s/GetFileAttachment?id=AAMkADJmZjVhYjlmLWNhNjctNDBiZi1hZGQyLTNkYTYyMjdlMzRlOABGAAAAAACZPtDlmxV%2FSLq0RnsyRdblBwDdy4%2FRaxv2QL5YxgxVqYLjAAAAAAEMAADdy4%2FRaxv2QL5YxgxVqYLjAAB%2Fb52rAAABEgAQANyAGQeV9hRInBtSVGjxXMc%3D&amp;isImagePreview=True&amp;X-OWA-CANARY=Vz61Kf7PRUGCwp2V9D9TwDCqfdSer9IYgsfqJU_i7ZUK7ZbAWIWGcxkJBYA2t1g24DYhf_AZIyY."/>
          <p:cNvSpPr>
            <a:spLocks noChangeAspect="1" noChangeArrowheads="1"/>
          </p:cNvSpPr>
          <p:nvPr/>
        </p:nvSpPr>
        <p:spPr bwMode="auto">
          <a:xfrm>
            <a:off x="63500" y="-182033"/>
            <a:ext cx="3048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1" y="4725145"/>
            <a:ext cx="1520842" cy="5928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312" y="4434516"/>
            <a:ext cx="89535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39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687421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>
              <a:spcBef>
                <a:spcPct val="0"/>
              </a:spcBef>
            </a:pPr>
            <a:r>
              <a:rPr lang="cy-GB" altLang="en-US" sz="4100" dirty="0" smtClean="0">
                <a:latin typeface="Arial" pitchFamily="34" charset="0"/>
                <a:cs typeface="Arial" pitchFamily="34" charset="0"/>
              </a:rPr>
              <a:t>Final remarks and questions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374C6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4008" y="1709227"/>
            <a:ext cx="8468438" cy="4177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What opportunities for co-production in your own strand spring to mind?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tips, tricks and pitfalls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but also win-wins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do you see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? </a:t>
            </a: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can you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overcome threats and create real opportunities?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How can you make sure to follow through true co-production: </a:t>
            </a: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     Listening – valuing – investing in people’s lived experience        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     to improve whole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systems?</a:t>
            </a:r>
          </a:p>
          <a:p>
            <a:pPr marL="342900" lvl="0" indent="-342900">
              <a:spcBef>
                <a:spcPct val="20000"/>
              </a:spcBef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contact: </a:t>
            </a:r>
            <a:r>
              <a:rPr lang="en-GB" b="1" dirty="0" smtClean="0">
                <a:latin typeface="Arial" pitchFamily="34" charset="0"/>
                <a:cs typeface="Arial" pitchFamily="34" charset="0"/>
                <a:hlinkClick r:id="rId3"/>
              </a:rPr>
              <a:t>bernd.sass@disabilityrightsuk.org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‘Change Curve’</a:t>
            </a:r>
            <a:endParaRPr lang="en-GB" dirty="0"/>
          </a:p>
        </p:txBody>
      </p:sp>
      <p:pic>
        <p:nvPicPr>
          <p:cNvPr id="1026" name="Picture 2" descr="G:\mj_pa\transition curv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571" y="1571624"/>
            <a:ext cx="7891003" cy="50826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210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Picking up from change curve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did </a:t>
            </a:r>
            <a:r>
              <a:rPr lang="en-GB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disabled people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GB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disability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largely not feature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presentations or whole workshop on </a:t>
            </a:r>
            <a:r>
              <a:rPr lang="en-GB" sz="2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change management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??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Disabl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ed people are experts in mastering crisis (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diagnosis point, fluctuating conditions) and managing change (everyday)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Most people would be very happy to pass on insights from what they have been through to peers or even to whole systems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Peer support is popular in some areas but largely used as a cheap means to promote and ‘showcase’ self-management (to discharge individual people) (wave 1) = </a:t>
            </a:r>
            <a:r>
              <a:rPr lang="en-GB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change targets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Little understanding of peer support as a key rights-based element of co-production to improve whole systems (wave 2) = 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change agents/sponsors</a:t>
            </a:r>
            <a:r>
              <a:rPr lang="en-GB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So how to invest in a true co-production journey?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GB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It’s all been done: what matters </a:t>
            </a:r>
            <a:r>
              <a:rPr lang="en-GB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patients </a:t>
            </a:r>
            <a:r>
              <a:rPr lang="en-GB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disabled people</a:t>
            </a:r>
            <a:endParaRPr lang="en-GB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352928" cy="467042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spcBef>
                <a:spcPts val="0"/>
              </a:spcBef>
            </a:pPr>
            <a:r>
              <a:rPr lang="en-GB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Why not simply translate those global findings into metrics?</a:t>
            </a:r>
          </a:p>
          <a:p>
            <a:pPr marL="0" indent="0" eaLnBrk="1" hangingPunct="1">
              <a:spcBef>
                <a:spcPts val="0"/>
              </a:spcBef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Staying well (prevention, health promotion, self-care)</a:t>
            </a: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Getting better, feeling better (outcomes of care)</a:t>
            </a: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Right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care from the right people (clinical quality,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safety)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Treated as a human being (humanity of care)</a:t>
            </a: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Information, communication and having a say (involvement)</a:t>
            </a: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Being supported (incl. support for carers and relatives)</a:t>
            </a: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Safe, clean, comfortable place to be (environment of care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57188" lvl="1" indent="-174625" defTabSz="803275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Right treatment at the right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time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(timely access)</a:t>
            </a:r>
          </a:p>
          <a:p>
            <a:pPr marL="357188" lvl="1" indent="-174625" defTabSz="803275">
              <a:spcBef>
                <a:spcPts val="0"/>
              </a:spcBef>
              <a:buFontTx/>
              <a:buChar char="•"/>
            </a:pPr>
            <a:endParaRPr lang="en-GB" sz="2400" i="1" dirty="0" smtClean="0">
              <a:latin typeface="Arial" pitchFamily="34" charset="0"/>
              <a:cs typeface="Arial" pitchFamily="34" charset="0"/>
            </a:endParaRPr>
          </a:p>
          <a:p>
            <a:pPr marL="357188" lvl="1" indent="-174625" defTabSz="803275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Right treatment in the right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place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(physical access)</a:t>
            </a:r>
          </a:p>
          <a:p>
            <a:pPr marL="357188" lvl="1" indent="-174625" defTabSz="803275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Not being passed from pillar to post (continuity of care)</a:t>
            </a:r>
          </a:p>
          <a:p>
            <a:pPr marL="357188" lvl="1" indent="-174625" defTabSz="803275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Continuous care (after-care)</a:t>
            </a:r>
          </a:p>
          <a:p>
            <a:pPr marL="357188" lvl="1" indent="-174625" defTabSz="803275">
              <a:spcBef>
                <a:spcPts val="0"/>
              </a:spcBef>
              <a:buFontTx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Support for independence (self-care) </a:t>
            </a:r>
            <a:r>
              <a:rPr lang="en-GB" sz="24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GB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ife stock – not jargon!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 marL="357188" lvl="1" indent="-174625" eaLnBrk="1" hangingPunct="1">
              <a:spcBef>
                <a:spcPts val="0"/>
              </a:spcBef>
              <a:buFontTx/>
              <a:buChar char="•"/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50000"/>
              </a:spcBef>
            </a:pPr>
            <a:endParaRPr lang="en-GB" sz="2000" dirty="0" smtClean="0"/>
          </a:p>
          <a:p>
            <a:pPr marL="0" indent="0" eaLnBrk="1" hangingPunct="1">
              <a:lnSpc>
                <a:spcPct val="80000"/>
              </a:lnSpc>
            </a:pPr>
            <a:endParaRPr lang="en-GB" sz="1200" i="1" dirty="0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21CE7-9E64-4131-BA4E-D5BE173E4537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132856"/>
            <a:ext cx="776267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Ask people directly ‘What makes you feel better?’ and ‘what role can I (as professional or peer) play in this?’ ‘And how can we make sure that this happens?’ But this is not enough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 </a:t>
            </a: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‘PAM’ 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- people need to drive care, support and treatment so resources can be tied in with improved community support </a:t>
            </a: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Co-production does NOT require new resources but different ways of working and releasing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time  </a:t>
            </a: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27584" y="620688"/>
            <a:ext cx="7988424" cy="1296144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>
              <a:spcBef>
                <a:spcPct val="0"/>
              </a:spcBef>
            </a:pPr>
            <a:r>
              <a:rPr lang="cy-GB" altLang="en-US" sz="4100" dirty="0" smtClean="0">
                <a:latin typeface="Arial" pitchFamily="34" charset="0"/>
                <a:cs typeface="Arial" pitchFamily="34" charset="0"/>
              </a:rPr>
              <a:t>Setting the scene: co-producing </a:t>
            </a:r>
            <a:r>
              <a:rPr lang="cy-GB" altLang="en-US" sz="4100" dirty="0" smtClean="0">
                <a:latin typeface="Arial" pitchFamily="34" charset="0"/>
                <a:cs typeface="Arial" pitchFamily="34" charset="0"/>
              </a:rPr>
              <a:t>but not scratching at the surface</a:t>
            </a:r>
            <a:endParaRPr lang="cy-GB" altLang="en-US" sz="41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374C6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35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772816"/>
            <a:ext cx="813690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People follow their own 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pathways but these are complex!</a:t>
            </a: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Commissioning plans need to encourage and pick up on whole life context rather than setting it - holistic 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pathways</a:t>
            </a:r>
          </a:p>
          <a:p>
            <a:pPr>
              <a:buFontTx/>
              <a:buChar char="•"/>
            </a:pP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If empowered, people will tap more into their own support networks (and those of their peers) while opting for less intensive care, support and treatment</a:t>
            </a:r>
          </a:p>
          <a:p>
            <a:pPr>
              <a:buFontTx/>
              <a:buChar char="•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Such collective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spaces plug the gap between choice and ‘wider determinants’ (of health inequalities)</a:t>
            </a:r>
          </a:p>
          <a:p>
            <a:pPr>
              <a:buFontTx/>
              <a:buChar char="•"/>
            </a:pP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Win-win situations: g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ains in Quality 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of Life / 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Independent Living, service coordination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y-GB" altLang="en-US" sz="2200" dirty="0" smtClean="0">
                <a:latin typeface="Arial" pitchFamily="34" charset="0"/>
                <a:cs typeface="Arial" pitchFamily="34" charset="0"/>
              </a:rPr>
              <a:t>productivity, inclusive communities </a:t>
            </a:r>
            <a:endParaRPr lang="cy-GB" altLang="en-US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692696"/>
            <a:ext cx="7772400" cy="701609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cy-GB" altLang="en-US" sz="4100" dirty="0" smtClean="0">
                <a:latin typeface="Arial" pitchFamily="34" charset="0"/>
                <a:cs typeface="Arial" pitchFamily="34" charset="0"/>
              </a:rPr>
              <a:t>Some arguments...</a:t>
            </a:r>
            <a:endParaRPr lang="cy-GB" altLang="en-US" sz="41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374C6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09" y="692696"/>
            <a:ext cx="8677442" cy="926190"/>
          </a:xfrm>
        </p:spPr>
        <p:txBody>
          <a:bodyPr>
            <a:no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Co-producing new landscape of services and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support (1)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356060" cy="4046707"/>
          </a:xfrm>
        </p:spPr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ESRC funded research with University of Bristol: ‘Tackling Disabling Practices: co-production and change’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how do social practices get stuck? (tipping points?)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what ideas about social practices will be useful in under-standing how to change things (swapping roles – ‘time credits’, Wellness Recovery Action Plan - applied to frontline teams)</a:t>
            </a:r>
          </a:p>
          <a:p>
            <a:endParaRPr lang="en-GB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ser-driven commissioning in strand 5: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tried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tested approach to gather and translate lived experience of people’s own pathways into experience and outcome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measures for contracting</a:t>
            </a:r>
            <a:endParaRPr lang="en-GB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2200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395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12193"/>
          </a:xfrm>
        </p:spPr>
        <p:txBody>
          <a:bodyPr>
            <a:no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Co-producing new landscape of services and support (2)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08" y="2345508"/>
            <a:ext cx="8356060" cy="3394488"/>
          </a:xfrm>
        </p:spPr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Starting strand 5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inding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partner sites: which projects and initiatives (in whatever care area) can we build on to ensure patients and disabled people have the most reasonable chance for  a significant impact on systems and processes? 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Example: co-procurement of 5-year CAMHS contract –</a:t>
            </a:r>
          </a:p>
          <a:p>
            <a:pPr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upfront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commitment to pass on 20% stake!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39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468" y="692696"/>
            <a:ext cx="8229600" cy="979350"/>
          </a:xfrm>
        </p:spPr>
        <p:txBody>
          <a:bodyPr>
            <a:no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User-driven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commissioning – based on previous example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521430" cy="3917004"/>
          </a:xfrm>
        </p:spPr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Co-facilitated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of children &amp; YP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mental health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problems (</a:t>
            </a:r>
            <a:r>
              <a:rPr lang="en-GB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carers) over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 sessions in 8 months </a:t>
            </a:r>
            <a:endParaRPr lang="en-GB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life stories, mapping out risk and protective factors in feeling good - also taking into account peers as (peer) advocates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Setting out vision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landscape of ideal services and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paid (peer) support delivered at crucial ‘pathway’ points – step up/down </a:t>
            </a:r>
            <a:endParaRPr lang="en-GB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Next, the group would take specific focus, for example on:</a:t>
            </a:r>
          </a:p>
          <a:p>
            <a:pPr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a) experience and outcome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measures – </a:t>
            </a:r>
            <a:r>
              <a:rPr lang="en-GB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eg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borrowing £5  </a:t>
            </a: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b) procurement within commissioning cycle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39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744</Words>
  <Application>Microsoft Office PowerPoint</Application>
  <PresentationFormat>On-screen Show (4:3)</PresentationFormat>
  <Paragraphs>72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Co-production - detecting opportunities and realising them with people in all strands</vt:lpstr>
      <vt:lpstr>The ‘Change Curve’</vt:lpstr>
      <vt:lpstr>Picking up from change curve</vt:lpstr>
      <vt:lpstr>It’s all been done: what matters to patients and disabled people</vt:lpstr>
      <vt:lpstr>Slide 5</vt:lpstr>
      <vt:lpstr>Slide 6</vt:lpstr>
      <vt:lpstr>Co-producing new landscape of services and support (1)</vt:lpstr>
      <vt:lpstr>Co-producing new landscape of services and support (2)</vt:lpstr>
      <vt:lpstr>User-driven commissioning – based on previous example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Co-production - detecting opportunities and realising them with people in all strands</dc:title>
  <dc:creator>bernd sass</dc:creator>
  <cp:lastModifiedBy>bernd sass</cp:lastModifiedBy>
  <cp:revision>22</cp:revision>
  <dcterms:created xsi:type="dcterms:W3CDTF">2015-09-21T09:32:16Z</dcterms:created>
  <dcterms:modified xsi:type="dcterms:W3CDTF">2015-09-21T13:47:00Z</dcterms:modified>
</cp:coreProperties>
</file>