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9" r:id="rId4"/>
    <p:sldId id="261" r:id="rId5"/>
    <p:sldId id="267" r:id="rId6"/>
    <p:sldId id="266" r:id="rId7"/>
    <p:sldId id="260" r:id="rId8"/>
    <p:sldId id="257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EF47683-24D5-4740-BD67-C3923D89B98E}">
          <p14:sldIdLst>
            <p14:sldId id="256"/>
            <p14:sldId id="259"/>
            <p14:sldId id="261"/>
            <p14:sldId id="267"/>
            <p14:sldId id="266"/>
            <p14:sldId id="260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345"/>
    <a:srgbClr val="BBBE40"/>
    <a:srgbClr val="C2BC3C"/>
    <a:srgbClr val="D6A732"/>
    <a:srgbClr val="CEAE3A"/>
    <a:srgbClr val="CAC03E"/>
    <a:srgbClr val="96D175"/>
    <a:srgbClr val="001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3238" autoAdjust="0"/>
  </p:normalViewPr>
  <p:slideViewPr>
    <p:cSldViewPr snapToGrid="0">
      <p:cViewPr varScale="1">
        <p:scale>
          <a:sx n="53" d="100"/>
          <a:sy n="53" d="100"/>
        </p:scale>
        <p:origin x="730" y="48"/>
      </p:cViewPr>
      <p:guideLst/>
    </p:cSldViewPr>
  </p:slideViewPr>
  <p:outlineViewPr>
    <p:cViewPr>
      <p:scale>
        <a:sx n="33" d="100"/>
        <a:sy n="33" d="100"/>
      </p:scale>
      <p:origin x="0" y="-78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137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0FCD0-8E63-4119-AA8C-E0576FE770C8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A3C53-2197-4405-B84C-18E7799A6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219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99D58-293E-4796-B506-339419C377A3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A95B9-DD63-40E1-B63A-9439463BD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A95B9-DD63-40E1-B63A-9439463BD2F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01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4B24D-39D7-45B0-9319-F8D0B4495D1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3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A95B9-DD63-40E1-B63A-9439463BD2F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515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A95B9-DD63-40E1-B63A-9439463BD2F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21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A95B9-DD63-40E1-B63A-9439463BD2F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385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A95B9-DD63-40E1-B63A-9439463BD2F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237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9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84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163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This Project is funded by the </a:t>
            </a:r>
            <a:r>
              <a:rPr lang="en-GB" i="1" smtClean="0"/>
              <a:t>Rights, Equality and Citizenship (REC)</a:t>
            </a:r>
            <a:r>
              <a:rPr lang="en-GB" smtClean="0"/>
              <a:t> Programme of the European Union</a:t>
            </a:r>
          </a:p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  <p:pic>
        <p:nvPicPr>
          <p:cNvPr id="7" name="Immagine 6" descr="C:\Users\forza\AppData\Local\Microsoft\Windows\INetCacheContent.Word\Logo EU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53959"/>
            <a:ext cx="911772" cy="667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76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842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638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738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624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884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247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2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501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553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856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10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5943600"/>
            <a:ext cx="2743200" cy="777875"/>
          </a:xfrm>
          <a:prstGeom prst="rect">
            <a:avLst/>
          </a:prstGeom>
        </p:spPr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81200" y="6311900"/>
            <a:ext cx="4114800" cy="45517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672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838200" y="5943600"/>
            <a:ext cx="2743200" cy="777875"/>
          </a:xfrm>
          <a:prstGeom prst="rect">
            <a:avLst/>
          </a:prstGeom>
        </p:spPr>
        <p:txBody>
          <a:bodyPr/>
          <a:lstStyle/>
          <a:p>
            <a:fld id="{892888FE-49C5-46C5-9B51-2EF0B02AAE30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1981200" y="6311900"/>
            <a:ext cx="4114800" cy="45517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90111D-F540-42B0-8E0B-36B80E812B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55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74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66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0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49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45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88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23A6-E71E-4C6E-AAF9-321636C8BF5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5B19-7701-4DEC-ACAF-BF0494DAC5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0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  <p:pic>
        <p:nvPicPr>
          <p:cNvPr id="7" name="Immagine 6" descr="C:\Users\forza\AppData\Local\Microsoft\Windows\INetCacheContent.Word\Logo EU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195575"/>
            <a:ext cx="854075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978572" y="6430925"/>
            <a:ext cx="4117428" cy="33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322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3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49853"/>
            <a:ext cx="9144000" cy="1920381"/>
          </a:xfrm>
        </p:spPr>
        <p:txBody>
          <a:bodyPr/>
          <a:lstStyle/>
          <a:p>
            <a:r>
              <a:rPr lang="it-IT" b="1" dirty="0" err="1" smtClean="0">
                <a:solidFill>
                  <a:srgbClr val="B9B345"/>
                </a:solidFill>
              </a:rPr>
              <a:t>Addressing</a:t>
            </a:r>
            <a:r>
              <a:rPr lang="it-IT" b="1" dirty="0" smtClean="0">
                <a:solidFill>
                  <a:srgbClr val="B9B345"/>
                </a:solidFill>
              </a:rPr>
              <a:t> </a:t>
            </a:r>
            <a:r>
              <a:rPr lang="it-IT" b="1" dirty="0" err="1" smtClean="0">
                <a:solidFill>
                  <a:srgbClr val="B9B345"/>
                </a:solidFill>
              </a:rPr>
              <a:t>Sexual</a:t>
            </a:r>
            <a:r>
              <a:rPr lang="it-IT" b="1" dirty="0" smtClean="0">
                <a:solidFill>
                  <a:srgbClr val="B9B345"/>
                </a:solidFill>
              </a:rPr>
              <a:t> </a:t>
            </a:r>
            <a:r>
              <a:rPr lang="it-IT" b="1" dirty="0" err="1" smtClean="0">
                <a:solidFill>
                  <a:srgbClr val="B9B345"/>
                </a:solidFill>
              </a:rPr>
              <a:t>Violence</a:t>
            </a:r>
            <a:r>
              <a:rPr lang="it-IT" b="1" dirty="0" smtClean="0">
                <a:solidFill>
                  <a:srgbClr val="B9B345"/>
                </a:solidFill>
              </a:rPr>
              <a:t> </a:t>
            </a:r>
            <a:r>
              <a:rPr lang="it-IT" b="1" dirty="0" err="1" smtClean="0">
                <a:solidFill>
                  <a:srgbClr val="B9B345"/>
                </a:solidFill>
              </a:rPr>
              <a:t>Against</a:t>
            </a:r>
            <a:r>
              <a:rPr lang="it-IT" b="1" dirty="0" smtClean="0">
                <a:solidFill>
                  <a:srgbClr val="B9B345"/>
                </a:solidFill>
              </a:rPr>
              <a:t> </a:t>
            </a:r>
            <a:r>
              <a:rPr lang="it-IT" b="1" dirty="0" err="1" smtClean="0">
                <a:solidFill>
                  <a:srgbClr val="B9B345"/>
                </a:solidFill>
              </a:rPr>
              <a:t>Refugee</a:t>
            </a:r>
            <a:r>
              <a:rPr lang="it-IT" b="1" dirty="0" smtClean="0">
                <a:solidFill>
                  <a:srgbClr val="B9B345"/>
                </a:solidFill>
              </a:rPr>
              <a:t> </a:t>
            </a:r>
            <a:r>
              <a:rPr lang="it-IT" b="1" dirty="0" err="1" smtClean="0">
                <a:solidFill>
                  <a:srgbClr val="B9B345"/>
                </a:solidFill>
              </a:rPr>
              <a:t>Women</a:t>
            </a:r>
            <a:endParaRPr lang="it-IT" b="1" dirty="0">
              <a:solidFill>
                <a:srgbClr val="B9B34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19314" y="2380593"/>
            <a:ext cx="11727543" cy="4179864"/>
          </a:xfrm>
        </p:spPr>
        <p:txBody>
          <a:bodyPr>
            <a:normAutofit/>
          </a:bodyPr>
          <a:lstStyle/>
          <a:p>
            <a:r>
              <a:rPr lang="en-US" dirty="0" smtClean="0"/>
              <a:t>A Project funded </a:t>
            </a:r>
            <a:r>
              <a:rPr lang="en-US" i="1" dirty="0" smtClean="0"/>
              <a:t>by the Rights, Equality and Citizenship</a:t>
            </a:r>
            <a:r>
              <a:rPr lang="en-US" dirty="0" smtClean="0"/>
              <a:t> (REC) </a:t>
            </a:r>
            <a:r>
              <a:rPr lang="en-US" dirty="0" err="1" smtClean="0"/>
              <a:t>Programme</a:t>
            </a:r>
            <a:r>
              <a:rPr lang="en-US" dirty="0" smtClean="0"/>
              <a:t> of the European Union</a:t>
            </a:r>
            <a:r>
              <a:rPr lang="it-IT" dirty="0" smtClean="0"/>
              <a:t>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[</a:t>
            </a:r>
            <a:r>
              <a:rPr lang="en-US" sz="2000" dirty="0" smtClean="0"/>
              <a:t>European</a:t>
            </a:r>
            <a:r>
              <a:rPr lang="it-IT" sz="2000" dirty="0" smtClean="0"/>
              <a:t> </a:t>
            </a:r>
            <a:r>
              <a:rPr lang="en-US" sz="2000" dirty="0" smtClean="0"/>
              <a:t>Commission</a:t>
            </a:r>
            <a:r>
              <a:rPr lang="it-IT" sz="2000" dirty="0" smtClean="0"/>
              <a:t> DG </a:t>
            </a:r>
            <a:r>
              <a:rPr lang="en-US" sz="2000" dirty="0" smtClean="0"/>
              <a:t>Justice</a:t>
            </a:r>
            <a:r>
              <a:rPr lang="it-IT" sz="2000" dirty="0" smtClean="0"/>
              <a:t> </a:t>
            </a:r>
            <a:r>
              <a:rPr lang="en-US" sz="2000" dirty="0" smtClean="0"/>
              <a:t>JUST/2015/RDAP/AG/VICT/9328]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and implemented by:</a:t>
            </a:r>
            <a:br>
              <a:rPr lang="en-US" dirty="0" smtClean="0"/>
            </a:br>
            <a:r>
              <a:rPr lang="en-US" dirty="0" smtClean="0"/>
              <a:t>Fondazione di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b="1" dirty="0" err="1" smtClean="0"/>
              <a:t>Istituto</a:t>
            </a:r>
            <a:r>
              <a:rPr lang="en-US" b="1" dirty="0" smtClean="0"/>
              <a:t> Carlo </a:t>
            </a:r>
            <a:r>
              <a:rPr lang="en-US" b="1" dirty="0" err="1" smtClean="0"/>
              <a:t>Cattaneo</a:t>
            </a:r>
            <a:r>
              <a:rPr lang="en-US" b="1" dirty="0" smtClean="0"/>
              <a:t> </a:t>
            </a:r>
            <a:r>
              <a:rPr lang="en-US" dirty="0" smtClean="0"/>
              <a:t>– Bologna, Italy</a:t>
            </a:r>
            <a:br>
              <a:rPr lang="en-US" dirty="0" smtClean="0"/>
            </a:br>
            <a:r>
              <a:rPr lang="en-US" dirty="0" err="1" smtClean="0"/>
              <a:t>Associazione</a:t>
            </a:r>
            <a:r>
              <a:rPr lang="en-US" dirty="0" smtClean="0"/>
              <a:t> </a:t>
            </a:r>
            <a:r>
              <a:rPr lang="en-US" b="1" dirty="0" smtClean="0"/>
              <a:t>Mondo Donna</a:t>
            </a:r>
            <a:r>
              <a:rPr lang="en-US" dirty="0" smtClean="0"/>
              <a:t> – Bologna, Italy</a:t>
            </a:r>
            <a:br>
              <a:rPr lang="en-US" dirty="0" smtClean="0"/>
            </a:br>
            <a:r>
              <a:rPr lang="en-US" dirty="0" smtClean="0"/>
              <a:t>Centro </a:t>
            </a:r>
            <a:r>
              <a:rPr lang="en-US" b="1" dirty="0" err="1" smtClean="0"/>
              <a:t>Antigona</a:t>
            </a:r>
            <a:r>
              <a:rPr lang="en-US" dirty="0" smtClean="0"/>
              <a:t>, </a:t>
            </a:r>
            <a:r>
              <a:rPr lang="en-US" dirty="0" err="1" smtClean="0"/>
              <a:t>Universitat</a:t>
            </a:r>
            <a:r>
              <a:rPr lang="en-US" dirty="0" smtClean="0"/>
              <a:t> </a:t>
            </a:r>
            <a:r>
              <a:rPr lang="en-US" dirty="0" err="1" smtClean="0"/>
              <a:t>Autonoma</a:t>
            </a:r>
            <a:r>
              <a:rPr lang="en-US" dirty="0" smtClean="0"/>
              <a:t> de Barcelona – Barcelona, Spain</a:t>
            </a:r>
            <a:br>
              <a:rPr lang="en-US" dirty="0" smtClean="0"/>
            </a:br>
            <a:r>
              <a:rPr lang="en-US" b="1" dirty="0" smtClean="0"/>
              <a:t>Centre for Gender and Violence Research</a:t>
            </a:r>
            <a:r>
              <a:rPr lang="en-US" dirty="0" smtClean="0"/>
              <a:t>, University of Bristol – Bristol, United Kingdom</a:t>
            </a:r>
            <a:br>
              <a:rPr lang="en-US" dirty="0" smtClean="0"/>
            </a:br>
            <a:r>
              <a:rPr lang="en-US" b="1" dirty="0" smtClean="0"/>
              <a:t>Symbiosis</a:t>
            </a:r>
            <a:r>
              <a:rPr lang="en-US" dirty="0" smtClean="0"/>
              <a:t> – Thessaloniki, Greece</a:t>
            </a:r>
          </a:p>
          <a:p>
            <a:r>
              <a:rPr lang="en-US" sz="2800" dirty="0" smtClean="0"/>
              <a:t>Bristol, 14 December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95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>
          <a:xfrm>
            <a:off x="223135" y="204717"/>
            <a:ext cx="11732304" cy="1883392"/>
          </a:xfrm>
        </p:spPr>
        <p:txBody>
          <a:bodyPr>
            <a:normAutofit fontScale="92500" lnSpcReduction="10000"/>
          </a:bodyPr>
          <a:lstStyle/>
          <a:p>
            <a:r>
              <a:rPr lang="en-GB" sz="3000" b="1" dirty="0"/>
              <a:t>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65.6 </a:t>
            </a:r>
            <a:r>
              <a:rPr lang="en-GB" sz="2600" dirty="0" smtClean="0"/>
              <a:t>million </a:t>
            </a:r>
            <a:r>
              <a:rPr lang="en-GB" sz="2600" b="1" dirty="0"/>
              <a:t>individuals forcibly displaced </a:t>
            </a:r>
            <a:r>
              <a:rPr lang="en-GB" sz="2600" dirty="0"/>
              <a:t>worldwide  (+ 300,000). 51% are children below 18 years.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22.5 million </a:t>
            </a:r>
            <a:r>
              <a:rPr lang="en-GB" sz="2600" b="1" dirty="0" smtClean="0"/>
              <a:t>refugees</a:t>
            </a:r>
            <a:endParaRPr lang="en-GB" sz="2600" dirty="0"/>
          </a:p>
          <a:p>
            <a:r>
              <a:rPr lang="en-GB" dirty="0" smtClean="0"/>
              <a:t>UN </a:t>
            </a:r>
            <a:r>
              <a:rPr lang="en-GB" dirty="0"/>
              <a:t>– </a:t>
            </a:r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3" name="Rettangolo 2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9820" y="1290185"/>
            <a:ext cx="8703451" cy="465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4294967295"/>
          </p:nvPr>
        </p:nvSpPr>
        <p:spPr>
          <a:xfrm>
            <a:off x="0" y="354013"/>
            <a:ext cx="10514013" cy="12017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600" b="1" dirty="0" smtClean="0"/>
              <a:t>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1.2</a:t>
            </a:r>
            <a:r>
              <a:rPr lang="en-GB" dirty="0" smtClean="0">
                <a:latin typeface="+mn-lt"/>
                <a:ea typeface="+mn-ea"/>
                <a:cs typeface="+mn-cs"/>
              </a:rPr>
              <a:t> </a:t>
            </a:r>
            <a:r>
              <a:rPr lang="en-GB" sz="2400" dirty="0" smtClean="0"/>
              <a:t>million </a:t>
            </a:r>
            <a:r>
              <a:rPr lang="en-GB" sz="2400" b="1" dirty="0" smtClean="0"/>
              <a:t>asylum seekers </a:t>
            </a:r>
            <a:r>
              <a:rPr lang="en-GB" sz="2400" dirty="0" smtClean="0"/>
              <a:t>in Europe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According </a:t>
            </a:r>
            <a:r>
              <a:rPr lang="en-GB" sz="2400" dirty="0"/>
              <a:t>to </a:t>
            </a:r>
            <a:r>
              <a:rPr lang="en-GB" sz="2400" dirty="0" err="1"/>
              <a:t>Frontex</a:t>
            </a:r>
            <a:r>
              <a:rPr lang="en-GB" sz="2400" dirty="0"/>
              <a:t>, some 500,000 people </a:t>
            </a:r>
            <a:r>
              <a:rPr lang="en-GB" sz="2400" b="1" dirty="0"/>
              <a:t>irregularly entered </a:t>
            </a:r>
            <a:r>
              <a:rPr lang="en-GB" sz="2400" dirty="0"/>
              <a:t>EU </a:t>
            </a:r>
            <a:r>
              <a:rPr lang="en-GB" sz="2400" dirty="0" smtClean="0"/>
              <a:t>territory</a:t>
            </a:r>
            <a:endParaRPr lang="it-IT" sz="2400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4" y="1587319"/>
            <a:ext cx="12065876" cy="4351520"/>
          </a:xfrm>
        </p:spPr>
      </p:pic>
      <p:sp>
        <p:nvSpPr>
          <p:cNvPr id="6" name="CasellaDiTesto 5"/>
          <p:cNvSpPr txBox="1"/>
          <p:nvPr/>
        </p:nvSpPr>
        <p:spPr>
          <a:xfrm>
            <a:off x="7835463" y="5968906"/>
            <a:ext cx="423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Women</a:t>
            </a:r>
            <a:r>
              <a:rPr lang="it-IT" sz="1200" dirty="0" smtClean="0"/>
              <a:t> 12.8 % </a:t>
            </a:r>
            <a:r>
              <a:rPr lang="it-IT" sz="1200" dirty="0" err="1" smtClean="0"/>
              <a:t>Children</a:t>
            </a:r>
            <a:r>
              <a:rPr lang="it-IT" sz="1200" dirty="0" smtClean="0"/>
              <a:t> 18.6 %  Men 68.6 %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0944" y="5938128"/>
            <a:ext cx="63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UNHCR</a:t>
            </a:r>
            <a:r>
              <a:rPr lang="en-GB" sz="1400" dirty="0"/>
              <a:t>, </a:t>
            </a:r>
            <a:r>
              <a:rPr lang="en-GB" sz="1400" i="1" dirty="0"/>
              <a:t>Operational portal. Mediterranean situation, http://data2.unhcr.org/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613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621" y="0"/>
            <a:ext cx="7936448" cy="641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854" y="21437"/>
            <a:ext cx="4172935" cy="1182414"/>
          </a:xfrm>
        </p:spPr>
        <p:txBody>
          <a:bodyPr>
            <a:normAutofit/>
          </a:bodyPr>
          <a:lstStyle/>
          <a:p>
            <a:r>
              <a:rPr lang="it-IT" sz="4000" b="1" dirty="0" err="1" smtClean="0"/>
              <a:t>Refugee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women</a:t>
            </a:r>
            <a:r>
              <a:rPr lang="it-IT" sz="4000" b="1" dirty="0" smtClean="0"/>
              <a:t> </a:t>
            </a:r>
            <a:endParaRPr lang="it-IT" sz="4000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4524703" y="1529255"/>
            <a:ext cx="7535917" cy="4712329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Most of them have </a:t>
            </a:r>
            <a:r>
              <a:rPr lang="en-GB" sz="2400" dirty="0" smtClean="0"/>
              <a:t>suffered </a:t>
            </a:r>
            <a:r>
              <a:rPr lang="en-GB" sz="2400" b="1" dirty="0" smtClean="0"/>
              <a:t>extreme and multiple violence </a:t>
            </a:r>
            <a:r>
              <a:rPr lang="en-GB" sz="2400" dirty="0" smtClean="0"/>
              <a:t>such as sexual abuse, rapes, tortures, incarceration.</a:t>
            </a:r>
          </a:p>
          <a:p>
            <a:pPr algn="just"/>
            <a:r>
              <a:rPr lang="en-GB" sz="2400" dirty="0" smtClean="0"/>
              <a:t>SGBV is both </a:t>
            </a:r>
            <a:r>
              <a:rPr lang="en-GB" sz="2400" dirty="0" smtClean="0"/>
              <a:t>a </a:t>
            </a:r>
            <a:r>
              <a:rPr lang="en-GB" sz="2400" b="1" dirty="0"/>
              <a:t>reason </a:t>
            </a:r>
            <a:r>
              <a:rPr lang="en-GB" sz="2400" b="1" dirty="0" smtClean="0"/>
              <a:t>for leaving the countries </a:t>
            </a:r>
            <a:r>
              <a:rPr lang="en-GB" sz="2400" dirty="0"/>
              <a:t>of origin and first </a:t>
            </a:r>
            <a:r>
              <a:rPr lang="en-GB" sz="2400" dirty="0" smtClean="0"/>
              <a:t>asylum and </a:t>
            </a:r>
            <a:r>
              <a:rPr lang="en-GB" sz="2400" b="1" dirty="0"/>
              <a:t>a reality </a:t>
            </a:r>
            <a:r>
              <a:rPr lang="en-GB" sz="2400" b="1" dirty="0" smtClean="0"/>
              <a:t>along </a:t>
            </a:r>
            <a:r>
              <a:rPr lang="en-GB" sz="2400" b="1" dirty="0"/>
              <a:t>the refugee and migration </a:t>
            </a:r>
            <a:r>
              <a:rPr lang="en-GB" sz="2400" b="1" dirty="0" smtClean="0"/>
              <a:t>route, at first arrival, during the stay in the host country.</a:t>
            </a:r>
            <a:endParaRPr lang="en-GB" sz="2400" b="1" dirty="0"/>
          </a:p>
          <a:p>
            <a:r>
              <a:rPr lang="en-GB" sz="2400" dirty="0" smtClean="0"/>
              <a:t>Concerns </a:t>
            </a:r>
            <a:r>
              <a:rPr lang="en-GB" sz="2400" dirty="0" smtClean="0"/>
              <a:t>about </a:t>
            </a:r>
            <a:r>
              <a:rPr lang="en-GB" sz="2400" dirty="0" smtClean="0"/>
              <a:t>high rates of women that may have been </a:t>
            </a:r>
            <a:r>
              <a:rPr lang="en-GB" sz="2400" b="1" dirty="0" smtClean="0"/>
              <a:t>trafficked for sexual exploitation </a:t>
            </a:r>
            <a:r>
              <a:rPr lang="en-GB" sz="2400" dirty="0" smtClean="0"/>
              <a:t>or that are in danger to be recruited in Europe by criminal organizations.</a:t>
            </a:r>
            <a:br>
              <a:rPr lang="en-GB" sz="2400" dirty="0" smtClean="0"/>
            </a:br>
            <a:r>
              <a:rPr lang="en-GB" sz="2400" dirty="0" smtClean="0"/>
              <a:t>IOM : about 80% of Nigerian women arrived in </a:t>
            </a:r>
            <a:r>
              <a:rPr lang="en-GB" sz="2400" dirty="0" smtClean="0"/>
              <a:t>Europ</a:t>
            </a:r>
            <a:r>
              <a:rPr lang="en-GB" sz="2400" dirty="0" smtClean="0"/>
              <a:t>e are</a:t>
            </a:r>
            <a:r>
              <a:rPr lang="en-GB" sz="2400" dirty="0" smtClean="0"/>
              <a:t> </a:t>
            </a:r>
            <a:r>
              <a:rPr lang="en-GB" sz="2400" dirty="0" smtClean="0"/>
              <a:t>potential victims of trafficking or forced prostitution.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72743" y="5689893"/>
            <a:ext cx="450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1400" dirty="0"/>
              <a:t>European Parliamentary Research Service Blog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23" t="35943" r="18898" b="3192"/>
          <a:stretch/>
        </p:blipFill>
        <p:spPr>
          <a:xfrm>
            <a:off x="230854" y="2106802"/>
            <a:ext cx="4018360" cy="34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1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UNHCR, UNFPA e WRC “Initial Assessment Report: Protection Risks for Women and Girls in the European Refugee and Migrant Crisis</a:t>
            </a:r>
            <a:r>
              <a:rPr lang="en-GB" sz="3600" dirty="0" smtClean="0"/>
              <a:t>” - 2016</a:t>
            </a:r>
            <a:endParaRPr lang="en-GB" sz="36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1816812"/>
            <a:ext cx="10515600" cy="4001322"/>
          </a:xfrm>
        </p:spPr>
        <p:txBody>
          <a:bodyPr>
            <a:noAutofit/>
          </a:bodyPr>
          <a:lstStyle/>
          <a:p>
            <a:pPr lvl="1"/>
            <a:r>
              <a:rPr lang="en-GB" sz="2600" dirty="0" smtClean="0"/>
              <a:t>Establish </a:t>
            </a:r>
            <a:r>
              <a:rPr lang="en-GB" sz="2600" dirty="0"/>
              <a:t>a coordinated response system within and across borders that protects women and girls;</a:t>
            </a:r>
          </a:p>
          <a:p>
            <a:pPr lvl="1"/>
            <a:r>
              <a:rPr lang="en-GB" sz="2600" dirty="0"/>
              <a:t>Acknowledge the protection risks and put personnel and procedures in place specifically to prevent, identify, and respond to SGBV;</a:t>
            </a:r>
          </a:p>
          <a:p>
            <a:pPr lvl="1"/>
            <a:r>
              <a:rPr lang="en-GB" sz="2600" dirty="0"/>
              <a:t>Ensure response to SGBV that recognizes women will not stop to report SGBV or access services; </a:t>
            </a:r>
            <a:endParaRPr lang="en-GB" sz="2600" dirty="0" smtClean="0"/>
          </a:p>
          <a:p>
            <a:pPr lvl="1"/>
            <a:r>
              <a:rPr lang="en-GB" sz="2600" dirty="0" smtClean="0"/>
              <a:t>Provide </a:t>
            </a:r>
            <a:r>
              <a:rPr lang="en-GB" sz="2600" dirty="0"/>
              <a:t>legal pathways to protection, especially for women, children and SGBV survivors, including effective family reunification and prioritization of these refugees with specific needs in relocation and resettlement opportunities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6635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ASVARW </a:t>
            </a:r>
            <a:r>
              <a:rPr lang="it-IT" dirty="0" err="1" smtClean="0"/>
              <a:t>objectives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Building </a:t>
            </a:r>
            <a:r>
              <a:rPr lang="en-GB" dirty="0" smtClean="0"/>
              <a:t>the capacity of the professional staff that works in reception centres / services / facilities to </a:t>
            </a:r>
            <a:r>
              <a:rPr lang="it-IT" dirty="0" err="1" smtClean="0"/>
              <a:t>detect</a:t>
            </a:r>
            <a:r>
              <a:rPr lang="it-IT" dirty="0" smtClean="0"/>
              <a:t>, </a:t>
            </a:r>
            <a:r>
              <a:rPr lang="it-IT" dirty="0" err="1" smtClean="0"/>
              <a:t>treat</a:t>
            </a:r>
            <a:r>
              <a:rPr lang="it-IT" dirty="0" smtClean="0"/>
              <a:t>, </a:t>
            </a:r>
            <a:r>
              <a:rPr lang="it-IT" dirty="0" err="1" smtClean="0"/>
              <a:t>prevent</a:t>
            </a:r>
            <a:r>
              <a:rPr lang="it-IT" dirty="0" smtClean="0"/>
              <a:t> </a:t>
            </a:r>
            <a:r>
              <a:rPr lang="it-IT" dirty="0" err="1" smtClean="0"/>
              <a:t>violence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refugee</a:t>
            </a:r>
            <a:r>
              <a:rPr lang="it-IT" dirty="0" smtClean="0"/>
              <a:t> and </a:t>
            </a:r>
            <a:r>
              <a:rPr lang="it-IT" dirty="0" err="1" smtClean="0"/>
              <a:t>asylum</a:t>
            </a:r>
            <a:r>
              <a:rPr lang="it-IT" dirty="0" smtClean="0"/>
              <a:t> </a:t>
            </a:r>
            <a:r>
              <a:rPr lang="it-IT" dirty="0" err="1" smtClean="0"/>
              <a:t>seeker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endParaRPr lang="it-IT" dirty="0" smtClean="0"/>
          </a:p>
          <a:p>
            <a:r>
              <a:rPr lang="en-GB" dirty="0"/>
              <a:t>E</a:t>
            </a:r>
            <a:r>
              <a:rPr lang="en-GB" dirty="0" smtClean="0"/>
              <a:t>mpowering </a:t>
            </a:r>
            <a:r>
              <a:rPr lang="en-GB" dirty="0"/>
              <a:t>the victims of violence, coherently with the </a:t>
            </a:r>
            <a:r>
              <a:rPr lang="en-GB" dirty="0" smtClean="0"/>
              <a:t>approach </a:t>
            </a:r>
            <a:r>
              <a:rPr lang="en-GB" dirty="0"/>
              <a:t>which relies on women themselves to overcome violence and its consequences on life, self-esteem and health</a:t>
            </a:r>
            <a:r>
              <a:rPr lang="en-GB" dirty="0" smtClean="0"/>
              <a:t>.</a:t>
            </a:r>
          </a:p>
          <a:p>
            <a:r>
              <a:rPr lang="en-GB" dirty="0" smtClean="0"/>
              <a:t>Raising awareness at community level</a:t>
            </a:r>
          </a:p>
          <a:p>
            <a:pPr marL="0" indent="0">
              <a:buNone/>
            </a:pPr>
            <a:r>
              <a:rPr lang="en-GB" dirty="0" smtClean="0"/>
              <a:t>Impact</a:t>
            </a:r>
          </a:p>
          <a:p>
            <a:r>
              <a:rPr lang="en-GB" dirty="0" smtClean="0"/>
              <a:t>The </a:t>
            </a:r>
            <a:r>
              <a:rPr lang="en-GB" dirty="0"/>
              <a:t>skills gained by the professionals have a direct influence on women themselves, when – and if – they are willing to be helped in overcoming violent relationships, sexual threats and abuses. </a:t>
            </a:r>
            <a:endParaRPr lang="en-GB" dirty="0" smtClean="0"/>
          </a:p>
          <a:p>
            <a:r>
              <a:rPr lang="en-GB" dirty="0" smtClean="0"/>
              <a:t>The overall net of reception and care services </a:t>
            </a:r>
            <a:r>
              <a:rPr lang="en-GB" dirty="0" smtClean="0"/>
              <a:t>is more adequate</a:t>
            </a:r>
            <a:r>
              <a:rPr lang="en-GB" dirty="0" smtClean="0"/>
              <a:t> </a:t>
            </a:r>
            <a:r>
              <a:rPr lang="en-GB" dirty="0" smtClean="0"/>
              <a:t>to face SGBV against RAS women</a:t>
            </a:r>
          </a:p>
        </p:txBody>
      </p:sp>
    </p:spTree>
    <p:extLst>
      <p:ext uri="{BB962C8B-B14F-4D97-AF65-F5344CB8AC3E}">
        <p14:creationId xmlns:p14="http://schemas.microsoft.com/office/powerpoint/2010/main" val="41627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ASVARW </a:t>
            </a: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4715" y="1418897"/>
            <a:ext cx="11317574" cy="483200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b="1" dirty="0"/>
              <a:t>Training modules for key professionals who are the first contacts for the victims of violence.</a:t>
            </a:r>
          </a:p>
          <a:p>
            <a:pPr lvl="1"/>
            <a:r>
              <a:rPr lang="en-GB" sz="2600" dirty="0" smtClean="0"/>
              <a:t>Target groups: social workers</a:t>
            </a:r>
            <a:r>
              <a:rPr lang="en-GB" sz="2600" dirty="0"/>
              <a:t>, psychologists and legal counsellors at reception and assistance centres; medical staff; police staff</a:t>
            </a:r>
            <a:r>
              <a:rPr lang="en-GB" sz="2600" dirty="0" smtClean="0"/>
              <a:t>.</a:t>
            </a:r>
          </a:p>
          <a:p>
            <a:pPr lvl="1"/>
            <a:r>
              <a:rPr lang="en-GB" sz="2600" dirty="0" smtClean="0"/>
              <a:t>Topics: institutional and legal aspects; social, anthropological and </a:t>
            </a:r>
            <a:r>
              <a:rPr lang="en-GB" sz="2600" dirty="0" smtClean="0"/>
              <a:t>cultural issues; </a:t>
            </a:r>
            <a:r>
              <a:rPr lang="en-US" sz="2600" dirty="0" smtClean="0"/>
              <a:t>how </a:t>
            </a:r>
            <a:r>
              <a:rPr lang="en-US" sz="2600" dirty="0"/>
              <a:t>to interact and manage individual talks so as to </a:t>
            </a:r>
            <a:r>
              <a:rPr lang="en-US" sz="2600" dirty="0" err="1"/>
              <a:t>recognise</a:t>
            </a:r>
            <a:r>
              <a:rPr lang="en-US" sz="2600" dirty="0"/>
              <a:t> and bring out evidence of sexual-violence </a:t>
            </a:r>
            <a:r>
              <a:rPr lang="en-US" sz="2600" dirty="0" smtClean="0"/>
              <a:t>offences</a:t>
            </a:r>
            <a:r>
              <a:rPr lang="en-US" sz="2600" dirty="0" smtClean="0"/>
              <a:t>; </a:t>
            </a:r>
            <a:r>
              <a:rPr lang="en-US" sz="2600" dirty="0"/>
              <a:t>how to direct identified victims of sexual violence, whether to medical treatment, social treatment or psychological </a:t>
            </a:r>
            <a:r>
              <a:rPr lang="en-US" sz="2600" dirty="0" smtClean="0"/>
              <a:t>treatment.</a:t>
            </a:r>
            <a:endParaRPr lang="en-GB" sz="2600" dirty="0"/>
          </a:p>
          <a:p>
            <a:pPr lvl="0"/>
            <a:r>
              <a:rPr lang="en-GB" b="1" dirty="0"/>
              <a:t>Pilot action “Multi-disciplinary teams within the reception and assistance centres” </a:t>
            </a:r>
            <a:r>
              <a:rPr lang="en-GB" b="1" dirty="0" smtClean="0"/>
              <a:t> (IT, UK)</a:t>
            </a:r>
            <a:endParaRPr lang="en-GB" b="1" dirty="0"/>
          </a:p>
          <a:p>
            <a:pPr lvl="1"/>
            <a:r>
              <a:rPr lang="en-GB" sz="2600" dirty="0"/>
              <a:t>S</a:t>
            </a:r>
            <a:r>
              <a:rPr lang="en-GB" sz="2600" dirty="0" smtClean="0"/>
              <a:t>etting-up </a:t>
            </a:r>
            <a:r>
              <a:rPr lang="en-GB" sz="2600" dirty="0"/>
              <a:t>teams </a:t>
            </a:r>
            <a:r>
              <a:rPr lang="en-GB" sz="2600" dirty="0" smtClean="0"/>
              <a:t>that bring </a:t>
            </a:r>
            <a:r>
              <a:rPr lang="en-GB" sz="2600" dirty="0"/>
              <a:t>together different expertise and competencies and </a:t>
            </a:r>
            <a:r>
              <a:rPr lang="en-GB" sz="2600" dirty="0" smtClean="0"/>
              <a:t>working </a:t>
            </a:r>
            <a:r>
              <a:rPr lang="en-GB" sz="2600" dirty="0"/>
              <a:t>jointly on the identification, recognition and treatment of </a:t>
            </a:r>
            <a:r>
              <a:rPr lang="en-GB" sz="2600" dirty="0" smtClean="0"/>
              <a:t>violence.</a:t>
            </a:r>
            <a:endParaRPr lang="en-GB" sz="2600" dirty="0"/>
          </a:p>
          <a:p>
            <a:pPr lvl="0"/>
            <a:r>
              <a:rPr lang="en-GB" b="1" dirty="0"/>
              <a:t>Pilot action “Community Antennas” </a:t>
            </a:r>
            <a:r>
              <a:rPr lang="en-GB" b="1" dirty="0" smtClean="0"/>
              <a:t>(IT)</a:t>
            </a:r>
            <a:endParaRPr lang="en-GB" b="1" dirty="0"/>
          </a:p>
          <a:p>
            <a:pPr lvl="1"/>
            <a:r>
              <a:rPr lang="en-GB" sz="2600" dirty="0"/>
              <a:t>Refugee and asylum seeker women who have succeeded in overcoming </a:t>
            </a:r>
            <a:r>
              <a:rPr lang="en-GB" sz="2600" dirty="0" smtClean="0"/>
              <a:t>violence </a:t>
            </a:r>
            <a:r>
              <a:rPr lang="en-GB" sz="2600" dirty="0"/>
              <a:t>are involved in the fight against sexual violence, on a voluntary basis and after a short training</a:t>
            </a:r>
            <a:r>
              <a:rPr lang="en-GB" sz="2600" dirty="0" smtClean="0"/>
              <a:t>.</a:t>
            </a:r>
            <a:endParaRPr lang="en-GB" sz="2600" dirty="0"/>
          </a:p>
          <a:p>
            <a:pPr lvl="0"/>
            <a:r>
              <a:rPr lang="en-GB" b="1" dirty="0"/>
              <a:t>Awareness raising at the community level.</a:t>
            </a:r>
          </a:p>
          <a:p>
            <a:pPr lvl="1"/>
            <a:r>
              <a:rPr lang="en-GB" sz="2600" dirty="0"/>
              <a:t>N</a:t>
            </a:r>
            <a:r>
              <a:rPr lang="en-GB" sz="2600" dirty="0" smtClean="0"/>
              <a:t>etworking actions targeting </a:t>
            </a:r>
            <a:r>
              <a:rPr lang="en-GB" sz="2600" dirty="0" smtClean="0"/>
              <a:t>policy makers, professionals </a:t>
            </a:r>
            <a:r>
              <a:rPr lang="en-GB" sz="2600" dirty="0"/>
              <a:t>and service providers </a:t>
            </a:r>
            <a:r>
              <a:rPr lang="en-GB" sz="2600" dirty="0" smtClean="0"/>
              <a:t>not </a:t>
            </a:r>
            <a:r>
              <a:rPr lang="en-GB" sz="2600" dirty="0"/>
              <a:t>directly in contact with RAS women </a:t>
            </a:r>
            <a:r>
              <a:rPr lang="en-GB" sz="2600" dirty="0" smtClean="0"/>
              <a:t>but actively </a:t>
            </a:r>
            <a:r>
              <a:rPr lang="en-GB" sz="2600" dirty="0"/>
              <a:t>involved </a:t>
            </a:r>
            <a:r>
              <a:rPr lang="en-GB" sz="2600" dirty="0" smtClean="0"/>
              <a:t>in violence </a:t>
            </a:r>
            <a:r>
              <a:rPr lang="en-GB" sz="2600" dirty="0"/>
              <a:t>against women and managing migrants’ inflows.</a:t>
            </a:r>
          </a:p>
        </p:txBody>
      </p:sp>
    </p:spTree>
    <p:extLst>
      <p:ext uri="{BB962C8B-B14F-4D97-AF65-F5344CB8AC3E}">
        <p14:creationId xmlns:p14="http://schemas.microsoft.com/office/powerpoint/2010/main" val="10520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Rosso arancion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622</Words>
  <Application>Microsoft Office PowerPoint</Application>
  <PresentationFormat>Widescreen</PresentationFormat>
  <Paragraphs>46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Personalizza struttura</vt:lpstr>
      <vt:lpstr>office theme</vt:lpstr>
      <vt:lpstr>Addressing Sexual Violence Against Refugee Women</vt:lpstr>
      <vt:lpstr>Presentazione standard di PowerPoint</vt:lpstr>
      <vt:lpstr>Presentazione standard di PowerPoint</vt:lpstr>
      <vt:lpstr>Presentazione standard di PowerPoint</vt:lpstr>
      <vt:lpstr>Refugee women </vt:lpstr>
      <vt:lpstr>UNHCR, UNFPA e WRC “Initial Assessment Report: Protection Risks for Women and Girls in the European Refugee and Migrant Crisis” - 2016</vt:lpstr>
      <vt:lpstr>ASVARW objectives</vt:lpstr>
      <vt:lpstr>ASVARW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Fernanda Minuz</dc:creator>
  <cp:lastModifiedBy>Fernanda Minuz</cp:lastModifiedBy>
  <cp:revision>41</cp:revision>
  <dcterms:created xsi:type="dcterms:W3CDTF">2017-12-11T09:48:59Z</dcterms:created>
  <dcterms:modified xsi:type="dcterms:W3CDTF">2017-12-13T11:51:31Z</dcterms:modified>
</cp:coreProperties>
</file>