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331" r:id="rId2"/>
    <p:sldId id="342" r:id="rId3"/>
    <p:sldId id="306" r:id="rId4"/>
    <p:sldId id="271" r:id="rId5"/>
    <p:sldId id="273" r:id="rId6"/>
    <p:sldId id="345" r:id="rId7"/>
    <p:sldId id="337" r:id="rId8"/>
    <p:sldId id="321" r:id="rId9"/>
    <p:sldId id="333" r:id="rId10"/>
    <p:sldId id="323" r:id="rId11"/>
    <p:sldId id="330" r:id="rId12"/>
    <p:sldId id="295" r:id="rId13"/>
  </p:sldIdLst>
  <p:sldSz cx="9144000" cy="6858000" type="screen4x3"/>
  <p:notesSz cx="6858000" cy="9144000"/>
  <p:defaultTextStyle>
    <a:defPPr>
      <a:defRPr lang="ca-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5" autoAdjust="0"/>
  </p:normalViewPr>
  <p:slideViewPr>
    <p:cSldViewPr>
      <p:cViewPr varScale="1">
        <p:scale>
          <a:sx n="62" d="100"/>
          <a:sy n="62" d="100"/>
        </p:scale>
        <p:origin x="1396" y="-2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ris\AppData\Local\Temp\migr_asyappctza-1.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52731375903101"/>
          <c:y val="3.441352044894741E-2"/>
          <c:w val="0.71690825701300365"/>
          <c:h val="0.92245848022306465"/>
        </c:manualLayout>
      </c:layout>
      <c:barChart>
        <c:barDir val="bar"/>
        <c:grouping val="clustered"/>
        <c:varyColors val="0"/>
        <c:ser>
          <c:idx val="0"/>
          <c:order val="0"/>
          <c:tx>
            <c:v>Male</c:v>
          </c:tx>
          <c:invertIfNegative val="0"/>
          <c:cat>
            <c:strRef>
              <c:f>'[migr_asyappctza-1.xls]Spain 2016'!$B$171:$B$190</c:f>
              <c:strCache>
                <c:ptCount val="20"/>
                <c:pt idx="0">
                  <c:v>Others</c:v>
                </c:pt>
                <c:pt idx="1">
                  <c:v>Cameroon</c:v>
                </c:pt>
                <c:pt idx="2">
                  <c:v>Côte d'Ivoire</c:v>
                </c:pt>
                <c:pt idx="3">
                  <c:v>Somalia</c:v>
                </c:pt>
                <c:pt idx="4">
                  <c:v>Iraq</c:v>
                </c:pt>
                <c:pt idx="5">
                  <c:v>China including Hong Kong</c:v>
                </c:pt>
                <c:pt idx="6">
                  <c:v>Russia</c:v>
                </c:pt>
                <c:pt idx="7">
                  <c:v>Pakistan</c:v>
                </c:pt>
                <c:pt idx="8">
                  <c:v>Guinea</c:v>
                </c:pt>
                <c:pt idx="9">
                  <c:v>Mali</c:v>
                </c:pt>
                <c:pt idx="10">
                  <c:v>Nigeria</c:v>
                </c:pt>
                <c:pt idx="11">
                  <c:v>Morocco</c:v>
                </c:pt>
                <c:pt idx="12">
                  <c:v>Palestine</c:v>
                </c:pt>
                <c:pt idx="13">
                  <c:v>Honduras</c:v>
                </c:pt>
                <c:pt idx="14">
                  <c:v>El Salvador</c:v>
                </c:pt>
                <c:pt idx="15">
                  <c:v>Colombia</c:v>
                </c:pt>
                <c:pt idx="16">
                  <c:v>Algeria</c:v>
                </c:pt>
                <c:pt idx="17">
                  <c:v>Ukraine</c:v>
                </c:pt>
                <c:pt idx="18">
                  <c:v>Syria</c:v>
                </c:pt>
                <c:pt idx="19">
                  <c:v>Venezuela</c:v>
                </c:pt>
              </c:strCache>
            </c:strRef>
          </c:cat>
          <c:val>
            <c:numRef>
              <c:f>'[migr_asyappctza-1.xls]Spain 2016'!$C$171:$C$190</c:f>
              <c:numCache>
                <c:formatCode>#,##0</c:formatCode>
                <c:ptCount val="20"/>
                <c:pt idx="0">
                  <c:v>1130</c:v>
                </c:pt>
                <c:pt idx="1">
                  <c:v>85</c:v>
                </c:pt>
                <c:pt idx="2">
                  <c:v>95</c:v>
                </c:pt>
                <c:pt idx="3">
                  <c:v>80</c:v>
                </c:pt>
                <c:pt idx="4">
                  <c:v>80</c:v>
                </c:pt>
                <c:pt idx="5">
                  <c:v>75</c:v>
                </c:pt>
                <c:pt idx="6">
                  <c:v>95</c:v>
                </c:pt>
                <c:pt idx="7">
                  <c:v>125</c:v>
                </c:pt>
                <c:pt idx="8">
                  <c:v>170</c:v>
                </c:pt>
                <c:pt idx="9">
                  <c:v>205</c:v>
                </c:pt>
                <c:pt idx="10">
                  <c:v>65</c:v>
                </c:pt>
                <c:pt idx="11">
                  <c:v>270</c:v>
                </c:pt>
                <c:pt idx="12">
                  <c:v>250</c:v>
                </c:pt>
                <c:pt idx="13">
                  <c:v>205</c:v>
                </c:pt>
                <c:pt idx="14">
                  <c:v>230</c:v>
                </c:pt>
                <c:pt idx="15">
                  <c:v>340</c:v>
                </c:pt>
                <c:pt idx="16">
                  <c:v>660</c:v>
                </c:pt>
                <c:pt idx="17">
                  <c:v>1405</c:v>
                </c:pt>
                <c:pt idx="18">
                  <c:v>1660</c:v>
                </c:pt>
                <c:pt idx="19">
                  <c:v>2020</c:v>
                </c:pt>
              </c:numCache>
            </c:numRef>
          </c:val>
        </c:ser>
        <c:ser>
          <c:idx val="1"/>
          <c:order val="1"/>
          <c:tx>
            <c:v>Female</c:v>
          </c:tx>
          <c:invertIfNegative val="0"/>
          <c:cat>
            <c:strRef>
              <c:f>'[migr_asyappctza-1.xls]Spain 2016'!$B$171:$B$190</c:f>
              <c:strCache>
                <c:ptCount val="20"/>
                <c:pt idx="0">
                  <c:v>Others</c:v>
                </c:pt>
                <c:pt idx="1">
                  <c:v>Cameroon</c:v>
                </c:pt>
                <c:pt idx="2">
                  <c:v>Côte d'Ivoire</c:v>
                </c:pt>
                <c:pt idx="3">
                  <c:v>Somalia</c:v>
                </c:pt>
                <c:pt idx="4">
                  <c:v>Iraq</c:v>
                </c:pt>
                <c:pt idx="5">
                  <c:v>China including Hong Kong</c:v>
                </c:pt>
                <c:pt idx="6">
                  <c:v>Russia</c:v>
                </c:pt>
                <c:pt idx="7">
                  <c:v>Pakistan</c:v>
                </c:pt>
                <c:pt idx="8">
                  <c:v>Guinea</c:v>
                </c:pt>
                <c:pt idx="9">
                  <c:v>Mali</c:v>
                </c:pt>
                <c:pt idx="10">
                  <c:v>Nigeria</c:v>
                </c:pt>
                <c:pt idx="11">
                  <c:v>Morocco</c:v>
                </c:pt>
                <c:pt idx="12">
                  <c:v>Palestine</c:v>
                </c:pt>
                <c:pt idx="13">
                  <c:v>Honduras</c:v>
                </c:pt>
                <c:pt idx="14">
                  <c:v>El Salvador</c:v>
                </c:pt>
                <c:pt idx="15">
                  <c:v>Colombia</c:v>
                </c:pt>
                <c:pt idx="16">
                  <c:v>Algeria</c:v>
                </c:pt>
                <c:pt idx="17">
                  <c:v>Ukraine</c:v>
                </c:pt>
                <c:pt idx="18">
                  <c:v>Syria</c:v>
                </c:pt>
                <c:pt idx="19">
                  <c:v>Venezuela</c:v>
                </c:pt>
              </c:strCache>
            </c:strRef>
          </c:cat>
          <c:val>
            <c:numRef>
              <c:f>'[migr_asyappctza-1.xls]Spain 2016'!$D$171:$D$190</c:f>
              <c:numCache>
                <c:formatCode>#,##0</c:formatCode>
                <c:ptCount val="20"/>
                <c:pt idx="0">
                  <c:v>455</c:v>
                </c:pt>
                <c:pt idx="1">
                  <c:v>30</c:v>
                </c:pt>
                <c:pt idx="2">
                  <c:v>30</c:v>
                </c:pt>
                <c:pt idx="3">
                  <c:v>50</c:v>
                </c:pt>
                <c:pt idx="4">
                  <c:v>60</c:v>
                </c:pt>
                <c:pt idx="5">
                  <c:v>85</c:v>
                </c:pt>
                <c:pt idx="6">
                  <c:v>75</c:v>
                </c:pt>
                <c:pt idx="7">
                  <c:v>50</c:v>
                </c:pt>
                <c:pt idx="8">
                  <c:v>20</c:v>
                </c:pt>
                <c:pt idx="9">
                  <c:v>5</c:v>
                </c:pt>
                <c:pt idx="10">
                  <c:v>210</c:v>
                </c:pt>
                <c:pt idx="11">
                  <c:v>65</c:v>
                </c:pt>
                <c:pt idx="12">
                  <c:v>100</c:v>
                </c:pt>
                <c:pt idx="13">
                  <c:v>180</c:v>
                </c:pt>
                <c:pt idx="14">
                  <c:v>185</c:v>
                </c:pt>
                <c:pt idx="15">
                  <c:v>270</c:v>
                </c:pt>
                <c:pt idx="16">
                  <c:v>65</c:v>
                </c:pt>
                <c:pt idx="17">
                  <c:v>1140</c:v>
                </c:pt>
                <c:pt idx="18">
                  <c:v>1265</c:v>
                </c:pt>
                <c:pt idx="19">
                  <c:v>1935</c:v>
                </c:pt>
              </c:numCache>
            </c:numRef>
          </c:val>
        </c:ser>
        <c:dLbls>
          <c:showLegendKey val="0"/>
          <c:showVal val="0"/>
          <c:showCatName val="0"/>
          <c:showSerName val="0"/>
          <c:showPercent val="0"/>
          <c:showBubbleSize val="0"/>
        </c:dLbls>
        <c:gapWidth val="150"/>
        <c:axId val="-1603725152"/>
        <c:axId val="-1603724608"/>
      </c:barChart>
      <c:catAx>
        <c:axId val="-1603725152"/>
        <c:scaling>
          <c:orientation val="minMax"/>
        </c:scaling>
        <c:delete val="0"/>
        <c:axPos val="l"/>
        <c:numFmt formatCode="General" sourceLinked="0"/>
        <c:majorTickMark val="out"/>
        <c:minorTickMark val="none"/>
        <c:tickLblPos val="nextTo"/>
        <c:txPr>
          <a:bodyPr/>
          <a:lstStyle/>
          <a:p>
            <a:pPr>
              <a:defRPr sz="1100" b="1"/>
            </a:pPr>
            <a:endParaRPr lang="es-ES"/>
          </a:p>
        </c:txPr>
        <c:crossAx val="-1603724608"/>
        <c:crosses val="autoZero"/>
        <c:auto val="1"/>
        <c:lblAlgn val="ctr"/>
        <c:lblOffset val="100"/>
        <c:noMultiLvlLbl val="0"/>
      </c:catAx>
      <c:valAx>
        <c:axId val="-1603724608"/>
        <c:scaling>
          <c:orientation val="minMax"/>
        </c:scaling>
        <c:delete val="0"/>
        <c:axPos val="b"/>
        <c:majorGridlines/>
        <c:numFmt formatCode="#,##0" sourceLinked="1"/>
        <c:majorTickMark val="out"/>
        <c:minorTickMark val="none"/>
        <c:tickLblPos val="nextTo"/>
        <c:crossAx val="-1603725152"/>
        <c:crosses val="autoZero"/>
        <c:crossBetween val="between"/>
      </c:valAx>
    </c:plotArea>
    <c:legend>
      <c:legendPos val="r"/>
      <c:legendEntry>
        <c:idx val="0"/>
        <c:txPr>
          <a:bodyPr/>
          <a:lstStyle/>
          <a:p>
            <a:pPr>
              <a:defRPr sz="1400" b="1"/>
            </a:pPr>
            <a:endParaRPr lang="es-ES"/>
          </a:p>
        </c:txPr>
      </c:legendEntry>
      <c:legendEntry>
        <c:idx val="1"/>
        <c:txPr>
          <a:bodyPr/>
          <a:lstStyle/>
          <a:p>
            <a:pPr>
              <a:defRPr sz="1400" b="1"/>
            </a:pPr>
            <a:endParaRPr lang="es-ES"/>
          </a:p>
        </c:txPr>
      </c:legendEntry>
      <c:layout>
        <c:manualLayout>
          <c:xMode val="edge"/>
          <c:yMode val="edge"/>
          <c:x val="0.75521446523763447"/>
          <c:y val="0.17006462016248947"/>
          <c:w val="0.18249158798292012"/>
          <c:h val="0.23250176685861765"/>
        </c:manualLayout>
      </c:layout>
      <c:overlay val="0"/>
      <c:txPr>
        <a:bodyPr/>
        <a:lstStyle/>
        <a:p>
          <a:pPr>
            <a:defRPr sz="1200" b="1"/>
          </a:pPr>
          <a:endParaRPr lang="es-E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Hoja1!$A$2:$A$3</c:f>
              <c:strCache>
                <c:ptCount val="2"/>
                <c:pt idx="0">
                  <c:v>Male</c:v>
                </c:pt>
                <c:pt idx="1">
                  <c:v>Female</c:v>
                </c:pt>
              </c:strCache>
            </c:strRef>
          </c:cat>
          <c:val>
            <c:numRef>
              <c:f>Hoja1!$B$2:$B$3</c:f>
              <c:numCache>
                <c:formatCode>General</c:formatCode>
                <c:ptCount val="2"/>
                <c:pt idx="0">
                  <c:v>60</c:v>
                </c:pt>
                <c:pt idx="1">
                  <c:v>40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spPr>
    <a:solidFill>
      <a:schemeClr val="bg1">
        <a:lumMod val="85000"/>
      </a:schemeClr>
    </a:solidFill>
  </c:spPr>
  <c:txPr>
    <a:bodyPr/>
    <a:lstStyle/>
    <a:p>
      <a:pPr>
        <a:defRPr sz="1800"/>
      </a:pPr>
      <a:endParaRPr lang="es-E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0.09967</cdr:x>
      <cdr:y>0.3941</cdr:y>
    </cdr:from>
    <cdr:to>
      <cdr:x>0.32105</cdr:x>
      <cdr:y>0.81019</cdr:y>
    </cdr:to>
    <cdr:sp macro="" textlink="">
      <cdr:nvSpPr>
        <cdr:cNvPr id="2" name="1 Elipse"/>
        <cdr:cNvSpPr/>
      </cdr:nvSpPr>
      <cdr:spPr>
        <a:xfrm xmlns:a="http://schemas.openxmlformats.org/drawingml/2006/main">
          <a:off x="880040" y="2178078"/>
          <a:ext cx="1954638" cy="2299629"/>
        </a:xfrm>
        <a:prstGeom xmlns:a="http://schemas.openxmlformats.org/drawingml/2006/main" prst="ellipse">
          <a:avLst/>
        </a:prstGeom>
        <a:noFill xmlns:a="http://schemas.openxmlformats.org/drawingml/2006/main"/>
        <a:ln xmlns:a="http://schemas.openxmlformats.org/drawingml/2006/main" w="19050"/>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ca-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5A614-E223-405A-8E19-4D0637E2D173}" type="datetimeFigureOut">
              <a:rPr lang="es-ES" smtClean="0"/>
              <a:t>14/12/2017</a:t>
            </a:fld>
            <a:endParaRPr lang="es-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EB0B1-98C6-42B7-8882-FD22DC1A957E}" type="slidenum">
              <a:rPr lang="es-ES" smtClean="0"/>
              <a:t>‹Nº›</a:t>
            </a:fld>
            <a:endParaRPr lang="es-ES"/>
          </a:p>
        </p:txBody>
      </p:sp>
    </p:spTree>
    <p:extLst>
      <p:ext uri="{BB962C8B-B14F-4D97-AF65-F5344CB8AC3E}">
        <p14:creationId xmlns:p14="http://schemas.microsoft.com/office/powerpoint/2010/main" val="223890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“forced” marriage, in which an individual is coerced into marriage or consent is extracted under duress, differs from “arranged” marriage, in which the families play a major role but the full and free consent of the potential spouses is provided.  Arranged marriage exists around the world in many countries as an important tradition, and remains a preferred cultural norm for many communities. Forced marriage, however, is a violation of basic human rights and a form of persecution, and should thus be recognized as a basis for asylum.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right to life, liberty and security of the person.</a:t>
            </a:r>
          </a:p>
          <a:p>
            <a:r>
              <a:rPr lang="en-US" sz="1200" b="0" i="0" u="none" strike="noStrike" kern="1200" baseline="0" dirty="0" smtClean="0">
                <a:solidFill>
                  <a:schemeClr val="tx1"/>
                </a:solidFill>
                <a:latin typeface="+mn-lt"/>
                <a:ea typeface="+mn-ea"/>
                <a:cs typeface="+mn-cs"/>
              </a:rPr>
              <a:t> The right to the highest attainable standard of physical and mental </a:t>
            </a:r>
            <a:r>
              <a:rPr lang="ca-ES" sz="1200" b="0" i="0" u="none" strike="noStrike" kern="1200" baseline="0" dirty="0" err="1" smtClean="0">
                <a:solidFill>
                  <a:schemeClr val="tx1"/>
                </a:solidFill>
                <a:latin typeface="+mn-lt"/>
                <a:ea typeface="+mn-ea"/>
                <a:cs typeface="+mn-cs"/>
              </a:rPr>
              <a:t>health</a:t>
            </a:r>
            <a:r>
              <a:rPr lang="ca-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The right to freedom from torture or cruel, inhuman, or degrading </a:t>
            </a:r>
            <a:r>
              <a:rPr lang="ca-ES" sz="1200" b="0" i="0" u="none" strike="noStrike" kern="1200" baseline="0" dirty="0" err="1" smtClean="0">
                <a:solidFill>
                  <a:schemeClr val="tx1"/>
                </a:solidFill>
                <a:latin typeface="+mn-lt"/>
                <a:ea typeface="+mn-ea"/>
                <a:cs typeface="+mn-cs"/>
              </a:rPr>
              <a:t>treatment</a:t>
            </a:r>
            <a:r>
              <a:rPr lang="ca-ES" sz="1200" b="0" i="0" u="none" strike="noStrike" kern="1200" baseline="0" dirty="0" smtClean="0">
                <a:solidFill>
                  <a:schemeClr val="tx1"/>
                </a:solidFill>
                <a:latin typeface="+mn-lt"/>
                <a:ea typeface="+mn-ea"/>
                <a:cs typeface="+mn-cs"/>
              </a:rPr>
              <a:t> or </a:t>
            </a:r>
            <a:r>
              <a:rPr lang="ca-ES" sz="1200" b="0" i="0" u="none" strike="noStrike" kern="1200" baseline="0" dirty="0" err="1" smtClean="0">
                <a:solidFill>
                  <a:schemeClr val="tx1"/>
                </a:solidFill>
                <a:latin typeface="+mn-lt"/>
                <a:ea typeface="+mn-ea"/>
                <a:cs typeface="+mn-cs"/>
              </a:rPr>
              <a:t>punishment</a:t>
            </a:r>
            <a:r>
              <a:rPr lang="ca-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The right to freedom of movement, opinion, expression, and </a:t>
            </a:r>
            <a:r>
              <a:rPr lang="ca-ES" sz="1200" b="0" i="0" u="none" strike="noStrike" kern="1200" baseline="0" dirty="0" err="1" smtClean="0">
                <a:solidFill>
                  <a:schemeClr val="tx1"/>
                </a:solidFill>
                <a:latin typeface="+mn-lt"/>
                <a:ea typeface="+mn-ea"/>
                <a:cs typeface="+mn-cs"/>
              </a:rPr>
              <a:t>association</a:t>
            </a:r>
            <a:r>
              <a:rPr lang="ca-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The right to enter into marriage with free and full consent and the entitlement to equal rights to marriage, during marriage and at its</a:t>
            </a:r>
          </a:p>
          <a:p>
            <a:r>
              <a:rPr lang="ca-ES" sz="1200" b="0" i="0" u="none" strike="noStrike" kern="1200" baseline="0" dirty="0" err="1" smtClean="0">
                <a:solidFill>
                  <a:schemeClr val="tx1"/>
                </a:solidFill>
                <a:latin typeface="+mn-lt"/>
                <a:ea typeface="+mn-ea"/>
                <a:cs typeface="+mn-cs"/>
              </a:rPr>
              <a:t>dissolution</a:t>
            </a:r>
            <a:r>
              <a:rPr lang="ca-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The right to education, social security and personal development.</a:t>
            </a:r>
          </a:p>
          <a:p>
            <a:r>
              <a:rPr lang="en-US" sz="1200" b="0" i="0" u="none" strike="noStrike" kern="1200" baseline="0" dirty="0" smtClean="0">
                <a:solidFill>
                  <a:schemeClr val="tx1"/>
                </a:solidFill>
                <a:latin typeface="+mn-lt"/>
                <a:ea typeface="+mn-ea"/>
                <a:cs typeface="+mn-cs"/>
              </a:rPr>
              <a:t> The right to cultural, political and public participation, equal access to public services, work and equal pay for equal work.</a:t>
            </a:r>
            <a:endParaRPr lang="ca-ES" dirty="0"/>
          </a:p>
        </p:txBody>
      </p:sp>
      <p:sp>
        <p:nvSpPr>
          <p:cNvPr id="4" name="3 Marcador de número de diapositiva"/>
          <p:cNvSpPr>
            <a:spLocks noGrp="1"/>
          </p:cNvSpPr>
          <p:nvPr>
            <p:ph type="sldNum" sz="quarter" idx="10"/>
          </p:nvPr>
        </p:nvSpPr>
        <p:spPr/>
        <p:txBody>
          <a:bodyPr/>
          <a:lstStyle/>
          <a:p>
            <a:fld id="{843EB0B1-98C6-42B7-8882-FD22DC1A957E}" type="slidenum">
              <a:rPr lang="es-ES" smtClean="0"/>
              <a:t>2</a:t>
            </a:fld>
            <a:endParaRPr lang="es-ES"/>
          </a:p>
        </p:txBody>
      </p:sp>
    </p:spTree>
    <p:extLst>
      <p:ext uri="{BB962C8B-B14F-4D97-AF65-F5344CB8AC3E}">
        <p14:creationId xmlns:p14="http://schemas.microsoft.com/office/powerpoint/2010/main" val="8050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auto">
              <a:spcAft>
                <a:spcPts val="0"/>
              </a:spcAft>
              <a:buFont typeface="Wingdings 3" charset="2"/>
              <a:buChar char=""/>
              <a:defRPr/>
            </a:pPr>
            <a:r>
              <a:rPr lang="ca-ES" b="1" dirty="0" smtClean="0">
                <a:solidFill>
                  <a:schemeClr val="tx1">
                    <a:lumMod val="75000"/>
                    <a:lumOff val="25000"/>
                  </a:schemeClr>
                </a:solidFill>
                <a:latin typeface="Calibri" panose="020F0502020204030204" pitchFamily="34" charset="0"/>
              </a:rPr>
              <a:t>21 entrevistes en profunditat agents </a:t>
            </a:r>
            <a:r>
              <a:rPr lang="ca-ES" dirty="0" smtClean="0">
                <a:solidFill>
                  <a:schemeClr val="tx1">
                    <a:lumMod val="75000"/>
                    <a:lumOff val="25000"/>
                  </a:schemeClr>
                </a:solidFill>
                <a:latin typeface="Calibri" panose="020F0502020204030204" pitchFamily="34" charset="0"/>
              </a:rPr>
              <a:t>del sector social, sanitari, legal, educatiu, policial, </a:t>
            </a:r>
            <a:r>
              <a:rPr lang="ca-ES" dirty="0" err="1" smtClean="0">
                <a:solidFill>
                  <a:schemeClr val="tx1">
                    <a:lumMod val="75000"/>
                    <a:lumOff val="25000"/>
                  </a:schemeClr>
                </a:solidFill>
                <a:latin typeface="Calibri" panose="020F0502020204030204" pitchFamily="34" charset="0"/>
              </a:rPr>
              <a:t>ONGs</a:t>
            </a:r>
            <a:r>
              <a:rPr lang="ca-ES" dirty="0" smtClean="0">
                <a:solidFill>
                  <a:schemeClr val="tx1">
                    <a:lumMod val="75000"/>
                    <a:lumOff val="25000"/>
                  </a:schemeClr>
                </a:solidFill>
                <a:latin typeface="Calibri" panose="020F0502020204030204" pitchFamily="34" charset="0"/>
              </a:rPr>
              <a:t> de dones, d’immigració i dispositius de violència masclista/gènere </a:t>
            </a:r>
          </a:p>
          <a:p>
            <a:pPr fontAlgn="auto">
              <a:spcAft>
                <a:spcPts val="0"/>
              </a:spcAft>
              <a:buFont typeface="Wingdings 3" charset="2"/>
              <a:buChar char=""/>
              <a:defRPr/>
            </a:pPr>
            <a:endParaRPr lang="ca-ES" dirty="0" smtClean="0">
              <a:solidFill>
                <a:schemeClr val="tx1">
                  <a:lumMod val="75000"/>
                  <a:lumOff val="25000"/>
                </a:schemeClr>
              </a:solidFill>
              <a:latin typeface="Calibri" panose="020F0502020204030204" pitchFamily="34" charset="0"/>
            </a:endParaRPr>
          </a:p>
          <a:p>
            <a:pPr fontAlgn="auto">
              <a:spcAft>
                <a:spcPts val="0"/>
              </a:spcAft>
              <a:buFont typeface="Wingdings 3" charset="2"/>
              <a:buChar char=""/>
              <a:defRPr/>
            </a:pPr>
            <a:r>
              <a:rPr lang="ca-ES" b="1" dirty="0" smtClean="0">
                <a:solidFill>
                  <a:schemeClr val="tx1">
                    <a:lumMod val="75000"/>
                    <a:lumOff val="25000"/>
                  </a:schemeClr>
                </a:solidFill>
                <a:latin typeface="Calibri" panose="020F0502020204030204" pitchFamily="34" charset="0"/>
              </a:rPr>
              <a:t>11 entrevistes en profunditat a dones que han patit o estan en una situació de risc de patir matrimonis forçats </a:t>
            </a:r>
            <a:endParaRPr lang="ca-ES" dirty="0" smtClean="0">
              <a:solidFill>
                <a:schemeClr val="tx1">
                  <a:lumMod val="75000"/>
                  <a:lumOff val="25000"/>
                </a:schemeClr>
              </a:solidFill>
              <a:latin typeface="Calibri" panose="020F0502020204030204" pitchFamily="34" charset="0"/>
            </a:endParaRP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3 dones origen marroquí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2 dones origen senegalès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1 dona origen català (pare/mare origen gambià)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1 dona i 1 home origen pakistanès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1 dona d’ètnia gitana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1 dona origen xinès </a:t>
            </a:r>
          </a:p>
          <a:p>
            <a:pPr lvl="1" fontAlgn="auto">
              <a:spcAft>
                <a:spcPts val="0"/>
              </a:spcAft>
              <a:buFont typeface="Wingdings 3" charset="2"/>
              <a:buChar char=""/>
              <a:defRPr/>
            </a:pPr>
            <a:r>
              <a:rPr lang="ca-ES" dirty="0" smtClean="0">
                <a:solidFill>
                  <a:schemeClr val="tx1">
                    <a:lumMod val="75000"/>
                    <a:lumOff val="25000"/>
                  </a:schemeClr>
                </a:solidFill>
                <a:latin typeface="Calibri" panose="020F0502020204030204" pitchFamily="34" charset="0"/>
              </a:rPr>
              <a:t>1 dona origen català.</a:t>
            </a:r>
          </a:p>
          <a:p>
            <a:endParaRPr lang="ca-ES" dirty="0"/>
          </a:p>
        </p:txBody>
      </p:sp>
      <p:sp>
        <p:nvSpPr>
          <p:cNvPr id="4" name="3 Marcador de número de diapositiva"/>
          <p:cNvSpPr>
            <a:spLocks noGrp="1"/>
          </p:cNvSpPr>
          <p:nvPr>
            <p:ph type="sldNum" sz="quarter" idx="10"/>
          </p:nvPr>
        </p:nvSpPr>
        <p:spPr/>
        <p:txBody>
          <a:bodyPr/>
          <a:lstStyle/>
          <a:p>
            <a:fld id="{843EB0B1-98C6-42B7-8882-FD22DC1A957E}" type="slidenum">
              <a:rPr lang="es-ES" smtClean="0"/>
              <a:t>4</a:t>
            </a:fld>
            <a:endParaRPr lang="es-ES"/>
          </a:p>
        </p:txBody>
      </p:sp>
    </p:spTree>
    <p:extLst>
      <p:ext uri="{BB962C8B-B14F-4D97-AF65-F5344CB8AC3E}">
        <p14:creationId xmlns:p14="http://schemas.microsoft.com/office/powerpoint/2010/main" val="192724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GB" dirty="0" smtClean="0"/>
              <a:t>Civil law (possibility to annul a marriage) </a:t>
            </a:r>
            <a:r>
              <a:rPr lang="en-GB" dirty="0" smtClean="0">
                <a:sym typeface="Wingdings" panose="05000000000000000000" pitchFamily="2" charset="2"/>
              </a:rPr>
              <a:t> </a:t>
            </a:r>
            <a:r>
              <a:rPr lang="en-GB" dirty="0" smtClean="0"/>
              <a:t>almost never applied in cases of FM. </a:t>
            </a:r>
            <a:r>
              <a:rPr lang="en-GB" sz="1400" dirty="0" smtClean="0"/>
              <a:t>The period of 1 year, the lack of knowledge and legal support makes this legal provision inapplicable in cases of FM. </a:t>
            </a:r>
          </a:p>
          <a:p>
            <a:endParaRPr lang="ca-ES" dirty="0"/>
          </a:p>
        </p:txBody>
      </p:sp>
      <p:sp>
        <p:nvSpPr>
          <p:cNvPr id="4" name="3 Marcador de número de diapositiva"/>
          <p:cNvSpPr>
            <a:spLocks noGrp="1"/>
          </p:cNvSpPr>
          <p:nvPr>
            <p:ph type="sldNum" sz="quarter" idx="10"/>
          </p:nvPr>
        </p:nvSpPr>
        <p:spPr/>
        <p:txBody>
          <a:bodyPr/>
          <a:lstStyle/>
          <a:p>
            <a:fld id="{843EB0B1-98C6-42B7-8882-FD22DC1A957E}" type="slidenum">
              <a:rPr lang="es-ES" smtClean="0"/>
              <a:t>5</a:t>
            </a:fld>
            <a:endParaRPr lang="es-ES"/>
          </a:p>
        </p:txBody>
      </p:sp>
    </p:spTree>
    <p:extLst>
      <p:ext uri="{BB962C8B-B14F-4D97-AF65-F5344CB8AC3E}">
        <p14:creationId xmlns:p14="http://schemas.microsoft.com/office/powerpoint/2010/main" val="32955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n-GB" sz="1200" dirty="0" smtClean="0"/>
              <a:t>Women victims of FM have a lot of difficulties to prevent or escape from a FM. They lack a network and feel very isolated in the host society. Opposing a FM will bring them terrible personal, family and economic consequences.</a:t>
            </a:r>
          </a:p>
          <a:p>
            <a:pPr algn="just"/>
            <a:r>
              <a:rPr lang="en-GB" sz="1200" dirty="0" smtClean="0"/>
              <a:t>Only some of the interviewed women managed to avoid or escape form a FM when finding some support in a professional from social services, women’s services for gender violence, health or education services with a special training and awareness on FM.</a:t>
            </a:r>
          </a:p>
          <a:p>
            <a:pPr algn="just"/>
            <a:r>
              <a:rPr lang="en-GB" sz="1200" dirty="0" smtClean="0"/>
              <a:t>The only available support (residencies, labour and economic) is when they are forwarded to the existing network for violence against women.</a:t>
            </a:r>
          </a:p>
          <a:p>
            <a:endParaRPr lang="ca-ES" dirty="0"/>
          </a:p>
        </p:txBody>
      </p:sp>
      <p:sp>
        <p:nvSpPr>
          <p:cNvPr id="4" name="3 Marcador de número de diapositiva"/>
          <p:cNvSpPr>
            <a:spLocks noGrp="1"/>
          </p:cNvSpPr>
          <p:nvPr>
            <p:ph type="sldNum" sz="quarter" idx="10"/>
          </p:nvPr>
        </p:nvSpPr>
        <p:spPr/>
        <p:txBody>
          <a:bodyPr/>
          <a:lstStyle/>
          <a:p>
            <a:fld id="{843EB0B1-98C6-42B7-8882-FD22DC1A957E}" type="slidenum">
              <a:rPr lang="es-ES" smtClean="0"/>
              <a:t>6</a:t>
            </a:fld>
            <a:endParaRPr lang="es-ES"/>
          </a:p>
        </p:txBody>
      </p:sp>
    </p:spTree>
    <p:extLst>
      <p:ext uri="{BB962C8B-B14F-4D97-AF65-F5344CB8AC3E}">
        <p14:creationId xmlns:p14="http://schemas.microsoft.com/office/powerpoint/2010/main" val="382599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ES" sz="1200" b="1" dirty="0" smtClean="0"/>
              <a:t>STS (Sala 3ª. Sección 5ª) de 11 de mayo de 2009.Derecho de asilo. Persecución por motivos de género. </a:t>
            </a:r>
            <a:r>
              <a:rPr lang="es-ES" sz="1200" dirty="0" smtClean="0"/>
              <a:t>Derecho de asilo. Persecución por motivos de género. Concesión de asilo a mujer nigeriana víctima de mutilación genital como paso previo a un matrimonio no deseado. El hecho de que no se haya aportado documentación acreditativa de la identidad es un dato de secundaria importancia cuando se ha establecido suficientemente la nacionalidad, que es el dato que realmente interesa. Lo mismo ocurre respecto al desconocimiento de la edad del esposo, o del estado civil en el momento de petición de asilo, extremo este último que puede explicarse si se atiende al hecho de que el matrimonio se entiende formalmente celebrado desde el momento en que se practica la mutilación y la mujer es entregada al hombre.</a:t>
            </a:r>
          </a:p>
          <a:p>
            <a:r>
              <a:rPr lang="es-ES" sz="1200" dirty="0" smtClean="0"/>
              <a:t>El Tribunal Supremo ha concedido la condición de refugiada a una joven nigeriana que se vio obligada a huir de su país después de que le practicaran la ablación del clítoris para casarla con un vecino musulmán mucho mayor que ella. Según el relato de la joven Bola </a:t>
            </a:r>
            <a:r>
              <a:rPr lang="es-ES" sz="1200" dirty="0" err="1" smtClean="0"/>
              <a:t>Olugbenga</a:t>
            </a:r>
            <a:r>
              <a:rPr lang="es-ES" sz="1200" dirty="0" smtClean="0"/>
              <a:t>, reflejado en la sentencia, su padre la entregó en matrimonio a un vecino de religión musulmana, que disfrutaba de una posición económica más holgada que la de su familia. Con la finalidad de formalizar el matrimonio le fue practicada una ablación de clítoris, tras lo cual escapó a España. </a:t>
            </a:r>
          </a:p>
          <a:p>
            <a:r>
              <a:rPr lang="es-ES" sz="1200" dirty="0" smtClean="0"/>
              <a:t>Ministerio del Interior le denegó su petición de reconocimiento de la condición de refugiada, negativa que fue confirmada por la Audiencia Nacional debido a que «no aportó documentos acreditativos sobre su identidad» ni suficientes pruebas o indicios que acreditaran que había sufrido persecución. No obstante, se le concedió una autorización para permanecer en España por razones humanitarias.</a:t>
            </a:r>
          </a:p>
          <a:p>
            <a:r>
              <a:rPr lang="es-ES" sz="1200" dirty="0" smtClean="0"/>
              <a:t>La sentencia del alto tribunal hace referencia a un informe del Alto Comisionado de la ONU para los refugiados (ACNUR) que refleja que el Código Penal nigeriano establece explícitamente que la violencia ejercida por un hombre dentro del matrimonio no constituye una ofensa si está permitido por la costumbre. ACNUR recuerda que a pesar de que la mutilación genital femenina ha comenzado a descender en este país la práctica sigue siendo común en las áreas rurales y entre las etnias </a:t>
            </a:r>
            <a:r>
              <a:rPr lang="es-ES" sz="1200" dirty="0" err="1" smtClean="0"/>
              <a:t>edo</a:t>
            </a:r>
            <a:r>
              <a:rPr lang="es-ES" sz="1200" dirty="0" smtClean="0"/>
              <a:t> --a la que pertenece </a:t>
            </a:r>
            <a:r>
              <a:rPr lang="es-ES" sz="1200" dirty="0" err="1" smtClean="0"/>
              <a:t>Olugbenga</a:t>
            </a:r>
            <a:r>
              <a:rPr lang="es-ES" sz="1200" dirty="0" smtClean="0"/>
              <a:t>-- y </a:t>
            </a:r>
            <a:r>
              <a:rPr lang="es-ES" sz="1200" dirty="0" err="1" smtClean="0"/>
              <a:t>urhobo</a:t>
            </a:r>
            <a:r>
              <a:rPr lang="es-ES" sz="1200" dirty="0" smtClean="0"/>
              <a:t>. La Sala de lo contencioso-administrativo considera suficientemente acreditados los hechos que expuso la refugiada como causa de su salida de Nigeria, que reflejan «un contexto familiar y social en el que se le obligó a someterse a esta bárbara práctica» y considera que hay indicios suficientes para decidir que la joven sufría en su país «una persecución por su pertenencia al género femenino que la impuso un matrimonio no deseado y le mutiló un órgano genital», motivo por el que le concede la condición de refugiada.</a:t>
            </a:r>
            <a:endParaRPr lang="ca-ES" sz="1200" dirty="0" smtClean="0"/>
          </a:p>
          <a:p>
            <a:endParaRPr lang="ca-ES" dirty="0"/>
          </a:p>
        </p:txBody>
      </p:sp>
      <p:sp>
        <p:nvSpPr>
          <p:cNvPr id="4" name="3 Marcador de número de diapositiva"/>
          <p:cNvSpPr>
            <a:spLocks noGrp="1"/>
          </p:cNvSpPr>
          <p:nvPr>
            <p:ph type="sldNum" sz="quarter" idx="10"/>
          </p:nvPr>
        </p:nvSpPr>
        <p:spPr/>
        <p:txBody>
          <a:bodyPr/>
          <a:lstStyle/>
          <a:p>
            <a:fld id="{843EB0B1-98C6-42B7-8882-FD22DC1A957E}" type="slidenum">
              <a:rPr lang="es-ES" smtClean="0"/>
              <a:t>7</a:t>
            </a:fld>
            <a:endParaRPr lang="es-ES"/>
          </a:p>
        </p:txBody>
      </p:sp>
    </p:spTree>
    <p:extLst>
      <p:ext uri="{BB962C8B-B14F-4D97-AF65-F5344CB8AC3E}">
        <p14:creationId xmlns:p14="http://schemas.microsoft.com/office/powerpoint/2010/main" val="348192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EU 28= 32% </a:t>
            </a:r>
            <a:r>
              <a:rPr lang="es-ES" sz="1200" b="0" i="0" u="none" strike="noStrike" kern="1200" baseline="0" dirty="0" err="1" smtClean="0">
                <a:solidFill>
                  <a:schemeClr val="tx1"/>
                </a:solidFill>
                <a:latin typeface="+mn-lt"/>
                <a:ea typeface="+mn-ea"/>
                <a:cs typeface="+mn-cs"/>
              </a:rPr>
              <a:t>women</a:t>
            </a:r>
            <a:r>
              <a:rPr lang="es-ES" sz="1200" b="0" i="0" u="none" strike="noStrike" kern="1200" baseline="0" dirty="0" smtClean="0">
                <a:solidFill>
                  <a:schemeClr val="tx1"/>
                </a:solidFill>
                <a:latin typeface="+mn-lt"/>
                <a:ea typeface="+mn-ea"/>
                <a:cs typeface="+mn-cs"/>
              </a:rPr>
              <a:t>; 68%men</a:t>
            </a:r>
          </a:p>
          <a:p>
            <a:endParaRPr lang="ca-ES" dirty="0"/>
          </a:p>
        </p:txBody>
      </p:sp>
      <p:sp>
        <p:nvSpPr>
          <p:cNvPr id="4" name="3 Marcador de número de diapositiva"/>
          <p:cNvSpPr>
            <a:spLocks noGrp="1"/>
          </p:cNvSpPr>
          <p:nvPr>
            <p:ph type="sldNum" sz="quarter" idx="10"/>
          </p:nvPr>
        </p:nvSpPr>
        <p:spPr/>
        <p:txBody>
          <a:bodyPr/>
          <a:lstStyle/>
          <a:p>
            <a:fld id="{D54EEA7C-F96B-46FB-8198-C407C11BD3F2}"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342314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3187700" y="268289"/>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5" name="Rectangle 7"/>
          <p:cNvSpPr/>
          <p:nvPr/>
        </p:nvSpPr>
        <p:spPr>
          <a:xfrm>
            <a:off x="268289"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ctrTitle"/>
          </p:nvPr>
        </p:nvSpPr>
        <p:spPr>
          <a:xfrm>
            <a:off x="3200401" y="4208929"/>
            <a:ext cx="5458968" cy="1048684"/>
          </a:xfrm>
        </p:spPr>
        <p:txBody>
          <a:bodyPr rtlCol="0">
            <a:normAutofit/>
          </a:bodyPr>
          <a:lstStyle>
            <a:lvl1pPr algn="l" defTabSz="914305" rtl="0" eaLnBrk="1" latinLnBrk="0" hangingPunct="1">
              <a:spcBef>
                <a:spcPct val="0"/>
              </a:spcBef>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3200401" y="5257801"/>
            <a:ext cx="5458968" cy="621792"/>
          </a:xfrm>
        </p:spPr>
        <p:txBody>
          <a:bodyPr rtlCol="0">
            <a:normAutofit/>
          </a:bodyPr>
          <a:lstStyle>
            <a:lvl1pPr marL="0" indent="0" algn="l" defTabSz="914305"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6" name="Date Placeholder 3"/>
          <p:cNvSpPr>
            <a:spLocks noGrp="1"/>
          </p:cNvSpPr>
          <p:nvPr>
            <p:ph type="dt" sz="half" idx="10"/>
          </p:nvPr>
        </p:nvSpPr>
        <p:spPr>
          <a:xfrm>
            <a:off x="3276600" y="390526"/>
            <a:ext cx="5505450" cy="365125"/>
          </a:xfrm>
        </p:spPr>
        <p:txBody>
          <a:bodyPr/>
          <a:lstStyle>
            <a:lvl1pPr marL="0" algn="r" defTabSz="914305" rtl="0" eaLnBrk="1" latinLnBrk="0" hangingPunct="1">
              <a:defRPr sz="2200" b="0" kern="1200" baseline="0">
                <a:solidFill>
                  <a:schemeClr val="bg1"/>
                </a:solidFill>
                <a:latin typeface="+mn-lt"/>
                <a:ea typeface="+mn-ea"/>
                <a:cs typeface="+mn-cs"/>
              </a:defRPr>
            </a:lvl1pPr>
          </a:lstStyle>
          <a:p>
            <a:pPr>
              <a:defRPr/>
            </a:pPr>
            <a:fld id="{AA580C08-3EC8-9B44-AE24-E772101495B8}" type="datetimeFigureOut">
              <a:rPr lang="en-US">
                <a:solidFill>
                  <a:srgbClr val="FFFFFF"/>
                </a:solidFill>
              </a:rPr>
              <a:pPr>
                <a:defRPr/>
              </a:pPr>
              <a:t>12/14/2017</a:t>
            </a:fld>
            <a:endParaRPr lang="en-US">
              <a:solidFill>
                <a:srgbClr val="FFFFFF"/>
              </a:solidFill>
            </a:endParaRPr>
          </a:p>
        </p:txBody>
      </p:sp>
      <p:sp>
        <p:nvSpPr>
          <p:cNvPr id="7" name="Footer Placeholder 4"/>
          <p:cNvSpPr>
            <a:spLocks noGrp="1"/>
          </p:cNvSpPr>
          <p:nvPr>
            <p:ph type="ftr" sz="quarter" idx="11"/>
          </p:nvPr>
        </p:nvSpPr>
        <p:spPr>
          <a:xfrm>
            <a:off x="3219451" y="6356351"/>
            <a:ext cx="4735513" cy="365125"/>
          </a:xfrm>
        </p:spPr>
        <p:txBody>
          <a:bodyPr/>
          <a:lstStyle>
            <a:lvl1pPr marL="0" algn="l" defTabSz="914305" rtl="0" eaLnBrk="1" latinLnBrk="0" hangingPunct="1">
              <a:defRPr sz="1100" b="1" kern="1200">
                <a:solidFill>
                  <a:schemeClr val="tx2">
                    <a:lumMod val="60000"/>
                    <a:lumOff val="40000"/>
                  </a:schemeClr>
                </a:solidFill>
                <a:latin typeface="+mn-lt"/>
                <a:ea typeface="+mn-ea"/>
                <a:cs typeface="+mn-cs"/>
              </a:defRPr>
            </a:lvl1pPr>
          </a:lstStyle>
          <a:p>
            <a:pPr>
              <a:defRPr/>
            </a:pPr>
            <a:endParaRPr lang="en-US">
              <a:solidFill>
                <a:srgbClr val="1F2123">
                  <a:lumMod val="60000"/>
                  <a:lumOff val="40000"/>
                </a:srgbClr>
              </a:solidFill>
            </a:endParaRPr>
          </a:p>
        </p:txBody>
      </p:sp>
      <p:sp>
        <p:nvSpPr>
          <p:cNvPr id="8" name="Slide Number Placeholder 5"/>
          <p:cNvSpPr>
            <a:spLocks noGrp="1"/>
          </p:cNvSpPr>
          <p:nvPr>
            <p:ph type="sldNum" sz="quarter" idx="12"/>
          </p:nvPr>
        </p:nvSpPr>
        <p:spPr>
          <a:xfrm>
            <a:off x="8256589" y="6356351"/>
            <a:ext cx="685800" cy="365125"/>
          </a:xfrm>
        </p:spPr>
        <p:txBody>
          <a:bodyPr/>
          <a:lstStyle>
            <a:lvl1pPr marL="0" algn="r" defTabSz="914305" rtl="0" eaLnBrk="1" latinLnBrk="0" hangingPunct="1">
              <a:defRPr sz="1100" b="1" kern="1200">
                <a:solidFill>
                  <a:schemeClr val="tx2">
                    <a:lumMod val="60000"/>
                    <a:lumOff val="40000"/>
                  </a:schemeClr>
                </a:solidFill>
                <a:latin typeface="+mn-lt"/>
                <a:ea typeface="+mn-ea"/>
                <a:cs typeface="+mn-cs"/>
              </a:defRPr>
            </a:lvl1pPr>
          </a:lstStyle>
          <a:p>
            <a:pPr>
              <a:defRPr/>
            </a:pPr>
            <a:fld id="{CCBAE2DE-A4D5-504B-9654-D60C8B6721D1}" type="slidenum">
              <a:rPr lang="en-US">
                <a:solidFill>
                  <a:srgbClr val="1F2123">
                    <a:lumMod val="60000"/>
                    <a:lumOff val="40000"/>
                  </a:srgbClr>
                </a:solidFill>
              </a:rPr>
              <a:pPr>
                <a:defRPr/>
              </a:pPr>
              <a:t>‹Nº›</a:t>
            </a:fld>
            <a:endParaRPr lang="en-US">
              <a:solidFill>
                <a:srgbClr val="1F2123">
                  <a:lumMod val="60000"/>
                  <a:lumOff val="40000"/>
                </a:srgbClr>
              </a:solidFill>
            </a:endParaRPr>
          </a:p>
        </p:txBody>
      </p:sp>
    </p:spTree>
    <p:extLst>
      <p:ext uri="{BB962C8B-B14F-4D97-AF65-F5344CB8AC3E}">
        <p14:creationId xmlns:p14="http://schemas.microsoft.com/office/powerpoint/2010/main" val="1342000492"/>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6" name="Rectangle 7"/>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200" y="914400"/>
            <a:ext cx="7391401"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428244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4"/>
          <p:cNvSpPr>
            <a:spLocks noGrp="1"/>
          </p:cNvSpPr>
          <p:nvPr>
            <p:ph type="dt" sz="half" idx="15"/>
          </p:nvPr>
        </p:nvSpPr>
        <p:spPr/>
        <p:txBody>
          <a:bodyPr/>
          <a:lstStyle>
            <a:lvl1pPr>
              <a:defRPr/>
            </a:lvl1pPr>
          </a:lstStyle>
          <a:p>
            <a:pPr>
              <a:defRPr/>
            </a:pPr>
            <a:fld id="{B5ED6055-33B4-8648-A0D0-A1460C51F50D}"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8" name="Footer Placeholder 5"/>
          <p:cNvSpPr>
            <a:spLocks noGrp="1"/>
          </p:cNvSpPr>
          <p:nvPr>
            <p:ph type="ftr" sz="quarter" idx="16"/>
          </p:nvPr>
        </p:nvSpPr>
        <p:spPr/>
        <p:txBody>
          <a:bodyPr/>
          <a:lstStyle>
            <a:lvl1pPr>
              <a:defRPr/>
            </a:lvl1pPr>
          </a:lstStyle>
          <a:p>
            <a:pPr>
              <a:defRPr/>
            </a:pPr>
            <a:endParaRPr lang="en-US">
              <a:solidFill>
                <a:srgbClr val="1F2123">
                  <a:lumMod val="60000"/>
                  <a:lumOff val="40000"/>
                </a:srgbClr>
              </a:solidFill>
            </a:endParaRPr>
          </a:p>
        </p:txBody>
      </p:sp>
      <p:sp>
        <p:nvSpPr>
          <p:cNvPr id="11" name="Slide Number Placeholder 6"/>
          <p:cNvSpPr>
            <a:spLocks noGrp="1"/>
          </p:cNvSpPr>
          <p:nvPr>
            <p:ph type="sldNum" sz="quarter" idx="17"/>
          </p:nvPr>
        </p:nvSpPr>
        <p:spPr/>
        <p:txBody>
          <a:bodyPr/>
          <a:lstStyle>
            <a:lvl1pPr>
              <a:defRPr/>
            </a:lvl1pPr>
          </a:lstStyle>
          <a:p>
            <a:pPr>
              <a:defRPr/>
            </a:pPr>
            <a:fld id="{43500E35-3F31-2C4B-954B-784E93CD007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737948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7" name="Rectangle 7"/>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200" y="914400"/>
            <a:ext cx="7391401"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428244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5720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Date Placeholder 4"/>
          <p:cNvSpPr>
            <a:spLocks noGrp="1"/>
          </p:cNvSpPr>
          <p:nvPr>
            <p:ph type="dt" sz="half" idx="16"/>
          </p:nvPr>
        </p:nvSpPr>
        <p:spPr/>
        <p:txBody>
          <a:bodyPr/>
          <a:lstStyle>
            <a:lvl1pPr>
              <a:defRPr/>
            </a:lvl1pPr>
          </a:lstStyle>
          <a:p>
            <a:pPr>
              <a:defRPr/>
            </a:pPr>
            <a:fld id="{A0EB33AD-C1C4-5E4B-9EC0-1BF9197A4D65}"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10" name="Footer Placeholder 5"/>
          <p:cNvSpPr>
            <a:spLocks noGrp="1"/>
          </p:cNvSpPr>
          <p:nvPr>
            <p:ph type="ftr" sz="quarter" idx="17"/>
          </p:nvPr>
        </p:nvSpPr>
        <p:spPr/>
        <p:txBody>
          <a:bodyPr/>
          <a:lstStyle>
            <a:lvl1pPr>
              <a:defRPr/>
            </a:lvl1pPr>
          </a:lstStyle>
          <a:p>
            <a:pPr>
              <a:defRPr/>
            </a:pPr>
            <a:endParaRPr lang="en-US">
              <a:solidFill>
                <a:srgbClr val="1F2123">
                  <a:lumMod val="60000"/>
                  <a:lumOff val="40000"/>
                </a:srgbClr>
              </a:solidFill>
            </a:endParaRPr>
          </a:p>
        </p:txBody>
      </p:sp>
      <p:sp>
        <p:nvSpPr>
          <p:cNvPr id="13" name="Slide Number Placeholder 6"/>
          <p:cNvSpPr>
            <a:spLocks noGrp="1"/>
          </p:cNvSpPr>
          <p:nvPr>
            <p:ph type="sldNum" sz="quarter" idx="18"/>
          </p:nvPr>
        </p:nvSpPr>
        <p:spPr/>
        <p:txBody>
          <a:bodyPr/>
          <a:lstStyle>
            <a:lvl1pPr>
              <a:defRPr/>
            </a:lvl1pPr>
          </a:lstStyle>
          <a:p>
            <a:pPr>
              <a:defRPr/>
            </a:pPr>
            <a:fld id="{DC173830-ACB0-2B4D-9A19-8B300965CA6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86612838"/>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ctangle 5"/>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p:txBody>
          <a:bodyPr/>
          <a:lstStyle/>
          <a:p>
            <a:r>
              <a:rPr lang="it-IT" smtClean="0"/>
              <a:t>Fare clic per modificare stile</a:t>
            </a:r>
            <a:endParaRPr/>
          </a:p>
        </p:txBody>
      </p:sp>
      <p:sp>
        <p:nvSpPr>
          <p:cNvPr id="4" name="Date Placeholder 2"/>
          <p:cNvSpPr>
            <a:spLocks noGrp="1"/>
          </p:cNvSpPr>
          <p:nvPr>
            <p:ph type="dt" sz="half" idx="10"/>
          </p:nvPr>
        </p:nvSpPr>
        <p:spPr/>
        <p:txBody>
          <a:bodyPr/>
          <a:lstStyle>
            <a:lvl1pPr>
              <a:defRPr/>
            </a:lvl1pPr>
          </a:lstStyle>
          <a:p>
            <a:pPr>
              <a:defRPr/>
            </a:pPr>
            <a:fld id="{20C2A7A4-DE1E-8F4C-80FC-00A13A568165}"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CBCCCB1-7168-954B-B525-8C6947B5CF5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891769030"/>
      </p:ext>
    </p:extLst>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p:nvPr/>
        </p:nvSpPr>
        <p:spPr>
          <a:xfrm>
            <a:off x="8148639" y="268289"/>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3" name="Date Placeholder 1"/>
          <p:cNvSpPr>
            <a:spLocks noGrp="1"/>
          </p:cNvSpPr>
          <p:nvPr>
            <p:ph type="dt" sz="half" idx="10"/>
          </p:nvPr>
        </p:nvSpPr>
        <p:spPr/>
        <p:txBody>
          <a:bodyPr/>
          <a:lstStyle>
            <a:lvl1pPr>
              <a:defRPr/>
            </a:lvl1pPr>
          </a:lstStyle>
          <a:p>
            <a:pPr>
              <a:defRPr/>
            </a:pPr>
            <a:fld id="{B99313F9-B063-E747-8731-55A214EBA32B}"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A7F71C09-A296-B244-8458-30DCDF62471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15539781"/>
      </p:ext>
    </p:extLst>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7"/>
          <p:cNvSpPr/>
          <p:nvPr/>
        </p:nvSpPr>
        <p:spPr>
          <a:xfrm>
            <a:off x="8148639" y="268289"/>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199" y="995083"/>
            <a:ext cx="3566160" cy="1035424"/>
          </a:xfrm>
        </p:spPr>
        <p:txBody>
          <a:bodyPr/>
          <a:lstStyle>
            <a:lvl1pPr algn="l">
              <a:defRPr sz="2800" b="0"/>
            </a:lvl1pPr>
          </a:lstStyle>
          <a:p>
            <a:r>
              <a:rPr lang="it-IT" smtClean="0"/>
              <a:t>Fare clic per modificare stile</a:t>
            </a:r>
            <a:endParaRPr/>
          </a:p>
        </p:txBody>
      </p:sp>
      <p:sp>
        <p:nvSpPr>
          <p:cNvPr id="3" name="Content Placeholder 2"/>
          <p:cNvSpPr>
            <a:spLocks noGrp="1"/>
          </p:cNvSpPr>
          <p:nvPr>
            <p:ph idx="1"/>
          </p:nvPr>
        </p:nvSpPr>
        <p:spPr>
          <a:xfrm>
            <a:off x="4762052" y="990601"/>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spcBef>
                <a:spcPts val="60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gli stili del testo dello schema</a:t>
            </a:r>
          </a:p>
        </p:txBody>
      </p:sp>
      <p:sp>
        <p:nvSpPr>
          <p:cNvPr id="6" name="Date Placeholder 4"/>
          <p:cNvSpPr>
            <a:spLocks noGrp="1"/>
          </p:cNvSpPr>
          <p:nvPr>
            <p:ph type="dt" sz="half" idx="10"/>
          </p:nvPr>
        </p:nvSpPr>
        <p:spPr/>
        <p:txBody>
          <a:bodyPr/>
          <a:lstStyle>
            <a:lvl1pPr>
              <a:defRPr/>
            </a:lvl1pPr>
          </a:lstStyle>
          <a:p>
            <a:pPr>
              <a:defRPr/>
            </a:pPr>
            <a:fld id="{F87D81AC-47D1-AF4A-B966-755F0F558614}"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3EB242B0-0F9C-E449-B272-4E683DB66B3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426283632"/>
      </p:ext>
    </p:extLst>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5" name="Rectangle 7"/>
          <p:cNvSpPr/>
          <p:nvPr/>
        </p:nvSpPr>
        <p:spPr>
          <a:xfrm>
            <a:off x="4746626" y="268289"/>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199" y="995083"/>
            <a:ext cx="3566160" cy="1035424"/>
          </a:xfrm>
        </p:spPr>
        <p:txBody>
          <a:bodyPr/>
          <a:lstStyle>
            <a:lvl1pPr algn="l">
              <a:defRPr sz="2800" b="0"/>
            </a:lvl1pPr>
          </a:lstStyle>
          <a:p>
            <a:r>
              <a:rPr lang="it-IT" smtClean="0"/>
              <a:t>Fare clic per modificare stile</a:t>
            </a:r>
            <a:endParaRPr/>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spcBef>
                <a:spcPts val="60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gli stili del testo dello schema</a:t>
            </a:r>
          </a:p>
        </p:txBody>
      </p:sp>
      <p:sp>
        <p:nvSpPr>
          <p:cNvPr id="10" name="Picture Placeholder 9"/>
          <p:cNvSpPr>
            <a:spLocks noGrp="1"/>
          </p:cNvSpPr>
          <p:nvPr>
            <p:ph type="pic" sz="quarter" idx="13"/>
          </p:nvPr>
        </p:nvSpPr>
        <p:spPr>
          <a:xfrm>
            <a:off x="4760258" y="990601"/>
            <a:ext cx="4096512" cy="5611813"/>
          </a:xfrm>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6" name="Date Placeholder 4"/>
          <p:cNvSpPr>
            <a:spLocks noGrp="1"/>
          </p:cNvSpPr>
          <p:nvPr>
            <p:ph type="dt" sz="half" idx="14"/>
          </p:nvPr>
        </p:nvSpPr>
        <p:spPr>
          <a:xfrm>
            <a:off x="161925" y="6124576"/>
            <a:ext cx="1752600" cy="365125"/>
          </a:xfrm>
        </p:spPr>
        <p:txBody>
          <a:bodyPr/>
          <a:lstStyle>
            <a:lvl1pPr algn="l">
              <a:defRPr/>
            </a:lvl1pPr>
          </a:lstStyle>
          <a:p>
            <a:pPr>
              <a:defRPr/>
            </a:pPr>
            <a:fld id="{0E8D8EC1-8F05-F744-A79B-8BAF38A524F6}"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5"/>
          <p:cNvSpPr>
            <a:spLocks noGrp="1"/>
          </p:cNvSpPr>
          <p:nvPr>
            <p:ph type="ftr" sz="quarter" idx="15"/>
          </p:nvPr>
        </p:nvSpPr>
        <p:spPr>
          <a:xfrm>
            <a:off x="174626" y="6356351"/>
            <a:ext cx="3863975" cy="365125"/>
          </a:xfrm>
        </p:spPr>
        <p:txBody>
          <a:bodyPr/>
          <a:lstStyle>
            <a:lvl1pPr>
              <a:defRPr/>
            </a:lvl1pPr>
          </a:lstStyle>
          <a:p>
            <a:pPr>
              <a:defRPr/>
            </a:pPr>
            <a:endParaRPr lang="en-US">
              <a:solidFill>
                <a:srgbClr val="1F2123">
                  <a:lumMod val="60000"/>
                  <a:lumOff val="40000"/>
                </a:srgbClr>
              </a:solidFill>
            </a:endParaRPr>
          </a:p>
        </p:txBody>
      </p:sp>
      <p:sp>
        <p:nvSpPr>
          <p:cNvPr id="8" name="Slide Number Placeholder 6"/>
          <p:cNvSpPr>
            <a:spLocks noGrp="1"/>
          </p:cNvSpPr>
          <p:nvPr>
            <p:ph type="sldNum" sz="quarter" idx="16"/>
          </p:nvPr>
        </p:nvSpPr>
        <p:spPr/>
        <p:txBody>
          <a:bodyPr/>
          <a:lstStyle>
            <a:lvl1pPr>
              <a:defRPr/>
            </a:lvl1pPr>
          </a:lstStyle>
          <a:p>
            <a:pPr>
              <a:defRPr/>
            </a:pPr>
            <a:fld id="{857056F6-0A53-B545-A027-06F40DC8A09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91178520"/>
      </p:ext>
    </p:extLst>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5" name="Rectangle 7"/>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8789" y="4267200"/>
            <a:ext cx="6477000" cy="566738"/>
          </a:xfrm>
        </p:spPr>
        <p:txBody>
          <a:bodyPr/>
          <a:lstStyle>
            <a:lvl1pPr algn="l">
              <a:defRPr sz="2800" b="0"/>
            </a:lvl1pPr>
          </a:lstStyle>
          <a:p>
            <a:r>
              <a:rPr lang="it-IT" smtClean="0"/>
              <a:t>Fare clic per modificare stile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458788" y="4840942"/>
            <a:ext cx="6475412" cy="1304271"/>
          </a:xfrm>
        </p:spPr>
        <p:txBody>
          <a:bodyPr>
            <a:normAutofit/>
          </a:bodyPr>
          <a:lstStyle>
            <a:lvl1pPr marL="0" indent="0">
              <a:spcBef>
                <a:spcPts val="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gli stili del testo dello schema</a:t>
            </a:r>
          </a:p>
        </p:txBody>
      </p:sp>
      <p:sp>
        <p:nvSpPr>
          <p:cNvPr id="6" name="Date Placeholder 4"/>
          <p:cNvSpPr>
            <a:spLocks noGrp="1"/>
          </p:cNvSpPr>
          <p:nvPr>
            <p:ph type="dt" sz="half" idx="10"/>
          </p:nvPr>
        </p:nvSpPr>
        <p:spPr/>
        <p:txBody>
          <a:bodyPr/>
          <a:lstStyle>
            <a:lvl1pPr>
              <a:defRPr/>
            </a:lvl1pPr>
          </a:lstStyle>
          <a:p>
            <a:pPr>
              <a:defRPr/>
            </a:pPr>
            <a:fld id="{D9F31E31-30A9-3640-9C30-401DC321A3C9}"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001E110-4580-8F40-872A-EADEE66D41C1}"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882583528"/>
      </p:ext>
    </p:extLst>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magini con didascalia">
    <p:spTree>
      <p:nvGrpSpPr>
        <p:cNvPr id="1" name=""/>
        <p:cNvGrpSpPr/>
        <p:nvPr/>
      </p:nvGrpSpPr>
      <p:grpSpPr>
        <a:xfrm>
          <a:off x="0" y="0"/>
          <a:ext cx="0" cy="0"/>
          <a:chOff x="0" y="0"/>
          <a:chExt cx="0" cy="0"/>
        </a:xfrm>
      </p:grpSpPr>
      <p:sp>
        <p:nvSpPr>
          <p:cNvPr id="8" name="Rectangle 7"/>
          <p:cNvSpPr/>
          <p:nvPr/>
        </p:nvSpPr>
        <p:spPr>
          <a:xfrm>
            <a:off x="8135939"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8789" y="4267200"/>
            <a:ext cx="6477000" cy="566738"/>
          </a:xfrm>
        </p:spPr>
        <p:txBody>
          <a:bodyPr/>
          <a:lstStyle>
            <a:lvl1pPr algn="l">
              <a:defRPr sz="2800" b="0"/>
            </a:lvl1pPr>
          </a:lstStyle>
          <a:p>
            <a:r>
              <a:rPr lang="it-IT" smtClean="0"/>
              <a:t>Fare clic per modificare stile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458788" y="4840942"/>
            <a:ext cx="6475412" cy="1304271"/>
          </a:xfrm>
        </p:spPr>
        <p:txBody>
          <a:bodyPr>
            <a:normAutofit/>
          </a:bodyPr>
          <a:lstStyle>
            <a:lvl1pPr marL="0" indent="0">
              <a:spcBef>
                <a:spcPts val="0"/>
              </a:spcBef>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it-IT" smtClean="0"/>
              <a:t>Fare clic per modificare gli stili del testo dello schema</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it-IT" noProof="0" smtClean="0"/>
              <a:t>Trascinare l'immagine su un segnaposto o fare clic sull'icona per aggiungerla</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it-IT" noProof="0" smtClean="0"/>
              <a:t>Trascinare l'immagine su un segnaposto o fare clic sull'icona per aggiungerla</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it-IT" noProof="0" smtClean="0"/>
              <a:t>Trascinare l'immagine su un segnaposto o fare clic sull'icona per aggiungerla</a:t>
            </a:r>
            <a:endParaRPr noProof="0"/>
          </a:p>
        </p:txBody>
      </p:sp>
      <p:sp>
        <p:nvSpPr>
          <p:cNvPr id="9" name="Date Placeholder 4"/>
          <p:cNvSpPr>
            <a:spLocks noGrp="1"/>
          </p:cNvSpPr>
          <p:nvPr>
            <p:ph type="dt" sz="half" idx="16"/>
          </p:nvPr>
        </p:nvSpPr>
        <p:spPr/>
        <p:txBody>
          <a:bodyPr/>
          <a:lstStyle>
            <a:lvl1pPr>
              <a:defRPr/>
            </a:lvl1pPr>
          </a:lstStyle>
          <a:p>
            <a:pPr>
              <a:defRPr/>
            </a:pPr>
            <a:fld id="{437163E1-0D1D-B045-83A5-76BEC43C2727}"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13" name="Footer Placeholder 5"/>
          <p:cNvSpPr>
            <a:spLocks noGrp="1"/>
          </p:cNvSpPr>
          <p:nvPr>
            <p:ph type="ftr" sz="quarter" idx="17"/>
          </p:nvPr>
        </p:nvSpPr>
        <p:spPr/>
        <p:txBody>
          <a:bodyPr/>
          <a:lstStyle>
            <a:lvl1pPr>
              <a:defRPr/>
            </a:lvl1pPr>
          </a:lstStyle>
          <a:p>
            <a:pPr>
              <a:defRPr/>
            </a:pPr>
            <a:endParaRPr lang="en-US">
              <a:solidFill>
                <a:srgbClr val="1F2123">
                  <a:lumMod val="60000"/>
                  <a:lumOff val="40000"/>
                </a:srgbClr>
              </a:solidFill>
            </a:endParaRPr>
          </a:p>
        </p:txBody>
      </p:sp>
      <p:sp>
        <p:nvSpPr>
          <p:cNvPr id="14" name="Slide Number Placeholder 6"/>
          <p:cNvSpPr>
            <a:spLocks noGrp="1"/>
          </p:cNvSpPr>
          <p:nvPr>
            <p:ph type="sldNum" sz="quarter" idx="18"/>
          </p:nvPr>
        </p:nvSpPr>
        <p:spPr/>
        <p:txBody>
          <a:bodyPr/>
          <a:lstStyle>
            <a:lvl1pPr>
              <a:defRPr/>
            </a:lvl1pPr>
          </a:lstStyle>
          <a:p>
            <a:pPr>
              <a:defRPr/>
            </a:pPr>
            <a:fld id="{60E58BA2-ED26-024D-B65F-156DAEA69D4E}"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540914959"/>
      </p:ext>
    </p:extLst>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Rectangle 6"/>
          <p:cNvSpPr/>
          <p:nvPr/>
        </p:nvSpPr>
        <p:spPr>
          <a:xfrm>
            <a:off x="7212013" y="268289"/>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p:txBody>
          <a:bodyPr/>
          <a:lstStyle>
            <a:lvl1pPr>
              <a:defRPr/>
            </a:lvl1pPr>
          </a:lstStyle>
          <a:p>
            <a:pPr>
              <a:defRPr/>
            </a:pPr>
            <a:fld id="{3E10E913-8CA9-DB42-A205-7336FBEEAFD7}"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152D4B5-802A-7940-96D0-47F36263BCD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365021675"/>
      </p:ext>
    </p:extLst>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4" name="Rectangle 6"/>
          <p:cNvSpPr/>
          <p:nvPr/>
        </p:nvSpPr>
        <p:spPr>
          <a:xfrm>
            <a:off x="8148639" y="268289"/>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Vertical Title 1"/>
          <p:cNvSpPr>
            <a:spLocks noGrp="1"/>
          </p:cNvSpPr>
          <p:nvPr>
            <p:ph type="title" orient="vert"/>
          </p:nvPr>
        </p:nvSpPr>
        <p:spPr>
          <a:xfrm>
            <a:off x="7543799" y="1035425"/>
            <a:ext cx="1322295" cy="5090739"/>
          </a:xfrm>
        </p:spPr>
        <p:txBody>
          <a:bodyPr vert="eaVert" anchor="t"/>
          <a:lstStyle/>
          <a:p>
            <a:r>
              <a:rPr lang="it-IT" smtClean="0"/>
              <a:t>Fare clic per modificare stile</a:t>
            </a:r>
            <a:endParaRPr/>
          </a:p>
        </p:txBody>
      </p:sp>
      <p:sp>
        <p:nvSpPr>
          <p:cNvPr id="3" name="Vertical Text Placeholder 2"/>
          <p:cNvSpPr>
            <a:spLocks noGrp="1"/>
          </p:cNvSpPr>
          <p:nvPr>
            <p:ph type="body" orient="vert" idx="1"/>
          </p:nvPr>
        </p:nvSpPr>
        <p:spPr>
          <a:xfrm>
            <a:off x="457200" y="1035425"/>
            <a:ext cx="6019800" cy="5109789"/>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p:txBody>
          <a:bodyPr/>
          <a:lstStyle>
            <a:lvl1pPr>
              <a:defRPr/>
            </a:lvl1pPr>
          </a:lstStyle>
          <a:p>
            <a:pPr>
              <a:defRPr/>
            </a:pPr>
            <a:fld id="{984EC085-C21B-EE49-B2AD-2D19C98DABC1}"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8258F5E-A4EA-C948-A78B-4E02561960FE}"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530468326"/>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ctangle 6"/>
          <p:cNvSpPr/>
          <p:nvPr/>
        </p:nvSpPr>
        <p:spPr>
          <a:xfrm>
            <a:off x="7212013" y="268289"/>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a:xfrm>
            <a:off x="7212013" y="6356351"/>
            <a:ext cx="1752600" cy="365125"/>
          </a:xfrm>
        </p:spPr>
        <p:txBody>
          <a:bodyPr/>
          <a:lstStyle>
            <a:lvl1pPr>
              <a:defRPr/>
            </a:lvl1pPr>
          </a:lstStyle>
          <a:p>
            <a:pPr>
              <a:defRPr/>
            </a:pPr>
            <a:fld id="{0E1B4F05-2469-0243-A848-E0CEED078B8C}"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7BEE1A6-4531-B047-8EBD-6B936CC7FE7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849703360"/>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5" name="Rectangle 6"/>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6" name="Rectangle 9"/>
          <p:cNvSpPr/>
          <p:nvPr/>
        </p:nvSpPr>
        <p:spPr>
          <a:xfrm>
            <a:off x="268289"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ctrTitle"/>
          </p:nvPr>
        </p:nvSpPr>
        <p:spPr>
          <a:xfrm>
            <a:off x="3200400" y="4171950"/>
            <a:ext cx="5457919" cy="1085850"/>
          </a:xfrm>
        </p:spPr>
        <p:txBody>
          <a:bodyPr>
            <a:normAutofit/>
          </a:bodyPr>
          <a:lstStyle>
            <a:lvl1pPr>
              <a:defRPr sz="4600"/>
            </a:lvl1pPr>
          </a:lstStyle>
          <a:p>
            <a:r>
              <a:rPr lang="it-IT" smtClean="0"/>
              <a:t>Fare clic per modificare stile</a:t>
            </a:r>
            <a:endParaRPr/>
          </a:p>
        </p:txBody>
      </p:sp>
      <p:sp>
        <p:nvSpPr>
          <p:cNvPr id="3" name="Subtitle 2"/>
          <p:cNvSpPr>
            <a:spLocks noGrp="1"/>
          </p:cNvSpPr>
          <p:nvPr>
            <p:ph type="subTitle" idx="1"/>
          </p:nvPr>
        </p:nvSpPr>
        <p:spPr>
          <a:xfrm>
            <a:off x="3200401" y="5257800"/>
            <a:ext cx="5457918" cy="618565"/>
          </a:xfrm>
        </p:spPr>
        <p:txBody>
          <a:bodyPr>
            <a:normAutofit/>
          </a:bodyPr>
          <a:lstStyle>
            <a:lvl1pPr marL="0" indent="0" algn="l">
              <a:spcBef>
                <a:spcPct val="0"/>
              </a:spcBef>
              <a:buNone/>
              <a:defRPr sz="1600">
                <a:solidFill>
                  <a:schemeClr val="tx2"/>
                </a:solidFill>
              </a:defRPr>
            </a:lvl1pPr>
            <a:lvl2pPr marL="457153" indent="0" algn="ctr">
              <a:spcBef>
                <a:spcPct val="0"/>
              </a:spcBef>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9" name="Picture Placeholder 8"/>
          <p:cNvSpPr>
            <a:spLocks noGrp="1"/>
          </p:cNvSpPr>
          <p:nvPr>
            <p:ph type="pic" sz="quarter" idx="13"/>
          </p:nvPr>
        </p:nvSpPr>
        <p:spPr>
          <a:xfrm>
            <a:off x="3200401" y="2877672"/>
            <a:ext cx="5646867" cy="1280160"/>
          </a:xfrm>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7" name="Date Placeholder 3"/>
          <p:cNvSpPr>
            <a:spLocks noGrp="1"/>
          </p:cNvSpPr>
          <p:nvPr>
            <p:ph type="dt" sz="half" idx="14"/>
          </p:nvPr>
        </p:nvSpPr>
        <p:spPr>
          <a:xfrm>
            <a:off x="3276600" y="390526"/>
            <a:ext cx="5499100" cy="365125"/>
          </a:xfrm>
        </p:spPr>
        <p:txBody>
          <a:bodyPr/>
          <a:lstStyle>
            <a:lvl1pPr>
              <a:defRPr sz="2200" b="0" baseline="0">
                <a:solidFill>
                  <a:schemeClr val="bg1"/>
                </a:solidFill>
              </a:defRPr>
            </a:lvl1pPr>
          </a:lstStyle>
          <a:p>
            <a:pPr>
              <a:defRPr/>
            </a:pPr>
            <a:fld id="{7C262C3F-B163-AF4B-848B-AFE306EF972D}" type="datetimeFigureOut">
              <a:rPr lang="en-US">
                <a:solidFill>
                  <a:srgbClr val="FFFFFF"/>
                </a:solidFill>
              </a:rPr>
              <a:pPr>
                <a:defRPr/>
              </a:pPr>
              <a:t>12/14/2017</a:t>
            </a:fld>
            <a:endParaRPr lang="en-US">
              <a:solidFill>
                <a:srgbClr val="FFFFFF"/>
              </a:solidFill>
            </a:endParaRPr>
          </a:p>
        </p:txBody>
      </p:sp>
      <p:sp>
        <p:nvSpPr>
          <p:cNvPr id="8" name="Footer Placeholder 4"/>
          <p:cNvSpPr>
            <a:spLocks noGrp="1"/>
          </p:cNvSpPr>
          <p:nvPr>
            <p:ph type="ftr" sz="quarter" idx="15"/>
          </p:nvPr>
        </p:nvSpPr>
        <p:spPr>
          <a:xfrm>
            <a:off x="3213100" y="6356351"/>
            <a:ext cx="4735513" cy="365125"/>
          </a:xfrm>
        </p:spPr>
        <p:txBody>
          <a:bodyPr/>
          <a:lstStyle>
            <a:lvl1pPr>
              <a:defRPr/>
            </a:lvl1pPr>
          </a:lstStyle>
          <a:p>
            <a:pPr>
              <a:defRPr/>
            </a:pPr>
            <a:endParaRPr lang="en-US">
              <a:solidFill>
                <a:srgbClr val="1F2123">
                  <a:lumMod val="60000"/>
                  <a:lumOff val="40000"/>
                </a:srgbClr>
              </a:solidFill>
            </a:endParaRPr>
          </a:p>
        </p:txBody>
      </p:sp>
      <p:sp>
        <p:nvSpPr>
          <p:cNvPr id="10" name="Slide Number Placeholder 5"/>
          <p:cNvSpPr>
            <a:spLocks noGrp="1"/>
          </p:cNvSpPr>
          <p:nvPr>
            <p:ph type="sldNum" sz="quarter" idx="16"/>
          </p:nvPr>
        </p:nvSpPr>
        <p:spPr>
          <a:xfrm>
            <a:off x="8266113" y="6356351"/>
            <a:ext cx="685800" cy="365125"/>
          </a:xfrm>
        </p:spPr>
        <p:txBody>
          <a:bodyPr/>
          <a:lstStyle>
            <a:lvl1pPr marL="0" algn="r" defTabSz="914305" rtl="0" eaLnBrk="1" latinLnBrk="0" hangingPunct="1">
              <a:defRPr sz="1100" b="1" kern="1200">
                <a:solidFill>
                  <a:schemeClr val="tx2">
                    <a:lumMod val="60000"/>
                    <a:lumOff val="40000"/>
                  </a:schemeClr>
                </a:solidFill>
                <a:latin typeface="+mn-lt"/>
                <a:ea typeface="+mn-ea"/>
                <a:cs typeface="+mn-cs"/>
              </a:defRPr>
            </a:lvl1pPr>
          </a:lstStyle>
          <a:p>
            <a:pPr>
              <a:defRPr/>
            </a:pPr>
            <a:fld id="{4939D28D-66AC-F043-91AA-6AD110917280}" type="slidenum">
              <a:rPr lang="en-US">
                <a:solidFill>
                  <a:srgbClr val="1F2123">
                    <a:lumMod val="60000"/>
                    <a:lumOff val="40000"/>
                  </a:srgbClr>
                </a:solidFill>
              </a:rPr>
              <a:pPr>
                <a:defRPr/>
              </a:pPr>
              <a:t>‹Nº›</a:t>
            </a:fld>
            <a:endParaRPr lang="en-US">
              <a:solidFill>
                <a:srgbClr val="1F2123">
                  <a:lumMod val="60000"/>
                  <a:lumOff val="40000"/>
                </a:srgbClr>
              </a:solidFill>
            </a:endParaRPr>
          </a:p>
        </p:txBody>
      </p:sp>
    </p:spTree>
    <p:extLst>
      <p:ext uri="{BB962C8B-B14F-4D97-AF65-F5344CB8AC3E}">
        <p14:creationId xmlns:p14="http://schemas.microsoft.com/office/powerpoint/2010/main" val="4127012843"/>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olo, contenuto e immagine">
    <p:spTree>
      <p:nvGrpSpPr>
        <p:cNvPr id="1" name=""/>
        <p:cNvGrpSpPr/>
        <p:nvPr/>
      </p:nvGrpSpPr>
      <p:grpSpPr>
        <a:xfrm>
          <a:off x="0" y="0"/>
          <a:ext cx="0" cy="0"/>
          <a:chOff x="0" y="0"/>
          <a:chExt cx="0" cy="0"/>
        </a:xfrm>
      </p:grpSpPr>
      <p:sp>
        <p:nvSpPr>
          <p:cNvPr id="5" name="Rectangle 6"/>
          <p:cNvSpPr/>
          <p:nvPr/>
        </p:nvSpPr>
        <p:spPr>
          <a:xfrm>
            <a:off x="269875" y="268289"/>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2178423" y="914400"/>
            <a:ext cx="6508377" cy="1143000"/>
          </a:xfrm>
        </p:spPr>
        <p:txBody>
          <a:bodyPr/>
          <a:lstStyle/>
          <a:p>
            <a:r>
              <a:rPr lang="it-IT" smtClean="0"/>
              <a:t>Fare clic per modificare stile</a:t>
            </a:r>
            <a:endParaRPr/>
          </a:p>
        </p:txBody>
      </p:sp>
      <p:sp>
        <p:nvSpPr>
          <p:cNvPr id="3" name="Content Placeholder 2"/>
          <p:cNvSpPr>
            <a:spLocks noGrp="1"/>
          </p:cNvSpPr>
          <p:nvPr>
            <p:ph idx="1"/>
          </p:nvPr>
        </p:nvSpPr>
        <p:spPr>
          <a:xfrm>
            <a:off x="2178423" y="2209801"/>
            <a:ext cx="6508377" cy="3916363"/>
          </a:xfrm>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6" name="Date Placeholder 3"/>
          <p:cNvSpPr>
            <a:spLocks noGrp="1"/>
          </p:cNvSpPr>
          <p:nvPr>
            <p:ph type="dt" sz="half" idx="14"/>
          </p:nvPr>
        </p:nvSpPr>
        <p:spPr>
          <a:xfrm>
            <a:off x="7212013" y="6356351"/>
            <a:ext cx="1752600" cy="365125"/>
          </a:xfrm>
        </p:spPr>
        <p:txBody>
          <a:bodyPr/>
          <a:lstStyle>
            <a:lvl1pPr>
              <a:defRPr/>
            </a:lvl1pPr>
          </a:lstStyle>
          <a:p>
            <a:pPr>
              <a:defRPr/>
            </a:pPr>
            <a:fld id="{E97565CD-2E1F-B348-9005-33FAC225520E}"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4"/>
          <p:cNvSpPr>
            <a:spLocks noGrp="1"/>
          </p:cNvSpPr>
          <p:nvPr>
            <p:ph type="ftr" sz="quarter" idx="15"/>
          </p:nvPr>
        </p:nvSpPr>
        <p:spPr>
          <a:xfrm>
            <a:off x="2178051" y="6356351"/>
            <a:ext cx="4927600" cy="365125"/>
          </a:xfrm>
        </p:spPr>
        <p:txBody>
          <a:bodyPr/>
          <a:lstStyle>
            <a:lvl1pPr>
              <a:defRPr/>
            </a:lvl1pPr>
          </a:lstStyle>
          <a:p>
            <a:pPr>
              <a:defRPr/>
            </a:pPr>
            <a:endParaRPr lang="en-US">
              <a:solidFill>
                <a:srgbClr val="1F2123">
                  <a:lumMod val="60000"/>
                  <a:lumOff val="40000"/>
                </a:srgbClr>
              </a:solidFill>
            </a:endParaRPr>
          </a:p>
        </p:txBody>
      </p:sp>
      <p:sp>
        <p:nvSpPr>
          <p:cNvPr id="8" name="Slide Number Placeholder 5"/>
          <p:cNvSpPr>
            <a:spLocks noGrp="1"/>
          </p:cNvSpPr>
          <p:nvPr>
            <p:ph type="sldNum" sz="quarter" idx="16"/>
          </p:nvPr>
        </p:nvSpPr>
        <p:spPr>
          <a:xfrm>
            <a:off x="331788" y="360364"/>
            <a:ext cx="506412" cy="365125"/>
          </a:xfrm>
        </p:spPr>
        <p:txBody>
          <a:bodyPr/>
          <a:lstStyle>
            <a:lvl1pPr>
              <a:defRPr/>
            </a:lvl1pPr>
          </a:lstStyle>
          <a:p>
            <a:pPr>
              <a:defRPr/>
            </a:pPr>
            <a:fld id="{C1FA0E40-3CC9-194C-A97D-396FB9020D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250218366"/>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7759700" y="268289"/>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it-IT" smtClean="0"/>
              <a:t>Fare clic per modificare gli stili del testo dello schema</a:t>
            </a:r>
          </a:p>
        </p:txBody>
      </p:sp>
      <p:sp>
        <p:nvSpPr>
          <p:cNvPr id="5" name="Date Placeholder 3"/>
          <p:cNvSpPr>
            <a:spLocks noGrp="1"/>
          </p:cNvSpPr>
          <p:nvPr>
            <p:ph type="dt" sz="half" idx="10"/>
          </p:nvPr>
        </p:nvSpPr>
        <p:spPr>
          <a:xfrm>
            <a:off x="5562601" y="6356351"/>
            <a:ext cx="1622425" cy="365125"/>
          </a:xfrm>
        </p:spPr>
        <p:txBody>
          <a:bodyPr/>
          <a:lstStyle>
            <a:lvl1pPr>
              <a:defRPr/>
            </a:lvl1pPr>
          </a:lstStyle>
          <a:p>
            <a:pPr>
              <a:defRPr/>
            </a:pPr>
            <a:fld id="{650A3756-3E3B-2F4A-871A-834CDF40FF2C}"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6" name="Footer Placeholder 4"/>
          <p:cNvSpPr>
            <a:spLocks noGrp="1"/>
          </p:cNvSpPr>
          <p:nvPr>
            <p:ph type="ftr" sz="quarter" idx="11"/>
          </p:nvPr>
        </p:nvSpPr>
        <p:spPr>
          <a:xfrm>
            <a:off x="174626" y="6356351"/>
            <a:ext cx="5311775" cy="365125"/>
          </a:xfrm>
        </p:spPr>
        <p:txBody>
          <a:bodyPr/>
          <a:lstStyle>
            <a:lvl1pPr>
              <a:defRPr/>
            </a:lvl1pPr>
          </a:lstStyle>
          <a:p>
            <a:pPr>
              <a:defRPr/>
            </a:pPr>
            <a:endParaRPr lang="en-US">
              <a:solidFill>
                <a:srgbClr val="1F212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1BDAC9D-5F89-C849-A5BF-CF3B2EC6ED5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09005346"/>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5" name="Rectangle 6"/>
          <p:cNvSpPr/>
          <p:nvPr/>
        </p:nvSpPr>
        <p:spPr>
          <a:xfrm>
            <a:off x="269876" y="4773614"/>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it-IT" smtClean="0"/>
              <a:t>Fare clic per modificare gli stili del testo dello schema</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6" name="Slide Number Placeholder 5"/>
          <p:cNvSpPr>
            <a:spLocks noGrp="1"/>
          </p:cNvSpPr>
          <p:nvPr>
            <p:ph type="sldNum" sz="quarter" idx="14"/>
          </p:nvPr>
        </p:nvSpPr>
        <p:spPr>
          <a:xfrm>
            <a:off x="350838" y="6105526"/>
            <a:ext cx="506412" cy="365125"/>
          </a:xfrm>
        </p:spPr>
        <p:txBody>
          <a:bodyPr/>
          <a:lstStyle>
            <a:lvl1pPr>
              <a:defRPr/>
            </a:lvl1pPr>
          </a:lstStyle>
          <a:p>
            <a:pPr>
              <a:defRPr/>
            </a:pPr>
            <a:fld id="{5E0DEA2F-A13A-DC4E-982F-4BC82B0895C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507419431"/>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5" name="Rectangle 7"/>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200" y="914400"/>
            <a:ext cx="7391401"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Date Placeholder 4"/>
          <p:cNvSpPr>
            <a:spLocks noGrp="1"/>
          </p:cNvSpPr>
          <p:nvPr>
            <p:ph type="dt" sz="half" idx="10"/>
          </p:nvPr>
        </p:nvSpPr>
        <p:spPr/>
        <p:txBody>
          <a:bodyPr/>
          <a:lstStyle>
            <a:lvl1pPr>
              <a:defRPr/>
            </a:lvl1pPr>
          </a:lstStyle>
          <a:p>
            <a:pPr>
              <a:defRPr/>
            </a:pPr>
            <a:fld id="{CAFE4954-8EF3-D749-9742-74649E03C27B}"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79AF109-AC43-7C4B-A9C7-FECC27FFA99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668996259"/>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ctangle 9"/>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199" y="914400"/>
            <a:ext cx="7388352" cy="1143000"/>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689412"/>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279391" y="2689412"/>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Date Placeholder 6"/>
          <p:cNvSpPr>
            <a:spLocks noGrp="1"/>
          </p:cNvSpPr>
          <p:nvPr>
            <p:ph type="dt" sz="half" idx="10"/>
          </p:nvPr>
        </p:nvSpPr>
        <p:spPr/>
        <p:txBody>
          <a:bodyPr/>
          <a:lstStyle>
            <a:lvl1pPr>
              <a:defRPr/>
            </a:lvl1pPr>
          </a:lstStyle>
          <a:p>
            <a:pPr>
              <a:defRPr/>
            </a:pPr>
            <a:fld id="{C1597798-B2EB-A649-8852-D3112CBA3B62}"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1F2123">
                  <a:lumMod val="60000"/>
                  <a:lumOff val="40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0CBB6D6F-0389-934C-83F1-586AD79FDFA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289109557"/>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5" name="Rectangle 7"/>
          <p:cNvSpPr/>
          <p:nvPr/>
        </p:nvSpPr>
        <p:spPr>
          <a:xfrm>
            <a:off x="8148639" y="268289"/>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829452" fontAlgn="auto">
              <a:spcBef>
                <a:spcPts val="0"/>
              </a:spcBef>
              <a:spcAft>
                <a:spcPts val="0"/>
              </a:spcAft>
              <a:defRPr/>
            </a:pPr>
            <a:endParaRPr sz="1600">
              <a:solidFill>
                <a:srgbClr val="FFFFFF"/>
              </a:solidFill>
            </a:endParaRPr>
          </a:p>
        </p:txBody>
      </p:sp>
      <p:sp>
        <p:nvSpPr>
          <p:cNvPr id="2" name="Title 1"/>
          <p:cNvSpPr>
            <a:spLocks noGrp="1"/>
          </p:cNvSpPr>
          <p:nvPr>
            <p:ph type="title"/>
          </p:nvPr>
        </p:nvSpPr>
        <p:spPr>
          <a:xfrm>
            <a:off x="457200" y="914400"/>
            <a:ext cx="7391401"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457200" y="221456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Content Placeholder 2"/>
          <p:cNvSpPr>
            <a:spLocks noGrp="1"/>
          </p:cNvSpPr>
          <p:nvPr>
            <p:ph sz="half" idx="13"/>
          </p:nvPr>
        </p:nvSpPr>
        <p:spPr>
          <a:xfrm>
            <a:off x="457200"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Date Placeholder 4"/>
          <p:cNvSpPr>
            <a:spLocks noGrp="1"/>
          </p:cNvSpPr>
          <p:nvPr>
            <p:ph type="dt" sz="half" idx="14"/>
          </p:nvPr>
        </p:nvSpPr>
        <p:spPr/>
        <p:txBody>
          <a:bodyPr/>
          <a:lstStyle>
            <a:lvl1pPr>
              <a:defRPr/>
            </a:lvl1pPr>
          </a:lstStyle>
          <a:p>
            <a:pPr>
              <a:defRPr/>
            </a:pPr>
            <a:fld id="{0EDDF1C6-CDCA-8D47-B05C-57EBA9BF10C6}" type="datetimeFigureOut">
              <a:rPr lang="en-US">
                <a:solidFill>
                  <a:srgbClr val="1F2123">
                    <a:lumMod val="60000"/>
                    <a:lumOff val="40000"/>
                  </a:srgbClr>
                </a:solidFill>
              </a:rPr>
              <a:pPr>
                <a:defRPr/>
              </a:pPr>
              <a:t>12/14/2017</a:t>
            </a:fld>
            <a:endParaRPr lang="en-US">
              <a:solidFill>
                <a:srgbClr val="1F2123">
                  <a:lumMod val="60000"/>
                  <a:lumOff val="40000"/>
                </a:srgb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srgbClr val="1F2123">
                  <a:lumMod val="60000"/>
                  <a:lumOff val="40000"/>
                </a:srgbClr>
              </a:solidFill>
            </a:endParaRPr>
          </a:p>
        </p:txBody>
      </p:sp>
      <p:sp>
        <p:nvSpPr>
          <p:cNvPr id="8" name="Slide Number Placeholder 6"/>
          <p:cNvSpPr>
            <a:spLocks noGrp="1"/>
          </p:cNvSpPr>
          <p:nvPr>
            <p:ph type="sldNum" sz="quarter" idx="16"/>
          </p:nvPr>
        </p:nvSpPr>
        <p:spPr/>
        <p:txBody>
          <a:bodyPr/>
          <a:lstStyle>
            <a:lvl1pPr>
              <a:defRPr/>
            </a:lvl1pPr>
          </a:lstStyle>
          <a:p>
            <a:pPr>
              <a:defRPr/>
            </a:pPr>
            <a:fld id="{DF90C42A-9FD6-8244-A379-DB19F6E473A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83271986"/>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b" anchorCtr="0" compatLnSpc="1">
            <a:prstTxWarp prst="textNoShape">
              <a:avLst/>
            </a:prstTxWarp>
          </a:bodyPr>
          <a:lstStyle/>
          <a:p>
            <a:pPr lvl="0"/>
            <a:r>
              <a:rPr lang="it-IT"/>
              <a:t>Fare clic per modificare stile</a:t>
            </a:r>
          </a:p>
        </p:txBody>
      </p:sp>
      <p:sp>
        <p:nvSpPr>
          <p:cNvPr id="1027" name="Text Placeholder 2"/>
          <p:cNvSpPr>
            <a:spLocks noGrp="1"/>
          </p:cNvSpPr>
          <p:nvPr>
            <p:ph type="body" idx="1"/>
          </p:nvPr>
        </p:nvSpPr>
        <p:spPr bwMode="auto">
          <a:xfrm>
            <a:off x="457200" y="2209801"/>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2"/>
          </p:nvPr>
        </p:nvSpPr>
        <p:spPr>
          <a:xfrm>
            <a:off x="7199313" y="6356351"/>
            <a:ext cx="1752600" cy="365125"/>
          </a:xfrm>
          <a:prstGeom prst="rect">
            <a:avLst/>
          </a:prstGeom>
        </p:spPr>
        <p:txBody>
          <a:bodyPr vert="horz" lIns="91430" tIns="45715" rIns="91430" bIns="45715" rtlCol="0" anchor="ctr"/>
          <a:lstStyle>
            <a:lvl1pPr algn="r" fontAlgn="auto">
              <a:spcBef>
                <a:spcPts val="0"/>
              </a:spcBef>
              <a:spcAft>
                <a:spcPts val="0"/>
              </a:spcAft>
              <a:defRPr sz="1100" b="1">
                <a:solidFill>
                  <a:schemeClr val="tx2">
                    <a:lumMod val="60000"/>
                    <a:lumOff val="40000"/>
                  </a:schemeClr>
                </a:solidFill>
                <a:latin typeface="+mn-lt"/>
                <a:ea typeface="+mn-ea"/>
                <a:cs typeface="+mn-cs"/>
              </a:defRPr>
            </a:lvl1pPr>
          </a:lstStyle>
          <a:p>
            <a:pPr defTabSz="829452">
              <a:defRPr/>
            </a:pPr>
            <a:fld id="{1A297B49-2F64-E241-AA7F-88552CC2BEB5}" type="datetimeFigureOut">
              <a:rPr lang="en-US">
                <a:solidFill>
                  <a:srgbClr val="1F2123">
                    <a:lumMod val="60000"/>
                    <a:lumOff val="40000"/>
                  </a:srgbClr>
                </a:solidFill>
              </a:rPr>
              <a:pPr defTabSz="829452">
                <a:defRPr/>
              </a:pPr>
              <a:t>12/14/2017</a:t>
            </a:fld>
            <a:endParaRPr lang="en-US">
              <a:solidFill>
                <a:srgbClr val="1F2123">
                  <a:lumMod val="60000"/>
                  <a:lumOff val="40000"/>
                </a:srgbClr>
              </a:solidFill>
            </a:endParaRPr>
          </a:p>
        </p:txBody>
      </p:sp>
      <p:sp>
        <p:nvSpPr>
          <p:cNvPr id="5" name="Footer Placeholder 4"/>
          <p:cNvSpPr>
            <a:spLocks noGrp="1"/>
          </p:cNvSpPr>
          <p:nvPr>
            <p:ph type="ftr" sz="quarter" idx="3"/>
          </p:nvPr>
        </p:nvSpPr>
        <p:spPr>
          <a:xfrm>
            <a:off x="174626" y="6356351"/>
            <a:ext cx="6007100" cy="365125"/>
          </a:xfrm>
          <a:prstGeom prst="rect">
            <a:avLst/>
          </a:prstGeom>
        </p:spPr>
        <p:txBody>
          <a:bodyPr vert="horz" lIns="91430" tIns="45715" rIns="91430" bIns="45715" rtlCol="0" anchor="ctr"/>
          <a:lstStyle>
            <a:lvl1pPr algn="l" fontAlgn="auto">
              <a:spcBef>
                <a:spcPts val="0"/>
              </a:spcBef>
              <a:spcAft>
                <a:spcPts val="0"/>
              </a:spcAft>
              <a:defRPr sz="1100" b="1">
                <a:solidFill>
                  <a:schemeClr val="tx2">
                    <a:lumMod val="60000"/>
                    <a:lumOff val="40000"/>
                  </a:schemeClr>
                </a:solidFill>
                <a:latin typeface="+mn-lt"/>
                <a:ea typeface="+mn-ea"/>
                <a:cs typeface="+mn-cs"/>
              </a:defRPr>
            </a:lvl1pPr>
          </a:lstStyle>
          <a:p>
            <a:pPr defTabSz="829452">
              <a:defRPr/>
            </a:pPr>
            <a:endParaRPr lang="en-US">
              <a:solidFill>
                <a:srgbClr val="1F2123">
                  <a:lumMod val="60000"/>
                  <a:lumOff val="40000"/>
                </a:srgbClr>
              </a:solidFill>
            </a:endParaRPr>
          </a:p>
        </p:txBody>
      </p:sp>
      <p:sp>
        <p:nvSpPr>
          <p:cNvPr id="6" name="Slide Number Placeholder 5"/>
          <p:cNvSpPr>
            <a:spLocks noGrp="1"/>
          </p:cNvSpPr>
          <p:nvPr>
            <p:ph type="sldNum" sz="quarter" idx="4"/>
          </p:nvPr>
        </p:nvSpPr>
        <p:spPr>
          <a:xfrm>
            <a:off x="8256588" y="360364"/>
            <a:ext cx="506412" cy="365125"/>
          </a:xfrm>
          <a:prstGeom prst="rect">
            <a:avLst/>
          </a:prstGeom>
        </p:spPr>
        <p:txBody>
          <a:bodyPr vert="horz" lIns="91430" tIns="45715" rIns="91430" bIns="45715" rtlCol="0" anchor="ctr"/>
          <a:lstStyle>
            <a:lvl1pPr algn="r" fontAlgn="auto">
              <a:spcBef>
                <a:spcPts val="0"/>
              </a:spcBef>
              <a:spcAft>
                <a:spcPts val="0"/>
              </a:spcAft>
              <a:defRPr sz="2200" b="1">
                <a:solidFill>
                  <a:schemeClr val="bg1"/>
                </a:solidFill>
                <a:latin typeface="+mn-lt"/>
                <a:ea typeface="+mn-ea"/>
                <a:cs typeface="+mn-cs"/>
              </a:defRPr>
            </a:lvl1pPr>
          </a:lstStyle>
          <a:p>
            <a:pPr defTabSz="829452">
              <a:defRPr/>
            </a:pPr>
            <a:fld id="{7EEF7557-4047-3D4A-9D97-3EF5690209FA}" type="slidenum">
              <a:rPr lang="en-US">
                <a:solidFill>
                  <a:srgbClr val="FFFFFF"/>
                </a:solidFill>
              </a:rPr>
              <a:pPr defTabSz="829452">
                <a:defRPr/>
              </a:pPr>
              <a:t>‹Nº›</a:t>
            </a:fld>
            <a:endParaRPr lang="en-US">
              <a:solidFill>
                <a:srgbClr val="FFFFFF"/>
              </a:solidFill>
            </a:endParaRPr>
          </a:p>
        </p:txBody>
      </p:sp>
    </p:spTree>
    <p:extLst>
      <p:ext uri="{BB962C8B-B14F-4D97-AF65-F5344CB8AC3E}">
        <p14:creationId xmlns:p14="http://schemas.microsoft.com/office/powerpoint/2010/main" val="14174509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transition>
    <p:push/>
  </p:transition>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5pPr>
      <a:lvl6pPr marL="457153"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6pPr>
      <a:lvl7pPr marL="914305"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7pPr>
      <a:lvl8pPr marL="1371458"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8pPr>
      <a:lvl9pPr marL="1828610" algn="l" rtl="0" fontAlgn="base">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577" indent="-228577"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153" indent="-228577"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729" indent="-228577"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305" indent="-228577"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2882" indent="-228577"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807" indent="-228577" algn="l" defTabSz="914305"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209" indent="-228577" algn="l" defTabSz="914305"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199" indent="-228577" algn="l" defTabSz="914305"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187" indent="-228577" algn="l" defTabSz="914305"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mmons.wikimedia.org/w/index.php?curid=56905646"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3728" y="1988840"/>
            <a:ext cx="4966446" cy="1398494"/>
          </a:xfrm>
        </p:spPr>
        <p:txBody>
          <a:bodyPr/>
          <a:lstStyle/>
          <a:p>
            <a:r>
              <a:rPr lang="es-ES" b="1" dirty="0" smtClean="0"/>
              <a:t>FORCED MARRIGE IN SPAIN. </a:t>
            </a:r>
            <a:endParaRPr lang="ca-ES" b="1" dirty="0"/>
          </a:p>
        </p:txBody>
      </p:sp>
      <p:sp>
        <p:nvSpPr>
          <p:cNvPr id="4" name="3 Subtítulo"/>
          <p:cNvSpPr>
            <a:spLocks noGrp="1"/>
          </p:cNvSpPr>
          <p:nvPr>
            <p:ph type="body" idx="1"/>
          </p:nvPr>
        </p:nvSpPr>
        <p:spPr>
          <a:xfrm>
            <a:off x="2195736" y="3429270"/>
            <a:ext cx="4966446" cy="1320800"/>
          </a:xfrm>
        </p:spPr>
        <p:txBody>
          <a:bodyPr/>
          <a:lstStyle/>
          <a:p>
            <a:r>
              <a:rPr lang="ca-ES" dirty="0" smtClean="0"/>
              <a:t>Cristina Fernández Bessa</a:t>
            </a:r>
          </a:p>
          <a:p>
            <a:r>
              <a:rPr lang="ca-ES" dirty="0" smtClean="0"/>
              <a:t>Encarna </a:t>
            </a:r>
            <a:r>
              <a:rPr lang="ca-ES" dirty="0" err="1" smtClean="0"/>
              <a:t>Bodelón</a:t>
            </a:r>
            <a:r>
              <a:rPr lang="ca-ES" dirty="0" smtClean="0"/>
              <a:t> González</a:t>
            </a:r>
          </a:p>
          <a:p>
            <a:r>
              <a:rPr lang="en-GB" dirty="0" smtClean="0"/>
              <a:t>ANTIGONA RESEARCH GROUP, BARCELONA</a:t>
            </a:r>
            <a:endParaRPr lang="ca-ES" dirty="0" smtClean="0"/>
          </a:p>
          <a:p>
            <a:endParaRPr lang="ca-ES" dirty="0" smtClean="0"/>
          </a:p>
        </p:txBody>
      </p:sp>
      <p:pic>
        <p:nvPicPr>
          <p:cNvPr id="5" name="4 Imagen" descr="Resultat d'imatges de antigona uab"/>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592288" cy="1008112"/>
          </a:xfrm>
          <a:prstGeom prst="rect">
            <a:avLst/>
          </a:prstGeom>
          <a:noFill/>
          <a:ln>
            <a:noFill/>
          </a:ln>
        </p:spPr>
      </p:pic>
      <p:sp>
        <p:nvSpPr>
          <p:cNvPr id="7" name="6 CuadroTexto"/>
          <p:cNvSpPr txBox="1"/>
          <p:nvPr/>
        </p:nvSpPr>
        <p:spPr>
          <a:xfrm>
            <a:off x="251520" y="4725144"/>
            <a:ext cx="7272808" cy="1754326"/>
          </a:xfrm>
          <a:prstGeom prst="rect">
            <a:avLst/>
          </a:prstGeom>
          <a:noFill/>
        </p:spPr>
        <p:txBody>
          <a:bodyPr wrap="square" rtlCol="0">
            <a:spAutoFit/>
          </a:bodyPr>
          <a:lstStyle/>
          <a:p>
            <a:pPr algn="r" fontAlgn="auto">
              <a:spcBef>
                <a:spcPts val="0"/>
              </a:spcBef>
              <a:spcAft>
                <a:spcPts val="0"/>
              </a:spcAft>
            </a:pPr>
            <a:r>
              <a:rPr lang="en-US" b="1" dirty="0">
                <a:solidFill>
                  <a:srgbClr val="1F0A0A">
                    <a:lumMod val="50000"/>
                    <a:lumOff val="50000"/>
                  </a:srgbClr>
                </a:solidFill>
                <a:latin typeface="Arial"/>
              </a:rPr>
              <a:t>Refugee and asylum-seeking women and sexual violence: European contexts</a:t>
            </a:r>
          </a:p>
          <a:p>
            <a:pPr algn="r" fontAlgn="auto">
              <a:spcBef>
                <a:spcPts val="0"/>
              </a:spcBef>
              <a:spcAft>
                <a:spcPts val="0"/>
              </a:spcAft>
            </a:pPr>
            <a:endParaRPr lang="en-US" b="1" dirty="0">
              <a:solidFill>
                <a:srgbClr val="1F0A0A">
                  <a:lumMod val="50000"/>
                  <a:lumOff val="50000"/>
                </a:srgbClr>
              </a:solidFill>
              <a:latin typeface="Arial"/>
            </a:endParaRPr>
          </a:p>
          <a:p>
            <a:pPr algn="r" fontAlgn="auto">
              <a:spcBef>
                <a:spcPts val="0"/>
              </a:spcBef>
              <a:spcAft>
                <a:spcPts val="0"/>
              </a:spcAft>
            </a:pPr>
            <a:r>
              <a:rPr lang="en-US" b="1" dirty="0">
                <a:solidFill>
                  <a:srgbClr val="1F0A0A">
                    <a:lumMod val="50000"/>
                    <a:lumOff val="50000"/>
                  </a:srgbClr>
                </a:solidFill>
                <a:latin typeface="Arial"/>
              </a:rPr>
              <a:t>Thursday 14th </a:t>
            </a:r>
            <a:r>
              <a:rPr lang="en-US" b="1" dirty="0" smtClean="0">
                <a:solidFill>
                  <a:srgbClr val="1F0A0A">
                    <a:lumMod val="50000"/>
                    <a:lumOff val="50000"/>
                  </a:srgbClr>
                </a:solidFill>
                <a:latin typeface="Arial"/>
              </a:rPr>
              <a:t>December</a:t>
            </a:r>
            <a:endParaRPr lang="en-US" b="1" dirty="0">
              <a:solidFill>
                <a:srgbClr val="1F0A0A">
                  <a:lumMod val="50000"/>
                  <a:lumOff val="50000"/>
                </a:srgbClr>
              </a:solidFill>
              <a:latin typeface="Arial"/>
            </a:endParaRPr>
          </a:p>
          <a:p>
            <a:pPr algn="r" fontAlgn="auto">
              <a:spcBef>
                <a:spcPts val="0"/>
              </a:spcBef>
              <a:spcAft>
                <a:spcPts val="0"/>
              </a:spcAft>
            </a:pPr>
            <a:r>
              <a:rPr lang="en-US" b="1" dirty="0">
                <a:solidFill>
                  <a:srgbClr val="1F0A0A">
                    <a:lumMod val="50000"/>
                    <a:lumOff val="50000"/>
                  </a:srgbClr>
                </a:solidFill>
                <a:latin typeface="Arial"/>
              </a:rPr>
              <a:t>Waterside 3, Watershed, </a:t>
            </a:r>
            <a:r>
              <a:rPr lang="en-US" b="1" dirty="0" err="1">
                <a:solidFill>
                  <a:srgbClr val="1F0A0A">
                    <a:lumMod val="50000"/>
                    <a:lumOff val="50000"/>
                  </a:srgbClr>
                </a:solidFill>
                <a:latin typeface="Arial"/>
              </a:rPr>
              <a:t>Harbourside</a:t>
            </a:r>
            <a:r>
              <a:rPr lang="en-US" b="1" dirty="0">
                <a:solidFill>
                  <a:srgbClr val="1F0A0A">
                    <a:lumMod val="50000"/>
                    <a:lumOff val="50000"/>
                  </a:srgbClr>
                </a:solidFill>
                <a:latin typeface="Arial"/>
              </a:rPr>
              <a:t>, Bristol</a:t>
            </a:r>
          </a:p>
          <a:p>
            <a:pPr fontAlgn="auto">
              <a:spcBef>
                <a:spcPts val="0"/>
              </a:spcBef>
              <a:spcAft>
                <a:spcPts val="0"/>
              </a:spcAft>
            </a:pPr>
            <a:endParaRPr lang="ca-ES" dirty="0">
              <a:solidFill>
                <a:srgbClr val="1F0A0A"/>
              </a:solidFill>
              <a:latin typeface="Arial"/>
            </a:endParaRPr>
          </a:p>
        </p:txBody>
      </p:sp>
    </p:spTree>
    <p:extLst>
      <p:ext uri="{BB962C8B-B14F-4D97-AF65-F5344CB8AC3E}">
        <p14:creationId xmlns:p14="http://schemas.microsoft.com/office/powerpoint/2010/main" val="2643771189"/>
      </p:ext>
    </p:extLst>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260648"/>
            <a:ext cx="6508750" cy="1143000"/>
          </a:xfrm>
        </p:spPr>
        <p:txBody>
          <a:bodyPr/>
          <a:lstStyle/>
          <a:p>
            <a:r>
              <a:rPr lang="ca-ES" dirty="0" smtClean="0"/>
              <a:t>6.3. BORDER POLICIES</a:t>
            </a:r>
            <a:endParaRPr lang="ca-ES" dirty="0"/>
          </a:p>
        </p:txBody>
      </p:sp>
      <p:sp>
        <p:nvSpPr>
          <p:cNvPr id="5" name="4 Rectángulo"/>
          <p:cNvSpPr/>
          <p:nvPr/>
        </p:nvSpPr>
        <p:spPr>
          <a:xfrm>
            <a:off x="0" y="6396335"/>
            <a:ext cx="9144000" cy="461665"/>
          </a:xfrm>
          <a:prstGeom prst="rect">
            <a:avLst/>
          </a:prstGeom>
        </p:spPr>
        <p:txBody>
          <a:bodyPr wrap="square">
            <a:spAutoFit/>
          </a:bodyPr>
          <a:lstStyle/>
          <a:p>
            <a:pPr fontAlgn="auto">
              <a:spcBef>
                <a:spcPts val="0"/>
              </a:spcBef>
              <a:spcAft>
                <a:spcPts val="0"/>
              </a:spcAft>
            </a:pPr>
            <a:r>
              <a:rPr lang="en-US" sz="1200" dirty="0">
                <a:solidFill>
                  <a:srgbClr val="1F0A0A"/>
                </a:solidFill>
                <a:latin typeface="Arial"/>
                <a:cs typeface="+mn-cs"/>
              </a:rPr>
              <a:t>By Giorgi </a:t>
            </a:r>
            <a:r>
              <a:rPr lang="en-US" sz="1200" dirty="0" err="1">
                <a:solidFill>
                  <a:srgbClr val="1F0A0A"/>
                </a:solidFill>
                <a:latin typeface="Arial"/>
                <a:cs typeface="+mn-cs"/>
              </a:rPr>
              <a:t>Balakhadze</a:t>
            </a:r>
            <a:r>
              <a:rPr lang="en-US" sz="1200" dirty="0">
                <a:solidFill>
                  <a:srgbClr val="1F0A0A"/>
                </a:solidFill>
                <a:latin typeface="Arial"/>
                <a:cs typeface="+mn-cs"/>
              </a:rPr>
              <a:t> - This file was derived from:  BlankMap-World6.svgwith additional changes by Giorgi </a:t>
            </a:r>
            <a:r>
              <a:rPr lang="en-US" sz="1200" dirty="0" err="1">
                <a:solidFill>
                  <a:srgbClr val="1F0A0A"/>
                </a:solidFill>
                <a:latin typeface="Arial"/>
                <a:cs typeface="+mn-cs"/>
              </a:rPr>
              <a:t>Balakhadze</a:t>
            </a:r>
            <a:r>
              <a:rPr lang="en-US" sz="1200" dirty="0">
                <a:solidFill>
                  <a:srgbClr val="1F0A0A"/>
                </a:solidFill>
                <a:latin typeface="Arial"/>
                <a:cs typeface="+mn-cs"/>
              </a:rPr>
              <a:t>, CC BY-SA 4.0, </a:t>
            </a:r>
            <a:r>
              <a:rPr lang="en-US" sz="1200" dirty="0">
                <a:solidFill>
                  <a:srgbClr val="1F0A0A"/>
                </a:solidFill>
                <a:latin typeface="Arial"/>
                <a:cs typeface="+mn-cs"/>
                <a:hlinkClick r:id="rId2"/>
              </a:rPr>
              <a:t>https://</a:t>
            </a:r>
            <a:r>
              <a:rPr lang="en-US" sz="1200" dirty="0" smtClean="0">
                <a:solidFill>
                  <a:srgbClr val="1F0A0A"/>
                </a:solidFill>
                <a:latin typeface="Arial"/>
                <a:cs typeface="+mn-cs"/>
                <a:hlinkClick r:id="rId2"/>
              </a:rPr>
              <a:t>commons.wikimedia.org/w/index.php?curid=56905646</a:t>
            </a:r>
            <a:r>
              <a:rPr lang="en-US" sz="1200" dirty="0" smtClean="0">
                <a:solidFill>
                  <a:srgbClr val="1F0A0A"/>
                </a:solidFill>
                <a:latin typeface="Arial"/>
                <a:cs typeface="+mn-cs"/>
              </a:rPr>
              <a:t> </a:t>
            </a:r>
            <a:endParaRPr lang="ca-ES" sz="1200" dirty="0">
              <a:solidFill>
                <a:srgbClr val="1F0A0A"/>
              </a:solidFill>
              <a:latin typeface="Arial"/>
              <a:cs typeface="+mn-cs"/>
            </a:endParaRPr>
          </a:p>
        </p:txBody>
      </p:sp>
      <p:pic>
        <p:nvPicPr>
          <p:cNvPr id="5125" name="Picture 5" descr="https://screenshots.firefoxusercontent.com/images/4e42c3ab-660c-43b3-b148-fce109ef54a0.png"/>
          <p:cNvPicPr>
            <a:picLocks noChangeAspect="1" noChangeArrowheads="1"/>
          </p:cNvPicPr>
          <p:nvPr/>
        </p:nvPicPr>
        <p:blipFill rotWithShape="1">
          <a:blip r:embed="rId3">
            <a:extLst>
              <a:ext uri="{28A0092B-C50C-407E-A947-70E740481C1C}">
                <a14:useLocalDpi xmlns:a14="http://schemas.microsoft.com/office/drawing/2010/main" val="0"/>
              </a:ext>
            </a:extLst>
          </a:blip>
          <a:srcRect t="9828"/>
          <a:stretch/>
        </p:blipFill>
        <p:spPr bwMode="auto">
          <a:xfrm>
            <a:off x="0" y="5085184"/>
            <a:ext cx="6675544" cy="131115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76" y="1745209"/>
            <a:ext cx="6610508" cy="335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719" y="0"/>
            <a:ext cx="5417388" cy="360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946171"/>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ca-ES" dirty="0" smtClean="0"/>
              <a:t>7.1 CONCLUSIONS</a:t>
            </a:r>
            <a:endParaRPr lang="ca-ES" dirty="0"/>
          </a:p>
        </p:txBody>
      </p:sp>
      <p:sp>
        <p:nvSpPr>
          <p:cNvPr id="8" name="7 Marcador de contenido"/>
          <p:cNvSpPr>
            <a:spLocks noGrp="1"/>
          </p:cNvSpPr>
          <p:nvPr>
            <p:ph idx="1"/>
          </p:nvPr>
        </p:nvSpPr>
        <p:spPr>
          <a:xfrm>
            <a:off x="457200" y="2209801"/>
            <a:ext cx="6995120" cy="3916363"/>
          </a:xfrm>
        </p:spPr>
        <p:txBody>
          <a:bodyPr/>
          <a:lstStyle/>
          <a:p>
            <a:r>
              <a:rPr lang="en-US" dirty="0" smtClean="0"/>
              <a:t>Many refugee women could be fleeing from a FM and could be at risk to/have suffered related harms (as FGM, physical violence, </a:t>
            </a:r>
            <a:r>
              <a:rPr lang="en-US" dirty="0" err="1" smtClean="0"/>
              <a:t>etc</a:t>
            </a:r>
            <a:r>
              <a:rPr lang="en-US" dirty="0" smtClean="0"/>
              <a:t>) </a:t>
            </a:r>
          </a:p>
          <a:p>
            <a:r>
              <a:rPr lang="en-US" dirty="0" smtClean="0"/>
              <a:t>From the “refugee crisis”, Spanish asylum </a:t>
            </a:r>
            <a:r>
              <a:rPr lang="en-US" dirty="0"/>
              <a:t>protection system </a:t>
            </a:r>
            <a:r>
              <a:rPr lang="en-US" dirty="0" smtClean="0"/>
              <a:t>has improved, but:</a:t>
            </a:r>
            <a:endParaRPr lang="en-US" dirty="0"/>
          </a:p>
          <a:p>
            <a:pPr lvl="2"/>
            <a:r>
              <a:rPr lang="en-US" dirty="0" smtClean="0">
                <a:sym typeface="Wingdings" panose="05000000000000000000" pitchFamily="2" charset="2"/>
              </a:rPr>
              <a:t>Doesn’t </a:t>
            </a:r>
            <a:r>
              <a:rPr lang="en-US" dirty="0" smtClean="0">
                <a:sym typeface="Wingdings" panose="05000000000000000000" pitchFamily="2" charset="2"/>
              </a:rPr>
              <a:t>provide a suitable protection to gendered persecution  </a:t>
            </a:r>
            <a:r>
              <a:rPr lang="en-US" dirty="0">
                <a:sym typeface="Wingdings" panose="05000000000000000000" pitchFamily="2" charset="2"/>
              </a:rPr>
              <a:t>Lack of specialized services for refugee women </a:t>
            </a:r>
            <a:r>
              <a:rPr lang="en-US" dirty="0" smtClean="0">
                <a:sym typeface="Wingdings" panose="05000000000000000000" pitchFamily="2" charset="2"/>
              </a:rPr>
              <a:t>needs (specially, </a:t>
            </a:r>
            <a:r>
              <a:rPr lang="en-US" b="1" dirty="0" smtClean="0">
                <a:sym typeface="Wingdings" panose="05000000000000000000" pitchFamily="2" charset="2"/>
              </a:rPr>
              <a:t>forced marriages)</a:t>
            </a:r>
          </a:p>
          <a:p>
            <a:pPr lvl="2"/>
            <a:r>
              <a:rPr lang="en-US" dirty="0" smtClean="0">
                <a:sym typeface="Wingdings" panose="05000000000000000000" pitchFamily="2" charset="2"/>
              </a:rPr>
              <a:t>It is </a:t>
            </a:r>
            <a:r>
              <a:rPr lang="en-US" dirty="0" smtClean="0">
                <a:sym typeface="Wingdings" panose="05000000000000000000" pitchFamily="2" charset="2"/>
              </a:rPr>
              <a:t>conditioned by</a:t>
            </a:r>
            <a:r>
              <a:rPr lang="en-US" dirty="0" smtClean="0">
                <a:sym typeface="Wingdings" panose="05000000000000000000" pitchFamily="2" charset="2"/>
              </a:rPr>
              <a:t> </a:t>
            </a:r>
            <a:r>
              <a:rPr lang="en-US" dirty="0" smtClean="0">
                <a:sym typeface="Wingdings" panose="05000000000000000000" pitchFamily="2" charset="2"/>
              </a:rPr>
              <a:t>priorities of migration control  </a:t>
            </a:r>
            <a:r>
              <a:rPr lang="en-US" dirty="0" smtClean="0">
                <a:sym typeface="Wingdings" panose="05000000000000000000" pitchFamily="2" charset="2"/>
              </a:rPr>
              <a:t>nationality </a:t>
            </a:r>
            <a:r>
              <a:rPr lang="en-US" dirty="0">
                <a:sym typeface="Wingdings" panose="05000000000000000000" pitchFamily="2" charset="2"/>
              </a:rPr>
              <a:t>bias to </a:t>
            </a:r>
            <a:r>
              <a:rPr lang="en-US" dirty="0" smtClean="0">
                <a:sym typeface="Wingdings" panose="05000000000000000000" pitchFamily="2" charset="2"/>
              </a:rPr>
              <a:t>access </a:t>
            </a:r>
            <a:r>
              <a:rPr lang="en-US" dirty="0" smtClean="0">
                <a:sym typeface="Wingdings" panose="05000000000000000000" pitchFamily="2" charset="2"/>
              </a:rPr>
              <a:t>to asylum (exclusion of </a:t>
            </a:r>
            <a:r>
              <a:rPr lang="en-US" dirty="0">
                <a:sym typeface="Wingdings" panose="05000000000000000000" pitchFamily="2" charset="2"/>
              </a:rPr>
              <a:t>A</a:t>
            </a:r>
            <a:r>
              <a:rPr lang="en-US" dirty="0" smtClean="0">
                <a:sym typeface="Wingdings" panose="05000000000000000000" pitchFamily="2" charset="2"/>
              </a:rPr>
              <a:t>frican women)</a:t>
            </a:r>
          </a:p>
          <a:p>
            <a:r>
              <a:rPr lang="en-US" dirty="0" smtClean="0">
                <a:sym typeface="Wingdings" panose="05000000000000000000" pitchFamily="2" charset="2"/>
              </a:rPr>
              <a:t>Breach of State responsibilities (according to HR standards) to prevent </a:t>
            </a:r>
            <a:r>
              <a:rPr lang="en-US" dirty="0">
                <a:sym typeface="Wingdings" panose="05000000000000000000" pitchFamily="2" charset="2"/>
              </a:rPr>
              <a:t>of and response to sexual and gender-based </a:t>
            </a:r>
            <a:r>
              <a:rPr lang="en-US" dirty="0" smtClean="0">
                <a:sym typeface="Wingdings" panose="05000000000000000000" pitchFamily="2" charset="2"/>
              </a:rPr>
              <a:t>violence</a:t>
            </a:r>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pPr lvl="1"/>
            <a:endParaRPr lang="ca-ES" dirty="0"/>
          </a:p>
        </p:txBody>
      </p:sp>
    </p:spTree>
    <p:extLst>
      <p:ext uri="{BB962C8B-B14F-4D97-AF65-F5344CB8AC3E}">
        <p14:creationId xmlns:p14="http://schemas.microsoft.com/office/powerpoint/2010/main" val="31692030"/>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ol 1"/>
          <p:cNvSpPr>
            <a:spLocks noGrp="1"/>
          </p:cNvSpPr>
          <p:nvPr>
            <p:ph type="title"/>
          </p:nvPr>
        </p:nvSpPr>
        <p:spPr>
          <a:xfrm>
            <a:off x="467544" y="692696"/>
            <a:ext cx="6508750" cy="1143000"/>
          </a:xfrm>
        </p:spPr>
        <p:txBody>
          <a:bodyPr/>
          <a:lstStyle/>
          <a:p>
            <a:r>
              <a:rPr lang="ca-ES" altLang="en-US" dirty="0" smtClean="0"/>
              <a:t>7.2. CONCLUSIONS</a:t>
            </a:r>
          </a:p>
        </p:txBody>
      </p:sp>
      <p:sp>
        <p:nvSpPr>
          <p:cNvPr id="32771" name="Contenidor de contingut 2"/>
          <p:cNvSpPr>
            <a:spLocks noGrp="1"/>
          </p:cNvSpPr>
          <p:nvPr>
            <p:ph idx="1"/>
          </p:nvPr>
        </p:nvSpPr>
        <p:spPr>
          <a:xfrm>
            <a:off x="457200" y="2209801"/>
            <a:ext cx="6851104" cy="3916363"/>
          </a:xfrm>
        </p:spPr>
        <p:txBody>
          <a:bodyPr/>
          <a:lstStyle/>
          <a:p>
            <a:r>
              <a:rPr lang="ca-ES" altLang="ca-ES" dirty="0" smtClean="0"/>
              <a:t>REGARDING FM SPAIN NEEDS TO:</a:t>
            </a:r>
          </a:p>
          <a:p>
            <a:pPr lvl="1"/>
            <a:r>
              <a:rPr lang="en-US" altLang="en-US" dirty="0" smtClean="0">
                <a:sym typeface="Wingdings" panose="05000000000000000000" pitchFamily="2" charset="2"/>
              </a:rPr>
              <a:t>Train </a:t>
            </a:r>
            <a:r>
              <a:rPr lang="en-US" altLang="en-US" dirty="0">
                <a:sym typeface="Wingdings" panose="05000000000000000000" pitchFamily="2" charset="2"/>
              </a:rPr>
              <a:t>and </a:t>
            </a:r>
            <a:r>
              <a:rPr lang="en-US" altLang="en-US" dirty="0" smtClean="0">
                <a:sym typeface="Wingdings" panose="05000000000000000000" pitchFamily="2" charset="2"/>
              </a:rPr>
              <a:t>raise awareness among</a:t>
            </a:r>
            <a:r>
              <a:rPr lang="en-US" altLang="en-US" dirty="0" smtClean="0">
                <a:sym typeface="Wingdings" panose="05000000000000000000" pitchFamily="2" charset="2"/>
              </a:rPr>
              <a:t> </a:t>
            </a:r>
            <a:r>
              <a:rPr lang="en-US" altLang="en-US" dirty="0" smtClean="0">
                <a:sym typeface="Wingdings" panose="05000000000000000000" pitchFamily="2" charset="2"/>
              </a:rPr>
              <a:t>key </a:t>
            </a:r>
            <a:r>
              <a:rPr lang="en-US" altLang="en-US" dirty="0">
                <a:sym typeface="Wingdings" panose="05000000000000000000" pitchFamily="2" charset="2"/>
              </a:rPr>
              <a:t>legal, e</a:t>
            </a:r>
            <a:r>
              <a:rPr lang="en-US" altLang="en-US" dirty="0"/>
              <a:t>ducational, political, health, social and community </a:t>
            </a:r>
            <a:r>
              <a:rPr lang="en-US" altLang="en-US" dirty="0">
                <a:sym typeface="Wingdings" panose="05000000000000000000" pitchFamily="2" charset="2"/>
              </a:rPr>
              <a:t>agents + women and girls</a:t>
            </a:r>
          </a:p>
          <a:p>
            <a:pPr lvl="1"/>
            <a:r>
              <a:rPr lang="en-US" altLang="ca-ES" dirty="0"/>
              <a:t>Collect </a:t>
            </a:r>
            <a:r>
              <a:rPr lang="en-US" altLang="ca-ES" dirty="0" smtClean="0"/>
              <a:t>data </a:t>
            </a:r>
            <a:r>
              <a:rPr lang="ca-ES" altLang="ca-ES" dirty="0"/>
              <a:t>on FM</a:t>
            </a:r>
          </a:p>
          <a:p>
            <a:pPr lvl="1"/>
            <a:r>
              <a:rPr lang="en-US" altLang="en-US" dirty="0" smtClean="0"/>
              <a:t>Design </a:t>
            </a:r>
            <a:r>
              <a:rPr lang="en-US" altLang="en-US" dirty="0"/>
              <a:t>and </a:t>
            </a:r>
            <a:r>
              <a:rPr lang="en-US" altLang="en-US" dirty="0" smtClean="0"/>
              <a:t>implement </a:t>
            </a:r>
            <a:r>
              <a:rPr lang="en-US" altLang="en-US" dirty="0" smtClean="0"/>
              <a:t>public </a:t>
            </a:r>
            <a:r>
              <a:rPr lang="en-US" altLang="en-US" dirty="0"/>
              <a:t>policies (that </a:t>
            </a:r>
            <a:r>
              <a:rPr lang="en-US" altLang="en-US" dirty="0" smtClean="0"/>
              <a:t>can </a:t>
            </a:r>
            <a:r>
              <a:rPr lang="en-US" altLang="en-US" dirty="0"/>
              <a:t>be assessed and </a:t>
            </a:r>
            <a:r>
              <a:rPr lang="en-US" altLang="en-US" dirty="0" smtClean="0"/>
              <a:t>accounted for)</a:t>
            </a:r>
            <a:endParaRPr lang="en-US" altLang="en-US" dirty="0"/>
          </a:p>
          <a:p>
            <a:pPr lvl="1"/>
            <a:r>
              <a:rPr lang="en-US" altLang="en-US" dirty="0" smtClean="0"/>
              <a:t>Create educational</a:t>
            </a:r>
            <a:r>
              <a:rPr lang="en-US" altLang="en-US" dirty="0"/>
              <a:t>, social, legal, health and community </a:t>
            </a:r>
            <a:r>
              <a:rPr lang="en-US" altLang="en-US" u="sng" dirty="0"/>
              <a:t>services to prevent </a:t>
            </a:r>
            <a:r>
              <a:rPr lang="en-US" altLang="en-US" dirty="0" smtClean="0"/>
              <a:t>FM</a:t>
            </a:r>
            <a:endParaRPr lang="en-US" altLang="en-US" dirty="0">
              <a:sym typeface="Wingdings" panose="05000000000000000000" pitchFamily="2" charset="2"/>
            </a:endParaRPr>
          </a:p>
          <a:p>
            <a:pPr lvl="1"/>
            <a:r>
              <a:rPr lang="en-US" altLang="ca-ES" dirty="0" smtClean="0"/>
              <a:t>Recognize asylum to women victims/survivors of FM</a:t>
            </a:r>
            <a:endParaRPr lang="en-US" dirty="0" smtClean="0"/>
          </a:p>
          <a:p>
            <a:pPr lvl="1"/>
            <a:r>
              <a:rPr lang="en-US" dirty="0" smtClean="0"/>
              <a:t>Create specialized </a:t>
            </a:r>
            <a:r>
              <a:rPr lang="en-US" u="sng" dirty="0" smtClean="0"/>
              <a:t>protection services </a:t>
            </a:r>
            <a:r>
              <a:rPr lang="en-US" dirty="0" smtClean="0"/>
              <a:t>for</a:t>
            </a:r>
            <a:r>
              <a:rPr lang="en-US" altLang="ca-ES" dirty="0" smtClean="0"/>
              <a:t> </a:t>
            </a:r>
            <a:r>
              <a:rPr lang="en-US" altLang="ca-ES" dirty="0"/>
              <a:t>women victims/survivors of </a:t>
            </a:r>
            <a:r>
              <a:rPr lang="en-US" altLang="ca-ES" dirty="0" smtClean="0"/>
              <a:t>FM </a:t>
            </a:r>
            <a:r>
              <a:rPr lang="en-US" dirty="0" smtClean="0"/>
              <a:t>(also for ASR women)</a:t>
            </a:r>
            <a:endParaRPr lang="ca-ES" altLang="en-US" dirty="0" smtClean="0"/>
          </a:p>
        </p:txBody>
      </p:sp>
    </p:spTree>
    <p:extLst>
      <p:ext uri="{BB962C8B-B14F-4D97-AF65-F5344CB8AC3E}">
        <p14:creationId xmlns:p14="http://schemas.microsoft.com/office/powerpoint/2010/main" val="2925128798"/>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smtClean="0"/>
              <a:t>1. FORCED MARRIAGE </a:t>
            </a:r>
            <a:endParaRPr lang="ca-ES" dirty="0"/>
          </a:p>
        </p:txBody>
      </p:sp>
      <p:sp>
        <p:nvSpPr>
          <p:cNvPr id="5" name="4 Marcador de contenido"/>
          <p:cNvSpPr>
            <a:spLocks noGrp="1"/>
          </p:cNvSpPr>
          <p:nvPr>
            <p:ph idx="1"/>
          </p:nvPr>
        </p:nvSpPr>
        <p:spPr>
          <a:xfrm>
            <a:off x="457200" y="2209801"/>
            <a:ext cx="6995120" cy="3916363"/>
          </a:xfrm>
        </p:spPr>
        <p:txBody>
          <a:bodyPr/>
          <a:lstStyle/>
          <a:p>
            <a:r>
              <a:rPr lang="ca-ES" dirty="0" smtClean="0"/>
              <a:t>FM = </a:t>
            </a:r>
            <a:r>
              <a:rPr lang="en-US" dirty="0" smtClean="0"/>
              <a:t>Arranged marriage </a:t>
            </a:r>
            <a:r>
              <a:rPr lang="en-US" b="1" u="sng" dirty="0" smtClean="0"/>
              <a:t>against the</a:t>
            </a:r>
            <a:r>
              <a:rPr lang="ca-ES" b="1" u="sng" dirty="0" smtClean="0"/>
              <a:t> </a:t>
            </a:r>
            <a:r>
              <a:rPr lang="en-US" b="1" u="sng" dirty="0"/>
              <a:t>victim’s/survivor’s wishes</a:t>
            </a:r>
            <a:r>
              <a:rPr lang="en-US" dirty="0"/>
              <a:t>; often a dowry is paid to the family; when refused, there are </a:t>
            </a:r>
            <a:r>
              <a:rPr lang="ca-ES" dirty="0"/>
              <a:t>violent </a:t>
            </a:r>
            <a:r>
              <a:rPr lang="en-US" dirty="0" smtClean="0"/>
              <a:t>and/or abusive consequences </a:t>
            </a:r>
            <a:r>
              <a:rPr lang="ca-ES" dirty="0" smtClean="0"/>
              <a:t>(UNHCR</a:t>
            </a:r>
            <a:r>
              <a:rPr lang="ca-ES" dirty="0"/>
              <a:t>, 2003</a:t>
            </a:r>
            <a:r>
              <a:rPr lang="ca-ES" dirty="0" smtClean="0"/>
              <a:t>).</a:t>
            </a:r>
          </a:p>
          <a:p>
            <a:pPr lvl="1"/>
            <a:r>
              <a:rPr lang="en-US" dirty="0" smtClean="0"/>
              <a:t>Harms related to FM: rape</a:t>
            </a:r>
            <a:r>
              <a:rPr lang="en-US" dirty="0"/>
              <a:t>, physical beatings, </a:t>
            </a:r>
            <a:r>
              <a:rPr lang="en-US" dirty="0" smtClean="0"/>
              <a:t>FGC, etc. </a:t>
            </a:r>
            <a:r>
              <a:rPr lang="en-US" dirty="0" smtClean="0">
                <a:sym typeface="Wingdings" panose="05000000000000000000" pitchFamily="2" charset="2"/>
              </a:rPr>
              <a:t> Reason for many women to flee their homeland</a:t>
            </a:r>
            <a:endParaRPr lang="en-US" dirty="0" smtClean="0"/>
          </a:p>
          <a:p>
            <a:r>
              <a:rPr lang="en-US" dirty="0" smtClean="0"/>
              <a:t>Violation </a:t>
            </a:r>
            <a:r>
              <a:rPr lang="en-US" dirty="0"/>
              <a:t>of </a:t>
            </a:r>
            <a:r>
              <a:rPr lang="en-US" dirty="0" smtClean="0"/>
              <a:t>basic human </a:t>
            </a:r>
            <a:r>
              <a:rPr lang="en-US" dirty="0"/>
              <a:t>rights (right to live free from violence, human dignity, free and full consent to  marriage, to physical and mental integrity)</a:t>
            </a:r>
            <a:endParaRPr lang="ca-ES" dirty="0"/>
          </a:p>
          <a:p>
            <a:r>
              <a:rPr lang="en-US" dirty="0" smtClean="0"/>
              <a:t>A form </a:t>
            </a:r>
            <a:r>
              <a:rPr lang="en-US" dirty="0"/>
              <a:t>of </a:t>
            </a:r>
            <a:r>
              <a:rPr lang="en-US" dirty="0" smtClean="0"/>
              <a:t>gender based violence against women </a:t>
            </a:r>
          </a:p>
          <a:p>
            <a:r>
              <a:rPr lang="en-US" dirty="0" smtClean="0"/>
              <a:t>A form of gendered persecution </a:t>
            </a:r>
            <a:r>
              <a:rPr lang="en-US" dirty="0" smtClean="0">
                <a:sym typeface="Wingdings" panose="05000000000000000000" pitchFamily="2" charset="2"/>
              </a:rPr>
              <a:t></a:t>
            </a:r>
            <a:r>
              <a:rPr lang="en-US" dirty="0"/>
              <a:t>should </a:t>
            </a:r>
            <a:r>
              <a:rPr lang="en-US" dirty="0" smtClean="0"/>
              <a:t>be </a:t>
            </a:r>
            <a:r>
              <a:rPr lang="en-US" dirty="0"/>
              <a:t>recognized as a basis for asylum</a:t>
            </a:r>
            <a:endParaRPr lang="en-US" dirty="0" smtClean="0"/>
          </a:p>
        </p:txBody>
      </p:sp>
    </p:spTree>
    <p:extLst>
      <p:ext uri="{BB962C8B-B14F-4D97-AF65-F5344CB8AC3E}">
        <p14:creationId xmlns:p14="http://schemas.microsoft.com/office/powerpoint/2010/main" val="1857774514"/>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98587"/>
            <a:ext cx="6508750" cy="1143000"/>
          </a:xfrm>
        </p:spPr>
        <p:txBody>
          <a:bodyPr/>
          <a:lstStyle/>
          <a:p>
            <a:r>
              <a:rPr lang="en-GB" dirty="0" smtClean="0"/>
              <a:t>2. DATA ON FM IN SPAIN</a:t>
            </a:r>
            <a:endParaRPr lang="en-GB" dirty="0"/>
          </a:p>
        </p:txBody>
      </p:sp>
      <p:sp>
        <p:nvSpPr>
          <p:cNvPr id="3" name="2 Marcador de contenido"/>
          <p:cNvSpPr>
            <a:spLocks noGrp="1"/>
          </p:cNvSpPr>
          <p:nvPr>
            <p:ph idx="1"/>
          </p:nvPr>
        </p:nvSpPr>
        <p:spPr/>
        <p:txBody>
          <a:bodyPr/>
          <a:lstStyle/>
          <a:p>
            <a:endParaRPr lang="ca-ES" smtClean="0"/>
          </a:p>
          <a:p>
            <a:endParaRPr lang="ca-ES" dirty="0"/>
          </a:p>
        </p:txBody>
      </p:sp>
      <p:sp>
        <p:nvSpPr>
          <p:cNvPr id="4" name="3 Rectángulo"/>
          <p:cNvSpPr/>
          <p:nvPr/>
        </p:nvSpPr>
        <p:spPr>
          <a:xfrm>
            <a:off x="554259" y="1988840"/>
            <a:ext cx="7200800" cy="1708160"/>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dirty="0" smtClean="0"/>
              <a:t>No </a:t>
            </a:r>
            <a:r>
              <a:rPr lang="en-GB" dirty="0"/>
              <a:t>data on prevalence on </a:t>
            </a:r>
            <a:r>
              <a:rPr lang="en-GB" dirty="0" smtClean="0"/>
              <a:t>FM</a:t>
            </a:r>
          </a:p>
          <a:p>
            <a:pPr marL="285750" indent="-285750" algn="just">
              <a:spcAft>
                <a:spcPts val="600"/>
              </a:spcAft>
              <a:buFont typeface="Arial" panose="020B0604020202020204" pitchFamily="34" charset="0"/>
              <a:buChar char="•"/>
            </a:pPr>
            <a:r>
              <a:rPr lang="en-GB" dirty="0" smtClean="0"/>
              <a:t>No </a:t>
            </a:r>
            <a:r>
              <a:rPr lang="en-GB" dirty="0"/>
              <a:t>disaggregated data on different forms of </a:t>
            </a:r>
            <a:r>
              <a:rPr lang="en-GB" dirty="0" smtClean="0"/>
              <a:t>THB</a:t>
            </a:r>
          </a:p>
          <a:p>
            <a:pPr marL="285750" indent="-285750" algn="just">
              <a:spcAft>
                <a:spcPts val="600"/>
              </a:spcAft>
              <a:buFont typeface="Arial" panose="020B0604020202020204" pitchFamily="34" charset="0"/>
              <a:buChar char="•"/>
            </a:pPr>
            <a:r>
              <a:rPr lang="en-GB" dirty="0" smtClean="0"/>
              <a:t>No disaggregated data on reasons for recognition of asylum</a:t>
            </a:r>
            <a:endParaRPr lang="en-GB" dirty="0"/>
          </a:p>
          <a:p>
            <a:pPr algn="just">
              <a:spcAft>
                <a:spcPts val="600"/>
              </a:spcAft>
            </a:pPr>
            <a:r>
              <a:rPr lang="en-GB" dirty="0" smtClean="0">
                <a:sym typeface="Wingdings" panose="05000000000000000000" pitchFamily="2" charset="2"/>
              </a:rPr>
              <a:t> O</a:t>
            </a:r>
            <a:r>
              <a:rPr lang="en-GB" dirty="0" smtClean="0"/>
              <a:t>nly </a:t>
            </a:r>
            <a:r>
              <a:rPr lang="en-GB" dirty="0"/>
              <a:t>official available </a:t>
            </a:r>
            <a:r>
              <a:rPr lang="en-GB" dirty="0" smtClean="0"/>
              <a:t>data: collected </a:t>
            </a:r>
            <a:r>
              <a:rPr lang="en-GB" dirty="0"/>
              <a:t>by the Catalan </a:t>
            </a:r>
            <a:r>
              <a:rPr lang="en-GB" dirty="0" smtClean="0"/>
              <a:t>Police </a:t>
            </a:r>
            <a:r>
              <a:rPr lang="en-GB" dirty="0"/>
              <a:t>according to its specific protocol on </a:t>
            </a:r>
            <a:r>
              <a:rPr lang="en-GB" dirty="0" smtClean="0"/>
              <a:t>FM</a:t>
            </a:r>
            <a:endParaRPr lang="ca-ES" altLang="en-US" dirty="0">
              <a:latin typeface="Calibri" panose="020F050202020403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091939680"/>
              </p:ext>
            </p:extLst>
          </p:nvPr>
        </p:nvGraphicFramePr>
        <p:xfrm>
          <a:off x="1043609" y="3717032"/>
          <a:ext cx="5760640" cy="2468880"/>
        </p:xfrm>
        <a:graphic>
          <a:graphicData uri="http://schemas.openxmlformats.org/drawingml/2006/table">
            <a:tbl>
              <a:tblPr firstRow="1" bandRow="1">
                <a:tableStyleId>{5C22544A-7EE6-4342-B048-85BDC9FD1C3A}</a:tableStyleId>
              </a:tblPr>
              <a:tblGrid>
                <a:gridCol w="2300345"/>
                <a:gridCol w="1554287"/>
                <a:gridCol w="870401"/>
                <a:gridCol w="1035607"/>
              </a:tblGrid>
              <a:tr h="553321">
                <a:tc>
                  <a:txBody>
                    <a:bodyPr/>
                    <a:lstStyle/>
                    <a:p>
                      <a:endParaRPr lang="ca-ES" dirty="0"/>
                    </a:p>
                  </a:txBody>
                  <a:tcPr/>
                </a:tc>
                <a:tc>
                  <a:txBody>
                    <a:bodyPr/>
                    <a:lstStyle/>
                    <a:p>
                      <a:pPr algn="ctr"/>
                      <a:r>
                        <a:rPr lang="ca-ES" dirty="0" smtClean="0"/>
                        <a:t>Total cases (</a:t>
                      </a:r>
                      <a:r>
                        <a:rPr lang="ca-ES" dirty="0" err="1" smtClean="0"/>
                        <a:t>Catalonia</a:t>
                      </a:r>
                      <a:r>
                        <a:rPr lang="ca-ES" dirty="0" smtClean="0"/>
                        <a:t>)</a:t>
                      </a:r>
                      <a:endParaRPr lang="ca-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dirty="0" smtClean="0"/>
                        <a:t>&lt;18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dirty="0" smtClean="0"/>
                        <a:t>&gt;18</a:t>
                      </a:r>
                      <a:endParaRPr lang="ca-ES" dirty="0"/>
                    </a:p>
                  </a:txBody>
                  <a:tcPr/>
                </a:tc>
              </a:tr>
              <a:tr h="316184">
                <a:tc>
                  <a:txBody>
                    <a:bodyPr/>
                    <a:lstStyle/>
                    <a:p>
                      <a:r>
                        <a:rPr lang="ca-ES" dirty="0" smtClean="0"/>
                        <a:t>2013</a:t>
                      </a:r>
                      <a:endParaRPr lang="ca-ES" dirty="0"/>
                    </a:p>
                  </a:txBody>
                  <a:tcPr/>
                </a:tc>
                <a:tc>
                  <a:txBody>
                    <a:bodyPr/>
                    <a:lstStyle/>
                    <a:p>
                      <a:pPr algn="ctr"/>
                      <a:r>
                        <a:rPr lang="ca-ES" b="1" dirty="0" smtClean="0"/>
                        <a:t>26</a:t>
                      </a:r>
                      <a:endParaRPr lang="ca-ES" b="1" dirty="0"/>
                    </a:p>
                  </a:txBody>
                  <a:tcPr/>
                </a:tc>
                <a:tc>
                  <a:txBody>
                    <a:bodyPr/>
                    <a:lstStyle/>
                    <a:p>
                      <a:pPr algn="ctr"/>
                      <a:r>
                        <a:rPr lang="ca-ES" dirty="0" smtClean="0"/>
                        <a:t>15</a:t>
                      </a:r>
                      <a:endParaRPr lang="ca-ES" dirty="0"/>
                    </a:p>
                  </a:txBody>
                  <a:tcPr/>
                </a:tc>
                <a:tc>
                  <a:txBody>
                    <a:bodyPr/>
                    <a:lstStyle/>
                    <a:p>
                      <a:pPr algn="ctr"/>
                      <a:r>
                        <a:rPr lang="ca-ES" dirty="0" smtClean="0"/>
                        <a:t>11</a:t>
                      </a:r>
                      <a:endParaRPr lang="ca-ES" dirty="0"/>
                    </a:p>
                  </a:txBody>
                  <a:tcPr/>
                </a:tc>
              </a:tr>
              <a:tr h="316184">
                <a:tc>
                  <a:txBody>
                    <a:bodyPr/>
                    <a:lstStyle/>
                    <a:p>
                      <a:r>
                        <a:rPr lang="ca-ES" dirty="0" smtClean="0"/>
                        <a:t>2014</a:t>
                      </a:r>
                      <a:endParaRPr lang="ca-ES" dirty="0"/>
                    </a:p>
                  </a:txBody>
                  <a:tcPr/>
                </a:tc>
                <a:tc>
                  <a:txBody>
                    <a:bodyPr/>
                    <a:lstStyle/>
                    <a:p>
                      <a:pPr algn="ctr"/>
                      <a:r>
                        <a:rPr lang="ca-ES" b="1" dirty="0" smtClean="0"/>
                        <a:t>10</a:t>
                      </a:r>
                      <a:endParaRPr lang="ca-ES" b="1" dirty="0"/>
                    </a:p>
                  </a:txBody>
                  <a:tcPr/>
                </a:tc>
                <a:tc>
                  <a:txBody>
                    <a:bodyPr/>
                    <a:lstStyle/>
                    <a:p>
                      <a:pPr algn="ctr"/>
                      <a:r>
                        <a:rPr lang="ca-ES" dirty="0" smtClean="0"/>
                        <a:t>6</a:t>
                      </a:r>
                      <a:endParaRPr lang="ca-ES" dirty="0"/>
                    </a:p>
                  </a:txBody>
                  <a:tcPr/>
                </a:tc>
                <a:tc>
                  <a:txBody>
                    <a:bodyPr/>
                    <a:lstStyle/>
                    <a:p>
                      <a:pPr algn="ctr"/>
                      <a:r>
                        <a:rPr lang="ca-ES" dirty="0" smtClean="0"/>
                        <a:t>4</a:t>
                      </a:r>
                      <a:endParaRPr lang="ca-ES" dirty="0"/>
                    </a:p>
                  </a:txBody>
                  <a:tcPr/>
                </a:tc>
              </a:tr>
              <a:tr h="316184">
                <a:tc>
                  <a:txBody>
                    <a:bodyPr/>
                    <a:lstStyle/>
                    <a:p>
                      <a:r>
                        <a:rPr lang="ca-ES" dirty="0" smtClean="0"/>
                        <a:t>2015</a:t>
                      </a:r>
                      <a:endParaRPr lang="ca-ES" dirty="0"/>
                    </a:p>
                  </a:txBody>
                  <a:tcPr/>
                </a:tc>
                <a:tc>
                  <a:txBody>
                    <a:bodyPr/>
                    <a:lstStyle/>
                    <a:p>
                      <a:pPr algn="ctr"/>
                      <a:r>
                        <a:rPr lang="ca-ES" b="1" dirty="0" smtClean="0"/>
                        <a:t>15</a:t>
                      </a:r>
                      <a:endParaRPr lang="ca-ES" b="1" dirty="0"/>
                    </a:p>
                  </a:txBody>
                  <a:tcPr/>
                </a:tc>
                <a:tc>
                  <a:txBody>
                    <a:bodyPr/>
                    <a:lstStyle/>
                    <a:p>
                      <a:pPr algn="ctr"/>
                      <a:r>
                        <a:rPr lang="ca-ES" dirty="0" smtClean="0"/>
                        <a:t>8</a:t>
                      </a:r>
                      <a:endParaRPr lang="ca-ES" dirty="0"/>
                    </a:p>
                  </a:txBody>
                  <a:tcPr/>
                </a:tc>
                <a:tc>
                  <a:txBody>
                    <a:bodyPr/>
                    <a:lstStyle/>
                    <a:p>
                      <a:pPr algn="ctr"/>
                      <a:r>
                        <a:rPr lang="ca-ES" dirty="0" smtClean="0"/>
                        <a:t>7</a:t>
                      </a:r>
                      <a:endParaRPr lang="ca-ES" dirty="0"/>
                    </a:p>
                  </a:txBody>
                  <a:tcPr/>
                </a:tc>
              </a:tr>
              <a:tr h="316184">
                <a:tc>
                  <a:txBody>
                    <a:bodyPr/>
                    <a:lstStyle/>
                    <a:p>
                      <a:r>
                        <a:rPr lang="ca-ES" dirty="0" smtClean="0"/>
                        <a:t>2016</a:t>
                      </a:r>
                      <a:endParaRPr lang="ca-ES" dirty="0"/>
                    </a:p>
                  </a:txBody>
                  <a:tcPr/>
                </a:tc>
                <a:tc>
                  <a:txBody>
                    <a:bodyPr/>
                    <a:lstStyle/>
                    <a:p>
                      <a:pPr algn="ctr"/>
                      <a:r>
                        <a:rPr lang="ca-ES" b="1" dirty="0" smtClean="0"/>
                        <a:t>14</a:t>
                      </a:r>
                      <a:endParaRPr lang="ca-ES" b="1" dirty="0"/>
                    </a:p>
                  </a:txBody>
                  <a:tcPr/>
                </a:tc>
                <a:tc>
                  <a:txBody>
                    <a:bodyPr/>
                    <a:lstStyle/>
                    <a:p>
                      <a:pPr algn="ctr"/>
                      <a:r>
                        <a:rPr lang="ca-ES" dirty="0" smtClean="0"/>
                        <a:t>10</a:t>
                      </a:r>
                      <a:endParaRPr lang="ca-ES" dirty="0"/>
                    </a:p>
                  </a:txBody>
                  <a:tcPr/>
                </a:tc>
                <a:tc>
                  <a:txBody>
                    <a:bodyPr/>
                    <a:lstStyle/>
                    <a:p>
                      <a:pPr algn="ctr"/>
                      <a:r>
                        <a:rPr lang="ca-ES" dirty="0" smtClean="0"/>
                        <a:t>4</a:t>
                      </a:r>
                      <a:endParaRPr lang="ca-ES" dirty="0"/>
                    </a:p>
                  </a:txBody>
                  <a:tcPr/>
                </a:tc>
              </a:tr>
              <a:tr h="316184">
                <a:tc>
                  <a:txBody>
                    <a:bodyPr/>
                    <a:lstStyle/>
                    <a:p>
                      <a:r>
                        <a:rPr lang="ca-ES" dirty="0" smtClean="0"/>
                        <a:t>2017 (1st</a:t>
                      </a:r>
                      <a:r>
                        <a:rPr lang="ca-ES" baseline="0" dirty="0" smtClean="0"/>
                        <a:t> </a:t>
                      </a:r>
                      <a:r>
                        <a:rPr lang="en-US" baseline="0" noProof="0" dirty="0" smtClean="0"/>
                        <a:t>semester</a:t>
                      </a:r>
                      <a:r>
                        <a:rPr lang="ca-ES" baseline="0" dirty="0" smtClean="0"/>
                        <a:t>)</a:t>
                      </a:r>
                      <a:endParaRPr lang="ca-ES" dirty="0"/>
                    </a:p>
                  </a:txBody>
                  <a:tcPr/>
                </a:tc>
                <a:tc>
                  <a:txBody>
                    <a:bodyPr/>
                    <a:lstStyle/>
                    <a:p>
                      <a:pPr algn="ctr"/>
                      <a:r>
                        <a:rPr lang="ca-ES" b="1" dirty="0" smtClean="0"/>
                        <a:t>4</a:t>
                      </a:r>
                      <a:endParaRPr lang="ca-ES" b="1" dirty="0"/>
                    </a:p>
                  </a:txBody>
                  <a:tcPr/>
                </a:tc>
                <a:tc>
                  <a:txBody>
                    <a:bodyPr/>
                    <a:lstStyle/>
                    <a:p>
                      <a:pPr algn="ctr"/>
                      <a:r>
                        <a:rPr lang="ca-ES" dirty="0" smtClean="0"/>
                        <a:t>1</a:t>
                      </a:r>
                      <a:endParaRPr lang="ca-ES" dirty="0"/>
                    </a:p>
                  </a:txBody>
                  <a:tcPr/>
                </a:tc>
                <a:tc>
                  <a:txBody>
                    <a:bodyPr/>
                    <a:lstStyle/>
                    <a:p>
                      <a:pPr algn="ctr"/>
                      <a:r>
                        <a:rPr lang="ca-ES" dirty="0" smtClean="0"/>
                        <a:t>3</a:t>
                      </a:r>
                      <a:endParaRPr lang="ca-ES" dirty="0"/>
                    </a:p>
                  </a:txBody>
                  <a:tcPr/>
                </a:tc>
              </a:tr>
            </a:tbl>
          </a:graphicData>
        </a:graphic>
      </p:graphicFrame>
      <p:sp>
        <p:nvSpPr>
          <p:cNvPr id="6" name="5 CuadroTexto"/>
          <p:cNvSpPr txBox="1"/>
          <p:nvPr/>
        </p:nvSpPr>
        <p:spPr>
          <a:xfrm>
            <a:off x="698275" y="6166600"/>
            <a:ext cx="6912768" cy="307777"/>
          </a:xfrm>
          <a:prstGeom prst="rect">
            <a:avLst/>
          </a:prstGeom>
          <a:noFill/>
        </p:spPr>
        <p:txBody>
          <a:bodyPr wrap="square" rtlCol="0">
            <a:spAutoFit/>
          </a:bodyPr>
          <a:lstStyle/>
          <a:p>
            <a:r>
              <a:rPr lang="ca-ES" sz="1400" dirty="0" err="1" smtClean="0"/>
              <a:t>Source</a:t>
            </a:r>
            <a:r>
              <a:rPr lang="ca-ES" sz="1400" dirty="0" smtClean="0"/>
              <a:t>: </a:t>
            </a:r>
            <a:r>
              <a:rPr lang="en-GB" sz="1400" dirty="0"/>
              <a:t>Government of Catalonia, Department of Home Affairs</a:t>
            </a:r>
            <a:endParaRPr lang="ca-ES" sz="1400" dirty="0"/>
          </a:p>
        </p:txBody>
      </p:sp>
    </p:spTree>
    <p:extLst>
      <p:ext uri="{BB962C8B-B14F-4D97-AF65-F5344CB8AC3E}">
        <p14:creationId xmlns:p14="http://schemas.microsoft.com/office/powerpoint/2010/main" val="684272487"/>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smtClean="0"/>
              <a:t>3.  CHARACTERISTICS OF FM IN SPAIN. </a:t>
            </a:r>
            <a:endParaRPr lang="en-GB" dirty="0"/>
          </a:p>
        </p:txBody>
      </p:sp>
      <p:sp>
        <p:nvSpPr>
          <p:cNvPr id="17411" name="Rectangle 3"/>
          <p:cNvSpPr>
            <a:spLocks noGrp="1" noChangeArrowheads="1"/>
          </p:cNvSpPr>
          <p:nvPr>
            <p:ph idx="1"/>
          </p:nvPr>
        </p:nvSpPr>
        <p:spPr>
          <a:xfrm>
            <a:off x="457200" y="2209801"/>
            <a:ext cx="6995120" cy="3916363"/>
          </a:xfrm>
        </p:spPr>
        <p:txBody>
          <a:bodyPr/>
          <a:lstStyle/>
          <a:p>
            <a:r>
              <a:rPr lang="en-GB" dirty="0" smtClean="0"/>
              <a:t>According </a:t>
            </a:r>
            <a:r>
              <a:rPr lang="en-GB" dirty="0" smtClean="0"/>
              <a:t>to </a:t>
            </a:r>
            <a:r>
              <a:rPr lang="en-GB" dirty="0" err="1" smtClean="0"/>
              <a:t>Matrifor</a:t>
            </a:r>
            <a:r>
              <a:rPr lang="en-GB" dirty="0" smtClean="0"/>
              <a:t> project </a:t>
            </a:r>
            <a:r>
              <a:rPr lang="en-GB" dirty="0" smtClean="0"/>
              <a:t>fieldwork:</a:t>
            </a:r>
          </a:p>
          <a:p>
            <a:pPr lvl="1"/>
            <a:r>
              <a:rPr lang="en-GB" dirty="0" smtClean="0"/>
              <a:t>FM in Spain usually are</a:t>
            </a:r>
          </a:p>
          <a:p>
            <a:pPr lvl="2"/>
            <a:r>
              <a:rPr lang="en-GB" dirty="0" smtClean="0"/>
              <a:t>Between old man + very young </a:t>
            </a:r>
            <a:r>
              <a:rPr lang="en-GB" dirty="0" smtClean="0"/>
              <a:t>women </a:t>
            </a:r>
            <a:r>
              <a:rPr lang="en-GB" dirty="0" smtClean="0"/>
              <a:t>(even </a:t>
            </a:r>
            <a:r>
              <a:rPr lang="en-GB" dirty="0" smtClean="0"/>
              <a:t>minors). </a:t>
            </a:r>
            <a:endParaRPr lang="en-GB" dirty="0" smtClean="0"/>
          </a:p>
          <a:p>
            <a:pPr lvl="2"/>
            <a:r>
              <a:rPr lang="en-GB" dirty="0" smtClean="0"/>
              <a:t>Within members of the same family (cousins or similar relatives). </a:t>
            </a:r>
            <a:r>
              <a:rPr lang="en-GB" dirty="0" smtClean="0"/>
              <a:t>In some </a:t>
            </a:r>
            <a:r>
              <a:rPr lang="en-GB" dirty="0" smtClean="0"/>
              <a:t>nationalities, </a:t>
            </a:r>
            <a:r>
              <a:rPr lang="en-GB" dirty="0" smtClean="0"/>
              <a:t>kinship is not </a:t>
            </a:r>
            <a:r>
              <a:rPr lang="en-GB" dirty="0" smtClean="0"/>
              <a:t>essential </a:t>
            </a:r>
            <a:r>
              <a:rPr lang="en-GB" dirty="0" smtClean="0"/>
              <a:t>but same </a:t>
            </a:r>
            <a:r>
              <a:rPr lang="en-GB" dirty="0" smtClean="0"/>
              <a:t>social class, </a:t>
            </a:r>
            <a:r>
              <a:rPr lang="en-GB" dirty="0" smtClean="0"/>
              <a:t>religion or even </a:t>
            </a:r>
            <a:r>
              <a:rPr lang="en-GB" dirty="0" smtClean="0"/>
              <a:t>the same town or geographical area of the country of </a:t>
            </a:r>
            <a:r>
              <a:rPr lang="en-GB" dirty="0" smtClean="0"/>
              <a:t>origin are important issues.</a:t>
            </a:r>
            <a:endParaRPr lang="en-GB" dirty="0" smtClean="0"/>
          </a:p>
          <a:p>
            <a:pPr lvl="1"/>
            <a:r>
              <a:rPr lang="en-GB" dirty="0" smtClean="0"/>
              <a:t>Some interviewed women recognised to be victims of other forms of gender violence apart from </a:t>
            </a:r>
            <a:r>
              <a:rPr lang="en-GB" dirty="0" smtClean="0"/>
              <a:t>FM</a:t>
            </a:r>
            <a:r>
              <a:rPr lang="en-GB" dirty="0"/>
              <a:t>;</a:t>
            </a:r>
            <a:r>
              <a:rPr lang="en-GB" dirty="0" smtClean="0"/>
              <a:t> such as </a:t>
            </a:r>
            <a:r>
              <a:rPr lang="en-GB" dirty="0" smtClean="0"/>
              <a:t>female genital </a:t>
            </a:r>
            <a:r>
              <a:rPr lang="en-GB" dirty="0" smtClean="0"/>
              <a:t>mutilation or </a:t>
            </a:r>
            <a:r>
              <a:rPr lang="en-GB" dirty="0" smtClean="0"/>
              <a:t>physical, economic and psychological violence.</a:t>
            </a:r>
          </a:p>
          <a:p>
            <a:pPr lvl="1"/>
            <a:r>
              <a:rPr lang="en-GB" dirty="0" smtClean="0"/>
              <a:t>Stakeholders point out that education is one of the most powerful prevention tools </a:t>
            </a:r>
            <a:r>
              <a:rPr lang="en-GB" dirty="0" smtClean="0">
                <a:sym typeface="Wingdings" panose="05000000000000000000" pitchFamily="2" charset="2"/>
              </a:rPr>
              <a:t></a:t>
            </a:r>
            <a:r>
              <a:rPr lang="en-GB" dirty="0" smtClean="0"/>
              <a:t> access to education = empowerment mechanism for the girls to make their decisions or agreements with their families</a:t>
            </a:r>
            <a:r>
              <a:rPr lang="en-GB" dirty="0" smtClean="0"/>
              <a:t>.</a:t>
            </a:r>
          </a:p>
          <a:p>
            <a:pPr lvl="1"/>
            <a:endParaRPr lang="en-GB" dirty="0" smtClean="0"/>
          </a:p>
          <a:p>
            <a:pPr marL="0" indent="0">
              <a:buNone/>
            </a:pPr>
            <a:endParaRPr lang="en-GB" dirty="0"/>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4.1 IMPLEMENTATION OF THE LEGAL FRAMEWORK</a:t>
            </a:r>
            <a:endParaRPr lang="en-GB" dirty="0"/>
          </a:p>
        </p:txBody>
      </p:sp>
      <p:sp>
        <p:nvSpPr>
          <p:cNvPr id="19459" name="Rectangle 3"/>
          <p:cNvSpPr>
            <a:spLocks noGrp="1" noChangeArrowheads="1"/>
          </p:cNvSpPr>
          <p:nvPr>
            <p:ph idx="1"/>
          </p:nvPr>
        </p:nvSpPr>
        <p:spPr/>
        <p:txBody>
          <a:bodyPr/>
          <a:lstStyle/>
          <a:p>
            <a:pPr>
              <a:spcBef>
                <a:spcPts val="0"/>
              </a:spcBef>
              <a:spcAft>
                <a:spcPts val="600"/>
              </a:spcAft>
            </a:pPr>
            <a:r>
              <a:rPr lang="en-GB" sz="1600" u="sng" dirty="0" smtClean="0"/>
              <a:t>Civil law </a:t>
            </a:r>
            <a:r>
              <a:rPr lang="en-GB" sz="1600" dirty="0" smtClean="0"/>
              <a:t>(possibility to annul a marriage) </a:t>
            </a:r>
            <a:r>
              <a:rPr lang="en-GB" sz="1600" dirty="0" smtClean="0">
                <a:sym typeface="Wingdings" panose="05000000000000000000" pitchFamily="2" charset="2"/>
              </a:rPr>
              <a:t> </a:t>
            </a:r>
            <a:r>
              <a:rPr lang="en-GB" sz="1600" dirty="0" smtClean="0"/>
              <a:t>almost never applied in cases of FM. </a:t>
            </a:r>
          </a:p>
          <a:p>
            <a:pPr>
              <a:spcBef>
                <a:spcPts val="0"/>
              </a:spcBef>
              <a:spcAft>
                <a:spcPts val="600"/>
              </a:spcAft>
            </a:pPr>
            <a:r>
              <a:rPr lang="en-GB" sz="1600" u="sng" dirty="0" smtClean="0"/>
              <a:t>Migration law</a:t>
            </a:r>
            <a:r>
              <a:rPr lang="en-GB" sz="1600" dirty="0" smtClean="0"/>
              <a:t>: no specific measures to prevent FM. Moreover, the reunified spouse get a preliminary residence permit (not working permit) that makes her/himself economically and legally depending on her/his husband/wife.</a:t>
            </a:r>
          </a:p>
          <a:p>
            <a:pPr>
              <a:spcBef>
                <a:spcPts val="0"/>
              </a:spcBef>
              <a:spcAft>
                <a:spcPts val="600"/>
              </a:spcAft>
            </a:pPr>
            <a:r>
              <a:rPr lang="en-GB" sz="1600" u="sng" dirty="0"/>
              <a:t>Criminal law</a:t>
            </a:r>
            <a:r>
              <a:rPr lang="en-GB" sz="1600" dirty="0"/>
              <a:t>: from 2015, specific crime on FM (= </a:t>
            </a:r>
            <a:r>
              <a:rPr lang="en-GB" sz="1600" dirty="0" smtClean="0"/>
              <a:t>aggravated </a:t>
            </a:r>
            <a:r>
              <a:rPr lang="en-GB" sz="1600" dirty="0"/>
              <a:t>from of coercion/THB) yet, victims </a:t>
            </a:r>
            <a:r>
              <a:rPr lang="en-GB" sz="1600" dirty="0" smtClean="0"/>
              <a:t>are </a:t>
            </a:r>
            <a:r>
              <a:rPr lang="en-GB" sz="1600" dirty="0"/>
              <a:t>hardly identified. Women are reluctant to go to the police and even more to denounce their families. </a:t>
            </a:r>
          </a:p>
          <a:p>
            <a:pPr>
              <a:spcBef>
                <a:spcPts val="0"/>
              </a:spcBef>
              <a:spcAft>
                <a:spcPts val="600"/>
              </a:spcAft>
            </a:pPr>
            <a:r>
              <a:rPr lang="en-GB" sz="1600" u="sng" dirty="0" smtClean="0"/>
              <a:t>Legislation </a:t>
            </a:r>
            <a:r>
              <a:rPr lang="en-GB" sz="1600" u="sng" dirty="0"/>
              <a:t>on </a:t>
            </a:r>
            <a:r>
              <a:rPr lang="en-GB" sz="1600" u="sng" dirty="0" smtClean="0"/>
              <a:t>GBV</a:t>
            </a:r>
            <a:r>
              <a:rPr lang="en-GB" sz="1600" dirty="0" smtClean="0"/>
              <a:t>: </a:t>
            </a:r>
            <a:r>
              <a:rPr lang="en-GB" sz="1600" dirty="0"/>
              <a:t>FM is not recognised as a form of gender violence in the Criminal Code.</a:t>
            </a:r>
          </a:p>
          <a:p>
            <a:pPr lvl="1">
              <a:spcBef>
                <a:spcPts val="0"/>
              </a:spcBef>
              <a:spcAft>
                <a:spcPts val="600"/>
              </a:spcAft>
            </a:pPr>
            <a:r>
              <a:rPr lang="en-US" sz="1400" dirty="0"/>
              <a:t>Catalan Law 5/2008, of 24th April, on the right of women to eradicate sexist violence, includes a wide concept of sexist violence </a:t>
            </a:r>
            <a:r>
              <a:rPr lang="en-US" sz="1400" dirty="0">
                <a:sym typeface="Wingdings" panose="05000000000000000000" pitchFamily="2" charset="2"/>
              </a:rPr>
              <a:t></a:t>
            </a:r>
            <a:r>
              <a:rPr lang="en-US" sz="1400" b="1" dirty="0"/>
              <a:t>FM = community sexist violence</a:t>
            </a:r>
            <a:r>
              <a:rPr lang="en-US" sz="1400" dirty="0"/>
              <a:t> </a:t>
            </a:r>
            <a:r>
              <a:rPr lang="en-US" sz="1400" dirty="0">
                <a:sym typeface="Wingdings" panose="05000000000000000000" pitchFamily="2" charset="2"/>
              </a:rPr>
              <a:t></a:t>
            </a:r>
            <a:r>
              <a:rPr lang="en-US" sz="1400" dirty="0"/>
              <a:t> Catalan Police Protocol on Prevention and Attention on Forced Marriage, 2009</a:t>
            </a:r>
            <a:endParaRPr lang="en-GB" sz="1400" dirty="0"/>
          </a:p>
          <a:p>
            <a:pPr lvl="1"/>
            <a:endParaRPr lang="en-GB" sz="2400" dirty="0"/>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t>5</a:t>
            </a:r>
            <a:r>
              <a:rPr lang="en-GB" dirty="0" smtClean="0"/>
              <a:t>. </a:t>
            </a:r>
            <a:r>
              <a:rPr lang="en-GB" dirty="0"/>
              <a:t>A</a:t>
            </a:r>
            <a:r>
              <a:rPr lang="en-GB" dirty="0" smtClean="0"/>
              <a:t>vailable resources  </a:t>
            </a:r>
            <a:r>
              <a:rPr lang="en-GB" dirty="0" smtClean="0"/>
              <a:t>for FM victims in Spain</a:t>
            </a:r>
            <a:endParaRPr lang="en-GB" dirty="0"/>
          </a:p>
        </p:txBody>
      </p:sp>
      <p:sp>
        <p:nvSpPr>
          <p:cNvPr id="18435" name="Rectangle 3"/>
          <p:cNvSpPr>
            <a:spLocks noGrp="1" noChangeArrowheads="1"/>
          </p:cNvSpPr>
          <p:nvPr>
            <p:ph idx="1"/>
          </p:nvPr>
        </p:nvSpPr>
        <p:spPr/>
        <p:txBody>
          <a:bodyPr/>
          <a:lstStyle/>
          <a:p>
            <a:r>
              <a:rPr lang="en-GB" dirty="0" smtClean="0"/>
              <a:t>There are </a:t>
            </a:r>
            <a:r>
              <a:rPr lang="en-GB" dirty="0" smtClean="0"/>
              <a:t>no </a:t>
            </a:r>
            <a:r>
              <a:rPr lang="en-GB" dirty="0" smtClean="0"/>
              <a:t>specific resources for women </a:t>
            </a:r>
            <a:r>
              <a:rPr lang="en-GB" dirty="0" smtClean="0"/>
              <a:t>victim</a:t>
            </a:r>
            <a:r>
              <a:rPr lang="en-GB" dirty="0" smtClean="0"/>
              <a:t>s </a:t>
            </a:r>
            <a:r>
              <a:rPr lang="en-GB" dirty="0" smtClean="0"/>
              <a:t>of FM in Spain. </a:t>
            </a:r>
            <a:r>
              <a:rPr lang="en-GB" dirty="0" smtClean="0">
                <a:sym typeface="Wingdings" panose="05000000000000000000" pitchFamily="2" charset="2"/>
              </a:rPr>
              <a:t> Need of specific training </a:t>
            </a:r>
            <a:r>
              <a:rPr lang="en-GB" dirty="0" smtClean="0">
                <a:sym typeface="Wingdings" panose="05000000000000000000" pitchFamily="2" charset="2"/>
              </a:rPr>
              <a:t>to identify/dete</a:t>
            </a:r>
            <a:r>
              <a:rPr lang="en-GB" dirty="0" smtClean="0">
                <a:sym typeface="Wingdings" panose="05000000000000000000" pitchFamily="2" charset="2"/>
              </a:rPr>
              <a:t>ct FM</a:t>
            </a:r>
            <a:endParaRPr lang="en-GB" dirty="0">
              <a:sym typeface="Wingdings" panose="05000000000000000000" pitchFamily="2" charset="2"/>
            </a:endParaRPr>
          </a:p>
          <a:p>
            <a:r>
              <a:rPr lang="en-GB" dirty="0" smtClean="0"/>
              <a:t>Only </a:t>
            </a:r>
            <a:r>
              <a:rPr lang="en-GB" dirty="0" smtClean="0"/>
              <a:t>some stakeholders with knowledge on FM sometimes refer these women to the existing </a:t>
            </a:r>
            <a:r>
              <a:rPr lang="en-GB" dirty="0" smtClean="0"/>
              <a:t>services </a:t>
            </a:r>
            <a:r>
              <a:rPr lang="en-GB" dirty="0" smtClean="0"/>
              <a:t>for </a:t>
            </a:r>
            <a:r>
              <a:rPr lang="en-GB" dirty="0" smtClean="0"/>
              <a:t>victims </a:t>
            </a:r>
            <a:r>
              <a:rPr lang="en-GB" dirty="0" smtClean="0"/>
              <a:t>of domestic violence (women’s shelters, NGOs, economic support from </a:t>
            </a:r>
            <a:r>
              <a:rPr lang="en-GB" dirty="0" smtClean="0"/>
              <a:t>social services network</a:t>
            </a:r>
            <a:r>
              <a:rPr lang="en-GB" dirty="0" smtClean="0"/>
              <a:t>, etc.).</a:t>
            </a:r>
          </a:p>
          <a:p>
            <a:r>
              <a:rPr lang="en-GB" b="1" dirty="0" smtClean="0"/>
              <a:t>Special difficulties arise when the victim of FM is a minor</a:t>
            </a:r>
            <a:r>
              <a:rPr lang="en-GB" dirty="0"/>
              <a:t> </a:t>
            </a:r>
            <a:r>
              <a:rPr lang="en-GB" dirty="0" smtClean="0">
                <a:sym typeface="Wingdings" panose="05000000000000000000" pitchFamily="2" charset="2"/>
              </a:rPr>
              <a:t></a:t>
            </a:r>
            <a:r>
              <a:rPr lang="en-GB" dirty="0" smtClean="0"/>
              <a:t> No specific resources for them. They can only be addressed to the children's protection system. </a:t>
            </a:r>
            <a:r>
              <a:rPr lang="en-GB" dirty="0" smtClean="0"/>
              <a:t>Inexistence of specific </a:t>
            </a:r>
            <a:r>
              <a:rPr lang="en-GB" dirty="0" smtClean="0"/>
              <a:t>shelters </a:t>
            </a:r>
            <a:r>
              <a:rPr lang="en-GB" dirty="0" smtClean="0"/>
              <a:t>for </a:t>
            </a:r>
            <a:r>
              <a:rPr lang="en-GB" dirty="0" smtClean="0"/>
              <a:t>underage girls, victims </a:t>
            </a:r>
            <a:r>
              <a:rPr lang="en-GB" dirty="0" smtClean="0"/>
              <a:t>of gender violence.</a:t>
            </a:r>
            <a:r>
              <a:rPr lang="ca-ES" dirty="0" smtClean="0"/>
              <a:t> </a:t>
            </a:r>
            <a:endParaRPr lang="ca-ES" dirty="0"/>
          </a:p>
        </p:txBody>
      </p:sp>
    </p:spTree>
    <p:extLst>
      <p:ext uri="{BB962C8B-B14F-4D97-AF65-F5344CB8AC3E}">
        <p14:creationId xmlns:p14="http://schemas.microsoft.com/office/powerpoint/2010/main" val="1712066762"/>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6. FM AMD ASYLUM IN SPAIN</a:t>
            </a:r>
            <a:endParaRPr lang="ca-ES" dirty="0"/>
          </a:p>
        </p:txBody>
      </p:sp>
      <p:sp>
        <p:nvSpPr>
          <p:cNvPr id="3" name="2 Marcador de contenido"/>
          <p:cNvSpPr>
            <a:spLocks noGrp="1"/>
          </p:cNvSpPr>
          <p:nvPr>
            <p:ph idx="1"/>
          </p:nvPr>
        </p:nvSpPr>
        <p:spPr/>
        <p:txBody>
          <a:bodyPr/>
          <a:lstStyle/>
          <a:p>
            <a:r>
              <a:rPr lang="en-US" b="1" u="sng" dirty="0" smtClean="0"/>
              <a:t>Asylum Law:</a:t>
            </a:r>
          </a:p>
          <a:p>
            <a:pPr lvl="1"/>
            <a:r>
              <a:rPr lang="en-US" dirty="0" smtClean="0"/>
              <a:t>Acts of </a:t>
            </a:r>
            <a:r>
              <a:rPr lang="en-US" dirty="0" smtClean="0"/>
              <a:t>persecution</a:t>
            </a:r>
            <a:r>
              <a:rPr lang="en-US" dirty="0" smtClean="0"/>
              <a:t>: “acts of physical, psychological or sexual violence”</a:t>
            </a:r>
          </a:p>
          <a:p>
            <a:pPr lvl="1"/>
            <a:r>
              <a:rPr lang="en-US" dirty="0" smtClean="0"/>
              <a:t>Among reasons </a:t>
            </a:r>
            <a:r>
              <a:rPr lang="en-US" dirty="0" smtClean="0"/>
              <a:t>of persecution</a:t>
            </a:r>
            <a:r>
              <a:rPr lang="en-US" dirty="0" smtClean="0"/>
              <a:t>: “gender or sexual orientation”, but: </a:t>
            </a:r>
            <a:r>
              <a:rPr lang="ca-ES" dirty="0" smtClean="0"/>
              <a:t>“</a:t>
            </a:r>
            <a:r>
              <a:rPr lang="en-US" dirty="0" smtClean="0"/>
              <a:t>according to the circumstances of the origin country</a:t>
            </a:r>
            <a:r>
              <a:rPr lang="ca-ES" dirty="0" smtClean="0"/>
              <a:t>”</a:t>
            </a:r>
          </a:p>
          <a:p>
            <a:r>
              <a:rPr lang="en-US" u="sng" dirty="0" smtClean="0"/>
              <a:t>Usually, no recognition of asylum</a:t>
            </a:r>
            <a:r>
              <a:rPr lang="en-US" dirty="0" smtClean="0"/>
              <a:t>, except 1 case (2009)</a:t>
            </a:r>
          </a:p>
          <a:p>
            <a:pPr lvl="1"/>
            <a:r>
              <a:rPr lang="en-US" dirty="0" smtClean="0"/>
              <a:t>After several denials, recognition by the supreme Court</a:t>
            </a:r>
          </a:p>
          <a:p>
            <a:pPr lvl="1"/>
            <a:r>
              <a:rPr lang="en-US" dirty="0" smtClean="0"/>
              <a:t>Nigerian women who fled her country after suffering a FGM as a previous step towards </a:t>
            </a:r>
            <a:r>
              <a:rPr lang="en-US" dirty="0" smtClean="0"/>
              <a:t>coerced </a:t>
            </a:r>
            <a:r>
              <a:rPr lang="en-US" dirty="0" smtClean="0"/>
              <a:t>marriage arranged by </a:t>
            </a:r>
            <a:r>
              <a:rPr lang="en-US" dirty="0"/>
              <a:t> </a:t>
            </a:r>
            <a:r>
              <a:rPr lang="en-US" dirty="0" smtClean="0"/>
              <a:t>her</a:t>
            </a:r>
            <a:r>
              <a:rPr lang="en-US" dirty="0" smtClean="0"/>
              <a:t> father </a:t>
            </a:r>
            <a:r>
              <a:rPr lang="en-US" dirty="0" smtClean="0"/>
              <a:t>with an older and richer </a:t>
            </a:r>
            <a:r>
              <a:rPr lang="en-US" dirty="0" err="1" smtClean="0"/>
              <a:t>neighbour</a:t>
            </a:r>
            <a:r>
              <a:rPr lang="en-US" dirty="0" smtClean="0"/>
              <a:t>.</a:t>
            </a:r>
          </a:p>
          <a:p>
            <a:pPr lvl="1"/>
            <a:r>
              <a:rPr lang="en-US" dirty="0" smtClean="0"/>
              <a:t>Gender </a:t>
            </a:r>
            <a:r>
              <a:rPr lang="en-US" dirty="0" smtClean="0"/>
              <a:t>based persecution for being a woman</a:t>
            </a:r>
          </a:p>
        </p:txBody>
      </p:sp>
    </p:spTree>
    <p:extLst>
      <p:ext uri="{BB962C8B-B14F-4D97-AF65-F5344CB8AC3E}">
        <p14:creationId xmlns:p14="http://schemas.microsoft.com/office/powerpoint/2010/main" val="610141277"/>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6.1. ASR WOMEN COULD BE FLEEING FROM FM? </a:t>
            </a:r>
            <a:endParaRPr lang="ca-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3212976"/>
            <a:ext cx="92644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rot="19074214">
            <a:off x="6563726" y="4983521"/>
            <a:ext cx="1512168" cy="136815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7 Rectángulo"/>
          <p:cNvSpPr/>
          <p:nvPr/>
        </p:nvSpPr>
        <p:spPr>
          <a:xfrm>
            <a:off x="504106" y="2539276"/>
            <a:ext cx="6696744" cy="369332"/>
          </a:xfrm>
          <a:prstGeom prst="rect">
            <a:avLst/>
          </a:prstGeom>
        </p:spPr>
        <p:txBody>
          <a:bodyPr wrap="square">
            <a:spAutoFit/>
          </a:bodyPr>
          <a:lstStyle/>
          <a:p>
            <a:r>
              <a:rPr lang="ca-ES" dirty="0"/>
              <a:t>ARRIVALS AT THE SOUTHERN BORDER, SPAIN, 2016</a:t>
            </a:r>
          </a:p>
        </p:txBody>
      </p:sp>
    </p:spTree>
    <p:extLst>
      <p:ext uri="{BB962C8B-B14F-4D97-AF65-F5344CB8AC3E}">
        <p14:creationId xmlns:p14="http://schemas.microsoft.com/office/powerpoint/2010/main" val="2645858730"/>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914400"/>
            <a:ext cx="7427168" cy="1143000"/>
          </a:xfrm>
        </p:spPr>
        <p:txBody>
          <a:bodyPr/>
          <a:lstStyle/>
          <a:p>
            <a:r>
              <a:rPr lang="en-US" dirty="0" smtClean="0"/>
              <a:t>6.2. FIRST TIME ASYLUM APPLICANTS BY CITIZENSHIP AND SEX, SPAIN, 2016 </a:t>
            </a:r>
            <a:r>
              <a:rPr lang="en-US" sz="2400" dirty="0" smtClean="0"/>
              <a:t>aggregated data (rounded)</a:t>
            </a:r>
            <a:endParaRPr lang="en-US" sz="2400" dirty="0"/>
          </a:p>
        </p:txBody>
      </p:sp>
      <p:sp>
        <p:nvSpPr>
          <p:cNvPr id="8" name="7 CuadroTexto"/>
          <p:cNvSpPr txBox="1"/>
          <p:nvPr/>
        </p:nvSpPr>
        <p:spPr>
          <a:xfrm rot="16200000">
            <a:off x="-2082630" y="4270303"/>
            <a:ext cx="4536504" cy="261610"/>
          </a:xfrm>
          <a:prstGeom prst="rect">
            <a:avLst/>
          </a:prstGeom>
          <a:noFill/>
        </p:spPr>
        <p:txBody>
          <a:bodyPr wrap="square" rtlCol="0">
            <a:spAutoFit/>
          </a:bodyPr>
          <a:lstStyle/>
          <a:p>
            <a:r>
              <a:rPr lang="ca-ES" sz="1050" dirty="0" err="1" smtClean="0"/>
              <a:t>Source</a:t>
            </a:r>
            <a:r>
              <a:rPr lang="ca-ES" sz="1050" dirty="0" smtClean="0"/>
              <a:t>: </a:t>
            </a:r>
            <a:r>
              <a:rPr lang="ca-ES" sz="1050" dirty="0" err="1" smtClean="0"/>
              <a:t>Eurostats</a:t>
            </a:r>
            <a:endParaRPr lang="ca-ES" sz="1050" dirty="0"/>
          </a:p>
        </p:txBody>
      </p:sp>
      <p:graphicFrame>
        <p:nvGraphicFramePr>
          <p:cNvPr id="12" name="5 Gráfico"/>
          <p:cNvGraphicFramePr>
            <a:graphicFrameLocks/>
          </p:cNvGraphicFramePr>
          <p:nvPr>
            <p:extLst>
              <p:ext uri="{D42A27DB-BD31-4B8C-83A1-F6EECF244321}">
                <p14:modId xmlns:p14="http://schemas.microsoft.com/office/powerpoint/2010/main" val="596646839"/>
              </p:ext>
            </p:extLst>
          </p:nvPr>
        </p:nvGraphicFramePr>
        <p:xfrm>
          <a:off x="342805" y="2132856"/>
          <a:ext cx="8829333" cy="5526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Gráfico"/>
          <p:cNvGraphicFramePr/>
          <p:nvPr>
            <p:extLst>
              <p:ext uri="{D42A27DB-BD31-4B8C-83A1-F6EECF244321}">
                <p14:modId xmlns:p14="http://schemas.microsoft.com/office/powerpoint/2010/main" val="2399157153"/>
              </p:ext>
            </p:extLst>
          </p:nvPr>
        </p:nvGraphicFramePr>
        <p:xfrm>
          <a:off x="6012160" y="4509120"/>
          <a:ext cx="3024336" cy="21014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3421241"/>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Plaza">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1987</Words>
  <Application>Microsoft Office PowerPoint</Application>
  <PresentationFormat>Presentación en pantalla (4:3)</PresentationFormat>
  <Paragraphs>124</Paragraphs>
  <Slides>12</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ＭＳ Ｐゴシック</vt:lpstr>
      <vt:lpstr>Arial</vt:lpstr>
      <vt:lpstr>Calibri</vt:lpstr>
      <vt:lpstr>Century Gothic</vt:lpstr>
      <vt:lpstr>Wingdings</vt:lpstr>
      <vt:lpstr>Wingdings 2</vt:lpstr>
      <vt:lpstr>Wingdings 3</vt:lpstr>
      <vt:lpstr>Plaza</vt:lpstr>
      <vt:lpstr>FORCED MARRIGE IN SPAIN. </vt:lpstr>
      <vt:lpstr>1. FORCED MARRIAGE </vt:lpstr>
      <vt:lpstr>2. DATA ON FM IN SPAIN</vt:lpstr>
      <vt:lpstr>3.  CHARACTERISTICS OF FM IN SPAIN. </vt:lpstr>
      <vt:lpstr>4.1 IMPLEMENTATION OF THE LEGAL FRAMEWORK</vt:lpstr>
      <vt:lpstr>5. Available resources  for FM victims in Spain</vt:lpstr>
      <vt:lpstr>6. FM AMD ASYLUM IN SPAIN</vt:lpstr>
      <vt:lpstr>6.1. ASR WOMEN COULD BE FLEEING FROM FM? </vt:lpstr>
      <vt:lpstr>6.2. FIRST TIME ASYLUM APPLICANTS BY CITIZENSHIP AND SEX, SPAIN, 2016 aggregated data (rounded)</vt:lpstr>
      <vt:lpstr>6.3. BORDER POLICIES</vt:lpstr>
      <vt:lpstr>7.1 CONCLUSIONS</vt:lpstr>
      <vt:lpstr>7.2.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matrimonios forzados en el Estado español: inexistencia de legislación y políticas públicas”   Maria Barcons Campmajó Grupo Antígona, mujeres y derechos en perspectiva de género. Universitat Autònoma de Barcelona.</dc:title>
  <dc:creator>usuari</dc:creator>
  <cp:lastModifiedBy>Cris</cp:lastModifiedBy>
  <cp:revision>92</cp:revision>
  <dcterms:created xsi:type="dcterms:W3CDTF">2014-10-22T07:18:54Z</dcterms:created>
  <dcterms:modified xsi:type="dcterms:W3CDTF">2017-12-14T00:45:34Z</dcterms:modified>
</cp:coreProperties>
</file>