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8" r:id="rId2"/>
    <p:sldId id="334" r:id="rId3"/>
    <p:sldId id="297" r:id="rId4"/>
    <p:sldId id="367" r:id="rId5"/>
    <p:sldId id="315" r:id="rId6"/>
    <p:sldId id="316" r:id="rId7"/>
    <p:sldId id="339" r:id="rId8"/>
    <p:sldId id="345" r:id="rId9"/>
    <p:sldId id="346" r:id="rId10"/>
    <p:sldId id="348" r:id="rId11"/>
    <p:sldId id="360" r:id="rId12"/>
    <p:sldId id="340" r:id="rId13"/>
    <p:sldId id="363" r:id="rId14"/>
    <p:sldId id="362" r:id="rId15"/>
    <p:sldId id="366" r:id="rId16"/>
    <p:sldId id="341" r:id="rId17"/>
    <p:sldId id="342" r:id="rId18"/>
    <p:sldId id="343" r:id="rId19"/>
    <p:sldId id="262" r:id="rId20"/>
    <p:sldId id="350" r:id="rId21"/>
    <p:sldId id="351" r:id="rId22"/>
    <p:sldId id="352" r:id="rId23"/>
    <p:sldId id="353" r:id="rId24"/>
    <p:sldId id="302" r:id="rId25"/>
    <p:sldId id="335" r:id="rId26"/>
    <p:sldId id="336" r:id="rId27"/>
    <p:sldId id="337" r:id="rId28"/>
    <p:sldId id="325" r:id="rId29"/>
    <p:sldId id="303" r:id="rId30"/>
    <p:sldId id="304" r:id="rId31"/>
    <p:sldId id="305" r:id="rId32"/>
    <p:sldId id="311" r:id="rId33"/>
    <p:sldId id="312" r:id="rId34"/>
    <p:sldId id="365" r:id="rId35"/>
    <p:sldId id="313" r:id="rId36"/>
    <p:sldId id="288" r:id="rId37"/>
    <p:sldId id="274" r:id="rId38"/>
    <p:sldId id="289" r:id="rId39"/>
    <p:sldId id="359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008000"/>
    <a:srgbClr val="CC9900"/>
    <a:srgbClr val="009900"/>
    <a:srgbClr val="800000"/>
    <a:srgbClr val="CC0000"/>
    <a:srgbClr val="F3F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70BB8FE-877A-4E4F-9ACC-44B0C301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EA080-0EDE-46DA-A1FB-471AF72A8220}" type="slidenum">
              <a:rPr lang="en-US"/>
              <a:pPr/>
              <a:t>1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D606B-87F3-45F8-BC35-C312B764936D}" type="slidenum">
              <a:rPr lang="en-US"/>
              <a:pPr/>
              <a:t>12</a:t>
            </a:fld>
            <a:endParaRPr 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68EE7-E183-403A-9608-BC5DC41A0E9C}" type="slidenum">
              <a:rPr lang="en-US"/>
              <a:pPr/>
              <a:t>16</a:t>
            </a:fld>
            <a:endParaRPr 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BC95C-F8EC-4D3F-B96C-C1413961DF90}" type="slidenum">
              <a:rPr lang="en-US"/>
              <a:pPr/>
              <a:t>17</a:t>
            </a:fld>
            <a:endParaRPr 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2E9F6-1084-4A3D-BD49-767E3DF014D3}" type="slidenum">
              <a:rPr lang="en-US"/>
              <a:pPr/>
              <a:t>18</a:t>
            </a:fld>
            <a:endParaRPr 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A6354-FE3E-441F-BD60-3642CEF21FDD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D86B05-41D3-4BF4-9EE9-FA49B08DF67E}" type="slidenum">
              <a:rPr lang="en-US"/>
              <a:pPr/>
              <a:t>2</a:t>
            </a:fld>
            <a:endParaRPr lang="en-US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90D73-175A-4E3B-BA27-84B80B47C17C}" type="slidenum">
              <a:rPr lang="en-US"/>
              <a:pPr/>
              <a:t>20</a:t>
            </a:fld>
            <a:endParaRPr 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A3272-6D7B-4AE9-A965-9558BBA9D25A}" type="slidenum">
              <a:rPr lang="en-US"/>
              <a:pPr/>
              <a:t>21</a:t>
            </a:fld>
            <a:endParaRPr 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7697C-4C81-4768-A37A-B63435FAA91F}" type="slidenum">
              <a:rPr lang="en-US"/>
              <a:pPr/>
              <a:t>22</a:t>
            </a:fld>
            <a:endParaRPr 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5F342-F3C0-4F9F-B0B5-954AF4B94522}" type="slidenum">
              <a:rPr lang="en-US"/>
              <a:pPr/>
              <a:t>23</a:t>
            </a:fld>
            <a:endParaRPr 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2C9C0-093A-4849-BEC5-ECC82610A221}" type="slidenum">
              <a:rPr lang="en-US"/>
              <a:pPr/>
              <a:t>24</a:t>
            </a:fld>
            <a:endParaRPr lang="en-US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B30CC-4E6F-4708-B53C-B0E5E8E6B3B9}" type="slidenum">
              <a:rPr lang="en-US"/>
              <a:pPr/>
              <a:t>25</a:t>
            </a:fld>
            <a:endParaRPr lang="en-US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F3239-32E4-4851-B56E-EF61921E114B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03C73-1C9E-4560-A0FD-B76C61221A0E}" type="slidenum">
              <a:rPr lang="en-US"/>
              <a:pPr/>
              <a:t>27</a:t>
            </a:fld>
            <a:endParaRPr lang="en-US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F5520-5A81-4671-A7A6-EAE280EFF610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3A2C6-E68A-44C2-BACC-AC01A817A21B}" type="slidenum">
              <a:rPr lang="en-US"/>
              <a:pPr/>
              <a:t>29</a:t>
            </a:fld>
            <a:endParaRPr 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F9B88-DCAC-41D5-B1A0-B5CD376248C4}" type="slidenum">
              <a:rPr lang="en-US"/>
              <a:pPr/>
              <a:t>3</a:t>
            </a:fld>
            <a:endParaRPr lang="en-US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6C564-5335-4EC8-9929-554E1120AE3C}" type="slidenum">
              <a:rPr lang="en-US"/>
              <a:pPr/>
              <a:t>30</a:t>
            </a:fld>
            <a:endParaRPr 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DBA33-6545-498C-A74D-7EEE507FCEB3}" type="slidenum">
              <a:rPr lang="en-US"/>
              <a:pPr/>
              <a:t>31</a:t>
            </a:fld>
            <a:endParaRPr lang="en-US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6F1C2-FA50-449B-BE81-7ABE1D1BE032}" type="slidenum">
              <a:rPr lang="en-US"/>
              <a:pPr/>
              <a:t>32</a:t>
            </a:fld>
            <a:endParaRPr lang="en-US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B61AE-8478-4D1B-86D2-C34B031E7B62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9B974A-31E9-45B2-A629-5091C6AE616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BC4DA-95EE-4BFB-9CC0-6DA636DC7C9D}" type="slidenum">
              <a:rPr lang="en-US"/>
              <a:pPr/>
              <a:t>35</a:t>
            </a:fld>
            <a:endParaRPr lang="en-US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925EB-4955-4464-BD71-FB7F41D9F08C}" type="slidenum">
              <a:rPr lang="en-US"/>
              <a:pPr/>
              <a:t>36</a:t>
            </a:fld>
            <a:endParaRPr 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ADAD2-B16B-4BCE-882C-E643BB55E766}" type="slidenum">
              <a:rPr lang="en-US"/>
              <a:pPr/>
              <a:t>37</a:t>
            </a:fld>
            <a:endParaRPr 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763FF-CBD3-4E38-8053-3AED32202B3A}" type="slidenum">
              <a:rPr lang="en-US"/>
              <a:pPr/>
              <a:t>38</a:t>
            </a:fld>
            <a:endParaRPr 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5F342-F3C0-4F9F-B0B5-954AF4B94522}" type="slidenum">
              <a:rPr lang="en-US"/>
              <a:pPr/>
              <a:t>4</a:t>
            </a:fld>
            <a:endParaRPr 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4DB5D-A642-4780-A694-1A8B1FA13D96}" type="slidenum">
              <a:rPr lang="en-US"/>
              <a:pPr/>
              <a:t>5</a:t>
            </a:fld>
            <a:endParaRPr lang="en-US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D7CE6-BDB6-447D-A6C7-15487CFFD1EA}" type="slidenum">
              <a:rPr lang="en-US"/>
              <a:pPr/>
              <a:t>6</a:t>
            </a:fld>
            <a:endParaRPr lang="en-US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18D6A-7399-47DE-A459-6AFEA337F2DA}" type="slidenum">
              <a:rPr lang="en-US"/>
              <a:pPr/>
              <a:t>7</a:t>
            </a:fld>
            <a:endParaRPr lang="en-US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BB8FE-877A-4E4F-9ACC-44B0C30123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2133-354A-4CF5-B96B-E6AB519F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1AAB-2D4B-4307-BFA3-68C0C0B0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C95D-568A-44B5-84BA-9D9B763E1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B0A77-6FB5-4568-BDDB-099881D9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1771C-BDE5-4418-9A0A-D1801714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BED29-0860-497D-8EFA-480FED86D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A1A6-86AB-4FFC-B178-278086D66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9E4E6-8C71-4FD4-953C-FF75C73EB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A745-E959-4F0D-B7D1-C6BA36BAF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862E7-34ED-4ACE-9E00-D70385071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7FB2-9F23-4960-A384-4F14B0414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3AB982F1-F916-4749-8AE7-84AF9377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7655" name="Group 7"/>
          <p:cNvGrpSpPr>
            <a:grpSpLocks/>
          </p:cNvGrpSpPr>
          <p:nvPr userDrawn="1"/>
        </p:nvGrpSpPr>
        <p:grpSpPr bwMode="auto">
          <a:xfrm>
            <a:off x="457200" y="6248400"/>
            <a:ext cx="1749425" cy="381000"/>
            <a:chOff x="384" y="240"/>
            <a:chExt cx="3728" cy="816"/>
          </a:xfrm>
        </p:grpSpPr>
        <p:pic>
          <p:nvPicPr>
            <p:cNvPr id="27656" name="Picture 8" descr="Star0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1680" y="594"/>
              <a:ext cx="243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8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ChangeArrowheads="1"/>
          </p:cNvSpPr>
          <p:nvPr/>
        </p:nvSpPr>
        <p:spPr bwMode="auto">
          <a:xfrm>
            <a:off x="1066800" y="4572000"/>
            <a:ext cx="7004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Arial Narrow" pitchFamily="34" charset="0"/>
              </a:rPr>
              <a:t>HSUS Millennial </a:t>
            </a:r>
            <a:r>
              <a:rPr lang="en-US" sz="4000" b="1" dirty="0">
                <a:solidFill>
                  <a:schemeClr val="accent2"/>
                </a:solidFill>
                <a:latin typeface="Arial Narrow" pitchFamily="34" charset="0"/>
              </a:rPr>
              <a:t>Edition </a:t>
            </a:r>
            <a:r>
              <a:rPr lang="en-US" sz="4000" dirty="0" smtClean="0">
                <a:solidFill>
                  <a:schemeClr val="accent2"/>
                </a:solidFill>
                <a:latin typeface="Arial Narrow" pitchFamily="34" charset="0"/>
              </a:rPr>
              <a:t>Over</a:t>
            </a:r>
            <a:r>
              <a:rPr lang="en-US" sz="4000" b="1" dirty="0" smtClean="0">
                <a:solidFill>
                  <a:schemeClr val="accent2"/>
                </a:solidFill>
                <a:latin typeface="Arial Narrow" pitchFamily="34" charset="0"/>
              </a:rPr>
              <a:t>view</a:t>
            </a:r>
            <a:endParaRPr lang="en-US" sz="4000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3796" name="Picture 1027" descr="D:\hsus 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495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032"/>
          <p:cNvSpPr txBox="1">
            <a:spLocks noChangeArrowheads="1"/>
          </p:cNvSpPr>
          <p:nvPr/>
        </p:nvSpPr>
        <p:spPr bwMode="auto">
          <a:xfrm>
            <a:off x="4267200" y="3657600"/>
            <a:ext cx="45801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Susan </a:t>
            </a:r>
            <a:r>
              <a:rPr lang="en-US" sz="2400" dirty="0" smtClean="0"/>
              <a:t>Carter &amp; Richard </a:t>
            </a:r>
            <a:r>
              <a:rPr lang="en-US" sz="2400" dirty="0" err="1" smtClean="0"/>
              <a:t>Sutch</a:t>
            </a:r>
            <a:endParaRPr lang="en-US" sz="2400" dirty="0"/>
          </a:p>
          <a:p>
            <a:pPr algn="ctr"/>
            <a:r>
              <a:rPr lang="en-US" sz="1200" dirty="0"/>
              <a:t>University of California</a:t>
            </a:r>
          </a:p>
          <a:p>
            <a:pPr algn="ctr"/>
            <a:r>
              <a:rPr lang="en-US" sz="1200" dirty="0" smtClean="0"/>
              <a:t>Riverside and Berkeley</a:t>
            </a:r>
            <a:endParaRPr lang="en-US" sz="1200" dirty="0"/>
          </a:p>
        </p:txBody>
      </p:sp>
      <p:sp>
        <p:nvSpPr>
          <p:cNvPr id="33799" name="Rectangle 1034"/>
          <p:cNvSpPr>
            <a:spLocks noChangeArrowheads="1"/>
          </p:cNvSpPr>
          <p:nvPr/>
        </p:nvSpPr>
        <p:spPr bwMode="auto">
          <a:xfrm>
            <a:off x="2590800" y="5638800"/>
            <a:ext cx="6019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400" i="1" dirty="0" err="1" smtClean="0">
                <a:cs typeface="Times New Roman" pitchFamily="18" charset="0"/>
              </a:rPr>
              <a:t>Economic</a:t>
            </a:r>
            <a:r>
              <a:rPr lang="es-ES_tradnl" sz="1400" i="1" dirty="0" smtClean="0">
                <a:cs typeface="Times New Roman" pitchFamily="18" charset="0"/>
              </a:rPr>
              <a:t> </a:t>
            </a:r>
            <a:r>
              <a:rPr lang="es-ES_tradnl" sz="1400" i="1" dirty="0" err="1" smtClean="0">
                <a:cs typeface="Times New Roman" pitchFamily="18" charset="0"/>
              </a:rPr>
              <a:t>History</a:t>
            </a:r>
            <a:r>
              <a:rPr lang="es-ES_tradnl" sz="1400" i="1" dirty="0" smtClean="0">
                <a:cs typeface="Times New Roman" pitchFamily="18" charset="0"/>
              </a:rPr>
              <a:t> </a:t>
            </a:r>
            <a:r>
              <a:rPr lang="es-ES_tradnl" sz="1400" i="1" dirty="0" err="1" smtClean="0">
                <a:cs typeface="Times New Roman" pitchFamily="18" charset="0"/>
              </a:rPr>
              <a:t>Society</a:t>
            </a:r>
            <a:endParaRPr lang="es-ES_tradnl" sz="1400" dirty="0">
              <a:latin typeface="Arial" charset="0"/>
              <a:cs typeface="Times New Roman" pitchFamily="18" charset="0"/>
            </a:endParaRPr>
          </a:p>
          <a:p>
            <a:pPr algn="ctr"/>
            <a:r>
              <a:rPr lang="pt-BR" sz="1400" i="1" dirty="0" smtClean="0">
                <a:cs typeface="Times New Roman" pitchFamily="18" charset="0"/>
              </a:rPr>
              <a:t>University of Durham  </a:t>
            </a:r>
            <a:endParaRPr lang="en-US" sz="1400" dirty="0">
              <a:latin typeface="Arial" charset="0"/>
              <a:cs typeface="Times New Roman" pitchFamily="18" charset="0"/>
            </a:endParaRPr>
          </a:p>
          <a:p>
            <a:r>
              <a:rPr lang="pt-BR" sz="1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60851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 bwMode="auto">
          <a:xfrm>
            <a:off x="2057400" y="1828800"/>
            <a:ext cx="6096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970" y="0"/>
            <a:ext cx="7091030" cy="637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2057400"/>
            <a:ext cx="14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Footnotes</a:t>
            </a:r>
            <a:endParaRPr lang="en-US" sz="1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1905000" y="1371600"/>
            <a:ext cx="457200" cy="1828800"/>
          </a:xfrm>
          <a:prstGeom prst="leftBrace">
            <a:avLst>
              <a:gd name="adj1" fmla="val 8333"/>
              <a:gd name="adj2" fmla="val 48611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121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Sources</a:t>
            </a:r>
            <a:endParaRPr lang="en-US" sz="18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1828800" y="3429000"/>
            <a:ext cx="502919" cy="838200"/>
          </a:xfrm>
          <a:prstGeom prst="leftBrac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077760">
            <a:off x="282450" y="5005006"/>
            <a:ext cx="210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Arial Black" pitchFamily="34" charset="0"/>
              </a:rPr>
              <a:t>Documentation</a:t>
            </a:r>
            <a:endParaRPr lang="en-US" sz="18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2100" y="2895600"/>
            <a:ext cx="6019800" cy="2895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Ba.		Labor	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Bb. 		Slavery	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Bc.		Education	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Bd.		Health	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Be.		Economic inequality and poverty	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Bf.		Social insurance and public assistance</a:t>
            </a:r>
          </a:p>
          <a:p>
            <a:pPr marL="609600" indent="-609600" eaLnBrk="1" hangingPunct="1"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Bg.		Nonprofit, voluntary, and religious entities</a:t>
            </a:r>
            <a:endParaRPr lang="en-US" sz="20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47109" name="Picture 4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0" name="Text Box 5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971800" y="1752600"/>
            <a:ext cx="49391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0033CC"/>
                </a:solidFill>
                <a:latin typeface="Arial Black" pitchFamily="34" charset="0"/>
              </a:rPr>
              <a:t>Volume B: Work </a:t>
            </a:r>
            <a:r>
              <a:rPr lang="en-US" sz="2400" b="0" dirty="0">
                <a:solidFill>
                  <a:srgbClr val="0033CC"/>
                </a:solidFill>
                <a:latin typeface="Arial Black" pitchFamily="34" charset="0"/>
              </a:rPr>
              <a:t>and Welfare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814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85800" y="533400"/>
            <a:ext cx="26670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858000" y="381000"/>
            <a:ext cx="990600" cy="533400"/>
          </a:xfrm>
          <a:prstGeom prst="ellipse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692900" y="1092200"/>
            <a:ext cx="1587500" cy="1244600"/>
          </a:xfrm>
          <a:custGeom>
            <a:avLst/>
            <a:gdLst>
              <a:gd name="connsiteX0" fmla="*/ 50800 w 1587500"/>
              <a:gd name="connsiteY0" fmla="*/ 25400 h 1244600"/>
              <a:gd name="connsiteX1" fmla="*/ 38100 w 1587500"/>
              <a:gd name="connsiteY1" fmla="*/ 469900 h 1244600"/>
              <a:gd name="connsiteX2" fmla="*/ 444500 w 1587500"/>
              <a:gd name="connsiteY2" fmla="*/ 457200 h 1244600"/>
              <a:gd name="connsiteX3" fmla="*/ 444500 w 1587500"/>
              <a:gd name="connsiteY3" fmla="*/ 800100 h 1244600"/>
              <a:gd name="connsiteX4" fmla="*/ 0 w 1587500"/>
              <a:gd name="connsiteY4" fmla="*/ 800100 h 1244600"/>
              <a:gd name="connsiteX5" fmla="*/ 12700 w 1587500"/>
              <a:gd name="connsiteY5" fmla="*/ 1244600 h 1244600"/>
              <a:gd name="connsiteX6" fmla="*/ 850900 w 1587500"/>
              <a:gd name="connsiteY6" fmla="*/ 1244600 h 1244600"/>
              <a:gd name="connsiteX7" fmla="*/ 863600 w 1587500"/>
              <a:gd name="connsiteY7" fmla="*/ 685800 h 1244600"/>
              <a:gd name="connsiteX8" fmla="*/ 1587500 w 1587500"/>
              <a:gd name="connsiteY8" fmla="*/ 685800 h 1244600"/>
              <a:gd name="connsiteX9" fmla="*/ 1587500 w 1587500"/>
              <a:gd name="connsiteY9" fmla="*/ 254000 h 1244600"/>
              <a:gd name="connsiteX10" fmla="*/ 965200 w 1587500"/>
              <a:gd name="connsiteY10" fmla="*/ 254000 h 1244600"/>
              <a:gd name="connsiteX11" fmla="*/ 939800 w 1587500"/>
              <a:gd name="connsiteY11" fmla="*/ 0 h 1244600"/>
              <a:gd name="connsiteX12" fmla="*/ 139700 w 1587500"/>
              <a:gd name="connsiteY12" fmla="*/ 2540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7500" h="1244600">
                <a:moveTo>
                  <a:pt x="50800" y="25400"/>
                </a:moveTo>
                <a:lnTo>
                  <a:pt x="38100" y="469900"/>
                </a:lnTo>
                <a:lnTo>
                  <a:pt x="444500" y="457200"/>
                </a:lnTo>
                <a:lnTo>
                  <a:pt x="444500" y="800100"/>
                </a:lnTo>
                <a:lnTo>
                  <a:pt x="0" y="800100"/>
                </a:lnTo>
                <a:lnTo>
                  <a:pt x="12700" y="1244600"/>
                </a:lnTo>
                <a:lnTo>
                  <a:pt x="850900" y="1244600"/>
                </a:lnTo>
                <a:lnTo>
                  <a:pt x="863600" y="685800"/>
                </a:lnTo>
                <a:lnTo>
                  <a:pt x="1587500" y="685800"/>
                </a:lnTo>
                <a:lnTo>
                  <a:pt x="1587500" y="254000"/>
                </a:lnTo>
                <a:lnTo>
                  <a:pt x="965200" y="254000"/>
                </a:lnTo>
                <a:lnTo>
                  <a:pt x="939800" y="0"/>
                </a:lnTo>
                <a:lnTo>
                  <a:pt x="139700" y="254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724400"/>
            <a:ext cx="4019550" cy="8667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062834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638800"/>
            <a:ext cx="4048125" cy="1028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129540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2"/>
          <p:cNvSpPr/>
          <p:nvPr/>
        </p:nvSpPr>
        <p:spPr bwMode="auto">
          <a:xfrm>
            <a:off x="3564835" y="2120348"/>
            <a:ext cx="1550504" cy="1113182"/>
          </a:xfrm>
          <a:custGeom>
            <a:avLst/>
            <a:gdLst>
              <a:gd name="connsiteX0" fmla="*/ 0 w 1550504"/>
              <a:gd name="connsiteY0" fmla="*/ 13252 h 1113182"/>
              <a:gd name="connsiteX1" fmla="*/ 0 w 1550504"/>
              <a:gd name="connsiteY1" fmla="*/ 238539 h 1113182"/>
              <a:gd name="connsiteX2" fmla="*/ 569843 w 1550504"/>
              <a:gd name="connsiteY2" fmla="*/ 238539 h 1113182"/>
              <a:gd name="connsiteX3" fmla="*/ 569843 w 1550504"/>
              <a:gd name="connsiteY3" fmla="*/ 503582 h 1113182"/>
              <a:gd name="connsiteX4" fmla="*/ 543339 w 1550504"/>
              <a:gd name="connsiteY4" fmla="*/ 1113182 h 1113182"/>
              <a:gd name="connsiteX5" fmla="*/ 1033669 w 1550504"/>
              <a:gd name="connsiteY5" fmla="*/ 1113182 h 1113182"/>
              <a:gd name="connsiteX6" fmla="*/ 1046922 w 1550504"/>
              <a:gd name="connsiteY6" fmla="*/ 424069 h 1113182"/>
              <a:gd name="connsiteX7" fmla="*/ 1550504 w 1550504"/>
              <a:gd name="connsiteY7" fmla="*/ 424069 h 1113182"/>
              <a:gd name="connsiteX8" fmla="*/ 1537252 w 1550504"/>
              <a:gd name="connsiteY8" fmla="*/ 0 h 1113182"/>
              <a:gd name="connsiteX9" fmla="*/ 79513 w 1550504"/>
              <a:gd name="connsiteY9" fmla="*/ 0 h 1113182"/>
              <a:gd name="connsiteX10" fmla="*/ 79513 w 1550504"/>
              <a:gd name="connsiteY10" fmla="*/ 0 h 111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0504" h="1113182">
                <a:moveTo>
                  <a:pt x="0" y="13252"/>
                </a:moveTo>
                <a:lnTo>
                  <a:pt x="0" y="238539"/>
                </a:lnTo>
                <a:lnTo>
                  <a:pt x="569843" y="238539"/>
                </a:lnTo>
                <a:lnTo>
                  <a:pt x="569843" y="503582"/>
                </a:lnTo>
                <a:lnTo>
                  <a:pt x="543339" y="1113182"/>
                </a:lnTo>
                <a:lnTo>
                  <a:pt x="1033669" y="1113182"/>
                </a:lnTo>
                <a:lnTo>
                  <a:pt x="1046922" y="424069"/>
                </a:lnTo>
                <a:lnTo>
                  <a:pt x="1550504" y="424069"/>
                </a:lnTo>
                <a:lnTo>
                  <a:pt x="1537252" y="0"/>
                </a:lnTo>
                <a:lnTo>
                  <a:pt x="79513" y="0"/>
                </a:lnTo>
                <a:lnTo>
                  <a:pt x="7951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2100" y="2895600"/>
            <a:ext cx="6019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Ca.		National income and product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Cb.	Business fluctuations and cycles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Cc.		Prices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Cd.	Consumer expenditures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Ce.		Saving, capital, and wealth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Cf.		Geography and the environment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Cg.		Science, technology, and productivity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Ch.	Business organization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Cj. 	Financial markets and institutions</a:t>
            </a:r>
            <a:endParaRPr lang="en-US" sz="1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48133" name="Picture 4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4" name="Text Box 5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0033CC"/>
                </a:solidFill>
                <a:latin typeface="Arial Black" pitchFamily="34" charset="0"/>
              </a:rPr>
              <a:t>Volume C: Economic </a:t>
            </a:r>
            <a:r>
              <a:rPr lang="en-US" sz="2400" b="0" dirty="0">
                <a:solidFill>
                  <a:srgbClr val="0033CC"/>
                </a:solidFill>
                <a:latin typeface="Arial Black" pitchFamily="34" charset="0"/>
              </a:rPr>
              <a:t>Structure and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2100" y="2895600"/>
            <a:ext cx="6019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Da.	Agriculture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Db.	Natural resource industries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Dc.	Construction, housing, and mortgages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Dd.	Manufacturing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De.	Distribution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Df.		Transportation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Dg.	Communications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cs typeface="Times New Roman" pitchFamily="18" charset="0"/>
              </a:rPr>
              <a:t>Dh.	Services and utilities</a:t>
            </a:r>
            <a:endParaRPr lang="en-US" sz="20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49157" name="Picture 4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8" name="Text Box 5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2971800" y="1752600"/>
            <a:ext cx="504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0033CC"/>
                </a:solidFill>
                <a:latin typeface="Arial Black" pitchFamily="34" charset="0"/>
              </a:rPr>
              <a:t>Volume D: Economic </a:t>
            </a:r>
            <a:r>
              <a:rPr lang="en-US" sz="2400" b="0" dirty="0">
                <a:solidFill>
                  <a:srgbClr val="0033CC"/>
                </a:solidFill>
                <a:latin typeface="Arial Black" pitchFamily="34" charset="0"/>
              </a:rPr>
              <a:t>Sectors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2100" y="2895600"/>
            <a:ext cx="64389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Ea.	 	Government finance and employment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Eb.		Elections and politics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Ec.		Crime, law enforcement, and justice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Ed.		National defense, wars, armed forces, and veterans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Ee.		International trade and exchange rates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Ef.		Outlying areas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Eg.		Colonial statistics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smtClean="0">
                <a:cs typeface="Times New Roman" pitchFamily="18" charset="0"/>
              </a:rPr>
              <a:t>Eh.		Confederate States of America</a:t>
            </a:r>
            <a:endParaRPr lang="en-US" sz="1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50181" name="Picture 4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Text Box 5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2971800" y="17526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0033CC"/>
                </a:solidFill>
                <a:latin typeface="Arial Black" pitchFamily="34" charset="0"/>
              </a:rPr>
              <a:t>Volume E: Governance </a:t>
            </a:r>
            <a:r>
              <a:rPr lang="en-US" sz="2400" b="0" dirty="0">
                <a:solidFill>
                  <a:srgbClr val="0033CC"/>
                </a:solidFill>
                <a:latin typeface="Arial Black" pitchFamily="34" charset="0"/>
              </a:rPr>
              <a:t>and International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2400" y="1143000"/>
            <a:ext cx="25741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accent2"/>
                </a:solidFill>
                <a:latin typeface="Arial Black" pitchFamily="34" charset="0"/>
              </a:rPr>
              <a:t>4,491 pages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b="0" dirty="0" smtClean="0">
                <a:latin typeface="Arial Black" pitchFamily="34" charset="0"/>
              </a:rPr>
              <a:t>39 Chapters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User’s Guide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3 Appendixes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895600"/>
            <a:ext cx="36801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accent2"/>
                </a:solidFill>
                <a:latin typeface="Arial Black" pitchFamily="34" charset="0"/>
              </a:rPr>
              <a:t>1,900 Tables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37,339 Time Series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1,066,139 Observations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495800"/>
            <a:ext cx="47333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chemeClr val="accent2"/>
                </a:solidFill>
                <a:latin typeface="Arial Black" pitchFamily="34" charset="0"/>
              </a:rPr>
              <a:t>70 Introductory Essays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83 Contributors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299 Consultants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Arial Black" pitchFamily="34" charset="0"/>
              </a:rPr>
              <a:t> 65 Research Assistants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381000"/>
            <a:ext cx="316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FF0000"/>
                </a:solidFill>
                <a:latin typeface="Arial Black" pitchFamily="34" charset="0"/>
              </a:rPr>
              <a:t>Five Volumes</a:t>
            </a:r>
            <a:endParaRPr lang="en-US" sz="3200" b="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ncy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383463" y="6643688"/>
            <a:ext cx="1760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0"/>
              <a:t>Lars Klove for </a:t>
            </a:r>
            <a:r>
              <a:rPr lang="en-US" sz="800" b="0" i="1"/>
              <a:t>the New York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14400"/>
            <a:ext cx="7123113" cy="2743200"/>
            <a:chOff x="384" y="240"/>
            <a:chExt cx="2034" cy="816"/>
          </a:xfrm>
        </p:grpSpPr>
        <p:pic>
          <p:nvPicPr>
            <p:cNvPr id="41988" name="Picture 3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89" name="Text Box 4"/>
            <p:cNvSpPr txBox="1">
              <a:spLocks noChangeArrowheads="1"/>
            </p:cNvSpPr>
            <p:nvPr/>
          </p:nvSpPr>
          <p:spPr bwMode="auto">
            <a:xfrm>
              <a:off x="1680" y="288"/>
              <a:ext cx="73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09600" y="441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400" b="0">
                <a:solidFill>
                  <a:schemeClr val="accent2"/>
                </a:solidFill>
                <a:latin typeface="Arial Black" pitchFamily="34" charset="0"/>
              </a:rPr>
              <a:t>Thanks to Our Sponsors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914400"/>
            <a:ext cx="7086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 With the Initial Support of: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University of California -- Berkeley, Davis, and Riverside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University of California, Office of the President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Cambridge University Press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Colgate University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Alfred P. Sloan Foundation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Stanford University and Stanford Libraries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Arial" charset="0"/>
                <a:cs typeface="Times New Roman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With Continuing Support from: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U.S. National Science Foundation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University of California, All-UC Group in Economic History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Times New Roman" pitchFamily="18" charset="0"/>
              </a:rPr>
              <a:t>University </a:t>
            </a:r>
            <a:r>
              <a:rPr lang="en-US" sz="1600" dirty="0" smtClean="0">
                <a:latin typeface="Arial" charset="0"/>
                <a:cs typeface="Times New Roman" pitchFamily="18" charset="0"/>
              </a:rPr>
              <a:t>of California, Riverside, Center for Social and Economic Policy</a:t>
            </a:r>
            <a:r>
              <a:rPr lang="en-US" sz="1800" dirty="0" smtClean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  <a:latin typeface="Arial" charset="0"/>
              </a:rPr>
              <a:t>And Over 50 Others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6600" y="4648200"/>
            <a:ext cx="61153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381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Scholarly Community</a:t>
            </a:r>
            <a:endParaRPr lang="en-US" sz="5400" dirty="0">
              <a:ln w="38100">
                <a:solidFill>
                  <a:schemeClr val="accent2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38200" y="2286000"/>
            <a:ext cx="34290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U.S. Department of Agriculture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American Association of Fundraising Counsel Trust for Philanthropy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American Council of Learned Societies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Arizona: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College of Business and Public Administration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Department of Economics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Aspen Institute, Nonprofit Sector Research Fund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Bowling Green State University, Office of Sponsored Programs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California, Berkeley: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Center for Real Estate and Urban Economics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Institute for Business and Economic Research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California, Davis: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Agricultural Issues Center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Department of Agricultural and Resource Economics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Division of Social Science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Institute of Governmental Affairs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California, Riverside: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Center for Social and Behavioral Science Research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College of Humanities, Arts, and Sciences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California, San Diego, Institute for Global Conflict and Cooperation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California, Washington D.C. Center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California Institute of Technology, Division of Humanities and Social Sciences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Canterbury, New Zealand, Department of Political Science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Farm Foundation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Federal Reserve Bank of St. Louis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The Ford Foundation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800600" y="1676400"/>
            <a:ext cx="42275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John Simon Guggenheim Memorial Foundation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Harvard University, Hauser Center for Nonprofit Organizations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International Centre for Economic Research, Turin, Italy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Iowa, Department of Political Science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Robert Wood Johnson Foundation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Kansas, Department of Economics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Lilly Endowment, Incorporated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Minnesota, Minnesota Population Center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National Endowment for the Humanities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National Institute of Aging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National Institute of Child Health and Human Development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National Institutes of Health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North Carolina State University: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College of Agriculture and Life Sciences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College of Management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North Carolina, Greensboro, Joseph M. Bryan School of Business and Economics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Northwestern University: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Research Grants Committee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Weinberg College of Arts and Sciences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University of Pennsylvania, Wharton School: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Huntsman Emerging Technologies Management Research Program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Jones Center for Management Policy, Strategy, and Organization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Mack Center for Technological Innovation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Russell Sage Foundation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Rutgers University, Department of Economics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Saint Mary's College of California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Santa Clara University, Leavey School of Business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The Spencer Foundation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Stanford University, Office of Technology Licensing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Wellesley College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Winthrop University</a:t>
            </a:r>
          </a:p>
          <a:p>
            <a:pPr eaLnBrk="0" hangingPunct="0"/>
            <a:r>
              <a:rPr lang="en-US" sz="800" b="0">
                <a:latin typeface="Times New Roman" pitchFamily="18" charset="0"/>
                <a:cs typeface="Times New Roman" pitchFamily="18" charset="0"/>
              </a:rPr>
              <a:t>Yale University: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Institution for Social and Policy Studies</a:t>
            </a:r>
            <a:br>
              <a:rPr lang="en-US" sz="800" b="0">
                <a:latin typeface="Times New Roman" pitchFamily="18" charset="0"/>
                <a:cs typeface="Times New Roman" pitchFamily="18" charset="0"/>
              </a:rPr>
            </a:br>
            <a:r>
              <a:rPr lang="en-US" sz="800" b="0">
                <a:latin typeface="Times New Roman" pitchFamily="18" charset="0"/>
                <a:cs typeface="Times New Roman" pitchFamily="18" charset="0"/>
              </a:rPr>
              <a:t>Program on Non-Profit Organizations</a:t>
            </a:r>
          </a:p>
          <a:p>
            <a:pPr eaLnBrk="0" hangingPunct="0"/>
            <a:endParaRPr lang="en-US" sz="1800" b="0">
              <a:latin typeface="Times New Roman" pitchFamily="18" charset="0"/>
            </a:endParaRPr>
          </a:p>
          <a:p>
            <a:pPr eaLnBrk="0" hangingPunct="0"/>
            <a:endParaRPr lang="en-US" sz="1800" b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44037" name="Picture 5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-304800"/>
            <a:ext cx="6259513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38400" y="838200"/>
            <a:ext cx="447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Total Fertility Rate, 1800-2003</a:t>
            </a:r>
          </a:p>
        </p:txBody>
      </p:sp>
      <p:sp>
        <p:nvSpPr>
          <p:cNvPr id="35843" name="AutoShape 3"/>
          <p:cNvSpPr>
            <a:spLocks noChangeAspect="1" noChangeArrowheads="1" noTextEdit="1"/>
          </p:cNvSpPr>
          <p:nvPr/>
        </p:nvSpPr>
        <p:spPr bwMode="auto">
          <a:xfrm>
            <a:off x="2590800" y="1752600"/>
            <a:ext cx="5999163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943100" y="5432425"/>
            <a:ext cx="5486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943100" y="54324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478088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014663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3548063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4084638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4621213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5154613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5691188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226175" y="54324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6761163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7297738" y="54324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2209800" y="54324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2744788" y="54324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281363" y="54324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816350" y="54324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4351338" y="54324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4887913" y="54324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5422900" y="54324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>
            <a:off x="5959475" y="54324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6494463" y="54324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Line 25"/>
          <p:cNvSpPr>
            <a:spLocks noChangeShapeType="1"/>
          </p:cNvSpPr>
          <p:nvPr/>
        </p:nvSpPr>
        <p:spPr bwMode="auto">
          <a:xfrm>
            <a:off x="7027863" y="54324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1716088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1800</a:t>
            </a:r>
            <a:endParaRPr lang="en-US" sz="2400" b="0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2252663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1820</a:t>
            </a:r>
            <a:endParaRPr lang="en-US" sz="2400" b="0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2787650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1840</a:t>
            </a:r>
            <a:endParaRPr lang="en-US" sz="2400" b="0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3322638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1860</a:t>
            </a:r>
            <a:endParaRPr lang="en-US" sz="2400" b="0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3859213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1880</a:t>
            </a:r>
            <a:endParaRPr lang="en-US" sz="2400" b="0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394200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1900</a:t>
            </a:r>
            <a:endParaRPr lang="en-US" sz="2400" b="0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929188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1920</a:t>
            </a:r>
            <a:endParaRPr lang="en-US" sz="2400" b="0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464175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1940</a:t>
            </a:r>
            <a:endParaRPr lang="en-US" sz="2400" b="0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000750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1960</a:t>
            </a:r>
            <a:endParaRPr lang="en-US" sz="2400" b="0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6535738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1980</a:t>
            </a:r>
            <a:endParaRPr lang="en-US" sz="2400" b="0"/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070725" y="56134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2000</a:t>
            </a:r>
            <a:endParaRPr lang="en-US" sz="2400" b="0"/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V="1">
            <a:off x="1806575" y="1774825"/>
            <a:ext cx="1588" cy="3657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H="1">
            <a:off x="1714500" y="5432425"/>
            <a:ext cx="920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H="1">
            <a:off x="1714500" y="4519613"/>
            <a:ext cx="920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H="1">
            <a:off x="1714500" y="3605213"/>
            <a:ext cx="92075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 flipH="1">
            <a:off x="1714500" y="2689225"/>
            <a:ext cx="920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H="1">
            <a:off x="1714500" y="1774825"/>
            <a:ext cx="9207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H="1">
            <a:off x="1760538" y="497681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 flipH="1">
            <a:off x="1760538" y="406082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 flipH="1">
            <a:off x="1760538" y="314801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H="1">
            <a:off x="1760538" y="223202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1524000" y="53308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2400" b="0"/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1524000" y="44164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2400" b="0"/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1524000" y="35004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</a:t>
            </a:r>
            <a:endParaRPr lang="en-US" sz="2400" b="0"/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1524000" y="25876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</a:t>
            </a:r>
            <a:endParaRPr lang="en-US" sz="2400" b="0"/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1524000" y="16732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</a:t>
            </a:r>
            <a:endParaRPr lang="en-US" sz="2400" b="0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1943100" y="2212975"/>
            <a:ext cx="5434013" cy="2465388"/>
          </a:xfrm>
          <a:custGeom>
            <a:avLst/>
            <a:gdLst>
              <a:gd name="T0" fmla="*/ 339 w 6846"/>
              <a:gd name="T1" fmla="*/ 69 h 3104"/>
              <a:gd name="T2" fmla="*/ 1012 w 6846"/>
              <a:gd name="T3" fmla="*/ 282 h 3104"/>
              <a:gd name="T4" fmla="*/ 1687 w 6846"/>
              <a:gd name="T5" fmla="*/ 934 h 3104"/>
              <a:gd name="T6" fmla="*/ 2362 w 6846"/>
              <a:gd name="T7" fmla="*/ 1436 h 3104"/>
              <a:gd name="T8" fmla="*/ 3036 w 6846"/>
              <a:gd name="T9" fmla="*/ 1828 h 3104"/>
              <a:gd name="T10" fmla="*/ 3711 w 6846"/>
              <a:gd name="T11" fmla="*/ 2085 h 3104"/>
              <a:gd name="T12" fmla="*/ 4386 w 6846"/>
              <a:gd name="T13" fmla="*/ 2645 h 3104"/>
              <a:gd name="T14" fmla="*/ 4521 w 6846"/>
              <a:gd name="T15" fmla="*/ 2804 h 3104"/>
              <a:gd name="T16" fmla="*/ 4586 w 6846"/>
              <a:gd name="T17" fmla="*/ 2827 h 3104"/>
              <a:gd name="T18" fmla="*/ 4655 w 6846"/>
              <a:gd name="T19" fmla="*/ 2781 h 3104"/>
              <a:gd name="T20" fmla="*/ 4723 w 6846"/>
              <a:gd name="T21" fmla="*/ 2774 h 3104"/>
              <a:gd name="T22" fmla="*/ 4790 w 6846"/>
              <a:gd name="T23" fmla="*/ 2572 h 3104"/>
              <a:gd name="T24" fmla="*/ 4857 w 6846"/>
              <a:gd name="T25" fmla="*/ 2616 h 3104"/>
              <a:gd name="T26" fmla="*/ 4925 w 6846"/>
              <a:gd name="T27" fmla="*/ 2385 h 3104"/>
              <a:gd name="T28" fmla="*/ 4992 w 6846"/>
              <a:gd name="T29" fmla="*/ 2316 h 3104"/>
              <a:gd name="T30" fmla="*/ 5059 w 6846"/>
              <a:gd name="T31" fmla="*/ 2341 h 3104"/>
              <a:gd name="T32" fmla="*/ 5127 w 6846"/>
              <a:gd name="T33" fmla="*/ 2183 h 3104"/>
              <a:gd name="T34" fmla="*/ 5194 w 6846"/>
              <a:gd name="T35" fmla="*/ 2089 h 3104"/>
              <a:gd name="T36" fmla="*/ 5261 w 6846"/>
              <a:gd name="T37" fmla="*/ 2014 h 3104"/>
              <a:gd name="T38" fmla="*/ 5329 w 6846"/>
              <a:gd name="T39" fmla="*/ 2005 h 3104"/>
              <a:gd name="T40" fmla="*/ 5398 w 6846"/>
              <a:gd name="T41" fmla="*/ 2022 h 3104"/>
              <a:gd name="T42" fmla="*/ 5463 w 6846"/>
              <a:gd name="T43" fmla="*/ 2132 h 3104"/>
              <a:gd name="T44" fmla="*/ 5532 w 6846"/>
              <a:gd name="T45" fmla="*/ 2291 h 3104"/>
              <a:gd name="T46" fmla="*/ 5600 w 6846"/>
              <a:gd name="T47" fmla="*/ 2558 h 3104"/>
              <a:gd name="T48" fmla="*/ 5667 w 6846"/>
              <a:gd name="T49" fmla="*/ 2693 h 3104"/>
              <a:gd name="T50" fmla="*/ 5734 w 6846"/>
              <a:gd name="T51" fmla="*/ 2683 h 3104"/>
              <a:gd name="T52" fmla="*/ 5802 w 6846"/>
              <a:gd name="T53" fmla="*/ 2958 h 3104"/>
              <a:gd name="T54" fmla="*/ 5869 w 6846"/>
              <a:gd name="T55" fmla="*/ 3050 h 3104"/>
              <a:gd name="T56" fmla="*/ 5936 w 6846"/>
              <a:gd name="T57" fmla="*/ 3104 h 3104"/>
              <a:gd name="T58" fmla="*/ 6004 w 6846"/>
              <a:gd name="T59" fmla="*/ 3097 h 3104"/>
              <a:gd name="T60" fmla="*/ 6071 w 6846"/>
              <a:gd name="T61" fmla="*/ 3035 h 3104"/>
              <a:gd name="T62" fmla="*/ 6138 w 6846"/>
              <a:gd name="T63" fmla="*/ 3039 h 3104"/>
              <a:gd name="T64" fmla="*/ 6206 w 6846"/>
              <a:gd name="T65" fmla="*/ 3050 h 3104"/>
              <a:gd name="T66" fmla="*/ 6273 w 6846"/>
              <a:gd name="T67" fmla="*/ 3033 h 3104"/>
              <a:gd name="T68" fmla="*/ 6340 w 6846"/>
              <a:gd name="T69" fmla="*/ 2987 h 3104"/>
              <a:gd name="T70" fmla="*/ 6408 w 6846"/>
              <a:gd name="T71" fmla="*/ 2902 h 3104"/>
              <a:gd name="T72" fmla="*/ 6477 w 6846"/>
              <a:gd name="T73" fmla="*/ 2918 h 3104"/>
              <a:gd name="T74" fmla="*/ 6544 w 6846"/>
              <a:gd name="T75" fmla="*/ 2929 h 3104"/>
              <a:gd name="T76" fmla="*/ 6612 w 6846"/>
              <a:gd name="T77" fmla="*/ 2927 h 3104"/>
              <a:gd name="T78" fmla="*/ 6679 w 6846"/>
              <a:gd name="T79" fmla="*/ 2910 h 3104"/>
              <a:gd name="T80" fmla="*/ 6746 w 6846"/>
              <a:gd name="T81" fmla="*/ 2874 h 3104"/>
              <a:gd name="T82" fmla="*/ 6814 w 6846"/>
              <a:gd name="T83" fmla="*/ 2889 h 31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846"/>
              <a:gd name="T127" fmla="*/ 0 h 3104"/>
              <a:gd name="T128" fmla="*/ 6846 w 6846"/>
              <a:gd name="T129" fmla="*/ 3104 h 31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846" h="3104">
                <a:moveTo>
                  <a:pt x="0" y="0"/>
                </a:moveTo>
                <a:lnTo>
                  <a:pt x="339" y="69"/>
                </a:lnTo>
                <a:lnTo>
                  <a:pt x="675" y="178"/>
                </a:lnTo>
                <a:lnTo>
                  <a:pt x="1012" y="282"/>
                </a:lnTo>
                <a:lnTo>
                  <a:pt x="1350" y="519"/>
                </a:lnTo>
                <a:lnTo>
                  <a:pt x="1687" y="934"/>
                </a:lnTo>
                <a:lnTo>
                  <a:pt x="2024" y="1055"/>
                </a:lnTo>
                <a:lnTo>
                  <a:pt x="2362" y="1436"/>
                </a:lnTo>
                <a:lnTo>
                  <a:pt x="2699" y="1614"/>
                </a:lnTo>
                <a:lnTo>
                  <a:pt x="3036" y="1828"/>
                </a:lnTo>
                <a:lnTo>
                  <a:pt x="3374" y="2005"/>
                </a:lnTo>
                <a:lnTo>
                  <a:pt x="3711" y="2085"/>
                </a:lnTo>
                <a:lnTo>
                  <a:pt x="4047" y="2230"/>
                </a:lnTo>
                <a:lnTo>
                  <a:pt x="4386" y="2645"/>
                </a:lnTo>
                <a:lnTo>
                  <a:pt x="4486" y="2837"/>
                </a:lnTo>
                <a:lnTo>
                  <a:pt x="4521" y="2804"/>
                </a:lnTo>
                <a:lnTo>
                  <a:pt x="4553" y="2806"/>
                </a:lnTo>
                <a:lnTo>
                  <a:pt x="4586" y="2827"/>
                </a:lnTo>
                <a:lnTo>
                  <a:pt x="4621" y="2814"/>
                </a:lnTo>
                <a:lnTo>
                  <a:pt x="4655" y="2781"/>
                </a:lnTo>
                <a:lnTo>
                  <a:pt x="4688" y="2812"/>
                </a:lnTo>
                <a:lnTo>
                  <a:pt x="4723" y="2774"/>
                </a:lnTo>
                <a:lnTo>
                  <a:pt x="4755" y="2716"/>
                </a:lnTo>
                <a:lnTo>
                  <a:pt x="4790" y="2572"/>
                </a:lnTo>
                <a:lnTo>
                  <a:pt x="4823" y="2522"/>
                </a:lnTo>
                <a:lnTo>
                  <a:pt x="4857" y="2616"/>
                </a:lnTo>
                <a:lnTo>
                  <a:pt x="4892" y="2662"/>
                </a:lnTo>
                <a:lnTo>
                  <a:pt x="4925" y="2385"/>
                </a:lnTo>
                <a:lnTo>
                  <a:pt x="4957" y="2195"/>
                </a:lnTo>
                <a:lnTo>
                  <a:pt x="4992" y="2316"/>
                </a:lnTo>
                <a:lnTo>
                  <a:pt x="5027" y="2324"/>
                </a:lnTo>
                <a:lnTo>
                  <a:pt x="5059" y="2341"/>
                </a:lnTo>
                <a:lnTo>
                  <a:pt x="5094" y="2239"/>
                </a:lnTo>
                <a:lnTo>
                  <a:pt x="5127" y="2183"/>
                </a:lnTo>
                <a:lnTo>
                  <a:pt x="5161" y="2153"/>
                </a:lnTo>
                <a:lnTo>
                  <a:pt x="5194" y="2089"/>
                </a:lnTo>
                <a:lnTo>
                  <a:pt x="5229" y="2072"/>
                </a:lnTo>
                <a:lnTo>
                  <a:pt x="5261" y="2014"/>
                </a:lnTo>
                <a:lnTo>
                  <a:pt x="5296" y="1968"/>
                </a:lnTo>
                <a:lnTo>
                  <a:pt x="5329" y="2005"/>
                </a:lnTo>
                <a:lnTo>
                  <a:pt x="5363" y="2014"/>
                </a:lnTo>
                <a:lnTo>
                  <a:pt x="5398" y="2022"/>
                </a:lnTo>
                <a:lnTo>
                  <a:pt x="5431" y="2043"/>
                </a:lnTo>
                <a:lnTo>
                  <a:pt x="5463" y="2132"/>
                </a:lnTo>
                <a:lnTo>
                  <a:pt x="5498" y="2216"/>
                </a:lnTo>
                <a:lnTo>
                  <a:pt x="5532" y="2291"/>
                </a:lnTo>
                <a:lnTo>
                  <a:pt x="5565" y="2453"/>
                </a:lnTo>
                <a:lnTo>
                  <a:pt x="5600" y="2558"/>
                </a:lnTo>
                <a:lnTo>
                  <a:pt x="5633" y="2647"/>
                </a:lnTo>
                <a:lnTo>
                  <a:pt x="5667" y="2693"/>
                </a:lnTo>
                <a:lnTo>
                  <a:pt x="5700" y="2697"/>
                </a:lnTo>
                <a:lnTo>
                  <a:pt x="5734" y="2683"/>
                </a:lnTo>
                <a:lnTo>
                  <a:pt x="5767" y="2812"/>
                </a:lnTo>
                <a:lnTo>
                  <a:pt x="5802" y="2958"/>
                </a:lnTo>
                <a:lnTo>
                  <a:pt x="5834" y="3029"/>
                </a:lnTo>
                <a:lnTo>
                  <a:pt x="5869" y="3050"/>
                </a:lnTo>
                <a:lnTo>
                  <a:pt x="5904" y="3085"/>
                </a:lnTo>
                <a:lnTo>
                  <a:pt x="5936" y="3104"/>
                </a:lnTo>
                <a:lnTo>
                  <a:pt x="5969" y="3075"/>
                </a:lnTo>
                <a:lnTo>
                  <a:pt x="6004" y="3097"/>
                </a:lnTo>
                <a:lnTo>
                  <a:pt x="6038" y="3068"/>
                </a:lnTo>
                <a:lnTo>
                  <a:pt x="6071" y="3035"/>
                </a:lnTo>
                <a:lnTo>
                  <a:pt x="6106" y="3050"/>
                </a:lnTo>
                <a:lnTo>
                  <a:pt x="6138" y="3039"/>
                </a:lnTo>
                <a:lnTo>
                  <a:pt x="6173" y="3054"/>
                </a:lnTo>
                <a:lnTo>
                  <a:pt x="6206" y="3050"/>
                </a:lnTo>
                <a:lnTo>
                  <a:pt x="6240" y="3027"/>
                </a:lnTo>
                <a:lnTo>
                  <a:pt x="6273" y="3033"/>
                </a:lnTo>
                <a:lnTo>
                  <a:pt x="6308" y="3018"/>
                </a:lnTo>
                <a:lnTo>
                  <a:pt x="6340" y="2987"/>
                </a:lnTo>
                <a:lnTo>
                  <a:pt x="6375" y="2945"/>
                </a:lnTo>
                <a:lnTo>
                  <a:pt x="6408" y="2902"/>
                </a:lnTo>
                <a:lnTo>
                  <a:pt x="6442" y="2912"/>
                </a:lnTo>
                <a:lnTo>
                  <a:pt x="6477" y="2918"/>
                </a:lnTo>
                <a:lnTo>
                  <a:pt x="6510" y="2926"/>
                </a:lnTo>
                <a:lnTo>
                  <a:pt x="6544" y="2929"/>
                </a:lnTo>
                <a:lnTo>
                  <a:pt x="6577" y="2931"/>
                </a:lnTo>
                <a:lnTo>
                  <a:pt x="6612" y="2927"/>
                </a:lnTo>
                <a:lnTo>
                  <a:pt x="6644" y="2931"/>
                </a:lnTo>
                <a:lnTo>
                  <a:pt x="6679" y="2910"/>
                </a:lnTo>
                <a:lnTo>
                  <a:pt x="6712" y="2901"/>
                </a:lnTo>
                <a:lnTo>
                  <a:pt x="6746" y="2874"/>
                </a:lnTo>
                <a:lnTo>
                  <a:pt x="6779" y="2881"/>
                </a:lnTo>
                <a:lnTo>
                  <a:pt x="6814" y="2889"/>
                </a:lnTo>
                <a:lnTo>
                  <a:pt x="6846" y="2870"/>
                </a:lnTo>
              </a:path>
            </a:pathLst>
          </a:custGeom>
          <a:noFill/>
          <a:ln w="26988">
            <a:solidFill>
              <a:srgbClr val="0000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3281363" y="1820863"/>
            <a:ext cx="4095750" cy="2703512"/>
          </a:xfrm>
          <a:custGeom>
            <a:avLst/>
            <a:gdLst>
              <a:gd name="T0" fmla="*/ 0 w 5159"/>
              <a:gd name="T1" fmla="*/ 0 h 3404"/>
              <a:gd name="T2" fmla="*/ 337 w 5159"/>
              <a:gd name="T3" fmla="*/ 184 h 3404"/>
              <a:gd name="T4" fmla="*/ 675 w 5159"/>
              <a:gd name="T5" fmla="*/ 121 h 3404"/>
              <a:gd name="T6" fmla="*/ 1012 w 5159"/>
              <a:gd name="T7" fmla="*/ 369 h 3404"/>
              <a:gd name="T8" fmla="*/ 1349 w 5159"/>
              <a:gd name="T9" fmla="*/ 770 h 3404"/>
              <a:gd name="T10" fmla="*/ 1687 w 5159"/>
              <a:gd name="T11" fmla="*/ 1318 h 3404"/>
              <a:gd name="T12" fmla="*/ 2024 w 5159"/>
              <a:gd name="T13" fmla="*/ 1895 h 3404"/>
              <a:gd name="T14" fmla="*/ 2360 w 5159"/>
              <a:gd name="T15" fmla="*/ 2453 h 3404"/>
              <a:gd name="T16" fmla="*/ 2699 w 5159"/>
              <a:gd name="T17" fmla="*/ 2833 h 3404"/>
              <a:gd name="T18" fmla="*/ 3036 w 5159"/>
              <a:gd name="T19" fmla="*/ 2897 h 3404"/>
              <a:gd name="T20" fmla="*/ 3372 w 5159"/>
              <a:gd name="T21" fmla="*/ 2287 h 3404"/>
              <a:gd name="T22" fmla="*/ 3711 w 5159"/>
              <a:gd name="T23" fmla="*/ 1934 h 3404"/>
              <a:gd name="T24" fmla="*/ 3845 w 5159"/>
              <a:gd name="T25" fmla="*/ 2166 h 3404"/>
              <a:gd name="T26" fmla="*/ 3878 w 5159"/>
              <a:gd name="T27" fmla="*/ 2345 h 3404"/>
              <a:gd name="T28" fmla="*/ 3913 w 5159"/>
              <a:gd name="T29" fmla="*/ 2508 h 3404"/>
              <a:gd name="T30" fmla="*/ 3946 w 5159"/>
              <a:gd name="T31" fmla="*/ 2643 h 3404"/>
              <a:gd name="T32" fmla="*/ 3980 w 5159"/>
              <a:gd name="T33" fmla="*/ 2764 h 3404"/>
              <a:gd name="T34" fmla="*/ 4013 w 5159"/>
              <a:gd name="T35" fmla="*/ 2799 h 3404"/>
              <a:gd name="T36" fmla="*/ 4047 w 5159"/>
              <a:gd name="T37" fmla="*/ 2764 h 3404"/>
              <a:gd name="T38" fmla="*/ 4080 w 5159"/>
              <a:gd name="T39" fmla="*/ 2879 h 3404"/>
              <a:gd name="T40" fmla="*/ 4115 w 5159"/>
              <a:gd name="T41" fmla="*/ 3052 h 3404"/>
              <a:gd name="T42" fmla="*/ 4147 w 5159"/>
              <a:gd name="T43" fmla="*/ 3162 h 3404"/>
              <a:gd name="T44" fmla="*/ 4182 w 5159"/>
              <a:gd name="T45" fmla="*/ 3227 h 3404"/>
              <a:gd name="T46" fmla="*/ 4217 w 5159"/>
              <a:gd name="T47" fmla="*/ 3258 h 3404"/>
              <a:gd name="T48" fmla="*/ 4249 w 5159"/>
              <a:gd name="T49" fmla="*/ 3291 h 3404"/>
              <a:gd name="T50" fmla="*/ 4282 w 5159"/>
              <a:gd name="T51" fmla="*/ 3254 h 3404"/>
              <a:gd name="T52" fmla="*/ 4317 w 5159"/>
              <a:gd name="T53" fmla="*/ 3273 h 3404"/>
              <a:gd name="T54" fmla="*/ 4351 w 5159"/>
              <a:gd name="T55" fmla="*/ 3247 h 3404"/>
              <a:gd name="T56" fmla="*/ 4384 w 5159"/>
              <a:gd name="T57" fmla="*/ 3296 h 3404"/>
              <a:gd name="T58" fmla="*/ 4419 w 5159"/>
              <a:gd name="T59" fmla="*/ 3331 h 3404"/>
              <a:gd name="T60" fmla="*/ 4451 w 5159"/>
              <a:gd name="T61" fmla="*/ 3337 h 3404"/>
              <a:gd name="T62" fmla="*/ 4486 w 5159"/>
              <a:gd name="T63" fmla="*/ 3360 h 3404"/>
              <a:gd name="T64" fmla="*/ 4519 w 5159"/>
              <a:gd name="T65" fmla="*/ 3358 h 3404"/>
              <a:gd name="T66" fmla="*/ 4553 w 5159"/>
              <a:gd name="T67" fmla="*/ 3337 h 3404"/>
              <a:gd name="T68" fmla="*/ 4586 w 5159"/>
              <a:gd name="T69" fmla="*/ 3320 h 3404"/>
              <a:gd name="T70" fmla="*/ 4621 w 5159"/>
              <a:gd name="T71" fmla="*/ 3285 h 3404"/>
              <a:gd name="T72" fmla="*/ 4653 w 5159"/>
              <a:gd name="T73" fmla="*/ 3227 h 3404"/>
              <a:gd name="T74" fmla="*/ 4688 w 5159"/>
              <a:gd name="T75" fmla="*/ 3150 h 3404"/>
              <a:gd name="T76" fmla="*/ 4721 w 5159"/>
              <a:gd name="T77" fmla="*/ 3122 h 3404"/>
              <a:gd name="T78" fmla="*/ 4755 w 5159"/>
              <a:gd name="T79" fmla="*/ 3133 h 3404"/>
              <a:gd name="T80" fmla="*/ 4790 w 5159"/>
              <a:gd name="T81" fmla="*/ 3158 h 3404"/>
              <a:gd name="T82" fmla="*/ 4823 w 5159"/>
              <a:gd name="T83" fmla="*/ 3197 h 3404"/>
              <a:gd name="T84" fmla="*/ 4857 w 5159"/>
              <a:gd name="T85" fmla="*/ 3250 h 3404"/>
              <a:gd name="T86" fmla="*/ 4890 w 5159"/>
              <a:gd name="T87" fmla="*/ 3325 h 3404"/>
              <a:gd name="T88" fmla="*/ 4925 w 5159"/>
              <a:gd name="T89" fmla="*/ 3348 h 3404"/>
              <a:gd name="T90" fmla="*/ 4957 w 5159"/>
              <a:gd name="T91" fmla="*/ 3345 h 3404"/>
              <a:gd name="T92" fmla="*/ 4992 w 5159"/>
              <a:gd name="T93" fmla="*/ 3335 h 3404"/>
              <a:gd name="T94" fmla="*/ 5025 w 5159"/>
              <a:gd name="T95" fmla="*/ 3350 h 3404"/>
              <a:gd name="T96" fmla="*/ 5059 w 5159"/>
              <a:gd name="T97" fmla="*/ 3325 h 3404"/>
              <a:gd name="T98" fmla="*/ 5092 w 5159"/>
              <a:gd name="T99" fmla="*/ 3368 h 3404"/>
              <a:gd name="T100" fmla="*/ 5127 w 5159"/>
              <a:gd name="T101" fmla="*/ 3404 h 3404"/>
              <a:gd name="T102" fmla="*/ 5159 w 5159"/>
              <a:gd name="T103" fmla="*/ 3400 h 340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159"/>
              <a:gd name="T157" fmla="*/ 0 h 3404"/>
              <a:gd name="T158" fmla="*/ 5159 w 5159"/>
              <a:gd name="T159" fmla="*/ 3404 h 340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159" h="3404">
                <a:moveTo>
                  <a:pt x="0" y="0"/>
                </a:moveTo>
                <a:lnTo>
                  <a:pt x="337" y="184"/>
                </a:lnTo>
                <a:lnTo>
                  <a:pt x="675" y="121"/>
                </a:lnTo>
                <a:lnTo>
                  <a:pt x="1012" y="369"/>
                </a:lnTo>
                <a:lnTo>
                  <a:pt x="1349" y="770"/>
                </a:lnTo>
                <a:lnTo>
                  <a:pt x="1687" y="1318"/>
                </a:lnTo>
                <a:lnTo>
                  <a:pt x="2024" y="1895"/>
                </a:lnTo>
                <a:lnTo>
                  <a:pt x="2360" y="2453"/>
                </a:lnTo>
                <a:lnTo>
                  <a:pt x="2699" y="2833"/>
                </a:lnTo>
                <a:lnTo>
                  <a:pt x="3036" y="2897"/>
                </a:lnTo>
                <a:lnTo>
                  <a:pt x="3372" y="2287"/>
                </a:lnTo>
                <a:lnTo>
                  <a:pt x="3711" y="1934"/>
                </a:lnTo>
                <a:lnTo>
                  <a:pt x="3845" y="2166"/>
                </a:lnTo>
                <a:lnTo>
                  <a:pt x="3878" y="2345"/>
                </a:lnTo>
                <a:lnTo>
                  <a:pt x="3913" y="2508"/>
                </a:lnTo>
                <a:lnTo>
                  <a:pt x="3946" y="2643"/>
                </a:lnTo>
                <a:lnTo>
                  <a:pt x="3980" y="2764"/>
                </a:lnTo>
                <a:lnTo>
                  <a:pt x="4013" y="2799"/>
                </a:lnTo>
                <a:lnTo>
                  <a:pt x="4047" y="2764"/>
                </a:lnTo>
                <a:lnTo>
                  <a:pt x="4080" y="2879"/>
                </a:lnTo>
                <a:lnTo>
                  <a:pt x="4115" y="3052"/>
                </a:lnTo>
                <a:lnTo>
                  <a:pt x="4147" y="3162"/>
                </a:lnTo>
                <a:lnTo>
                  <a:pt x="4182" y="3227"/>
                </a:lnTo>
                <a:lnTo>
                  <a:pt x="4217" y="3258"/>
                </a:lnTo>
                <a:lnTo>
                  <a:pt x="4249" y="3291"/>
                </a:lnTo>
                <a:lnTo>
                  <a:pt x="4282" y="3254"/>
                </a:lnTo>
                <a:lnTo>
                  <a:pt x="4317" y="3273"/>
                </a:lnTo>
                <a:lnTo>
                  <a:pt x="4351" y="3247"/>
                </a:lnTo>
                <a:lnTo>
                  <a:pt x="4384" y="3296"/>
                </a:lnTo>
                <a:lnTo>
                  <a:pt x="4419" y="3331"/>
                </a:lnTo>
                <a:lnTo>
                  <a:pt x="4451" y="3337"/>
                </a:lnTo>
                <a:lnTo>
                  <a:pt x="4486" y="3360"/>
                </a:lnTo>
                <a:lnTo>
                  <a:pt x="4519" y="3358"/>
                </a:lnTo>
                <a:lnTo>
                  <a:pt x="4553" y="3337"/>
                </a:lnTo>
                <a:lnTo>
                  <a:pt x="4586" y="3320"/>
                </a:lnTo>
                <a:lnTo>
                  <a:pt x="4621" y="3285"/>
                </a:lnTo>
                <a:lnTo>
                  <a:pt x="4653" y="3227"/>
                </a:lnTo>
                <a:lnTo>
                  <a:pt x="4688" y="3150"/>
                </a:lnTo>
                <a:lnTo>
                  <a:pt x="4721" y="3122"/>
                </a:lnTo>
                <a:lnTo>
                  <a:pt x="4755" y="3133"/>
                </a:lnTo>
                <a:lnTo>
                  <a:pt x="4790" y="3158"/>
                </a:lnTo>
                <a:lnTo>
                  <a:pt x="4823" y="3197"/>
                </a:lnTo>
                <a:lnTo>
                  <a:pt x="4857" y="3250"/>
                </a:lnTo>
                <a:lnTo>
                  <a:pt x="4890" y="3325"/>
                </a:lnTo>
                <a:lnTo>
                  <a:pt x="4925" y="3348"/>
                </a:lnTo>
                <a:lnTo>
                  <a:pt x="4957" y="3345"/>
                </a:lnTo>
                <a:lnTo>
                  <a:pt x="4992" y="3335"/>
                </a:lnTo>
                <a:lnTo>
                  <a:pt x="5025" y="3350"/>
                </a:lnTo>
                <a:lnTo>
                  <a:pt x="5059" y="3325"/>
                </a:lnTo>
                <a:lnTo>
                  <a:pt x="5092" y="3368"/>
                </a:lnTo>
                <a:lnTo>
                  <a:pt x="5127" y="3404"/>
                </a:lnTo>
                <a:lnTo>
                  <a:pt x="5159" y="340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6" name="Text Box 54"/>
          <p:cNvSpPr txBox="1">
            <a:spLocks noChangeArrowheads="1"/>
          </p:cNvSpPr>
          <p:nvPr/>
        </p:nvSpPr>
        <p:spPr bwMode="auto">
          <a:xfrm>
            <a:off x="2971800" y="3429000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</a:rPr>
              <a:t>White</a:t>
            </a:r>
          </a:p>
          <a:p>
            <a:pPr algn="ctr"/>
            <a:r>
              <a:rPr lang="en-US" sz="180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5010150" y="2514600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Black</a:t>
            </a:r>
          </a:p>
          <a:p>
            <a:pPr algn="ctr"/>
            <a:r>
              <a:rPr lang="en-US" sz="1800"/>
              <a:t>Women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5562600" y="6096000"/>
            <a:ext cx="3048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/>
              <a:t>Source for updating: National Center for Health Statistics, </a:t>
            </a:r>
            <a:r>
              <a:rPr lang="en-US" sz="900" b="0" i="1"/>
              <a:t>National Vital Statistics Reports</a:t>
            </a:r>
            <a:r>
              <a:rPr lang="en-US" sz="900" b="0"/>
              <a:t>, 54(2) September 8, 2005, Table 4.</a:t>
            </a:r>
          </a:p>
        </p:txBody>
      </p:sp>
      <p:sp>
        <p:nvSpPr>
          <p:cNvPr id="35897" name="Text Box 57"/>
          <p:cNvSpPr txBox="1">
            <a:spLocks noChangeArrowheads="1"/>
          </p:cNvSpPr>
          <p:nvPr/>
        </p:nvSpPr>
        <p:spPr bwMode="auto">
          <a:xfrm>
            <a:off x="1219200" y="6248400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Ab63, Ab85</a:t>
            </a: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381000" y="1828800"/>
            <a:ext cx="12684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Number of</a:t>
            </a:r>
          </a:p>
          <a:p>
            <a:pPr algn="ctr"/>
            <a:r>
              <a:rPr lang="en-US" sz="1400" b="0"/>
              <a:t>Children Born</a:t>
            </a:r>
          </a:p>
          <a:p>
            <a:pPr algn="ctr"/>
            <a:r>
              <a:rPr lang="en-US" sz="1400" b="0"/>
              <a:t>Per Woman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4" grpId="0" animBg="1"/>
      <p:bldP spid="49205" grpId="0" animBg="1"/>
      <p:bldP spid="49206" grpId="0"/>
      <p:bldP spid="492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1752600"/>
          <a:ext cx="6086475" cy="3938588"/>
        </p:xfrm>
        <a:graphic>
          <a:graphicData uri="http://schemas.openxmlformats.org/presentationml/2006/ole">
            <p:oleObj spid="_x0000_s1026" name="Plot" r:id="rId4" imgW="6087240" imgH="3938760" progId="Grapher.Document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82688" y="6248400"/>
            <a:ext cx="117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Aa9-10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28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00"/>
                </a:solidFill>
              </a:rPr>
              <a:t>Rate of Net Population Change, 1790-2000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41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Percent</a:t>
            </a:r>
          </a:p>
        </p:txBody>
      </p:sp>
      <p:sp>
        <p:nvSpPr>
          <p:cNvPr id="105478" name="Oval 6"/>
          <p:cNvSpPr>
            <a:spLocks noChangeArrowheads="1"/>
          </p:cNvSpPr>
          <p:nvPr/>
        </p:nvSpPr>
        <p:spPr bwMode="auto">
          <a:xfrm>
            <a:off x="2971800" y="1828800"/>
            <a:ext cx="685800" cy="19812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794125" y="1839913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9900"/>
                </a:solidFill>
              </a:rPr>
              <a:t>Irish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animBg="1"/>
      <p:bldP spid="1054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371600" y="1752600"/>
          <a:ext cx="6086475" cy="3938588"/>
        </p:xfrm>
        <a:graphic>
          <a:graphicData uri="http://schemas.openxmlformats.org/presentationml/2006/ole">
            <p:oleObj spid="_x0000_s2050" name="Plot" r:id="rId4" imgW="6087240" imgH="3938760" progId="Grapher.Document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82688" y="6248400"/>
            <a:ext cx="117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Aa9-10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28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00"/>
                </a:solidFill>
              </a:rPr>
              <a:t>Rate of Net Population Change, 1790-2000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41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Percent</a:t>
            </a:r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4800600" y="3581400"/>
            <a:ext cx="533400" cy="1447800"/>
          </a:xfrm>
          <a:prstGeom prst="ellips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105400" y="2971800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CC9900"/>
                </a:solidFill>
              </a:rPr>
              <a:t>1918 Influenza Epidemic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371600" y="1752600"/>
          <a:ext cx="6086475" cy="3938588"/>
        </p:xfrm>
        <a:graphic>
          <a:graphicData uri="http://schemas.openxmlformats.org/presentationml/2006/ole">
            <p:oleObj spid="_x0000_s3074" name="Plot" r:id="rId4" imgW="6087240" imgH="3938760" progId="Grapher.Document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82688" y="6248400"/>
            <a:ext cx="11795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Aa9-10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6400" y="914400"/>
            <a:ext cx="628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800000"/>
                </a:solidFill>
              </a:rPr>
              <a:t>Rate of Net Population Change, 1790-2000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5800" y="1447800"/>
            <a:ext cx="741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Percent</a:t>
            </a: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1752600" y="1752600"/>
            <a:ext cx="2895600" cy="2971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784725" y="1792288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New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562600" y="5943600"/>
            <a:ext cx="3200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Update from National Health and Nutrition Examination Surveys (NHANES) 1999-2000, 2001-2002, and 2003-2004 as presented in the National Center for Health Statistics, </a:t>
            </a:r>
            <a:r>
              <a:rPr lang="en-US" sz="900" i="1"/>
              <a:t>Heath, United States, 2004</a:t>
            </a:r>
            <a:r>
              <a:rPr lang="en-US" sz="900"/>
              <a:t>, Table 69.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050925" y="6205538"/>
            <a:ext cx="1441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Bd653-687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457325" y="1547813"/>
          <a:ext cx="6230938" cy="4167187"/>
        </p:xfrm>
        <a:graphic>
          <a:graphicData uri="http://schemas.openxmlformats.org/presentationml/2006/ole">
            <p:oleObj spid="_x0000_s4098" name="Plot" r:id="rId4" imgW="6231600" imgH="4167720" progId="Grapher.Document">
              <p:embed/>
            </p:oleObj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71800" y="725488"/>
            <a:ext cx="348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Overweight Americans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27125" y="1230313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Percent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362200" y="2514600"/>
            <a:ext cx="1947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Total, 20-74 years,</a:t>
            </a:r>
          </a:p>
          <a:p>
            <a:r>
              <a:rPr lang="en-US" sz="1600"/>
              <a:t>age-adjusted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89525" y="4202113"/>
            <a:ext cx="183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Women 20-34 years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27325" y="3516313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FF"/>
                </a:solidFill>
              </a:rPr>
              <a:t>Men 20-34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52600" y="1524000"/>
          <a:ext cx="6203950" cy="4167188"/>
        </p:xfrm>
        <a:graphic>
          <a:graphicData uri="http://schemas.openxmlformats.org/presentationml/2006/ole">
            <p:oleObj spid="_x0000_s5122" name="Plot" r:id="rId4" imgW="6203160" imgH="4167720" progId="Grapher.Document">
              <p:embed/>
            </p:oleObj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46275" y="457200"/>
            <a:ext cx="5668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Daily Per Capita Calorie Consumption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1909-2004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562600" y="6096000"/>
            <a:ext cx="3048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/>
              <a:t>Source for updating: USDA, Center for Nutrition Policy and Promotion, </a:t>
            </a:r>
            <a:r>
              <a:rPr lang="en-US" sz="900" b="0" i="1"/>
              <a:t>Nutrient Availability</a:t>
            </a:r>
            <a:r>
              <a:rPr lang="en-US" sz="900" b="0"/>
              <a:t>, U.S. Food Supply, March 3, 2006.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6025" y="6248400"/>
            <a:ext cx="167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Bd562, Bd598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1092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Kilocalories</a:t>
            </a:r>
          </a:p>
          <a:p>
            <a:pPr algn="ctr"/>
            <a:r>
              <a:rPr lang="en-US" sz="1400" b="0"/>
              <a:t>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5218179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1930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HSUS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"/>
            <a:ext cx="18986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SUS75_2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"/>
            <a:ext cx="19780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HSUS75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04800"/>
            <a:ext cx="1871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HSUS75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838200"/>
            <a:ext cx="18446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hsus_s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352800"/>
            <a:ext cx="33861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584325" y="17129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1949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108450" y="1865313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1957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7391400" y="23764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1975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057400" y="5257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/>
      <p:bldP spid="44043" grpId="0"/>
      <p:bldP spid="440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46313" y="457200"/>
            <a:ext cx="5057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Per Capita Consumption of Sugar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1960-2004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00100" y="1371600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Pounds</a:t>
            </a:r>
          </a:p>
          <a:p>
            <a:pPr algn="ctr"/>
            <a:r>
              <a:rPr lang="en-US" sz="1400" b="0"/>
              <a:t>per Year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562600" y="6096000"/>
            <a:ext cx="3048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/>
              <a:t>Source for updating: USDA, Center for Nutrition Policy and Promotion, </a:t>
            </a:r>
            <a:r>
              <a:rPr lang="en-US" sz="900" b="0" i="1"/>
              <a:t>Food Availability</a:t>
            </a:r>
            <a:r>
              <a:rPr lang="en-US" sz="900" b="0"/>
              <a:t>, U.S. Food Supply, December 21, 2005.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149350" y="6248400"/>
            <a:ext cx="144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Bd593-596</a:t>
            </a:r>
          </a:p>
        </p:txBody>
      </p:sp>
      <p:sp>
        <p:nvSpPr>
          <p:cNvPr id="36870" name="AutoShape 6"/>
          <p:cNvSpPr>
            <a:spLocks noChangeAspect="1" noChangeArrowheads="1" noTextEdit="1"/>
          </p:cNvSpPr>
          <p:nvPr/>
        </p:nvSpPr>
        <p:spPr bwMode="auto">
          <a:xfrm>
            <a:off x="1752600" y="1447800"/>
            <a:ext cx="6288088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327275" y="5203825"/>
            <a:ext cx="5487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327275" y="52038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2936875" y="52038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546475" y="52038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156075" y="52038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4767263" y="52038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5376863" y="52038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5984875" y="5203825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6596063" y="52038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7205663" y="52038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7815263" y="5203825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4495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257175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269398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81463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30575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18135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330200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>
            <a:off x="34258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>
            <a:off x="36671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378936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>
            <a:off x="391160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>
            <a:off x="403383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>
            <a:off x="42783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5" name="Line 31"/>
          <p:cNvSpPr>
            <a:spLocks noChangeShapeType="1"/>
          </p:cNvSpPr>
          <p:nvPr/>
        </p:nvSpPr>
        <p:spPr bwMode="auto">
          <a:xfrm>
            <a:off x="440055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452278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7" name="Line 33"/>
          <p:cNvSpPr>
            <a:spLocks noChangeShapeType="1"/>
          </p:cNvSpPr>
          <p:nvPr/>
        </p:nvSpPr>
        <p:spPr bwMode="auto">
          <a:xfrm>
            <a:off x="46450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8" name="Line 34"/>
          <p:cNvSpPr>
            <a:spLocks noChangeShapeType="1"/>
          </p:cNvSpPr>
          <p:nvPr/>
        </p:nvSpPr>
        <p:spPr bwMode="auto">
          <a:xfrm>
            <a:off x="48879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99" name="Line 35"/>
          <p:cNvSpPr>
            <a:spLocks noChangeShapeType="1"/>
          </p:cNvSpPr>
          <p:nvPr/>
        </p:nvSpPr>
        <p:spPr bwMode="auto">
          <a:xfrm>
            <a:off x="501173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0" name="Line 36"/>
          <p:cNvSpPr>
            <a:spLocks noChangeShapeType="1"/>
          </p:cNvSpPr>
          <p:nvPr/>
        </p:nvSpPr>
        <p:spPr bwMode="auto">
          <a:xfrm>
            <a:off x="513238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1" name="Line 37"/>
          <p:cNvSpPr>
            <a:spLocks noChangeShapeType="1"/>
          </p:cNvSpPr>
          <p:nvPr/>
        </p:nvSpPr>
        <p:spPr bwMode="auto">
          <a:xfrm>
            <a:off x="52546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54975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3" name="Line 39"/>
          <p:cNvSpPr>
            <a:spLocks noChangeShapeType="1"/>
          </p:cNvSpPr>
          <p:nvPr/>
        </p:nvSpPr>
        <p:spPr bwMode="auto">
          <a:xfrm>
            <a:off x="561816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>
            <a:off x="574040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5" name="Line 41"/>
          <p:cNvSpPr>
            <a:spLocks noChangeShapeType="1"/>
          </p:cNvSpPr>
          <p:nvPr/>
        </p:nvSpPr>
        <p:spPr bwMode="auto">
          <a:xfrm>
            <a:off x="586263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>
            <a:off x="61071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7" name="Line 43"/>
          <p:cNvSpPr>
            <a:spLocks noChangeShapeType="1"/>
          </p:cNvSpPr>
          <p:nvPr/>
        </p:nvSpPr>
        <p:spPr bwMode="auto">
          <a:xfrm>
            <a:off x="6229350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8" name="Line 44"/>
          <p:cNvSpPr>
            <a:spLocks noChangeShapeType="1"/>
          </p:cNvSpPr>
          <p:nvPr/>
        </p:nvSpPr>
        <p:spPr bwMode="auto">
          <a:xfrm>
            <a:off x="635158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09" name="Line 45"/>
          <p:cNvSpPr>
            <a:spLocks noChangeShapeType="1"/>
          </p:cNvSpPr>
          <p:nvPr/>
        </p:nvSpPr>
        <p:spPr bwMode="auto">
          <a:xfrm>
            <a:off x="64738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67167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1" name="Line 47"/>
          <p:cNvSpPr>
            <a:spLocks noChangeShapeType="1"/>
          </p:cNvSpPr>
          <p:nvPr/>
        </p:nvSpPr>
        <p:spPr bwMode="auto">
          <a:xfrm>
            <a:off x="684053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2" name="Line 48"/>
          <p:cNvSpPr>
            <a:spLocks noChangeShapeType="1"/>
          </p:cNvSpPr>
          <p:nvPr/>
        </p:nvSpPr>
        <p:spPr bwMode="auto">
          <a:xfrm>
            <a:off x="696118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3" name="Line 49"/>
          <p:cNvSpPr>
            <a:spLocks noChangeShapeType="1"/>
          </p:cNvSpPr>
          <p:nvPr/>
        </p:nvSpPr>
        <p:spPr bwMode="auto">
          <a:xfrm>
            <a:off x="70834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4" name="Line 50"/>
          <p:cNvSpPr>
            <a:spLocks noChangeShapeType="1"/>
          </p:cNvSpPr>
          <p:nvPr/>
        </p:nvSpPr>
        <p:spPr bwMode="auto">
          <a:xfrm>
            <a:off x="7326313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5" name="Line 51"/>
          <p:cNvSpPr>
            <a:spLocks noChangeShapeType="1"/>
          </p:cNvSpPr>
          <p:nvPr/>
        </p:nvSpPr>
        <p:spPr bwMode="auto">
          <a:xfrm>
            <a:off x="745013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6" name="Line 52"/>
          <p:cNvSpPr>
            <a:spLocks noChangeShapeType="1"/>
          </p:cNvSpPr>
          <p:nvPr/>
        </p:nvSpPr>
        <p:spPr bwMode="auto">
          <a:xfrm>
            <a:off x="7570788" y="5203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7" name="Line 53"/>
          <p:cNvSpPr>
            <a:spLocks noChangeShapeType="1"/>
          </p:cNvSpPr>
          <p:nvPr/>
        </p:nvSpPr>
        <p:spPr bwMode="auto">
          <a:xfrm>
            <a:off x="7693025" y="5203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18" name="Rectangle 54"/>
          <p:cNvSpPr>
            <a:spLocks noChangeArrowheads="1"/>
          </p:cNvSpPr>
          <p:nvPr/>
        </p:nvSpPr>
        <p:spPr bwMode="auto">
          <a:xfrm>
            <a:off x="2100263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1960</a:t>
            </a:r>
            <a:endParaRPr lang="en-US" sz="2400" b="0"/>
          </a:p>
        </p:txBody>
      </p:sp>
      <p:sp>
        <p:nvSpPr>
          <p:cNvPr id="36919" name="Rectangle 55"/>
          <p:cNvSpPr>
            <a:spLocks noChangeArrowheads="1"/>
          </p:cNvSpPr>
          <p:nvPr/>
        </p:nvSpPr>
        <p:spPr bwMode="auto">
          <a:xfrm>
            <a:off x="27114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1965</a:t>
            </a:r>
            <a:endParaRPr lang="en-US" sz="2400" b="0"/>
          </a:p>
        </p:txBody>
      </p:sp>
      <p:sp>
        <p:nvSpPr>
          <p:cNvPr id="36920" name="Rectangle 56"/>
          <p:cNvSpPr>
            <a:spLocks noChangeArrowheads="1"/>
          </p:cNvSpPr>
          <p:nvPr/>
        </p:nvSpPr>
        <p:spPr bwMode="auto">
          <a:xfrm>
            <a:off x="33210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1970</a:t>
            </a:r>
            <a:endParaRPr lang="en-US" sz="2400" b="0"/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39306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1975</a:t>
            </a:r>
            <a:endParaRPr lang="en-US" sz="2400" b="0"/>
          </a:p>
        </p:txBody>
      </p:sp>
      <p:sp>
        <p:nvSpPr>
          <p:cNvPr id="36922" name="Rectangle 58"/>
          <p:cNvSpPr>
            <a:spLocks noChangeArrowheads="1"/>
          </p:cNvSpPr>
          <p:nvPr/>
        </p:nvSpPr>
        <p:spPr bwMode="auto">
          <a:xfrm>
            <a:off x="45402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1980</a:t>
            </a:r>
            <a:endParaRPr lang="en-US" sz="2400" b="0"/>
          </a:p>
        </p:txBody>
      </p:sp>
      <p:sp>
        <p:nvSpPr>
          <p:cNvPr id="36923" name="Rectangle 59"/>
          <p:cNvSpPr>
            <a:spLocks noChangeArrowheads="1"/>
          </p:cNvSpPr>
          <p:nvPr/>
        </p:nvSpPr>
        <p:spPr bwMode="auto">
          <a:xfrm>
            <a:off x="51498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1985</a:t>
            </a:r>
            <a:endParaRPr lang="en-US" sz="2400" b="0"/>
          </a:p>
        </p:txBody>
      </p:sp>
      <p:sp>
        <p:nvSpPr>
          <p:cNvPr id="36924" name="Rectangle 60"/>
          <p:cNvSpPr>
            <a:spLocks noChangeArrowheads="1"/>
          </p:cNvSpPr>
          <p:nvPr/>
        </p:nvSpPr>
        <p:spPr bwMode="auto">
          <a:xfrm>
            <a:off x="57594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1990</a:t>
            </a:r>
            <a:endParaRPr lang="en-US" sz="2400" b="0"/>
          </a:p>
        </p:txBody>
      </p:sp>
      <p:sp>
        <p:nvSpPr>
          <p:cNvPr id="36925" name="Rectangle 61"/>
          <p:cNvSpPr>
            <a:spLocks noChangeArrowheads="1"/>
          </p:cNvSpPr>
          <p:nvPr/>
        </p:nvSpPr>
        <p:spPr bwMode="auto">
          <a:xfrm>
            <a:off x="6370638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1995</a:t>
            </a:r>
            <a:endParaRPr lang="en-US" sz="2400" b="0"/>
          </a:p>
        </p:txBody>
      </p:sp>
      <p:sp>
        <p:nvSpPr>
          <p:cNvPr id="36926" name="Rectangle 62"/>
          <p:cNvSpPr>
            <a:spLocks noChangeArrowheads="1"/>
          </p:cNvSpPr>
          <p:nvPr/>
        </p:nvSpPr>
        <p:spPr bwMode="auto">
          <a:xfrm>
            <a:off x="69786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2000</a:t>
            </a:r>
            <a:endParaRPr lang="en-US" sz="2400" b="0"/>
          </a:p>
        </p:txBody>
      </p:sp>
      <p:sp>
        <p:nvSpPr>
          <p:cNvPr id="36927" name="Rectangle 63"/>
          <p:cNvSpPr>
            <a:spLocks noChangeArrowheads="1"/>
          </p:cNvSpPr>
          <p:nvPr/>
        </p:nvSpPr>
        <p:spPr bwMode="auto">
          <a:xfrm>
            <a:off x="7588250" y="5384800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2005</a:t>
            </a:r>
            <a:endParaRPr lang="en-US" sz="2400" b="0"/>
          </a:p>
        </p:txBody>
      </p:sp>
      <p:sp>
        <p:nvSpPr>
          <p:cNvPr id="36928" name="Line 64"/>
          <p:cNvSpPr>
            <a:spLocks noChangeShapeType="1"/>
          </p:cNvSpPr>
          <p:nvPr/>
        </p:nvSpPr>
        <p:spPr bwMode="auto">
          <a:xfrm flipV="1">
            <a:off x="2232025" y="5045075"/>
            <a:ext cx="1588" cy="158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29" name="Line 65"/>
          <p:cNvSpPr>
            <a:spLocks noChangeShapeType="1"/>
          </p:cNvSpPr>
          <p:nvPr/>
        </p:nvSpPr>
        <p:spPr bwMode="auto">
          <a:xfrm flipV="1">
            <a:off x="2232025" y="1546225"/>
            <a:ext cx="1588" cy="3454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0" name="Line 66"/>
          <p:cNvSpPr>
            <a:spLocks noChangeShapeType="1"/>
          </p:cNvSpPr>
          <p:nvPr/>
        </p:nvSpPr>
        <p:spPr bwMode="auto">
          <a:xfrm flipV="1">
            <a:off x="2117725" y="5022850"/>
            <a:ext cx="228600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1" name="Line 67"/>
          <p:cNvSpPr>
            <a:spLocks noChangeShapeType="1"/>
          </p:cNvSpPr>
          <p:nvPr/>
        </p:nvSpPr>
        <p:spPr bwMode="auto">
          <a:xfrm flipV="1">
            <a:off x="2117725" y="4976813"/>
            <a:ext cx="228600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2" name="Line 68"/>
          <p:cNvSpPr>
            <a:spLocks noChangeShapeType="1"/>
          </p:cNvSpPr>
          <p:nvPr/>
        </p:nvSpPr>
        <p:spPr bwMode="auto">
          <a:xfrm flipH="1">
            <a:off x="2139950" y="520382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3" name="Line 69"/>
          <p:cNvSpPr>
            <a:spLocks noChangeShapeType="1"/>
          </p:cNvSpPr>
          <p:nvPr/>
        </p:nvSpPr>
        <p:spPr bwMode="auto">
          <a:xfrm flipH="1">
            <a:off x="2139950" y="4946650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4" name="Line 70"/>
          <p:cNvSpPr>
            <a:spLocks noChangeShapeType="1"/>
          </p:cNvSpPr>
          <p:nvPr/>
        </p:nvSpPr>
        <p:spPr bwMode="auto">
          <a:xfrm flipH="1">
            <a:off x="2139950" y="4459288"/>
            <a:ext cx="92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5" name="Line 71"/>
          <p:cNvSpPr>
            <a:spLocks noChangeShapeType="1"/>
          </p:cNvSpPr>
          <p:nvPr/>
        </p:nvSpPr>
        <p:spPr bwMode="auto">
          <a:xfrm flipH="1">
            <a:off x="2139950" y="3975100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6" name="Line 72"/>
          <p:cNvSpPr>
            <a:spLocks noChangeShapeType="1"/>
          </p:cNvSpPr>
          <p:nvPr/>
        </p:nvSpPr>
        <p:spPr bwMode="auto">
          <a:xfrm flipH="1">
            <a:off x="2139950" y="348932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 flipH="1">
            <a:off x="2139950" y="3003550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8" name="Line 74"/>
          <p:cNvSpPr>
            <a:spLocks noChangeShapeType="1"/>
          </p:cNvSpPr>
          <p:nvPr/>
        </p:nvSpPr>
        <p:spPr bwMode="auto">
          <a:xfrm flipH="1">
            <a:off x="2139950" y="251777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39" name="Line 75"/>
          <p:cNvSpPr>
            <a:spLocks noChangeShapeType="1"/>
          </p:cNvSpPr>
          <p:nvPr/>
        </p:nvSpPr>
        <p:spPr bwMode="auto">
          <a:xfrm flipH="1">
            <a:off x="2139950" y="2032000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0" name="Line 76"/>
          <p:cNvSpPr>
            <a:spLocks noChangeShapeType="1"/>
          </p:cNvSpPr>
          <p:nvPr/>
        </p:nvSpPr>
        <p:spPr bwMode="auto">
          <a:xfrm flipH="1">
            <a:off x="2139950" y="154622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1" name="Line 77"/>
          <p:cNvSpPr>
            <a:spLocks noChangeShapeType="1"/>
          </p:cNvSpPr>
          <p:nvPr/>
        </p:nvSpPr>
        <p:spPr bwMode="auto">
          <a:xfrm flipH="1">
            <a:off x="2185988" y="520382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2" name="Line 78"/>
          <p:cNvSpPr>
            <a:spLocks noChangeShapeType="1"/>
          </p:cNvSpPr>
          <p:nvPr/>
        </p:nvSpPr>
        <p:spPr bwMode="auto">
          <a:xfrm flipH="1">
            <a:off x="2185988" y="470217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3" name="Line 79"/>
          <p:cNvSpPr>
            <a:spLocks noChangeShapeType="1"/>
          </p:cNvSpPr>
          <p:nvPr/>
        </p:nvSpPr>
        <p:spPr bwMode="auto">
          <a:xfrm flipH="1">
            <a:off x="2185988" y="421957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4" name="Line 80"/>
          <p:cNvSpPr>
            <a:spLocks noChangeShapeType="1"/>
          </p:cNvSpPr>
          <p:nvPr/>
        </p:nvSpPr>
        <p:spPr bwMode="auto">
          <a:xfrm flipH="1">
            <a:off x="2185988" y="373221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5" name="Line 81"/>
          <p:cNvSpPr>
            <a:spLocks noChangeShapeType="1"/>
          </p:cNvSpPr>
          <p:nvPr/>
        </p:nvSpPr>
        <p:spPr bwMode="auto">
          <a:xfrm flipH="1">
            <a:off x="2185988" y="3246438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6" name="Line 82"/>
          <p:cNvSpPr>
            <a:spLocks noChangeShapeType="1"/>
          </p:cNvSpPr>
          <p:nvPr/>
        </p:nvSpPr>
        <p:spPr bwMode="auto">
          <a:xfrm flipH="1">
            <a:off x="2185988" y="276066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7" name="Line 83"/>
          <p:cNvSpPr>
            <a:spLocks noChangeShapeType="1"/>
          </p:cNvSpPr>
          <p:nvPr/>
        </p:nvSpPr>
        <p:spPr bwMode="auto">
          <a:xfrm flipH="1">
            <a:off x="2185988" y="227647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8" name="Line 84"/>
          <p:cNvSpPr>
            <a:spLocks noChangeShapeType="1"/>
          </p:cNvSpPr>
          <p:nvPr/>
        </p:nvSpPr>
        <p:spPr bwMode="auto">
          <a:xfrm flipH="1">
            <a:off x="2185988" y="178911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49" name="Rectangle 85"/>
          <p:cNvSpPr>
            <a:spLocks noChangeArrowheads="1"/>
          </p:cNvSpPr>
          <p:nvPr/>
        </p:nvSpPr>
        <p:spPr bwMode="auto">
          <a:xfrm>
            <a:off x="1949450" y="51022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2400" b="0"/>
          </a:p>
        </p:txBody>
      </p:sp>
      <p:sp>
        <p:nvSpPr>
          <p:cNvPr id="36950" name="Rectangle 86"/>
          <p:cNvSpPr>
            <a:spLocks noChangeArrowheads="1"/>
          </p:cNvSpPr>
          <p:nvPr/>
        </p:nvSpPr>
        <p:spPr bwMode="auto">
          <a:xfrm>
            <a:off x="1852613" y="484187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40</a:t>
            </a:r>
            <a:endParaRPr lang="en-US" sz="2400" b="0"/>
          </a:p>
        </p:txBody>
      </p:sp>
      <p:sp>
        <p:nvSpPr>
          <p:cNvPr id="36951" name="Rectangle 87"/>
          <p:cNvSpPr>
            <a:spLocks noChangeArrowheads="1"/>
          </p:cNvSpPr>
          <p:nvPr/>
        </p:nvSpPr>
        <p:spPr bwMode="auto">
          <a:xfrm>
            <a:off x="1852613" y="435768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60</a:t>
            </a:r>
            <a:endParaRPr lang="en-US" sz="2400" b="0"/>
          </a:p>
        </p:txBody>
      </p:sp>
      <p:sp>
        <p:nvSpPr>
          <p:cNvPr id="36952" name="Rectangle 88"/>
          <p:cNvSpPr>
            <a:spLocks noChangeArrowheads="1"/>
          </p:cNvSpPr>
          <p:nvPr/>
        </p:nvSpPr>
        <p:spPr bwMode="auto">
          <a:xfrm>
            <a:off x="1852613" y="387032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80</a:t>
            </a:r>
            <a:endParaRPr lang="en-US" sz="2400" b="0"/>
          </a:p>
        </p:txBody>
      </p:sp>
      <p:sp>
        <p:nvSpPr>
          <p:cNvPr id="36953" name="Rectangle 89"/>
          <p:cNvSpPr>
            <a:spLocks noChangeArrowheads="1"/>
          </p:cNvSpPr>
          <p:nvPr/>
        </p:nvSpPr>
        <p:spPr bwMode="auto">
          <a:xfrm>
            <a:off x="1752600" y="3386138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100</a:t>
            </a:r>
            <a:endParaRPr lang="en-US" sz="2400" b="0"/>
          </a:p>
        </p:txBody>
      </p:sp>
      <p:sp>
        <p:nvSpPr>
          <p:cNvPr id="36954" name="Rectangle 90"/>
          <p:cNvSpPr>
            <a:spLocks noChangeArrowheads="1"/>
          </p:cNvSpPr>
          <p:nvPr/>
        </p:nvSpPr>
        <p:spPr bwMode="auto">
          <a:xfrm>
            <a:off x="1752600" y="2900363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120</a:t>
            </a:r>
            <a:endParaRPr lang="en-US" sz="2400" b="0"/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752600" y="2414588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140</a:t>
            </a:r>
            <a:endParaRPr lang="en-US" sz="2400" b="0"/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1752600" y="1930400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160</a:t>
            </a:r>
            <a:endParaRPr lang="en-US" sz="2400" b="0"/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1752600" y="1444625"/>
            <a:ext cx="295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180</a:t>
            </a:r>
            <a:endParaRPr lang="en-US" sz="2400" b="0"/>
          </a:p>
        </p:txBody>
      </p:sp>
      <p:sp>
        <p:nvSpPr>
          <p:cNvPr id="54366" name="Freeform 94"/>
          <p:cNvSpPr>
            <a:spLocks/>
          </p:cNvSpPr>
          <p:nvPr/>
        </p:nvSpPr>
        <p:spPr bwMode="auto">
          <a:xfrm>
            <a:off x="3057525" y="2278063"/>
            <a:ext cx="4635500" cy="938212"/>
          </a:xfrm>
          <a:custGeom>
            <a:avLst/>
            <a:gdLst>
              <a:gd name="T0" fmla="*/ 0 w 5838"/>
              <a:gd name="T1" fmla="*/ 1182 h 1182"/>
              <a:gd name="T2" fmla="*/ 154 w 5838"/>
              <a:gd name="T3" fmla="*/ 1136 h 1182"/>
              <a:gd name="T4" fmla="*/ 308 w 5838"/>
              <a:gd name="T5" fmla="*/ 1096 h 1182"/>
              <a:gd name="T6" fmla="*/ 462 w 5838"/>
              <a:gd name="T7" fmla="*/ 1026 h 1182"/>
              <a:gd name="T8" fmla="*/ 615 w 5838"/>
              <a:gd name="T9" fmla="*/ 986 h 1182"/>
              <a:gd name="T10" fmla="*/ 769 w 5838"/>
              <a:gd name="T11" fmla="*/ 951 h 1182"/>
              <a:gd name="T12" fmla="*/ 921 w 5838"/>
              <a:gd name="T13" fmla="*/ 913 h 1182"/>
              <a:gd name="T14" fmla="*/ 1075 w 5838"/>
              <a:gd name="T15" fmla="*/ 898 h 1182"/>
              <a:gd name="T16" fmla="*/ 1229 w 5838"/>
              <a:gd name="T17" fmla="*/ 1011 h 1182"/>
              <a:gd name="T18" fmla="*/ 1383 w 5838"/>
              <a:gd name="T19" fmla="*/ 1146 h 1182"/>
              <a:gd name="T20" fmla="*/ 1537 w 5838"/>
              <a:gd name="T21" fmla="*/ 957 h 1182"/>
              <a:gd name="T22" fmla="*/ 1691 w 5838"/>
              <a:gd name="T23" fmla="*/ 869 h 1182"/>
              <a:gd name="T24" fmla="*/ 1845 w 5838"/>
              <a:gd name="T25" fmla="*/ 919 h 1182"/>
              <a:gd name="T26" fmla="*/ 1997 w 5838"/>
              <a:gd name="T27" fmla="*/ 880 h 1182"/>
              <a:gd name="T28" fmla="*/ 2152 w 5838"/>
              <a:gd name="T29" fmla="*/ 946 h 1182"/>
              <a:gd name="T30" fmla="*/ 2304 w 5838"/>
              <a:gd name="T31" fmla="*/ 957 h 1182"/>
              <a:gd name="T32" fmla="*/ 2458 w 5838"/>
              <a:gd name="T33" fmla="*/ 1024 h 1182"/>
              <a:gd name="T34" fmla="*/ 2612 w 5838"/>
              <a:gd name="T35" fmla="*/ 978 h 1182"/>
              <a:gd name="T36" fmla="*/ 2766 w 5838"/>
              <a:gd name="T37" fmla="*/ 899 h 1182"/>
              <a:gd name="T38" fmla="*/ 2920 w 5838"/>
              <a:gd name="T39" fmla="*/ 765 h 1182"/>
              <a:gd name="T40" fmla="*/ 3074 w 5838"/>
              <a:gd name="T41" fmla="*/ 824 h 1182"/>
              <a:gd name="T42" fmla="*/ 3226 w 5838"/>
              <a:gd name="T43" fmla="*/ 682 h 1182"/>
              <a:gd name="T44" fmla="*/ 3380 w 5838"/>
              <a:gd name="T45" fmla="*/ 640 h 1182"/>
              <a:gd name="T46" fmla="*/ 3534 w 5838"/>
              <a:gd name="T47" fmla="*/ 690 h 1182"/>
              <a:gd name="T48" fmla="*/ 3688 w 5838"/>
              <a:gd name="T49" fmla="*/ 571 h 1182"/>
              <a:gd name="T50" fmla="*/ 3842 w 5838"/>
              <a:gd name="T51" fmla="*/ 561 h 1182"/>
              <a:gd name="T52" fmla="*/ 3995 w 5838"/>
              <a:gd name="T53" fmla="*/ 463 h 1182"/>
              <a:gd name="T54" fmla="*/ 4149 w 5838"/>
              <a:gd name="T55" fmla="*/ 371 h 1182"/>
              <a:gd name="T56" fmla="*/ 4301 w 5838"/>
              <a:gd name="T57" fmla="*/ 296 h 1182"/>
              <a:gd name="T58" fmla="*/ 4457 w 5838"/>
              <a:gd name="T59" fmla="*/ 215 h 1182"/>
              <a:gd name="T60" fmla="*/ 4609 w 5838"/>
              <a:gd name="T61" fmla="*/ 200 h 1182"/>
              <a:gd name="T62" fmla="*/ 4763 w 5838"/>
              <a:gd name="T63" fmla="*/ 106 h 1182"/>
              <a:gd name="T64" fmla="*/ 4917 w 5838"/>
              <a:gd name="T65" fmla="*/ 69 h 1182"/>
              <a:gd name="T66" fmla="*/ 5071 w 5838"/>
              <a:gd name="T67" fmla="*/ 0 h 1182"/>
              <a:gd name="T68" fmla="*/ 5225 w 5838"/>
              <a:gd name="T69" fmla="*/ 77 h 1182"/>
              <a:gd name="T70" fmla="*/ 5379 w 5838"/>
              <a:gd name="T71" fmla="*/ 127 h 1182"/>
              <a:gd name="T72" fmla="*/ 5533 w 5838"/>
              <a:gd name="T73" fmla="*/ 157 h 1182"/>
              <a:gd name="T74" fmla="*/ 5684 w 5838"/>
              <a:gd name="T75" fmla="*/ 304 h 1182"/>
              <a:gd name="T76" fmla="*/ 5838 w 5838"/>
              <a:gd name="T77" fmla="*/ 313 h 11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838"/>
              <a:gd name="T118" fmla="*/ 0 h 1182"/>
              <a:gd name="T119" fmla="*/ 5838 w 5838"/>
              <a:gd name="T120" fmla="*/ 1182 h 11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838" h="1182">
                <a:moveTo>
                  <a:pt x="0" y="1182"/>
                </a:moveTo>
                <a:lnTo>
                  <a:pt x="154" y="1136"/>
                </a:lnTo>
                <a:lnTo>
                  <a:pt x="308" y="1096"/>
                </a:lnTo>
                <a:lnTo>
                  <a:pt x="462" y="1026"/>
                </a:lnTo>
                <a:lnTo>
                  <a:pt x="615" y="986"/>
                </a:lnTo>
                <a:lnTo>
                  <a:pt x="769" y="951"/>
                </a:lnTo>
                <a:lnTo>
                  <a:pt x="921" y="913"/>
                </a:lnTo>
                <a:lnTo>
                  <a:pt x="1075" y="898"/>
                </a:lnTo>
                <a:lnTo>
                  <a:pt x="1229" y="1011"/>
                </a:lnTo>
                <a:lnTo>
                  <a:pt x="1383" y="1146"/>
                </a:lnTo>
                <a:lnTo>
                  <a:pt x="1537" y="957"/>
                </a:lnTo>
                <a:lnTo>
                  <a:pt x="1691" y="869"/>
                </a:lnTo>
                <a:lnTo>
                  <a:pt x="1845" y="919"/>
                </a:lnTo>
                <a:lnTo>
                  <a:pt x="1997" y="880"/>
                </a:lnTo>
                <a:lnTo>
                  <a:pt x="2152" y="946"/>
                </a:lnTo>
                <a:lnTo>
                  <a:pt x="2304" y="957"/>
                </a:lnTo>
                <a:lnTo>
                  <a:pt x="2458" y="1024"/>
                </a:lnTo>
                <a:lnTo>
                  <a:pt x="2612" y="978"/>
                </a:lnTo>
                <a:lnTo>
                  <a:pt x="2766" y="899"/>
                </a:lnTo>
                <a:lnTo>
                  <a:pt x="2920" y="765"/>
                </a:lnTo>
                <a:lnTo>
                  <a:pt x="3074" y="824"/>
                </a:lnTo>
                <a:lnTo>
                  <a:pt x="3226" y="682"/>
                </a:lnTo>
                <a:lnTo>
                  <a:pt x="3380" y="640"/>
                </a:lnTo>
                <a:lnTo>
                  <a:pt x="3534" y="690"/>
                </a:lnTo>
                <a:lnTo>
                  <a:pt x="3688" y="571"/>
                </a:lnTo>
                <a:lnTo>
                  <a:pt x="3842" y="561"/>
                </a:lnTo>
                <a:lnTo>
                  <a:pt x="3995" y="463"/>
                </a:lnTo>
                <a:lnTo>
                  <a:pt x="4149" y="371"/>
                </a:lnTo>
                <a:lnTo>
                  <a:pt x="4301" y="296"/>
                </a:lnTo>
                <a:lnTo>
                  <a:pt x="4457" y="215"/>
                </a:lnTo>
                <a:lnTo>
                  <a:pt x="4609" y="200"/>
                </a:lnTo>
                <a:lnTo>
                  <a:pt x="4763" y="106"/>
                </a:lnTo>
                <a:lnTo>
                  <a:pt x="4917" y="69"/>
                </a:lnTo>
                <a:lnTo>
                  <a:pt x="5071" y="0"/>
                </a:lnTo>
                <a:lnTo>
                  <a:pt x="5225" y="77"/>
                </a:lnTo>
                <a:lnTo>
                  <a:pt x="5379" y="127"/>
                </a:lnTo>
                <a:lnTo>
                  <a:pt x="5533" y="157"/>
                </a:lnTo>
                <a:lnTo>
                  <a:pt x="5684" y="304"/>
                </a:lnTo>
                <a:lnTo>
                  <a:pt x="5838" y="313"/>
                </a:lnTo>
              </a:path>
            </a:pathLst>
          </a:custGeom>
          <a:noFill/>
          <a:ln w="26988">
            <a:solidFill>
              <a:srgbClr val="FF66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959" name="Freeform 95"/>
          <p:cNvSpPr>
            <a:spLocks/>
          </p:cNvSpPr>
          <p:nvPr/>
        </p:nvSpPr>
        <p:spPr bwMode="auto">
          <a:xfrm>
            <a:off x="2327275" y="3433763"/>
            <a:ext cx="5365750" cy="1023937"/>
          </a:xfrm>
          <a:custGeom>
            <a:avLst/>
            <a:gdLst>
              <a:gd name="T0" fmla="*/ 0 w 6760"/>
              <a:gd name="T1" fmla="*/ 144 h 1292"/>
              <a:gd name="T2" fmla="*/ 154 w 6760"/>
              <a:gd name="T3" fmla="*/ 138 h 1292"/>
              <a:gd name="T4" fmla="*/ 308 w 6760"/>
              <a:gd name="T5" fmla="*/ 136 h 1292"/>
              <a:gd name="T6" fmla="*/ 462 w 6760"/>
              <a:gd name="T7" fmla="*/ 154 h 1292"/>
              <a:gd name="T8" fmla="*/ 614 w 6760"/>
              <a:gd name="T9" fmla="*/ 169 h 1292"/>
              <a:gd name="T10" fmla="*/ 770 w 6760"/>
              <a:gd name="T11" fmla="*/ 163 h 1292"/>
              <a:gd name="T12" fmla="*/ 922 w 6760"/>
              <a:gd name="T13" fmla="*/ 152 h 1292"/>
              <a:gd name="T14" fmla="*/ 1076 w 6760"/>
              <a:gd name="T15" fmla="*/ 115 h 1292"/>
              <a:gd name="T16" fmla="*/ 1230 w 6760"/>
              <a:gd name="T17" fmla="*/ 94 h 1292"/>
              <a:gd name="T18" fmla="*/ 1384 w 6760"/>
              <a:gd name="T19" fmla="*/ 40 h 1292"/>
              <a:gd name="T20" fmla="*/ 1537 w 6760"/>
              <a:gd name="T21" fmla="*/ 17 h 1292"/>
              <a:gd name="T22" fmla="*/ 1691 w 6760"/>
              <a:gd name="T23" fmla="*/ 6 h 1292"/>
              <a:gd name="T24" fmla="*/ 1843 w 6760"/>
              <a:gd name="T25" fmla="*/ 0 h 1292"/>
              <a:gd name="T26" fmla="*/ 1997 w 6760"/>
              <a:gd name="T27" fmla="*/ 46 h 1292"/>
              <a:gd name="T28" fmla="*/ 2151 w 6760"/>
              <a:gd name="T29" fmla="*/ 204 h 1292"/>
              <a:gd name="T30" fmla="*/ 2305 w 6760"/>
              <a:gd name="T31" fmla="*/ 404 h 1292"/>
              <a:gd name="T32" fmla="*/ 2459 w 6760"/>
              <a:gd name="T33" fmla="*/ 273 h 1292"/>
              <a:gd name="T34" fmla="*/ 2613 w 6760"/>
              <a:gd name="T35" fmla="*/ 248 h 1292"/>
              <a:gd name="T36" fmla="*/ 2767 w 6760"/>
              <a:gd name="T37" fmla="*/ 333 h 1292"/>
              <a:gd name="T38" fmla="*/ 2919 w 6760"/>
              <a:gd name="T39" fmla="*/ 398 h 1292"/>
              <a:gd name="T40" fmla="*/ 3074 w 6760"/>
              <a:gd name="T41" fmla="*/ 571 h 1292"/>
              <a:gd name="T42" fmla="*/ 3226 w 6760"/>
              <a:gd name="T43" fmla="*/ 702 h 1292"/>
              <a:gd name="T44" fmla="*/ 3380 w 6760"/>
              <a:gd name="T45" fmla="*/ 875 h 1292"/>
              <a:gd name="T46" fmla="*/ 3534 w 6760"/>
              <a:gd name="T47" fmla="*/ 978 h 1292"/>
              <a:gd name="T48" fmla="*/ 3688 w 6760"/>
              <a:gd name="T49" fmla="*/ 1090 h 1292"/>
              <a:gd name="T50" fmla="*/ 3842 w 6760"/>
              <a:gd name="T51" fmla="*/ 1211 h 1292"/>
              <a:gd name="T52" fmla="*/ 3996 w 6760"/>
              <a:gd name="T53" fmla="*/ 1292 h 1292"/>
              <a:gd name="T54" fmla="*/ 4148 w 6760"/>
              <a:gd name="T55" fmla="*/ 1223 h 1292"/>
              <a:gd name="T56" fmla="*/ 4302 w 6760"/>
              <a:gd name="T57" fmla="*/ 1232 h 1292"/>
              <a:gd name="T58" fmla="*/ 4456 w 6760"/>
              <a:gd name="T59" fmla="*/ 1211 h 1292"/>
              <a:gd name="T60" fmla="*/ 4610 w 6760"/>
              <a:gd name="T61" fmla="*/ 1161 h 1292"/>
              <a:gd name="T62" fmla="*/ 4764 w 6760"/>
              <a:gd name="T63" fmla="*/ 1186 h 1292"/>
              <a:gd name="T64" fmla="*/ 4917 w 6760"/>
              <a:gd name="T65" fmla="*/ 1165 h 1292"/>
              <a:gd name="T66" fmla="*/ 5071 w 6760"/>
              <a:gd name="T67" fmla="*/ 1176 h 1292"/>
              <a:gd name="T68" fmla="*/ 5223 w 6760"/>
              <a:gd name="T69" fmla="*/ 1161 h 1292"/>
              <a:gd name="T70" fmla="*/ 5379 w 6760"/>
              <a:gd name="T71" fmla="*/ 1144 h 1292"/>
              <a:gd name="T72" fmla="*/ 5531 w 6760"/>
              <a:gd name="T73" fmla="*/ 1136 h 1292"/>
              <a:gd name="T74" fmla="*/ 5685 w 6760"/>
              <a:gd name="T75" fmla="*/ 1144 h 1292"/>
              <a:gd name="T76" fmla="*/ 5839 w 6760"/>
              <a:gd name="T77" fmla="*/ 1142 h 1292"/>
              <a:gd name="T78" fmla="*/ 5993 w 6760"/>
              <a:gd name="T79" fmla="*/ 1100 h 1292"/>
              <a:gd name="T80" fmla="*/ 6147 w 6760"/>
              <a:gd name="T81" fmla="*/ 1125 h 1292"/>
              <a:gd name="T82" fmla="*/ 6301 w 6760"/>
              <a:gd name="T83" fmla="*/ 1157 h 1292"/>
              <a:gd name="T84" fmla="*/ 6455 w 6760"/>
              <a:gd name="T85" fmla="*/ 1196 h 1292"/>
              <a:gd name="T86" fmla="*/ 6606 w 6760"/>
              <a:gd name="T87" fmla="*/ 1267 h 1292"/>
              <a:gd name="T88" fmla="*/ 6760 w 6760"/>
              <a:gd name="T89" fmla="*/ 1248 h 129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760"/>
              <a:gd name="T136" fmla="*/ 0 h 1292"/>
              <a:gd name="T137" fmla="*/ 6760 w 6760"/>
              <a:gd name="T138" fmla="*/ 1292 h 129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760" h="1292">
                <a:moveTo>
                  <a:pt x="0" y="144"/>
                </a:moveTo>
                <a:lnTo>
                  <a:pt x="154" y="138"/>
                </a:lnTo>
                <a:lnTo>
                  <a:pt x="308" y="136"/>
                </a:lnTo>
                <a:lnTo>
                  <a:pt x="462" y="154"/>
                </a:lnTo>
                <a:lnTo>
                  <a:pt x="614" y="169"/>
                </a:lnTo>
                <a:lnTo>
                  <a:pt x="770" y="163"/>
                </a:lnTo>
                <a:lnTo>
                  <a:pt x="922" y="152"/>
                </a:lnTo>
                <a:lnTo>
                  <a:pt x="1076" y="115"/>
                </a:lnTo>
                <a:lnTo>
                  <a:pt x="1230" y="94"/>
                </a:lnTo>
                <a:lnTo>
                  <a:pt x="1384" y="40"/>
                </a:lnTo>
                <a:lnTo>
                  <a:pt x="1537" y="17"/>
                </a:lnTo>
                <a:lnTo>
                  <a:pt x="1691" y="6"/>
                </a:lnTo>
                <a:lnTo>
                  <a:pt x="1843" y="0"/>
                </a:lnTo>
                <a:lnTo>
                  <a:pt x="1997" y="46"/>
                </a:lnTo>
                <a:lnTo>
                  <a:pt x="2151" y="204"/>
                </a:lnTo>
                <a:lnTo>
                  <a:pt x="2305" y="404"/>
                </a:lnTo>
                <a:lnTo>
                  <a:pt x="2459" y="273"/>
                </a:lnTo>
                <a:lnTo>
                  <a:pt x="2613" y="248"/>
                </a:lnTo>
                <a:lnTo>
                  <a:pt x="2767" y="333"/>
                </a:lnTo>
                <a:lnTo>
                  <a:pt x="2919" y="398"/>
                </a:lnTo>
                <a:lnTo>
                  <a:pt x="3074" y="571"/>
                </a:lnTo>
                <a:lnTo>
                  <a:pt x="3226" y="702"/>
                </a:lnTo>
                <a:lnTo>
                  <a:pt x="3380" y="875"/>
                </a:lnTo>
                <a:lnTo>
                  <a:pt x="3534" y="978"/>
                </a:lnTo>
                <a:lnTo>
                  <a:pt x="3688" y="1090"/>
                </a:lnTo>
                <a:lnTo>
                  <a:pt x="3842" y="1211"/>
                </a:lnTo>
                <a:lnTo>
                  <a:pt x="3996" y="1292"/>
                </a:lnTo>
                <a:lnTo>
                  <a:pt x="4148" y="1223"/>
                </a:lnTo>
                <a:lnTo>
                  <a:pt x="4302" y="1232"/>
                </a:lnTo>
                <a:lnTo>
                  <a:pt x="4456" y="1211"/>
                </a:lnTo>
                <a:lnTo>
                  <a:pt x="4610" y="1161"/>
                </a:lnTo>
                <a:lnTo>
                  <a:pt x="4764" y="1186"/>
                </a:lnTo>
                <a:lnTo>
                  <a:pt x="4917" y="1165"/>
                </a:lnTo>
                <a:lnTo>
                  <a:pt x="5071" y="1176"/>
                </a:lnTo>
                <a:lnTo>
                  <a:pt x="5223" y="1161"/>
                </a:lnTo>
                <a:lnTo>
                  <a:pt x="5379" y="1144"/>
                </a:lnTo>
                <a:lnTo>
                  <a:pt x="5531" y="1136"/>
                </a:lnTo>
                <a:lnTo>
                  <a:pt x="5685" y="1144"/>
                </a:lnTo>
                <a:lnTo>
                  <a:pt x="5839" y="1142"/>
                </a:lnTo>
                <a:lnTo>
                  <a:pt x="5993" y="1100"/>
                </a:lnTo>
                <a:lnTo>
                  <a:pt x="6147" y="1125"/>
                </a:lnTo>
                <a:lnTo>
                  <a:pt x="6301" y="1157"/>
                </a:lnTo>
                <a:lnTo>
                  <a:pt x="6455" y="1196"/>
                </a:lnTo>
                <a:lnTo>
                  <a:pt x="6606" y="1267"/>
                </a:lnTo>
                <a:lnTo>
                  <a:pt x="6760" y="1248"/>
                </a:lnTo>
              </a:path>
            </a:pathLst>
          </a:custGeom>
          <a:noFill/>
          <a:ln w="26988">
            <a:solidFill>
              <a:srgbClr val="0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8" name="Freeform 96"/>
          <p:cNvSpPr>
            <a:spLocks/>
          </p:cNvSpPr>
          <p:nvPr/>
        </p:nvSpPr>
        <p:spPr bwMode="auto">
          <a:xfrm>
            <a:off x="3057525" y="1978025"/>
            <a:ext cx="3049588" cy="1025525"/>
          </a:xfrm>
          <a:custGeom>
            <a:avLst/>
            <a:gdLst>
              <a:gd name="T0" fmla="*/ 0 w 3842"/>
              <a:gd name="T1" fmla="*/ 1223 h 1292"/>
              <a:gd name="T2" fmla="*/ 154 w 3842"/>
              <a:gd name="T3" fmla="*/ 1165 h 1292"/>
              <a:gd name="T4" fmla="*/ 308 w 3842"/>
              <a:gd name="T5" fmla="*/ 1113 h 1292"/>
              <a:gd name="T6" fmla="*/ 462 w 3842"/>
              <a:gd name="T7" fmla="*/ 1050 h 1292"/>
              <a:gd name="T8" fmla="*/ 615 w 3842"/>
              <a:gd name="T9" fmla="*/ 1142 h 1292"/>
              <a:gd name="T10" fmla="*/ 769 w 3842"/>
              <a:gd name="T11" fmla="*/ 1130 h 1292"/>
              <a:gd name="T12" fmla="*/ 921 w 3842"/>
              <a:gd name="T13" fmla="*/ 1086 h 1292"/>
              <a:gd name="T14" fmla="*/ 1075 w 3842"/>
              <a:gd name="T15" fmla="*/ 1077 h 1292"/>
              <a:gd name="T16" fmla="*/ 1229 w 3842"/>
              <a:gd name="T17" fmla="*/ 1175 h 1292"/>
              <a:gd name="T18" fmla="*/ 1383 w 3842"/>
              <a:gd name="T19" fmla="*/ 1292 h 1292"/>
              <a:gd name="T20" fmla="*/ 1537 w 3842"/>
              <a:gd name="T21" fmla="*/ 1109 h 1292"/>
              <a:gd name="T22" fmla="*/ 1691 w 3842"/>
              <a:gd name="T23" fmla="*/ 1003 h 1292"/>
              <a:gd name="T24" fmla="*/ 1845 w 3842"/>
              <a:gd name="T25" fmla="*/ 1038 h 1292"/>
              <a:gd name="T26" fmla="*/ 1997 w 3842"/>
              <a:gd name="T27" fmla="*/ 990 h 1292"/>
              <a:gd name="T28" fmla="*/ 2152 w 3842"/>
              <a:gd name="T29" fmla="*/ 1048 h 1292"/>
              <a:gd name="T30" fmla="*/ 2304 w 3842"/>
              <a:gd name="T31" fmla="*/ 1048 h 1292"/>
              <a:gd name="T32" fmla="*/ 2458 w 3842"/>
              <a:gd name="T33" fmla="*/ 1071 h 1292"/>
              <a:gd name="T34" fmla="*/ 2612 w 3842"/>
              <a:gd name="T35" fmla="*/ 915 h 1292"/>
              <a:gd name="T36" fmla="*/ 2766 w 3842"/>
              <a:gd name="T37" fmla="*/ 754 h 1292"/>
              <a:gd name="T38" fmla="*/ 2920 w 3842"/>
              <a:gd name="T39" fmla="*/ 548 h 1292"/>
              <a:gd name="T40" fmla="*/ 3074 w 3842"/>
              <a:gd name="T41" fmla="*/ 592 h 1292"/>
              <a:gd name="T42" fmla="*/ 3226 w 3842"/>
              <a:gd name="T43" fmla="*/ 436 h 1292"/>
              <a:gd name="T44" fmla="*/ 3380 w 3842"/>
              <a:gd name="T45" fmla="*/ 290 h 1292"/>
              <a:gd name="T46" fmla="*/ 3534 w 3842"/>
              <a:gd name="T47" fmla="*/ 269 h 1292"/>
              <a:gd name="T48" fmla="*/ 3688 w 3842"/>
              <a:gd name="T49" fmla="*/ 92 h 1292"/>
              <a:gd name="T50" fmla="*/ 3842 w 3842"/>
              <a:gd name="T51" fmla="*/ 0 h 12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42"/>
              <a:gd name="T79" fmla="*/ 0 h 1292"/>
              <a:gd name="T80" fmla="*/ 3842 w 3842"/>
              <a:gd name="T81" fmla="*/ 1292 h 12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42" h="1292">
                <a:moveTo>
                  <a:pt x="0" y="1223"/>
                </a:moveTo>
                <a:lnTo>
                  <a:pt x="154" y="1165"/>
                </a:lnTo>
                <a:lnTo>
                  <a:pt x="308" y="1113"/>
                </a:lnTo>
                <a:lnTo>
                  <a:pt x="462" y="1050"/>
                </a:lnTo>
                <a:lnTo>
                  <a:pt x="615" y="1142"/>
                </a:lnTo>
                <a:lnTo>
                  <a:pt x="769" y="1130"/>
                </a:lnTo>
                <a:lnTo>
                  <a:pt x="921" y="1086"/>
                </a:lnTo>
                <a:lnTo>
                  <a:pt x="1075" y="1077"/>
                </a:lnTo>
                <a:lnTo>
                  <a:pt x="1229" y="1175"/>
                </a:lnTo>
                <a:lnTo>
                  <a:pt x="1383" y="1292"/>
                </a:lnTo>
                <a:lnTo>
                  <a:pt x="1537" y="1109"/>
                </a:lnTo>
                <a:lnTo>
                  <a:pt x="1691" y="1003"/>
                </a:lnTo>
                <a:lnTo>
                  <a:pt x="1845" y="1038"/>
                </a:lnTo>
                <a:lnTo>
                  <a:pt x="1997" y="990"/>
                </a:lnTo>
                <a:lnTo>
                  <a:pt x="2152" y="1048"/>
                </a:lnTo>
                <a:lnTo>
                  <a:pt x="2304" y="1048"/>
                </a:lnTo>
                <a:lnTo>
                  <a:pt x="2458" y="1071"/>
                </a:lnTo>
                <a:lnTo>
                  <a:pt x="2612" y="915"/>
                </a:lnTo>
                <a:lnTo>
                  <a:pt x="2766" y="754"/>
                </a:lnTo>
                <a:lnTo>
                  <a:pt x="2920" y="548"/>
                </a:lnTo>
                <a:lnTo>
                  <a:pt x="3074" y="592"/>
                </a:lnTo>
                <a:lnTo>
                  <a:pt x="3226" y="436"/>
                </a:lnTo>
                <a:lnTo>
                  <a:pt x="3380" y="290"/>
                </a:lnTo>
                <a:lnTo>
                  <a:pt x="3534" y="269"/>
                </a:lnTo>
                <a:lnTo>
                  <a:pt x="3688" y="92"/>
                </a:lnTo>
                <a:lnTo>
                  <a:pt x="384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69" name="Text Box 97"/>
          <p:cNvSpPr txBox="1">
            <a:spLocks noChangeArrowheads="1"/>
          </p:cNvSpPr>
          <p:nvPr/>
        </p:nvSpPr>
        <p:spPr bwMode="auto">
          <a:xfrm>
            <a:off x="2971800" y="396240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8000"/>
                </a:solidFill>
              </a:rPr>
              <a:t>Cane and Beet Sugar</a:t>
            </a:r>
          </a:p>
        </p:txBody>
      </p:sp>
      <p:sp>
        <p:nvSpPr>
          <p:cNvPr id="54370" name="Text Box 98"/>
          <p:cNvSpPr txBox="1">
            <a:spLocks noChangeArrowheads="1"/>
          </p:cNvSpPr>
          <p:nvPr/>
        </p:nvSpPr>
        <p:spPr bwMode="auto">
          <a:xfrm>
            <a:off x="6172200" y="2667000"/>
            <a:ext cx="172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3300"/>
                </a:solidFill>
              </a:rPr>
              <a:t>Including Corn Sweeteners</a:t>
            </a:r>
          </a:p>
        </p:txBody>
      </p:sp>
      <p:sp>
        <p:nvSpPr>
          <p:cNvPr id="54371" name="Text Box 99"/>
          <p:cNvSpPr txBox="1">
            <a:spLocks noChangeArrowheads="1"/>
          </p:cNvSpPr>
          <p:nvPr/>
        </p:nvSpPr>
        <p:spPr bwMode="auto">
          <a:xfrm>
            <a:off x="5715000" y="1524000"/>
            <a:ext cx="2438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0"/>
              <a:t>Including Non-Caloric Sweeteners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66" grpId="0" animBg="1"/>
      <p:bldP spid="54368" grpId="0" animBg="1"/>
      <p:bldP spid="54369" grpId="0"/>
      <p:bldP spid="54370" grpId="0"/>
      <p:bldP spid="543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00200" y="1524000"/>
          <a:ext cx="6103938" cy="4167188"/>
        </p:xfrm>
        <a:graphic>
          <a:graphicData uri="http://schemas.openxmlformats.org/presentationml/2006/ole">
            <p:oleObj spid="_x0000_s6146" name="Plot" r:id="rId4" imgW="6104160" imgH="4167720" progId="Grapher.Document">
              <p:embed/>
            </p:oleObj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046288" y="457200"/>
            <a:ext cx="5464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990000"/>
                </a:solidFill>
              </a:rPr>
              <a:t>Daily Per Capita Consumption of Fat</a:t>
            </a:r>
          </a:p>
          <a:p>
            <a:pPr algn="ctr"/>
            <a:r>
              <a:rPr lang="en-US" sz="2400">
                <a:solidFill>
                  <a:srgbClr val="990000"/>
                </a:solidFill>
              </a:rPr>
              <a:t>1909-2004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62600" y="6096000"/>
            <a:ext cx="3048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/>
              <a:t>Source for updating: USDA, Center for Nutrition Policy and Promotion, </a:t>
            </a:r>
            <a:r>
              <a:rPr lang="en-US" sz="900" b="0" i="1"/>
              <a:t>Nutrient Availability</a:t>
            </a:r>
            <a:r>
              <a:rPr lang="en-US" sz="900" b="0"/>
              <a:t>, U.S. Food Supply, March 3, 2006.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143000" y="6248400"/>
            <a:ext cx="167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Bd564, Bd601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74688" y="1447800"/>
            <a:ext cx="806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/>
              <a:t>Grams</a:t>
            </a:r>
          </a:p>
          <a:p>
            <a:pPr algn="ctr"/>
            <a:r>
              <a:rPr lang="en-US" sz="1400" b="0"/>
              <a:t>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spect="1" noChangeArrowheads="1" noTextEdit="1"/>
          </p:cNvSpPr>
          <p:nvPr/>
        </p:nvSpPr>
        <p:spPr bwMode="auto">
          <a:xfrm>
            <a:off x="1371600" y="1760538"/>
            <a:ext cx="6230938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74750" y="6248400"/>
            <a:ext cx="1720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Ba52, 345, 543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66888" y="609600"/>
            <a:ext cx="575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Female Labor Force Participation Rate</a:t>
            </a:r>
          </a:p>
          <a:p>
            <a:pPr algn="ctr"/>
            <a:r>
              <a:rPr lang="en-US" sz="1600" b="0"/>
              <a:t>Civilian, Noninstitutional Population 16 Years and Older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27125" y="1431925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/>
              <a:t>Percent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81200" y="41910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Weiss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165725" y="4456113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Sobek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953000" y="19050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0000FF"/>
                </a:solidFill>
              </a:rPr>
              <a:t>Bureau of Labor Statistics</a:t>
            </a: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1889125" y="5518150"/>
            <a:ext cx="5487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1889125" y="5518150"/>
            <a:ext cx="1588" cy="182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986088" y="5518150"/>
            <a:ext cx="1587" cy="182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4084638" y="5518150"/>
            <a:ext cx="1587" cy="182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5181600" y="5518150"/>
            <a:ext cx="1588" cy="182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6280150" y="5518150"/>
            <a:ext cx="1588" cy="182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7377113" y="5518150"/>
            <a:ext cx="1587" cy="182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2438400" y="5518150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3535363" y="5518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632325" y="5518150"/>
            <a:ext cx="1588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5729288" y="5518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6827838" y="5518150"/>
            <a:ext cx="1587" cy="920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1663700" y="57896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1800</a:t>
            </a:r>
            <a:endParaRPr lang="en-US" sz="1800" b="0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2762250" y="57896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1840</a:t>
            </a:r>
            <a:endParaRPr lang="en-US" sz="1800" b="0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3857625" y="57896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1880</a:t>
            </a:r>
            <a:endParaRPr lang="en-US" sz="1800" b="0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4954588" y="57896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1920</a:t>
            </a:r>
            <a:endParaRPr lang="en-US" sz="1800" b="0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6053138" y="57896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1960</a:t>
            </a:r>
            <a:endParaRPr lang="en-US" sz="1800" b="0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7150100" y="57896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2000</a:t>
            </a:r>
            <a:endParaRPr lang="en-US" sz="1800" b="0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V="1">
            <a:off x="1752600" y="1858963"/>
            <a:ext cx="1588" cy="3659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H="1">
            <a:off x="1660525" y="5518150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1660525" y="4786313"/>
            <a:ext cx="92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H="1">
            <a:off x="1660525" y="4054475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 flipH="1">
            <a:off x="1660525" y="3322638"/>
            <a:ext cx="92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 flipH="1">
            <a:off x="1660525" y="2590800"/>
            <a:ext cx="92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5" name="Line 33"/>
          <p:cNvSpPr>
            <a:spLocks noChangeShapeType="1"/>
          </p:cNvSpPr>
          <p:nvPr/>
        </p:nvSpPr>
        <p:spPr bwMode="auto">
          <a:xfrm flipH="1">
            <a:off x="1660525" y="1858963"/>
            <a:ext cx="920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6" name="Line 34"/>
          <p:cNvSpPr>
            <a:spLocks noChangeShapeType="1"/>
          </p:cNvSpPr>
          <p:nvPr/>
        </p:nvSpPr>
        <p:spPr bwMode="auto">
          <a:xfrm flipH="1">
            <a:off x="1706563" y="515302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 flipH="1">
            <a:off x="1706563" y="4421188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 flipH="1">
            <a:off x="1706563" y="3689350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 flipH="1">
            <a:off x="1706563" y="2957513"/>
            <a:ext cx="460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Line 38"/>
          <p:cNvSpPr>
            <a:spLocks noChangeShapeType="1"/>
          </p:cNvSpPr>
          <p:nvPr/>
        </p:nvSpPr>
        <p:spPr bwMode="auto">
          <a:xfrm flipH="1">
            <a:off x="1706563" y="2225675"/>
            <a:ext cx="460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Rectangle 39"/>
          <p:cNvSpPr>
            <a:spLocks noChangeArrowheads="1"/>
          </p:cNvSpPr>
          <p:nvPr/>
        </p:nvSpPr>
        <p:spPr bwMode="auto">
          <a:xfrm>
            <a:off x="1371600" y="54149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  <a:endParaRPr lang="en-US" sz="1800" b="0"/>
          </a:p>
        </p:txBody>
      </p:sp>
      <p:sp>
        <p:nvSpPr>
          <p:cNvPr id="38952" name="Rectangle 40"/>
          <p:cNvSpPr>
            <a:spLocks noChangeArrowheads="1"/>
          </p:cNvSpPr>
          <p:nvPr/>
        </p:nvSpPr>
        <p:spPr bwMode="auto">
          <a:xfrm>
            <a:off x="1371600" y="46847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20</a:t>
            </a:r>
            <a:endParaRPr lang="en-US" sz="1800" b="0"/>
          </a:p>
        </p:txBody>
      </p:sp>
      <p:sp>
        <p:nvSpPr>
          <p:cNvPr id="38953" name="Rectangle 41"/>
          <p:cNvSpPr>
            <a:spLocks noChangeArrowheads="1"/>
          </p:cNvSpPr>
          <p:nvPr/>
        </p:nvSpPr>
        <p:spPr bwMode="auto">
          <a:xfrm>
            <a:off x="1371600" y="395287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30</a:t>
            </a:r>
            <a:endParaRPr lang="en-US" sz="1800" b="0"/>
          </a:p>
        </p:txBody>
      </p:sp>
      <p:sp>
        <p:nvSpPr>
          <p:cNvPr id="38954" name="Rectangle 42"/>
          <p:cNvSpPr>
            <a:spLocks noChangeArrowheads="1"/>
          </p:cNvSpPr>
          <p:nvPr/>
        </p:nvSpPr>
        <p:spPr bwMode="auto">
          <a:xfrm>
            <a:off x="1371600" y="322103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40</a:t>
            </a:r>
            <a:endParaRPr lang="en-US" sz="1800" b="0"/>
          </a:p>
        </p:txBody>
      </p:sp>
      <p:sp>
        <p:nvSpPr>
          <p:cNvPr id="38955" name="Rectangle 43"/>
          <p:cNvSpPr>
            <a:spLocks noChangeArrowheads="1"/>
          </p:cNvSpPr>
          <p:nvPr/>
        </p:nvSpPr>
        <p:spPr bwMode="auto">
          <a:xfrm>
            <a:off x="1371600" y="24892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50</a:t>
            </a:r>
            <a:endParaRPr lang="en-US" sz="1800" b="0"/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1371600" y="17573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60</a:t>
            </a:r>
            <a:endParaRPr lang="en-US" sz="1800" b="0"/>
          </a:p>
        </p:txBody>
      </p:sp>
      <p:sp>
        <p:nvSpPr>
          <p:cNvPr id="68653" name="Freeform 45"/>
          <p:cNvSpPr>
            <a:spLocks/>
          </p:cNvSpPr>
          <p:nvPr/>
        </p:nvSpPr>
        <p:spPr bwMode="auto">
          <a:xfrm>
            <a:off x="3810000" y="2043113"/>
            <a:ext cx="3292475" cy="3051175"/>
          </a:xfrm>
          <a:custGeom>
            <a:avLst/>
            <a:gdLst>
              <a:gd name="T0" fmla="*/ 0 w 4147"/>
              <a:gd name="T1" fmla="*/ 3845 h 3845"/>
              <a:gd name="T2" fmla="*/ 346 w 4147"/>
              <a:gd name="T3" fmla="*/ 3743 h 3845"/>
              <a:gd name="T4" fmla="*/ 1036 w 4147"/>
              <a:gd name="T5" fmla="*/ 3263 h 3845"/>
              <a:gd name="T6" fmla="*/ 1383 w 4147"/>
              <a:gd name="T7" fmla="*/ 2904 h 3845"/>
              <a:gd name="T8" fmla="*/ 1729 w 4147"/>
              <a:gd name="T9" fmla="*/ 3079 h 3845"/>
              <a:gd name="T10" fmla="*/ 2419 w 4147"/>
              <a:gd name="T11" fmla="*/ 2802 h 3845"/>
              <a:gd name="T12" fmla="*/ 2766 w 4147"/>
              <a:gd name="T13" fmla="*/ 2509 h 3845"/>
              <a:gd name="T14" fmla="*/ 3111 w 4147"/>
              <a:gd name="T15" fmla="*/ 1973 h 3845"/>
              <a:gd name="T16" fmla="*/ 3457 w 4147"/>
              <a:gd name="T17" fmla="*/ 1429 h 3845"/>
              <a:gd name="T18" fmla="*/ 3802 w 4147"/>
              <a:gd name="T19" fmla="*/ 646 h 3845"/>
              <a:gd name="T20" fmla="*/ 4147 w 4147"/>
              <a:gd name="T21" fmla="*/ 0 h 38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47"/>
              <a:gd name="T34" fmla="*/ 0 h 3845"/>
              <a:gd name="T35" fmla="*/ 4147 w 4147"/>
              <a:gd name="T36" fmla="*/ 3845 h 384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47" h="3845">
                <a:moveTo>
                  <a:pt x="0" y="3845"/>
                </a:moveTo>
                <a:lnTo>
                  <a:pt x="346" y="3743"/>
                </a:lnTo>
                <a:lnTo>
                  <a:pt x="1036" y="3263"/>
                </a:lnTo>
                <a:lnTo>
                  <a:pt x="1383" y="2904"/>
                </a:lnTo>
                <a:lnTo>
                  <a:pt x="1729" y="3079"/>
                </a:lnTo>
                <a:lnTo>
                  <a:pt x="2419" y="2802"/>
                </a:lnTo>
                <a:lnTo>
                  <a:pt x="2766" y="2509"/>
                </a:lnTo>
                <a:lnTo>
                  <a:pt x="3111" y="1973"/>
                </a:lnTo>
                <a:lnTo>
                  <a:pt x="3457" y="1429"/>
                </a:lnTo>
                <a:lnTo>
                  <a:pt x="3802" y="646"/>
                </a:lnTo>
                <a:lnTo>
                  <a:pt x="4147" y="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54" name="Freeform 46"/>
          <p:cNvSpPr>
            <a:spLocks/>
          </p:cNvSpPr>
          <p:nvPr/>
        </p:nvSpPr>
        <p:spPr bwMode="auto">
          <a:xfrm>
            <a:off x="1889125" y="4714875"/>
            <a:ext cx="2743200" cy="466725"/>
          </a:xfrm>
          <a:custGeom>
            <a:avLst/>
            <a:gdLst>
              <a:gd name="T0" fmla="*/ 0 w 3456"/>
              <a:gd name="T1" fmla="*/ 13 h 588"/>
              <a:gd name="T2" fmla="*/ 345 w 3456"/>
              <a:gd name="T3" fmla="*/ 0 h 588"/>
              <a:gd name="T4" fmla="*/ 692 w 3456"/>
              <a:gd name="T5" fmla="*/ 19 h 588"/>
              <a:gd name="T6" fmla="*/ 1038 w 3456"/>
              <a:gd name="T7" fmla="*/ 21 h 588"/>
              <a:gd name="T8" fmla="*/ 1383 w 3456"/>
              <a:gd name="T9" fmla="*/ 31 h 588"/>
              <a:gd name="T10" fmla="*/ 1728 w 3456"/>
              <a:gd name="T11" fmla="*/ 6 h 588"/>
              <a:gd name="T12" fmla="*/ 2073 w 3456"/>
              <a:gd name="T13" fmla="*/ 29 h 588"/>
              <a:gd name="T14" fmla="*/ 2420 w 3456"/>
              <a:gd name="T15" fmla="*/ 588 h 588"/>
              <a:gd name="T16" fmla="*/ 2766 w 3456"/>
              <a:gd name="T17" fmla="*/ 463 h 588"/>
              <a:gd name="T18" fmla="*/ 3111 w 3456"/>
              <a:gd name="T19" fmla="*/ 184 h 588"/>
              <a:gd name="T20" fmla="*/ 3456 w 3456"/>
              <a:gd name="T21" fmla="*/ 37 h 5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56"/>
              <a:gd name="T34" fmla="*/ 0 h 588"/>
              <a:gd name="T35" fmla="*/ 3456 w 3456"/>
              <a:gd name="T36" fmla="*/ 588 h 5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56" h="588">
                <a:moveTo>
                  <a:pt x="0" y="13"/>
                </a:moveTo>
                <a:lnTo>
                  <a:pt x="345" y="0"/>
                </a:lnTo>
                <a:lnTo>
                  <a:pt x="692" y="19"/>
                </a:lnTo>
                <a:lnTo>
                  <a:pt x="1038" y="21"/>
                </a:lnTo>
                <a:lnTo>
                  <a:pt x="1383" y="31"/>
                </a:lnTo>
                <a:lnTo>
                  <a:pt x="1728" y="6"/>
                </a:lnTo>
                <a:lnTo>
                  <a:pt x="2073" y="29"/>
                </a:lnTo>
                <a:lnTo>
                  <a:pt x="2420" y="588"/>
                </a:lnTo>
                <a:lnTo>
                  <a:pt x="2766" y="463"/>
                </a:lnTo>
                <a:lnTo>
                  <a:pt x="3111" y="184"/>
                </a:lnTo>
                <a:lnTo>
                  <a:pt x="3456" y="37"/>
                </a:lnTo>
              </a:path>
            </a:pathLst>
          </a:custGeom>
          <a:noFill/>
          <a:ln w="26988">
            <a:solidFill>
              <a:srgbClr val="CC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Freeform 47"/>
          <p:cNvSpPr>
            <a:spLocks/>
          </p:cNvSpPr>
          <p:nvPr/>
        </p:nvSpPr>
        <p:spPr bwMode="auto">
          <a:xfrm>
            <a:off x="5949950" y="1844675"/>
            <a:ext cx="1536700" cy="2011363"/>
          </a:xfrm>
          <a:custGeom>
            <a:avLst/>
            <a:gdLst>
              <a:gd name="T0" fmla="*/ 0 w 1937"/>
              <a:gd name="T1" fmla="*/ 2535 h 2535"/>
              <a:gd name="T2" fmla="*/ 35 w 1937"/>
              <a:gd name="T3" fmla="*/ 2498 h 2535"/>
              <a:gd name="T4" fmla="*/ 71 w 1937"/>
              <a:gd name="T5" fmla="*/ 2425 h 2535"/>
              <a:gd name="T6" fmla="*/ 104 w 1937"/>
              <a:gd name="T7" fmla="*/ 2360 h 2535"/>
              <a:gd name="T8" fmla="*/ 138 w 1937"/>
              <a:gd name="T9" fmla="*/ 2350 h 2535"/>
              <a:gd name="T10" fmla="*/ 175 w 1937"/>
              <a:gd name="T11" fmla="*/ 2379 h 2535"/>
              <a:gd name="T12" fmla="*/ 209 w 1937"/>
              <a:gd name="T13" fmla="*/ 2360 h 2535"/>
              <a:gd name="T14" fmla="*/ 244 w 1937"/>
              <a:gd name="T15" fmla="*/ 2258 h 2535"/>
              <a:gd name="T16" fmla="*/ 278 w 1937"/>
              <a:gd name="T17" fmla="*/ 2149 h 2535"/>
              <a:gd name="T18" fmla="*/ 313 w 1937"/>
              <a:gd name="T19" fmla="*/ 2149 h 2535"/>
              <a:gd name="T20" fmla="*/ 347 w 1937"/>
              <a:gd name="T21" fmla="*/ 2130 h 2535"/>
              <a:gd name="T22" fmla="*/ 382 w 1937"/>
              <a:gd name="T23" fmla="*/ 2130 h 2535"/>
              <a:gd name="T24" fmla="*/ 416 w 1937"/>
              <a:gd name="T25" fmla="*/ 2074 h 2535"/>
              <a:gd name="T26" fmla="*/ 451 w 1937"/>
              <a:gd name="T27" fmla="*/ 2037 h 2535"/>
              <a:gd name="T28" fmla="*/ 485 w 1937"/>
              <a:gd name="T29" fmla="*/ 2057 h 2535"/>
              <a:gd name="T30" fmla="*/ 520 w 1937"/>
              <a:gd name="T31" fmla="*/ 2020 h 2535"/>
              <a:gd name="T32" fmla="*/ 554 w 1937"/>
              <a:gd name="T33" fmla="*/ 1982 h 2535"/>
              <a:gd name="T34" fmla="*/ 589 w 1937"/>
              <a:gd name="T35" fmla="*/ 1928 h 2535"/>
              <a:gd name="T36" fmla="*/ 623 w 1937"/>
              <a:gd name="T37" fmla="*/ 1834 h 2535"/>
              <a:gd name="T38" fmla="*/ 658 w 1937"/>
              <a:gd name="T39" fmla="*/ 1761 h 2535"/>
              <a:gd name="T40" fmla="*/ 693 w 1937"/>
              <a:gd name="T41" fmla="*/ 1715 h 2535"/>
              <a:gd name="T42" fmla="*/ 727 w 1937"/>
              <a:gd name="T43" fmla="*/ 1613 h 2535"/>
              <a:gd name="T44" fmla="*/ 762 w 1937"/>
              <a:gd name="T45" fmla="*/ 1559 h 2535"/>
              <a:gd name="T46" fmla="*/ 796 w 1937"/>
              <a:gd name="T47" fmla="*/ 1550 h 2535"/>
              <a:gd name="T48" fmla="*/ 831 w 1937"/>
              <a:gd name="T49" fmla="*/ 1503 h 2535"/>
              <a:gd name="T50" fmla="*/ 865 w 1937"/>
              <a:gd name="T51" fmla="*/ 1429 h 2535"/>
              <a:gd name="T52" fmla="*/ 900 w 1937"/>
              <a:gd name="T53" fmla="*/ 1336 h 2535"/>
              <a:gd name="T54" fmla="*/ 934 w 1937"/>
              <a:gd name="T55" fmla="*/ 1283 h 2535"/>
              <a:gd name="T56" fmla="*/ 969 w 1937"/>
              <a:gd name="T57" fmla="*/ 1190 h 2535"/>
              <a:gd name="T58" fmla="*/ 1003 w 1937"/>
              <a:gd name="T59" fmla="*/ 1089 h 2535"/>
              <a:gd name="T60" fmla="*/ 1038 w 1937"/>
              <a:gd name="T61" fmla="*/ 941 h 2535"/>
              <a:gd name="T62" fmla="*/ 1072 w 1937"/>
              <a:gd name="T63" fmla="*/ 858 h 2535"/>
              <a:gd name="T64" fmla="*/ 1107 w 1937"/>
              <a:gd name="T65" fmla="*/ 802 h 2535"/>
              <a:gd name="T66" fmla="*/ 1141 w 1937"/>
              <a:gd name="T67" fmla="*/ 747 h 2535"/>
              <a:gd name="T68" fmla="*/ 1176 w 1937"/>
              <a:gd name="T69" fmla="*/ 701 h 2535"/>
              <a:gd name="T70" fmla="*/ 1210 w 1937"/>
              <a:gd name="T71" fmla="*/ 674 h 2535"/>
              <a:gd name="T72" fmla="*/ 1245 w 1937"/>
              <a:gd name="T73" fmla="*/ 608 h 2535"/>
              <a:gd name="T74" fmla="*/ 1279 w 1937"/>
              <a:gd name="T75" fmla="*/ 526 h 2535"/>
              <a:gd name="T76" fmla="*/ 1314 w 1937"/>
              <a:gd name="T77" fmla="*/ 453 h 2535"/>
              <a:gd name="T78" fmla="*/ 1348 w 1937"/>
              <a:gd name="T79" fmla="*/ 388 h 2535"/>
              <a:gd name="T80" fmla="*/ 1383 w 1937"/>
              <a:gd name="T81" fmla="*/ 332 h 2535"/>
              <a:gd name="T82" fmla="*/ 1417 w 1937"/>
              <a:gd name="T83" fmla="*/ 259 h 2535"/>
              <a:gd name="T84" fmla="*/ 1452 w 1937"/>
              <a:gd name="T85" fmla="*/ 249 h 2535"/>
              <a:gd name="T86" fmla="*/ 1487 w 1937"/>
              <a:gd name="T87" fmla="*/ 259 h 2535"/>
              <a:gd name="T88" fmla="*/ 1521 w 1937"/>
              <a:gd name="T89" fmla="*/ 220 h 2535"/>
              <a:gd name="T90" fmla="*/ 1557 w 1937"/>
              <a:gd name="T91" fmla="*/ 213 h 2535"/>
              <a:gd name="T92" fmla="*/ 1590 w 1937"/>
              <a:gd name="T93" fmla="*/ 128 h 2535"/>
              <a:gd name="T94" fmla="*/ 1625 w 1937"/>
              <a:gd name="T95" fmla="*/ 121 h 2535"/>
              <a:gd name="T96" fmla="*/ 1659 w 1937"/>
              <a:gd name="T97" fmla="*/ 82 h 2535"/>
              <a:gd name="T98" fmla="*/ 1696 w 1937"/>
              <a:gd name="T99" fmla="*/ 36 h 2535"/>
              <a:gd name="T100" fmla="*/ 1730 w 1937"/>
              <a:gd name="T101" fmla="*/ 36 h 2535"/>
              <a:gd name="T102" fmla="*/ 1765 w 1937"/>
              <a:gd name="T103" fmla="*/ 19 h 2535"/>
              <a:gd name="T104" fmla="*/ 1799 w 1937"/>
              <a:gd name="T105" fmla="*/ 0 h 2535"/>
              <a:gd name="T106" fmla="*/ 1834 w 1937"/>
              <a:gd name="T107" fmla="*/ 36 h 2535"/>
              <a:gd name="T108" fmla="*/ 1868 w 1937"/>
              <a:gd name="T109" fmla="*/ 55 h 2535"/>
              <a:gd name="T110" fmla="*/ 1903 w 1937"/>
              <a:gd name="T111" fmla="*/ 65 h 2535"/>
              <a:gd name="T112" fmla="*/ 1937 w 1937"/>
              <a:gd name="T113" fmla="*/ 92 h 253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37"/>
              <a:gd name="T172" fmla="*/ 0 h 2535"/>
              <a:gd name="T173" fmla="*/ 1937 w 1937"/>
              <a:gd name="T174" fmla="*/ 2535 h 253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37" h="2535">
                <a:moveTo>
                  <a:pt x="0" y="2535"/>
                </a:moveTo>
                <a:lnTo>
                  <a:pt x="35" y="2498"/>
                </a:lnTo>
                <a:lnTo>
                  <a:pt x="71" y="2425"/>
                </a:lnTo>
                <a:lnTo>
                  <a:pt x="104" y="2360"/>
                </a:lnTo>
                <a:lnTo>
                  <a:pt x="138" y="2350"/>
                </a:lnTo>
                <a:lnTo>
                  <a:pt x="175" y="2379"/>
                </a:lnTo>
                <a:lnTo>
                  <a:pt x="209" y="2360"/>
                </a:lnTo>
                <a:lnTo>
                  <a:pt x="244" y="2258"/>
                </a:lnTo>
                <a:lnTo>
                  <a:pt x="278" y="2149"/>
                </a:lnTo>
                <a:lnTo>
                  <a:pt x="313" y="2149"/>
                </a:lnTo>
                <a:lnTo>
                  <a:pt x="347" y="2130"/>
                </a:lnTo>
                <a:lnTo>
                  <a:pt x="382" y="2130"/>
                </a:lnTo>
                <a:lnTo>
                  <a:pt x="416" y="2074"/>
                </a:lnTo>
                <a:lnTo>
                  <a:pt x="451" y="2037"/>
                </a:lnTo>
                <a:lnTo>
                  <a:pt x="485" y="2057"/>
                </a:lnTo>
                <a:lnTo>
                  <a:pt x="520" y="2020"/>
                </a:lnTo>
                <a:lnTo>
                  <a:pt x="554" y="1982"/>
                </a:lnTo>
                <a:lnTo>
                  <a:pt x="589" y="1928"/>
                </a:lnTo>
                <a:lnTo>
                  <a:pt x="623" y="1834"/>
                </a:lnTo>
                <a:lnTo>
                  <a:pt x="658" y="1761"/>
                </a:lnTo>
                <a:lnTo>
                  <a:pt x="693" y="1715"/>
                </a:lnTo>
                <a:lnTo>
                  <a:pt x="727" y="1613"/>
                </a:lnTo>
                <a:lnTo>
                  <a:pt x="762" y="1559"/>
                </a:lnTo>
                <a:lnTo>
                  <a:pt x="796" y="1550"/>
                </a:lnTo>
                <a:lnTo>
                  <a:pt x="831" y="1503"/>
                </a:lnTo>
                <a:lnTo>
                  <a:pt x="865" y="1429"/>
                </a:lnTo>
                <a:lnTo>
                  <a:pt x="900" y="1336"/>
                </a:lnTo>
                <a:lnTo>
                  <a:pt x="934" y="1283"/>
                </a:lnTo>
                <a:lnTo>
                  <a:pt x="969" y="1190"/>
                </a:lnTo>
                <a:lnTo>
                  <a:pt x="1003" y="1089"/>
                </a:lnTo>
                <a:lnTo>
                  <a:pt x="1038" y="941"/>
                </a:lnTo>
                <a:lnTo>
                  <a:pt x="1072" y="858"/>
                </a:lnTo>
                <a:lnTo>
                  <a:pt x="1107" y="802"/>
                </a:lnTo>
                <a:lnTo>
                  <a:pt x="1141" y="747"/>
                </a:lnTo>
                <a:lnTo>
                  <a:pt x="1176" y="701"/>
                </a:lnTo>
                <a:lnTo>
                  <a:pt x="1210" y="674"/>
                </a:lnTo>
                <a:lnTo>
                  <a:pt x="1245" y="608"/>
                </a:lnTo>
                <a:lnTo>
                  <a:pt x="1279" y="526"/>
                </a:lnTo>
                <a:lnTo>
                  <a:pt x="1314" y="453"/>
                </a:lnTo>
                <a:lnTo>
                  <a:pt x="1348" y="388"/>
                </a:lnTo>
                <a:lnTo>
                  <a:pt x="1383" y="332"/>
                </a:lnTo>
                <a:lnTo>
                  <a:pt x="1417" y="259"/>
                </a:lnTo>
                <a:lnTo>
                  <a:pt x="1452" y="249"/>
                </a:lnTo>
                <a:lnTo>
                  <a:pt x="1487" y="259"/>
                </a:lnTo>
                <a:lnTo>
                  <a:pt x="1521" y="220"/>
                </a:lnTo>
                <a:lnTo>
                  <a:pt x="1557" y="213"/>
                </a:lnTo>
                <a:lnTo>
                  <a:pt x="1590" y="128"/>
                </a:lnTo>
                <a:lnTo>
                  <a:pt x="1625" y="121"/>
                </a:lnTo>
                <a:lnTo>
                  <a:pt x="1659" y="82"/>
                </a:lnTo>
                <a:lnTo>
                  <a:pt x="1696" y="36"/>
                </a:lnTo>
                <a:lnTo>
                  <a:pt x="1730" y="36"/>
                </a:lnTo>
                <a:lnTo>
                  <a:pt x="1765" y="19"/>
                </a:lnTo>
                <a:lnTo>
                  <a:pt x="1799" y="0"/>
                </a:lnTo>
                <a:lnTo>
                  <a:pt x="1834" y="36"/>
                </a:lnTo>
                <a:lnTo>
                  <a:pt x="1868" y="55"/>
                </a:lnTo>
                <a:lnTo>
                  <a:pt x="1903" y="65"/>
                </a:lnTo>
                <a:lnTo>
                  <a:pt x="1937" y="92"/>
                </a:lnTo>
              </a:path>
            </a:pathLst>
          </a:custGeom>
          <a:noFill/>
          <a:ln w="2698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/>
      <p:bldP spid="68653" grpId="0" animBg="1"/>
      <p:bldP spid="686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6800" y="1676400"/>
          <a:ext cx="6726238" cy="4167188"/>
        </p:xfrm>
        <a:graphic>
          <a:graphicData uri="http://schemas.openxmlformats.org/presentationml/2006/ole">
            <p:oleObj spid="_x0000_s7170" name="Plot" r:id="rId4" imgW="6726240" imgH="4167720" progId="Grapher.Document">
              <p:embed/>
            </p:oleObj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00200" y="685800"/>
            <a:ext cx="638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Number of Immigrants to the United States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63638" y="6248400"/>
            <a:ext cx="969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Ad1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22325" y="1295400"/>
            <a:ext cx="95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Number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410200" y="1524000"/>
            <a:ext cx="1997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/>
              <a:t>1986 Immigration Reform and Control Act </a:t>
            </a: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0" y="190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3400" y="752475"/>
          <a:ext cx="8153400" cy="5403850"/>
        </p:xfrm>
        <a:graphic>
          <a:graphicData uri="http://schemas.openxmlformats.org/presentationml/2006/ole">
            <p:oleObj spid="_x0000_s123906" name="Plot Document" r:id="rId4" imgW="7040880" imgH="4665240" progId="Graph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spect="1" noChangeArrowheads="1" noTextEdit="1"/>
          </p:cNvSpPr>
          <p:nvPr/>
        </p:nvSpPr>
        <p:spPr bwMode="auto">
          <a:xfrm>
            <a:off x="1219200" y="1700213"/>
            <a:ext cx="6323013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57550" y="838200"/>
            <a:ext cx="26860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Homicides</a:t>
            </a:r>
          </a:p>
          <a:p>
            <a:pPr algn="ctr"/>
            <a:r>
              <a:rPr lang="en-US" sz="1800"/>
              <a:t>Per 100,000 Population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43000" y="6248400"/>
            <a:ext cx="1458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Ec190, 191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127125" y="1355725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Rate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94325" y="384651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Official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885950" y="22860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Eckberg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828800" y="5457825"/>
            <a:ext cx="5487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1828800" y="54578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925763" y="5457825"/>
            <a:ext cx="1587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024313" y="5457825"/>
            <a:ext cx="1587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5121275" y="54578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219825" y="5457825"/>
            <a:ext cx="1588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316788" y="5457825"/>
            <a:ext cx="1587" cy="904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2378075" y="5457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3473450" y="5457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4572000" y="5457825"/>
            <a:ext cx="1588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5668963" y="5457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767513" y="5457825"/>
            <a:ext cx="1587" cy="460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1603375" y="56372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1900</a:t>
            </a:r>
            <a:endParaRPr lang="en-US" sz="1800" b="0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2700338" y="56372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1920</a:t>
            </a:r>
            <a:endParaRPr lang="en-US" sz="1800" b="0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3798888" y="56372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1940</a:t>
            </a:r>
            <a:endParaRPr lang="en-US" sz="1800" b="0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4894263" y="56372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1960</a:t>
            </a:r>
            <a:endParaRPr lang="en-US" sz="1800" b="0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5992813" y="56372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1980</a:t>
            </a:r>
            <a:endParaRPr lang="en-US" sz="1800" b="0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7089775" y="563721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2000</a:t>
            </a:r>
            <a:endParaRPr lang="en-US" sz="1800" b="0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V="1">
            <a:off x="1690688" y="1798638"/>
            <a:ext cx="1587" cy="36591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H="1">
            <a:off x="1508125" y="5457825"/>
            <a:ext cx="1825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1508125" y="4848225"/>
            <a:ext cx="1825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1508125" y="4238625"/>
            <a:ext cx="1825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 flipH="1">
            <a:off x="1508125" y="3629025"/>
            <a:ext cx="1825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Line 31"/>
          <p:cNvSpPr>
            <a:spLocks noChangeShapeType="1"/>
          </p:cNvSpPr>
          <p:nvPr/>
        </p:nvSpPr>
        <p:spPr bwMode="auto">
          <a:xfrm flipH="1">
            <a:off x="1508125" y="3019425"/>
            <a:ext cx="1825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 flipH="1">
            <a:off x="1508125" y="2408238"/>
            <a:ext cx="1825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 flipH="1">
            <a:off x="1508125" y="1798638"/>
            <a:ext cx="1825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H="1">
            <a:off x="1600200" y="51530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 flipH="1">
            <a:off x="1600200" y="45434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 flipH="1">
            <a:off x="1600200" y="39338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flipH="1">
            <a:off x="1600200" y="3324225"/>
            <a:ext cx="904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>
            <a:off x="1600200" y="2713038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flipH="1">
            <a:off x="1600200" y="2103438"/>
            <a:ext cx="904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1317625" y="53546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0</a:t>
            </a:r>
            <a:endParaRPr lang="en-US" sz="1800" b="0"/>
          </a:p>
        </p:txBody>
      </p:sp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1317625" y="47450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2</a:t>
            </a:r>
            <a:endParaRPr lang="en-US" sz="1800" b="0"/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1317625" y="41338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4</a:t>
            </a:r>
            <a:endParaRPr lang="en-US" sz="1800" b="0"/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317625" y="35258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6</a:t>
            </a:r>
            <a:endParaRPr lang="en-US" sz="1800" b="0"/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1317625" y="29162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8</a:t>
            </a:r>
            <a:endParaRPr lang="en-US" sz="1800" b="0"/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1219200" y="230663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10</a:t>
            </a:r>
            <a:endParaRPr lang="en-US" sz="1800" b="0"/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1219200" y="169703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12</a:t>
            </a:r>
            <a:endParaRPr lang="en-US" sz="1800" b="0"/>
          </a:p>
        </p:txBody>
      </p:sp>
      <p:sp>
        <p:nvSpPr>
          <p:cNvPr id="39983" name="Freeform 47"/>
          <p:cNvSpPr>
            <a:spLocks/>
          </p:cNvSpPr>
          <p:nvPr/>
        </p:nvSpPr>
        <p:spPr bwMode="auto">
          <a:xfrm>
            <a:off x="1828800" y="2195513"/>
            <a:ext cx="5267325" cy="2925762"/>
          </a:xfrm>
          <a:custGeom>
            <a:avLst/>
            <a:gdLst>
              <a:gd name="T0" fmla="*/ 69 w 6637"/>
              <a:gd name="T1" fmla="*/ 3649 h 3687"/>
              <a:gd name="T2" fmla="*/ 207 w 6637"/>
              <a:gd name="T3" fmla="*/ 3687 h 3687"/>
              <a:gd name="T4" fmla="*/ 346 w 6637"/>
              <a:gd name="T5" fmla="*/ 3303 h 3687"/>
              <a:gd name="T6" fmla="*/ 484 w 6637"/>
              <a:gd name="T7" fmla="*/ 2228 h 3687"/>
              <a:gd name="T8" fmla="*/ 624 w 6637"/>
              <a:gd name="T9" fmla="*/ 2496 h 3687"/>
              <a:gd name="T10" fmla="*/ 762 w 6637"/>
              <a:gd name="T11" fmla="*/ 1997 h 3687"/>
              <a:gd name="T12" fmla="*/ 900 w 6637"/>
              <a:gd name="T13" fmla="*/ 1767 h 3687"/>
              <a:gd name="T14" fmla="*/ 1038 w 6637"/>
              <a:gd name="T15" fmla="*/ 1844 h 3687"/>
              <a:gd name="T16" fmla="*/ 1176 w 6637"/>
              <a:gd name="T17" fmla="*/ 1459 h 3687"/>
              <a:gd name="T18" fmla="*/ 1314 w 6637"/>
              <a:gd name="T19" fmla="*/ 1344 h 3687"/>
              <a:gd name="T20" fmla="*/ 1452 w 6637"/>
              <a:gd name="T21" fmla="*/ 999 h 3687"/>
              <a:gd name="T22" fmla="*/ 1590 w 6637"/>
              <a:gd name="T23" fmla="*/ 1114 h 3687"/>
              <a:gd name="T24" fmla="*/ 1728 w 6637"/>
              <a:gd name="T25" fmla="*/ 922 h 3687"/>
              <a:gd name="T26" fmla="*/ 1867 w 6637"/>
              <a:gd name="T27" fmla="*/ 883 h 3687"/>
              <a:gd name="T28" fmla="*/ 2005 w 6637"/>
              <a:gd name="T29" fmla="*/ 883 h 3687"/>
              <a:gd name="T30" fmla="*/ 2145 w 6637"/>
              <a:gd name="T31" fmla="*/ 576 h 3687"/>
              <a:gd name="T32" fmla="*/ 2283 w 6637"/>
              <a:gd name="T33" fmla="*/ 384 h 3687"/>
              <a:gd name="T34" fmla="*/ 2421 w 6637"/>
              <a:gd name="T35" fmla="*/ 922 h 3687"/>
              <a:gd name="T36" fmla="*/ 2559 w 6637"/>
              <a:gd name="T37" fmla="*/ 1191 h 3687"/>
              <a:gd name="T38" fmla="*/ 2697 w 6637"/>
              <a:gd name="T39" fmla="*/ 1652 h 3687"/>
              <a:gd name="T40" fmla="*/ 2835 w 6637"/>
              <a:gd name="T41" fmla="*/ 1844 h 3687"/>
              <a:gd name="T42" fmla="*/ 2973 w 6637"/>
              <a:gd name="T43" fmla="*/ 2228 h 3687"/>
              <a:gd name="T44" fmla="*/ 3111 w 6637"/>
              <a:gd name="T45" fmla="*/ 2112 h 3687"/>
              <a:gd name="T46" fmla="*/ 3250 w 6637"/>
              <a:gd name="T47" fmla="*/ 1844 h 3687"/>
              <a:gd name="T48" fmla="*/ 3388 w 6637"/>
              <a:gd name="T49" fmla="*/ 2074 h 3687"/>
              <a:gd name="T50" fmla="*/ 3526 w 6637"/>
              <a:gd name="T51" fmla="*/ 2266 h 3687"/>
              <a:gd name="T52" fmla="*/ 3664 w 6637"/>
              <a:gd name="T53" fmla="*/ 2304 h 3687"/>
              <a:gd name="T54" fmla="*/ 3804 w 6637"/>
              <a:gd name="T55" fmla="*/ 2420 h 3687"/>
              <a:gd name="T56" fmla="*/ 3942 w 6637"/>
              <a:gd name="T57" fmla="*/ 2420 h 3687"/>
              <a:gd name="T58" fmla="*/ 4080 w 6637"/>
              <a:gd name="T59" fmla="*/ 2343 h 3687"/>
              <a:gd name="T60" fmla="*/ 4218 w 6637"/>
              <a:gd name="T61" fmla="*/ 2304 h 3687"/>
              <a:gd name="T62" fmla="*/ 4356 w 6637"/>
              <a:gd name="T63" fmla="*/ 2228 h 3687"/>
              <a:gd name="T64" fmla="*/ 4494 w 6637"/>
              <a:gd name="T65" fmla="*/ 1959 h 3687"/>
              <a:gd name="T66" fmla="*/ 4633 w 6637"/>
              <a:gd name="T67" fmla="*/ 1498 h 3687"/>
              <a:gd name="T68" fmla="*/ 4771 w 6637"/>
              <a:gd name="T69" fmla="*/ 1152 h 3687"/>
              <a:gd name="T70" fmla="*/ 4909 w 6637"/>
              <a:gd name="T71" fmla="*/ 615 h 3687"/>
              <a:gd name="T72" fmla="*/ 5047 w 6637"/>
              <a:gd name="T73" fmla="*/ 384 h 3687"/>
              <a:gd name="T74" fmla="*/ 5185 w 6637"/>
              <a:gd name="T75" fmla="*/ 307 h 3687"/>
              <a:gd name="T76" fmla="*/ 5325 w 6637"/>
              <a:gd name="T77" fmla="*/ 615 h 3687"/>
              <a:gd name="T78" fmla="*/ 5463 w 6637"/>
              <a:gd name="T79" fmla="*/ 269 h 3687"/>
              <a:gd name="T80" fmla="*/ 5601 w 6637"/>
              <a:gd name="T81" fmla="*/ 154 h 3687"/>
              <a:gd name="T82" fmla="*/ 5739 w 6637"/>
              <a:gd name="T83" fmla="*/ 807 h 3687"/>
              <a:gd name="T84" fmla="*/ 5877 w 6637"/>
              <a:gd name="T85" fmla="*/ 922 h 3687"/>
              <a:gd name="T86" fmla="*/ 6016 w 6637"/>
              <a:gd name="T87" fmla="*/ 768 h 3687"/>
              <a:gd name="T88" fmla="*/ 6154 w 6637"/>
              <a:gd name="T89" fmla="*/ 538 h 3687"/>
              <a:gd name="T90" fmla="*/ 6292 w 6637"/>
              <a:gd name="T91" fmla="*/ 77 h 3687"/>
              <a:gd name="T92" fmla="*/ 6430 w 6637"/>
              <a:gd name="T93" fmla="*/ 231 h 3687"/>
              <a:gd name="T94" fmla="*/ 6568 w 6637"/>
              <a:gd name="T95" fmla="*/ 768 h 36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37"/>
              <a:gd name="T145" fmla="*/ 0 h 3687"/>
              <a:gd name="T146" fmla="*/ 6637 w 6637"/>
              <a:gd name="T147" fmla="*/ 3687 h 368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37" h="3687">
                <a:moveTo>
                  <a:pt x="0" y="3649"/>
                </a:moveTo>
                <a:lnTo>
                  <a:pt x="69" y="3649"/>
                </a:lnTo>
                <a:lnTo>
                  <a:pt x="138" y="3649"/>
                </a:lnTo>
                <a:lnTo>
                  <a:pt x="207" y="3687"/>
                </a:lnTo>
                <a:lnTo>
                  <a:pt x="276" y="3610"/>
                </a:lnTo>
                <a:lnTo>
                  <a:pt x="346" y="3303"/>
                </a:lnTo>
                <a:lnTo>
                  <a:pt x="415" y="2612"/>
                </a:lnTo>
                <a:lnTo>
                  <a:pt x="484" y="2228"/>
                </a:lnTo>
                <a:lnTo>
                  <a:pt x="553" y="2266"/>
                </a:lnTo>
                <a:lnTo>
                  <a:pt x="624" y="2496"/>
                </a:lnTo>
                <a:lnTo>
                  <a:pt x="693" y="2343"/>
                </a:lnTo>
                <a:lnTo>
                  <a:pt x="762" y="1997"/>
                </a:lnTo>
                <a:lnTo>
                  <a:pt x="831" y="2036"/>
                </a:lnTo>
                <a:lnTo>
                  <a:pt x="900" y="1767"/>
                </a:lnTo>
                <a:lnTo>
                  <a:pt x="969" y="1728"/>
                </a:lnTo>
                <a:lnTo>
                  <a:pt x="1038" y="1844"/>
                </a:lnTo>
                <a:lnTo>
                  <a:pt x="1107" y="1690"/>
                </a:lnTo>
                <a:lnTo>
                  <a:pt x="1176" y="1459"/>
                </a:lnTo>
                <a:lnTo>
                  <a:pt x="1245" y="1613"/>
                </a:lnTo>
                <a:lnTo>
                  <a:pt x="1314" y="1344"/>
                </a:lnTo>
                <a:lnTo>
                  <a:pt x="1383" y="1498"/>
                </a:lnTo>
                <a:lnTo>
                  <a:pt x="1452" y="999"/>
                </a:lnTo>
                <a:lnTo>
                  <a:pt x="1521" y="1037"/>
                </a:lnTo>
                <a:lnTo>
                  <a:pt x="1590" y="1114"/>
                </a:lnTo>
                <a:lnTo>
                  <a:pt x="1659" y="999"/>
                </a:lnTo>
                <a:lnTo>
                  <a:pt x="1728" y="922"/>
                </a:lnTo>
                <a:lnTo>
                  <a:pt x="1798" y="883"/>
                </a:lnTo>
                <a:lnTo>
                  <a:pt x="1867" y="883"/>
                </a:lnTo>
                <a:lnTo>
                  <a:pt x="1936" y="807"/>
                </a:lnTo>
                <a:lnTo>
                  <a:pt x="2005" y="883"/>
                </a:lnTo>
                <a:lnTo>
                  <a:pt x="2074" y="730"/>
                </a:lnTo>
                <a:lnTo>
                  <a:pt x="2145" y="576"/>
                </a:lnTo>
                <a:lnTo>
                  <a:pt x="2212" y="653"/>
                </a:lnTo>
                <a:lnTo>
                  <a:pt x="2283" y="384"/>
                </a:lnTo>
                <a:lnTo>
                  <a:pt x="2352" y="461"/>
                </a:lnTo>
                <a:lnTo>
                  <a:pt x="2421" y="922"/>
                </a:lnTo>
                <a:lnTo>
                  <a:pt x="2490" y="1037"/>
                </a:lnTo>
                <a:lnTo>
                  <a:pt x="2559" y="1191"/>
                </a:lnTo>
                <a:lnTo>
                  <a:pt x="2628" y="1498"/>
                </a:lnTo>
                <a:lnTo>
                  <a:pt x="2697" y="1652"/>
                </a:lnTo>
                <a:lnTo>
                  <a:pt x="2766" y="1728"/>
                </a:lnTo>
                <a:lnTo>
                  <a:pt x="2835" y="1844"/>
                </a:lnTo>
                <a:lnTo>
                  <a:pt x="2904" y="1920"/>
                </a:lnTo>
                <a:lnTo>
                  <a:pt x="2973" y="2228"/>
                </a:lnTo>
                <a:lnTo>
                  <a:pt x="3042" y="2304"/>
                </a:lnTo>
                <a:lnTo>
                  <a:pt x="3111" y="2112"/>
                </a:lnTo>
                <a:lnTo>
                  <a:pt x="3181" y="1767"/>
                </a:lnTo>
                <a:lnTo>
                  <a:pt x="3250" y="1844"/>
                </a:lnTo>
                <a:lnTo>
                  <a:pt x="3319" y="1882"/>
                </a:lnTo>
                <a:lnTo>
                  <a:pt x="3388" y="2074"/>
                </a:lnTo>
                <a:lnTo>
                  <a:pt x="3457" y="2112"/>
                </a:lnTo>
                <a:lnTo>
                  <a:pt x="3526" y="2266"/>
                </a:lnTo>
                <a:lnTo>
                  <a:pt x="3595" y="2151"/>
                </a:lnTo>
                <a:lnTo>
                  <a:pt x="3664" y="2304"/>
                </a:lnTo>
                <a:lnTo>
                  <a:pt x="3735" y="2304"/>
                </a:lnTo>
                <a:lnTo>
                  <a:pt x="3804" y="2420"/>
                </a:lnTo>
                <a:lnTo>
                  <a:pt x="3873" y="2381"/>
                </a:lnTo>
                <a:lnTo>
                  <a:pt x="3942" y="2420"/>
                </a:lnTo>
                <a:lnTo>
                  <a:pt x="4011" y="2381"/>
                </a:lnTo>
                <a:lnTo>
                  <a:pt x="4080" y="2343"/>
                </a:lnTo>
                <a:lnTo>
                  <a:pt x="4149" y="2304"/>
                </a:lnTo>
                <a:lnTo>
                  <a:pt x="4218" y="2304"/>
                </a:lnTo>
                <a:lnTo>
                  <a:pt x="4287" y="2228"/>
                </a:lnTo>
                <a:lnTo>
                  <a:pt x="4356" y="2228"/>
                </a:lnTo>
                <a:lnTo>
                  <a:pt x="4425" y="2112"/>
                </a:lnTo>
                <a:lnTo>
                  <a:pt x="4494" y="1959"/>
                </a:lnTo>
                <a:lnTo>
                  <a:pt x="4563" y="1805"/>
                </a:lnTo>
                <a:lnTo>
                  <a:pt x="4633" y="1498"/>
                </a:lnTo>
                <a:lnTo>
                  <a:pt x="4702" y="1267"/>
                </a:lnTo>
                <a:lnTo>
                  <a:pt x="4771" y="1152"/>
                </a:lnTo>
                <a:lnTo>
                  <a:pt x="4840" y="922"/>
                </a:lnTo>
                <a:lnTo>
                  <a:pt x="4909" y="615"/>
                </a:lnTo>
                <a:lnTo>
                  <a:pt x="4978" y="499"/>
                </a:lnTo>
                <a:lnTo>
                  <a:pt x="5047" y="384"/>
                </a:lnTo>
                <a:lnTo>
                  <a:pt x="5116" y="231"/>
                </a:lnTo>
                <a:lnTo>
                  <a:pt x="5185" y="307"/>
                </a:lnTo>
                <a:lnTo>
                  <a:pt x="5256" y="653"/>
                </a:lnTo>
                <a:lnTo>
                  <a:pt x="5325" y="615"/>
                </a:lnTo>
                <a:lnTo>
                  <a:pt x="5394" y="576"/>
                </a:lnTo>
                <a:lnTo>
                  <a:pt x="5463" y="269"/>
                </a:lnTo>
                <a:lnTo>
                  <a:pt x="5532" y="0"/>
                </a:lnTo>
                <a:lnTo>
                  <a:pt x="5601" y="154"/>
                </a:lnTo>
                <a:lnTo>
                  <a:pt x="5670" y="384"/>
                </a:lnTo>
                <a:lnTo>
                  <a:pt x="5739" y="807"/>
                </a:lnTo>
                <a:lnTo>
                  <a:pt x="5808" y="883"/>
                </a:lnTo>
                <a:lnTo>
                  <a:pt x="5877" y="922"/>
                </a:lnTo>
                <a:lnTo>
                  <a:pt x="5946" y="653"/>
                </a:lnTo>
                <a:lnTo>
                  <a:pt x="6016" y="768"/>
                </a:lnTo>
                <a:lnTo>
                  <a:pt x="6085" y="653"/>
                </a:lnTo>
                <a:lnTo>
                  <a:pt x="6154" y="538"/>
                </a:lnTo>
                <a:lnTo>
                  <a:pt x="6223" y="269"/>
                </a:lnTo>
                <a:lnTo>
                  <a:pt x="6292" y="77"/>
                </a:lnTo>
                <a:lnTo>
                  <a:pt x="6361" y="269"/>
                </a:lnTo>
                <a:lnTo>
                  <a:pt x="6430" y="231"/>
                </a:lnTo>
                <a:lnTo>
                  <a:pt x="6499" y="423"/>
                </a:lnTo>
                <a:lnTo>
                  <a:pt x="6568" y="768"/>
                </a:lnTo>
                <a:lnTo>
                  <a:pt x="6637" y="1075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2" name="Freeform 48"/>
          <p:cNvSpPr>
            <a:spLocks/>
          </p:cNvSpPr>
          <p:nvPr/>
        </p:nvSpPr>
        <p:spPr bwMode="auto">
          <a:xfrm>
            <a:off x="1828800" y="2500313"/>
            <a:ext cx="1754188" cy="1006475"/>
          </a:xfrm>
          <a:custGeom>
            <a:avLst/>
            <a:gdLst>
              <a:gd name="T0" fmla="*/ 0 w 2212"/>
              <a:gd name="T1" fmla="*/ 1268 h 1268"/>
              <a:gd name="T2" fmla="*/ 69 w 2212"/>
              <a:gd name="T3" fmla="*/ 768 h 1268"/>
              <a:gd name="T4" fmla="*/ 138 w 2212"/>
              <a:gd name="T5" fmla="*/ 1229 h 1268"/>
              <a:gd name="T6" fmla="*/ 207 w 2212"/>
              <a:gd name="T7" fmla="*/ 768 h 1268"/>
              <a:gd name="T8" fmla="*/ 276 w 2212"/>
              <a:gd name="T9" fmla="*/ 538 h 1268"/>
              <a:gd name="T10" fmla="*/ 346 w 2212"/>
              <a:gd name="T11" fmla="*/ 615 h 1268"/>
              <a:gd name="T12" fmla="*/ 415 w 2212"/>
              <a:gd name="T13" fmla="*/ 499 h 1268"/>
              <a:gd name="T14" fmla="*/ 484 w 2212"/>
              <a:gd name="T15" fmla="*/ 691 h 1268"/>
              <a:gd name="T16" fmla="*/ 553 w 2212"/>
              <a:gd name="T17" fmla="*/ 691 h 1268"/>
              <a:gd name="T18" fmla="*/ 624 w 2212"/>
              <a:gd name="T19" fmla="*/ 999 h 1268"/>
              <a:gd name="T20" fmla="*/ 693 w 2212"/>
              <a:gd name="T21" fmla="*/ 691 h 1268"/>
              <a:gd name="T22" fmla="*/ 762 w 2212"/>
              <a:gd name="T23" fmla="*/ 384 h 1268"/>
              <a:gd name="T24" fmla="*/ 831 w 2212"/>
              <a:gd name="T25" fmla="*/ 499 h 1268"/>
              <a:gd name="T26" fmla="*/ 900 w 2212"/>
              <a:gd name="T27" fmla="*/ 231 h 1268"/>
              <a:gd name="T28" fmla="*/ 969 w 2212"/>
              <a:gd name="T29" fmla="*/ 115 h 1268"/>
              <a:gd name="T30" fmla="*/ 1038 w 2212"/>
              <a:gd name="T31" fmla="*/ 307 h 1268"/>
              <a:gd name="T32" fmla="*/ 1107 w 2212"/>
              <a:gd name="T33" fmla="*/ 307 h 1268"/>
              <a:gd name="T34" fmla="*/ 1176 w 2212"/>
              <a:gd name="T35" fmla="*/ 231 h 1268"/>
              <a:gd name="T36" fmla="*/ 1245 w 2212"/>
              <a:gd name="T37" fmla="*/ 691 h 1268"/>
              <a:gd name="T38" fmla="*/ 1314 w 2212"/>
              <a:gd name="T39" fmla="*/ 576 h 1268"/>
              <a:gd name="T40" fmla="*/ 1383 w 2212"/>
              <a:gd name="T41" fmla="*/ 730 h 1268"/>
              <a:gd name="T42" fmla="*/ 1452 w 2212"/>
              <a:gd name="T43" fmla="*/ 154 h 1268"/>
              <a:gd name="T44" fmla="*/ 1521 w 2212"/>
              <a:gd name="T45" fmla="*/ 384 h 1268"/>
              <a:gd name="T46" fmla="*/ 1590 w 2212"/>
              <a:gd name="T47" fmla="*/ 346 h 1268"/>
              <a:gd name="T48" fmla="*/ 1659 w 2212"/>
              <a:gd name="T49" fmla="*/ 231 h 1268"/>
              <a:gd name="T50" fmla="*/ 1728 w 2212"/>
              <a:gd name="T51" fmla="*/ 154 h 1268"/>
              <a:gd name="T52" fmla="*/ 1798 w 2212"/>
              <a:gd name="T53" fmla="*/ 115 h 1268"/>
              <a:gd name="T54" fmla="*/ 1867 w 2212"/>
              <a:gd name="T55" fmla="*/ 192 h 1268"/>
              <a:gd name="T56" fmla="*/ 1936 w 2212"/>
              <a:gd name="T57" fmla="*/ 231 h 1268"/>
              <a:gd name="T58" fmla="*/ 2005 w 2212"/>
              <a:gd name="T59" fmla="*/ 346 h 1268"/>
              <a:gd name="T60" fmla="*/ 2074 w 2212"/>
              <a:gd name="T61" fmla="*/ 192 h 1268"/>
              <a:gd name="T62" fmla="*/ 2145 w 2212"/>
              <a:gd name="T63" fmla="*/ 0 h 1268"/>
              <a:gd name="T64" fmla="*/ 2212 w 2212"/>
              <a:gd name="T65" fmla="*/ 77 h 126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212"/>
              <a:gd name="T100" fmla="*/ 0 h 1268"/>
              <a:gd name="T101" fmla="*/ 2212 w 2212"/>
              <a:gd name="T102" fmla="*/ 1268 h 126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212" h="1268">
                <a:moveTo>
                  <a:pt x="0" y="1268"/>
                </a:moveTo>
                <a:lnTo>
                  <a:pt x="69" y="768"/>
                </a:lnTo>
                <a:lnTo>
                  <a:pt x="138" y="1229"/>
                </a:lnTo>
                <a:lnTo>
                  <a:pt x="207" y="768"/>
                </a:lnTo>
                <a:lnTo>
                  <a:pt x="276" y="538"/>
                </a:lnTo>
                <a:lnTo>
                  <a:pt x="346" y="615"/>
                </a:lnTo>
                <a:lnTo>
                  <a:pt x="415" y="499"/>
                </a:lnTo>
                <a:lnTo>
                  <a:pt x="484" y="691"/>
                </a:lnTo>
                <a:lnTo>
                  <a:pt x="553" y="691"/>
                </a:lnTo>
                <a:lnTo>
                  <a:pt x="624" y="999"/>
                </a:lnTo>
                <a:lnTo>
                  <a:pt x="693" y="691"/>
                </a:lnTo>
                <a:lnTo>
                  <a:pt x="762" y="384"/>
                </a:lnTo>
                <a:lnTo>
                  <a:pt x="831" y="499"/>
                </a:lnTo>
                <a:lnTo>
                  <a:pt x="900" y="231"/>
                </a:lnTo>
                <a:lnTo>
                  <a:pt x="969" y="115"/>
                </a:lnTo>
                <a:lnTo>
                  <a:pt x="1038" y="307"/>
                </a:lnTo>
                <a:lnTo>
                  <a:pt x="1107" y="307"/>
                </a:lnTo>
                <a:lnTo>
                  <a:pt x="1176" y="231"/>
                </a:lnTo>
                <a:lnTo>
                  <a:pt x="1245" y="691"/>
                </a:lnTo>
                <a:lnTo>
                  <a:pt x="1314" y="576"/>
                </a:lnTo>
                <a:lnTo>
                  <a:pt x="1383" y="730"/>
                </a:lnTo>
                <a:lnTo>
                  <a:pt x="1452" y="154"/>
                </a:lnTo>
                <a:lnTo>
                  <a:pt x="1521" y="384"/>
                </a:lnTo>
                <a:lnTo>
                  <a:pt x="1590" y="346"/>
                </a:lnTo>
                <a:lnTo>
                  <a:pt x="1659" y="231"/>
                </a:lnTo>
                <a:lnTo>
                  <a:pt x="1728" y="154"/>
                </a:lnTo>
                <a:lnTo>
                  <a:pt x="1798" y="115"/>
                </a:lnTo>
                <a:lnTo>
                  <a:pt x="1867" y="192"/>
                </a:lnTo>
                <a:lnTo>
                  <a:pt x="1936" y="231"/>
                </a:lnTo>
                <a:lnTo>
                  <a:pt x="2005" y="346"/>
                </a:lnTo>
                <a:lnTo>
                  <a:pt x="2074" y="192"/>
                </a:lnTo>
                <a:lnTo>
                  <a:pt x="2145" y="0"/>
                </a:lnTo>
                <a:lnTo>
                  <a:pt x="2212" y="77"/>
                </a:lnTo>
              </a:path>
            </a:pathLst>
          </a:custGeom>
          <a:noFill/>
          <a:ln w="26988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5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371600" y="533400"/>
          <a:ext cx="6396038" cy="5326063"/>
        </p:xfrm>
        <a:graphic>
          <a:graphicData uri="http://schemas.openxmlformats.org/presentationml/2006/ole">
            <p:oleObj spid="_x0000_s24578" name="Plot Document" r:id="rId4" imgW="6395760" imgH="5326560" progId="Grapher.Document">
              <p:embed/>
            </p:oleObj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57288" y="6248400"/>
            <a:ext cx="1765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Cc1 and Eg247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06463" y="766763"/>
          <a:ext cx="7331075" cy="5326062"/>
        </p:xfrm>
        <a:graphic>
          <a:graphicData uri="http://schemas.openxmlformats.org/presentationml/2006/ole">
            <p:oleObj spid="_x0000_s16386" name="Plot Document" r:id="rId4" imgW="7331400" imgH="5326560" progId="Graph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590800" y="381000"/>
          <a:ext cx="5737225" cy="5791200"/>
        </p:xfrm>
        <a:graphic>
          <a:graphicData uri="http://schemas.openxmlformats.org/presentationml/2006/ole">
            <p:oleObj spid="_x0000_s25602" name="Plot Document" r:id="rId4" imgW="6365520" imgH="6423840" progId="Grapher.Document">
              <p:embed/>
            </p:oleObj>
          </a:graphicData>
        </a:graphic>
      </p:graphicFrame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57288" y="6248400"/>
            <a:ext cx="1935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Series Eh118 and Eh128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71800"/>
            <a:ext cx="5562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8000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4419600"/>
            <a:ext cx="35702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</a:t>
            </a:r>
          </a:p>
          <a:p>
            <a:pPr algn="ctr"/>
            <a:r>
              <a:rPr lang="en-US" sz="540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  <a:endParaRPr lang="en-US" sz="5400" b="1" cap="none" spc="0" dirty="0">
              <a:ln w="28575">
                <a:solidFill>
                  <a:schemeClr val="tx1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D:\hsus logo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409448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66800"/>
            <a:ext cx="1117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0" y="5867400"/>
            <a:ext cx="3715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Electronic Edition</a:t>
            </a:r>
            <a:endParaRPr lang="en-US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3124200"/>
            <a:ext cx="3810000" cy="3200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Susan Carter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Scott Gartner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Michael Haines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Alan Olmstead</a:t>
            </a: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Richard </a:t>
            </a:r>
            <a:r>
              <a:rPr lang="en-US" dirty="0" err="1" smtClean="0">
                <a:latin typeface="Arial Black" pitchFamily="34" charset="0"/>
              </a:rPr>
              <a:t>Sutch</a:t>
            </a:r>
            <a:endParaRPr lang="en-US" dirty="0" smtClean="0">
              <a:latin typeface="Arial Black" pitchFamily="34" charset="0"/>
            </a:endParaRPr>
          </a:p>
          <a:p>
            <a:pPr eaLnBrk="1" hangingPunct="1"/>
            <a:r>
              <a:rPr lang="en-US" dirty="0" smtClean="0">
                <a:latin typeface="Arial Black" pitchFamily="34" charset="0"/>
              </a:rPr>
              <a:t>Gavin Wright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581400" y="2362200"/>
            <a:ext cx="3165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 dirty="0">
                <a:solidFill>
                  <a:schemeClr val="accent2"/>
                </a:solidFill>
                <a:latin typeface="Arial Black" pitchFamily="34" charset="0"/>
              </a:rPr>
              <a:t>Editors in Chief</a:t>
            </a:r>
          </a:p>
        </p:txBody>
      </p:sp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609600" y="990600"/>
            <a:ext cx="4640263" cy="1295400"/>
            <a:chOff x="384" y="240"/>
            <a:chExt cx="2923" cy="816"/>
          </a:xfrm>
        </p:grpSpPr>
        <p:pic>
          <p:nvPicPr>
            <p:cNvPr id="32773" name="Picture 10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11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33797" name="Picture 3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Text Box 4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29000" y="2667000"/>
            <a:ext cx="49530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 Black" pitchFamily="34" charset="0"/>
              </a:rPr>
              <a:t>A.  </a:t>
            </a:r>
            <a:r>
              <a:rPr lang="en-US" sz="2000" dirty="0" smtClean="0">
                <a:latin typeface="Arial Black" pitchFamily="34" charset="0"/>
              </a:rPr>
              <a:t>Population </a:t>
            </a:r>
            <a:r>
              <a:rPr lang="en-US" sz="2000" dirty="0" smtClean="0">
                <a:latin typeface="Arial Narrow" pitchFamily="34" charset="0"/>
              </a:rPr>
              <a:t>(777pages)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 Black" pitchFamily="34" charset="0"/>
              </a:rPr>
              <a:t>B.  Work and </a:t>
            </a:r>
            <a:r>
              <a:rPr lang="en-US" sz="2000" dirty="0" smtClean="0">
                <a:latin typeface="Arial Black" pitchFamily="34" charset="0"/>
              </a:rPr>
              <a:t>Welfare </a:t>
            </a:r>
            <a:r>
              <a:rPr lang="en-US" sz="2000" dirty="0" smtClean="0">
                <a:latin typeface="Arial Narrow" pitchFamily="34" charset="0"/>
              </a:rPr>
              <a:t>(934 pages)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 Black" pitchFamily="34" charset="0"/>
              </a:rPr>
              <a:t>C.  Economic Structure and 	</a:t>
            </a:r>
            <a:r>
              <a:rPr lang="en-US" sz="2000" dirty="0" smtClean="0">
                <a:latin typeface="Arial Black" pitchFamily="34" charset="0"/>
              </a:rPr>
              <a:t>Performance </a:t>
            </a:r>
            <a:r>
              <a:rPr lang="en-US" sz="2000" dirty="0" smtClean="0">
                <a:latin typeface="Arial Narrow" pitchFamily="34" charset="0"/>
              </a:rPr>
              <a:t>(831 pages)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 Black" pitchFamily="34" charset="0"/>
              </a:rPr>
              <a:t>D.  Economic </a:t>
            </a:r>
            <a:r>
              <a:rPr lang="en-US" sz="2000" dirty="0" smtClean="0">
                <a:latin typeface="Arial Black" pitchFamily="34" charset="0"/>
              </a:rPr>
              <a:t>Sectors </a:t>
            </a:r>
            <a:r>
              <a:rPr lang="en-US" sz="2000" dirty="0" smtClean="0">
                <a:latin typeface="Arial Narrow" pitchFamily="34" charset="0"/>
              </a:rPr>
              <a:t>(1123 pages)</a:t>
            </a:r>
            <a:endParaRPr lang="en-US" sz="20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Arial Black" pitchFamily="34" charset="0"/>
              </a:rPr>
              <a:t>E.  Governance and International 	</a:t>
            </a:r>
            <a:r>
              <a:rPr lang="en-US" sz="2000" dirty="0" smtClean="0">
                <a:latin typeface="Arial Black" pitchFamily="34" charset="0"/>
              </a:rPr>
              <a:t>Relations </a:t>
            </a:r>
            <a:r>
              <a:rPr lang="en-US" sz="2000" dirty="0" smtClean="0">
                <a:latin typeface="Arial Narrow" pitchFamily="34" charset="0"/>
              </a:rPr>
              <a:t>(826 pages)</a:t>
            </a: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3222625" y="1676400"/>
            <a:ext cx="353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0">
                <a:solidFill>
                  <a:srgbClr val="0033CC"/>
                </a:solidFill>
                <a:latin typeface="Arial Black" pitchFamily="34" charset="0"/>
              </a:rPr>
              <a:t>Five Volumes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62100" y="2895600"/>
            <a:ext cx="6019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cs typeface="Times New Roman" pitchFamily="18" charset="0"/>
              </a:rPr>
              <a:t>Aa</a:t>
            </a:r>
            <a:r>
              <a:rPr lang="en-US" sz="2400" dirty="0" smtClean="0">
                <a:cs typeface="Times New Roman" pitchFamily="18" charset="0"/>
              </a:rPr>
              <a:t>.	Population </a:t>
            </a:r>
            <a:r>
              <a:rPr lang="en-US" sz="2400" dirty="0" smtClean="0">
                <a:cs typeface="Times New Roman" pitchFamily="18" charset="0"/>
              </a:rPr>
              <a:t>characteristics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Ab</a:t>
            </a:r>
            <a:r>
              <a:rPr lang="en-US" sz="2400" dirty="0" smtClean="0">
                <a:cs typeface="Times New Roman" pitchFamily="18" charset="0"/>
              </a:rPr>
              <a:t>.	Vital statistics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Ac</a:t>
            </a:r>
            <a:r>
              <a:rPr lang="en-US" sz="2400" dirty="0" smtClean="0">
                <a:cs typeface="Times New Roman" pitchFamily="18" charset="0"/>
              </a:rPr>
              <a:t>.	Internal migration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cs typeface="Times New Roman" pitchFamily="18" charset="0"/>
              </a:rPr>
              <a:t>Ad</a:t>
            </a:r>
            <a:r>
              <a:rPr lang="en-US" sz="2400" dirty="0" err="1" smtClean="0">
                <a:cs typeface="Times New Roman" pitchFamily="18" charset="0"/>
              </a:rPr>
              <a:t>.</a:t>
            </a:r>
            <a:r>
              <a:rPr lang="en-US" sz="2400" dirty="0" smtClean="0">
                <a:cs typeface="Times New Roman" pitchFamily="18" charset="0"/>
              </a:rPr>
              <a:t>	International migration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cs typeface="Times New Roman" pitchFamily="18" charset="0"/>
              </a:rPr>
              <a:t>Ae</a:t>
            </a:r>
            <a:r>
              <a:rPr lang="en-US" sz="2400" dirty="0" smtClean="0">
                <a:cs typeface="Times New Roman" pitchFamily="18" charset="0"/>
              </a:rPr>
              <a:t>.	Family and household composition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cs typeface="Times New Roman" pitchFamily="18" charset="0"/>
              </a:rPr>
              <a:t>Af</a:t>
            </a:r>
            <a:r>
              <a:rPr lang="en-US" sz="2400" dirty="0" smtClean="0">
                <a:cs typeface="Times New Roman" pitchFamily="18" charset="0"/>
              </a:rPr>
              <a:t>.	Cohorts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cs typeface="Times New Roman" pitchFamily="18" charset="0"/>
              </a:rPr>
              <a:t>Ag</a:t>
            </a:r>
            <a:r>
              <a:rPr lang="en-US" sz="2400" dirty="0" smtClean="0">
                <a:cs typeface="Times New Roman" pitchFamily="18" charset="0"/>
              </a:rPr>
              <a:t>.	American Indians</a:t>
            </a:r>
            <a:r>
              <a:rPr lang="en-US" sz="2400" dirty="0" smtClean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914400"/>
            <a:ext cx="4640263" cy="1295400"/>
            <a:chOff x="384" y="240"/>
            <a:chExt cx="2923" cy="816"/>
          </a:xfrm>
        </p:grpSpPr>
        <p:pic>
          <p:nvPicPr>
            <p:cNvPr id="46085" name="Picture 4" descr="Star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240"/>
              <a:ext cx="16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1680" y="288"/>
              <a:ext cx="16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Millennial Edition</a:t>
              </a:r>
            </a:p>
          </p:txBody>
        </p:sp>
      </p:grp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2971800" y="1752600"/>
            <a:ext cx="376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0" dirty="0" smtClean="0">
                <a:solidFill>
                  <a:srgbClr val="0033CC"/>
                </a:solidFill>
                <a:latin typeface="Arial Black" pitchFamily="34" charset="0"/>
              </a:rPr>
              <a:t>Volume A: Population</a:t>
            </a:r>
            <a:endParaRPr lang="en-US" sz="2400" b="0" dirty="0">
              <a:solidFill>
                <a:srgbClr val="00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926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895600" y="1295400"/>
            <a:ext cx="3657600" cy="838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" y="2362200"/>
            <a:ext cx="3505200" cy="1219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42862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4800"/>
            <a:ext cx="423464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696</Words>
  <Application>Microsoft Office PowerPoint</Application>
  <PresentationFormat>On-screen Show (4:3)</PresentationFormat>
  <Paragraphs>329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Arial Black</vt:lpstr>
      <vt:lpstr>Default Design</vt:lpstr>
      <vt:lpstr>Grapher Plot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University of California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by the Numbers</dc:title>
  <dc:creator>scarter</dc:creator>
  <cp:lastModifiedBy> </cp:lastModifiedBy>
  <cp:revision>32</cp:revision>
  <dcterms:created xsi:type="dcterms:W3CDTF">2006-02-13T16:26:16Z</dcterms:created>
  <dcterms:modified xsi:type="dcterms:W3CDTF">2010-03-19T20:12:10Z</dcterms:modified>
</cp:coreProperties>
</file>