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7" r:id="rId3"/>
    <p:sldId id="265" r:id="rId4"/>
    <p:sldId id="257" r:id="rId5"/>
    <p:sldId id="260" r:id="rId6"/>
    <p:sldId id="261" r:id="rId7"/>
    <p:sldId id="271" r:id="rId8"/>
    <p:sldId id="272" r:id="rId9"/>
    <p:sldId id="262" r:id="rId10"/>
    <p:sldId id="273" r:id="rId11"/>
    <p:sldId id="25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42" autoAdjust="0"/>
  </p:normalViewPr>
  <p:slideViewPr>
    <p:cSldViewPr>
      <p:cViewPr>
        <p:scale>
          <a:sx n="66" d="100"/>
          <a:sy n="66" d="100"/>
        </p:scale>
        <p:origin x="-64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2"/>
    </p:cViewPr>
  </p:sorter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AF40FF9-7BC1-4953-A49B-B1993B974AD5}" type="datetimeFigureOut">
              <a:rPr lang="en-US"/>
              <a:pPr>
                <a:defRPr/>
              </a:pPr>
              <a:t>4/8/2010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A9F0584-8B15-49BE-AA90-054F7AE68C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96ABE3-7DEF-44AE-9499-AB04D0D686DB}" type="datetimeFigureOut">
              <a:rPr lang="en-US"/>
              <a:pPr>
                <a:defRPr/>
              </a:pPr>
              <a:t>4/8/2010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A9C65F6-AEDC-46CC-9C63-6EB05CFD4F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2C7EB0-33A4-4AD3-B1A1-360D8EE34BB6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238D25-4E91-44E1-A2BC-860D3231CD63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D05AB-8733-49D6-924A-A6A1AE7A1FA4}" type="datetime1">
              <a:rPr lang="en-US"/>
              <a:pPr>
                <a:defRPr/>
              </a:pPr>
              <a:t>4/8/2010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Smith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F1FBA-B722-4875-AA3B-75F93755BD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421E7-8985-4D7C-ABAF-531E985DDCD8}" type="datetime1">
              <a:rPr lang="en-US"/>
              <a:pPr>
                <a:defRPr/>
              </a:pPr>
              <a:t>4/8/2010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Smith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AA797-7FC9-4535-B95F-9BE7AB3173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1EB81-311C-4A51-B542-74198B036885}" type="datetime1">
              <a:rPr lang="en-US"/>
              <a:pPr>
                <a:defRPr/>
              </a:pPr>
              <a:t>4/8/2010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Smith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B31A0-988C-4CCF-928F-63619154E7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800EE-DCE3-4F03-85EA-130CDEB990C4}" type="datetime1">
              <a:rPr lang="en-US"/>
              <a:pPr>
                <a:defRPr/>
              </a:pPr>
              <a:t>4/8/2010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Smith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5156A-D952-46CE-8E3F-9D346B43B2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0C66F-1B37-4C24-BF85-8E3ADBBAFEC4}" type="datetime1">
              <a:rPr lang="en-US"/>
              <a:pPr>
                <a:defRPr/>
              </a:pPr>
              <a:t>4/8/2010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Smith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C3E1B-604F-4927-A41B-BF4CEEC317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3AD5F-3780-4723-ADDE-78270012CBA7}" type="datetime1">
              <a:rPr lang="en-US"/>
              <a:pPr>
                <a:defRPr/>
              </a:pPr>
              <a:t>4/8/2010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Smith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BBBBD-11E5-49A9-86FB-29EE668D11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1AE07-26B3-4EA5-A9BD-4A1DCD37B227}" type="datetime1">
              <a:rPr lang="en-US"/>
              <a:pPr>
                <a:defRPr/>
              </a:pPr>
              <a:t>4/8/2010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Smith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BB139-D811-45F8-A259-5552F306AE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C6DCF-213E-453E-B412-00B52F889722}" type="datetime1">
              <a:rPr lang="en-US"/>
              <a:pPr>
                <a:defRPr/>
              </a:pPr>
              <a:t>4/8/2010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Smith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6B061-182A-414A-853A-05770201CC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HSP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0" y="5456238"/>
            <a:ext cx="3286125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428596" y="1571612"/>
            <a:ext cx="8286808" cy="378621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8680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9715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49952-5091-443C-BAD4-C08D81F34D0F}" type="datetime1">
              <a:rPr lang="en-US"/>
              <a:pPr>
                <a:defRPr/>
              </a:pPr>
              <a:t>4/8/2010</a:t>
            </a:fld>
            <a:endParaRPr lang="en-GB" dirty="0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3143250" y="6357938"/>
            <a:ext cx="107156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5ADF28B-EB16-4F56-B81F-E574BE789D4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3"/>
          </p:nvPr>
        </p:nvSpPr>
        <p:spPr>
          <a:xfrm>
            <a:off x="1500188" y="6357938"/>
            <a:ext cx="157162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FAC4A-9B49-4D65-A4B5-F86C69E4032A}" type="datetime1">
              <a:rPr lang="en-US"/>
              <a:pPr>
                <a:defRPr/>
              </a:pPr>
              <a:t>4/8/2010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Smith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D226D-4890-4C1F-A0F3-8A2550466C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470AB-E0F5-4006-B378-F40CF22B629E}" type="datetime1">
              <a:rPr lang="en-US"/>
              <a:pPr>
                <a:defRPr/>
              </a:pPr>
              <a:t>4/8/2010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Smith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72396-553F-479B-B982-452BF78DE8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570B03-4911-444B-A35B-340D299AF99F}" type="datetime1">
              <a:rPr lang="en-US"/>
              <a:pPr>
                <a:defRPr/>
              </a:pPr>
              <a:t>4/8/2010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John Smith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7114AD-EFC9-42D7-9959-88EC9680FA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83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8625" y="274638"/>
            <a:ext cx="828675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cap="small" dirty="0" smtClean="0"/>
              <a:t>BHSP        British Historical Statistics Project</a:t>
            </a:r>
            <a:endParaRPr lang="en-GB" sz="3600" cap="small" dirty="0"/>
          </a:p>
        </p:txBody>
      </p:sp>
      <p:sp>
        <p:nvSpPr>
          <p:cNvPr id="3075" name="Content Placeholder 5"/>
          <p:cNvSpPr>
            <a:spLocks noGrp="1"/>
          </p:cNvSpPr>
          <p:nvPr>
            <p:ph sz="quarter" idx="10"/>
          </p:nvPr>
        </p:nvSpPr>
        <p:spPr>
          <a:xfrm>
            <a:off x="428625" y="1571625"/>
            <a:ext cx="8286750" cy="3786188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GB" dirty="0" smtClean="0"/>
              <a:t>BHSP: Modern Statistics</a:t>
            </a:r>
          </a:p>
          <a:p>
            <a:pPr algn="ctr" eaLnBrk="1" hangingPunct="1">
              <a:buFont typeface="Arial" charset="0"/>
              <a:buNone/>
            </a:pPr>
            <a:r>
              <a:rPr lang="en-GB" sz="2800" dirty="0" smtClean="0"/>
              <a:t>(illustrated </a:t>
            </a:r>
            <a:r>
              <a:rPr lang="en-GB" sz="2800" dirty="0" smtClean="0"/>
              <a:t>mainly through </a:t>
            </a:r>
            <a:r>
              <a:rPr lang="en-GB" sz="2800" dirty="0" smtClean="0"/>
              <a:t>Agriculture)</a:t>
            </a:r>
          </a:p>
          <a:p>
            <a:pPr algn="ctr" eaLnBrk="1" hangingPunct="1">
              <a:buFont typeface="Arial" charset="0"/>
              <a:buNone/>
            </a:pPr>
            <a:endParaRPr lang="en-GB" dirty="0" smtClean="0"/>
          </a:p>
          <a:p>
            <a:pPr algn="ctr" eaLnBrk="1" hangingPunct="1">
              <a:buFont typeface="Arial" charset="0"/>
              <a:buNone/>
            </a:pPr>
            <a:endParaRPr lang="en-GB" dirty="0" smtClean="0"/>
          </a:p>
          <a:p>
            <a:pPr algn="ctr" eaLnBrk="1" hangingPunct="1">
              <a:buFont typeface="Arial" charset="0"/>
              <a:buNone/>
            </a:pPr>
            <a:r>
              <a:rPr lang="en-GB" sz="2400" dirty="0" smtClean="0"/>
              <a:t>Michael Turner</a:t>
            </a:r>
          </a:p>
          <a:p>
            <a:pPr algn="ctr" eaLnBrk="1" hangingPunct="1">
              <a:buFont typeface="Arial" charset="0"/>
              <a:buNone/>
            </a:pPr>
            <a:r>
              <a:rPr lang="en-GB" sz="2000" dirty="0" smtClean="0"/>
              <a:t>(University of Hull)</a:t>
            </a:r>
          </a:p>
          <a:p>
            <a:pPr eaLnBrk="1" hangingPunct="1"/>
            <a:endParaRPr lang="en-GB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Michael Turner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698FA06D-B653-4D72-9F5A-B03B263CCD09}" type="datetime1">
              <a:rPr lang="en-US"/>
              <a:pPr>
                <a:defRPr/>
              </a:pPr>
              <a:t>4/8/2010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3468B4-F06C-4B8F-9D4B-AB71CD25DE95}" type="slidenum">
              <a:rPr lang="en-GB"/>
              <a:pPr>
                <a:defRPr/>
              </a:pPr>
              <a:t>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sz="quarter" idx="10"/>
          </p:nvPr>
        </p:nvSpPr>
        <p:spPr>
          <a:xfrm>
            <a:off x="214282" y="214290"/>
            <a:ext cx="8715436" cy="5143523"/>
          </a:xfrm>
        </p:spPr>
        <p:txBody>
          <a:bodyPr/>
          <a:lstStyle/>
          <a:p>
            <a:pPr eaLnBrk="1" hangingPunct="1">
              <a:buNone/>
            </a:pPr>
            <a:r>
              <a:rPr lang="en-GB" sz="2800" b="1" dirty="0" smtClean="0"/>
              <a:t>And for non-agricultural sources (simply by knocking on the doors of local ‘neighbours’ – we can all do that)</a:t>
            </a:r>
            <a:endParaRPr lang="en-GB" sz="2800" b="1" dirty="0" smtClean="0"/>
          </a:p>
          <a:p>
            <a:pPr eaLnBrk="1" hangingPunct="1">
              <a:buNone/>
            </a:pPr>
            <a:r>
              <a:rPr lang="en-GB" sz="2200" dirty="0" smtClean="0"/>
              <a:t>Insurance records			Robin Pearson</a:t>
            </a:r>
          </a:p>
          <a:p>
            <a:pPr eaLnBrk="1" hangingPunct="1">
              <a:buNone/>
            </a:pPr>
            <a:r>
              <a:rPr lang="en-GB" sz="2200" dirty="0" smtClean="0"/>
              <a:t>Corporate Governance		</a:t>
            </a:r>
            <a:r>
              <a:rPr lang="en-GB" sz="2200" dirty="0" smtClean="0"/>
              <a:t>	Pearson</a:t>
            </a:r>
            <a:r>
              <a:rPr lang="en-GB" sz="2200" dirty="0" smtClean="0"/>
              <a:t>, </a:t>
            </a:r>
            <a:r>
              <a:rPr lang="en-GB" sz="2200" dirty="0" smtClean="0"/>
              <a:t>Freeman &amp;Taylor</a:t>
            </a:r>
            <a:endParaRPr lang="en-GB" sz="2200" dirty="0" smtClean="0"/>
          </a:p>
          <a:p>
            <a:pPr eaLnBrk="1" hangingPunct="1">
              <a:buNone/>
            </a:pPr>
            <a:r>
              <a:rPr lang="en-GB" sz="2200" dirty="0" smtClean="0"/>
              <a:t>Slave Trade - Slave Voyages </a:t>
            </a:r>
            <a:r>
              <a:rPr lang="en-GB" sz="2200" dirty="0" smtClean="0"/>
              <a:t>Data	</a:t>
            </a:r>
            <a:r>
              <a:rPr lang="en-GB" sz="2200" dirty="0" smtClean="0"/>
              <a:t>	Richardson et al (WISE</a:t>
            </a:r>
            <a:r>
              <a:rPr lang="en-GB" sz="2200" dirty="0" smtClean="0"/>
              <a:t>)*</a:t>
            </a:r>
            <a:endParaRPr lang="en-GB" sz="2200" dirty="0" smtClean="0"/>
          </a:p>
          <a:p>
            <a:pPr eaLnBrk="1" hangingPunct="1">
              <a:buNone/>
            </a:pPr>
            <a:r>
              <a:rPr lang="en-GB" sz="2200" dirty="0" smtClean="0"/>
              <a:t>Seasonal Migration - Irish		Evans (WISE</a:t>
            </a:r>
            <a:r>
              <a:rPr lang="en-GB" sz="2200" dirty="0" smtClean="0"/>
              <a:t>)*</a:t>
            </a:r>
            <a:endParaRPr lang="en-GB" sz="2200" dirty="0" smtClean="0"/>
          </a:p>
          <a:p>
            <a:pPr eaLnBrk="1" hangingPunct="1">
              <a:buNone/>
            </a:pPr>
            <a:r>
              <a:rPr lang="en-GB" sz="2200" dirty="0" smtClean="0"/>
              <a:t>Diaspora - Irish, Scots, Jewish...	</a:t>
            </a:r>
            <a:r>
              <a:rPr lang="en-GB" sz="2200" dirty="0" smtClean="0"/>
              <a:t>	Evans </a:t>
            </a:r>
            <a:r>
              <a:rPr lang="en-GB" sz="2200" dirty="0" smtClean="0"/>
              <a:t>(WISE</a:t>
            </a:r>
            <a:r>
              <a:rPr lang="en-GB" sz="2200" dirty="0" smtClean="0"/>
              <a:t>)*</a:t>
            </a:r>
            <a:endParaRPr lang="en-GB" sz="2200" dirty="0" smtClean="0"/>
          </a:p>
          <a:p>
            <a:pPr eaLnBrk="1" hangingPunct="1">
              <a:buNone/>
            </a:pPr>
            <a:r>
              <a:rPr lang="en-GB" sz="2200" dirty="0" smtClean="0"/>
              <a:t>European transmigration thru UK	Evans (WISE</a:t>
            </a:r>
            <a:r>
              <a:rPr lang="en-GB" sz="2200" dirty="0" smtClean="0"/>
              <a:t>)*</a:t>
            </a:r>
            <a:endParaRPr lang="en-GB" sz="2200" dirty="0" smtClean="0"/>
          </a:p>
          <a:p>
            <a:pPr eaLnBrk="1" hangingPunct="1">
              <a:buNone/>
            </a:pPr>
            <a:r>
              <a:rPr lang="en-GB" sz="2200" dirty="0" smtClean="0"/>
              <a:t>Fish &amp; Whaling			David Starkey (MHSC, HMAP</a:t>
            </a:r>
            <a:r>
              <a:rPr lang="en-GB" sz="2200" dirty="0" smtClean="0"/>
              <a:t>)* </a:t>
            </a:r>
            <a:r>
              <a:rPr lang="en-GB" sz="2200" dirty="0" smtClean="0"/>
              <a:t>(fish </a:t>
            </a:r>
            <a:r>
              <a:rPr lang="en-GB" sz="2200" dirty="0" smtClean="0"/>
              <a:t>					species</a:t>
            </a:r>
            <a:r>
              <a:rPr lang="en-GB" sz="2200" dirty="0" smtClean="0"/>
              <a:t>, fishing grounds, ports of landing)</a:t>
            </a:r>
          </a:p>
          <a:p>
            <a:pPr eaLnBrk="1" hangingPunct="1">
              <a:buNone/>
            </a:pPr>
            <a:r>
              <a:rPr lang="en-GB" sz="2200" dirty="0" smtClean="0"/>
              <a:t>Ship building		</a:t>
            </a:r>
            <a:r>
              <a:rPr lang="en-GB" sz="2200" dirty="0" smtClean="0"/>
              <a:t>		Starkey</a:t>
            </a:r>
            <a:r>
              <a:rPr lang="en-GB" sz="2200" dirty="0" smtClean="0"/>
              <a:t>, supplementing </a:t>
            </a:r>
            <a:r>
              <a:rPr lang="en-GB" sz="2200" dirty="0" smtClean="0"/>
              <a:t>Mitchell</a:t>
            </a:r>
            <a:endParaRPr lang="en-GB" sz="2200" dirty="0" smtClean="0"/>
          </a:p>
          <a:p>
            <a:pPr eaLnBrk="1" hangingPunct="1">
              <a:buNone/>
            </a:pPr>
            <a:r>
              <a:rPr lang="en-GB" sz="2000" dirty="0" smtClean="0"/>
              <a:t>*Note: WISE is the </a:t>
            </a:r>
            <a:r>
              <a:rPr lang="en-GB" sz="2000" i="1" dirty="0" smtClean="0"/>
              <a:t>Wilberforce Institute for the study of Slavery &amp; Emancipation</a:t>
            </a:r>
            <a:r>
              <a:rPr lang="en-GB" sz="2000" dirty="0" smtClean="0"/>
              <a:t>, MHSC as before, HMAP is </a:t>
            </a:r>
            <a:r>
              <a:rPr lang="en-GB" sz="2000" i="1" dirty="0" smtClean="0"/>
              <a:t>History of </a:t>
            </a:r>
            <a:r>
              <a:rPr lang="en-GB" sz="2000" i="1" dirty="0" smtClean="0"/>
              <a:t>Marine Animal Populations</a:t>
            </a:r>
            <a:r>
              <a:rPr lang="en-GB" sz="2000" dirty="0" smtClean="0"/>
              <a:t> (Hull)</a:t>
            </a:r>
            <a:endParaRPr lang="en-GB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903AF17B-60E2-4C58-A34F-DDFAE496950A}" type="datetime1">
              <a:rPr lang="en-US"/>
              <a:pPr>
                <a:defRPr/>
              </a:pPr>
              <a:t>4/8/2010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362B3-1DBA-4ECF-9344-F955C903FB89}" type="slidenum">
              <a:rPr lang="en-GB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Michael Turner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/>
          <p:cNvSpPr>
            <a:spLocks noGrp="1"/>
          </p:cNvSpPr>
          <p:nvPr>
            <p:ph sz="quarter" idx="10"/>
          </p:nvPr>
        </p:nvSpPr>
        <p:spPr>
          <a:xfrm>
            <a:off x="428625" y="928670"/>
            <a:ext cx="8286750" cy="442914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GB" sz="2200" dirty="0" smtClean="0"/>
              <a:t>While Agriculture ‘looks’ pretty well covered by Mitchell there 	is so much more that has been added since it last appeared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z="2200" dirty="0" smtClean="0"/>
              <a:t>BHSP will take the statistical inquiry back to </a:t>
            </a:r>
            <a:r>
              <a:rPr lang="en-GB" sz="2200" dirty="0" err="1" smtClean="0"/>
              <a:t>Domesday</a:t>
            </a:r>
            <a:r>
              <a:rPr lang="en-GB" sz="2200" dirty="0" smtClean="0"/>
              <a:t> book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z="2200" dirty="0" smtClean="0"/>
              <a:t>But ‘Agriculture’ is not everything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z="2200" dirty="0" smtClean="0"/>
              <a:t>We all have data – that’s what historians of all descriptions thrive 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z="2200" dirty="0" smtClean="0"/>
              <a:t>Knock on doors and see what our colleagues are doing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z="2200" dirty="0" smtClean="0"/>
              <a:t>Also, while we can plunder official sources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z="2200" dirty="0" smtClean="0"/>
              <a:t>W</a:t>
            </a:r>
            <a:r>
              <a:rPr lang="en-GB" sz="2200" dirty="0" smtClean="0"/>
              <a:t>e can also construct new datasets where the official sources are 	incomplete (before annual auditing kicked in during the 19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 	century)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z="2200" dirty="0" smtClean="0"/>
              <a:t>Or </a:t>
            </a:r>
            <a:r>
              <a:rPr lang="en-GB" sz="2200" dirty="0" smtClean="0"/>
              <a:t>where they do not cover the nuances of time and place we can 	construct afresh............which perhaps is an appropriate 	message to end with</a:t>
            </a:r>
            <a:endParaRPr lang="en-GB" sz="2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625" y="274639"/>
            <a:ext cx="8286750" cy="43971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In conclusion</a:t>
            </a:r>
            <a:endParaRPr lang="en-GB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903AF17B-60E2-4C58-A34F-DDFAE496950A}" type="datetime1">
              <a:rPr lang="en-US"/>
              <a:pPr>
                <a:defRPr/>
              </a:pPr>
              <a:t>4/8/2010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0F688-2BD3-45C0-979B-7B009F2201F9}" type="slidenum">
              <a:rPr lang="en-GB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Michael Turner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28596" y="1071546"/>
            <a:ext cx="8286808" cy="4286280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To review the single sector of Agriculture</a:t>
            </a:r>
          </a:p>
          <a:p>
            <a:pPr>
              <a:buFont typeface="Arial" pitchFamily="34" charset="0"/>
              <a:buChar char="•"/>
            </a:pPr>
            <a:r>
              <a:rPr lang="en-GB" sz="3000" dirty="0" smtClean="0"/>
              <a:t>C</a:t>
            </a:r>
            <a:r>
              <a:rPr lang="en-GB" sz="3000" dirty="0" smtClean="0"/>
              <a:t>omparing </a:t>
            </a:r>
            <a:r>
              <a:rPr lang="en-GB" sz="3000" dirty="0" smtClean="0"/>
              <a:t>Mitchell </a:t>
            </a:r>
            <a:r>
              <a:rPr lang="en-GB" sz="3000" dirty="0" smtClean="0"/>
              <a:t>(1988) with Agrarian </a:t>
            </a:r>
            <a:r>
              <a:rPr lang="en-GB" sz="3000" dirty="0" smtClean="0"/>
              <a:t>History </a:t>
            </a:r>
            <a:r>
              <a:rPr lang="en-GB" sz="3000" dirty="0" smtClean="0"/>
              <a:t>	of </a:t>
            </a:r>
            <a:r>
              <a:rPr lang="en-GB" sz="3000" dirty="0" smtClean="0"/>
              <a:t>England &amp; Wales (AHEW</a:t>
            </a:r>
            <a:r>
              <a:rPr lang="en-GB" sz="3000" dirty="0" smtClean="0"/>
              <a:t>) Vol. VII, (2000)</a:t>
            </a:r>
            <a:endParaRPr lang="en-GB" sz="3000" dirty="0" smtClean="0"/>
          </a:p>
          <a:p>
            <a:pPr>
              <a:buFont typeface="Arial" pitchFamily="34" charset="0"/>
              <a:buChar char="•"/>
            </a:pPr>
            <a:r>
              <a:rPr lang="en-GB" sz="3000" dirty="0" smtClean="0"/>
              <a:t>To identify some </a:t>
            </a:r>
            <a:r>
              <a:rPr lang="en-GB" sz="3000" dirty="0" smtClean="0"/>
              <a:t>overlaps &amp; differences</a:t>
            </a:r>
          </a:p>
          <a:p>
            <a:pPr>
              <a:buFont typeface="Arial" pitchFamily="34" charset="0"/>
              <a:buChar char="•"/>
            </a:pPr>
            <a:r>
              <a:rPr lang="en-GB" sz="3000" dirty="0" smtClean="0"/>
              <a:t>To indicate what has been added more recently</a:t>
            </a:r>
          </a:p>
          <a:p>
            <a:pPr>
              <a:buNone/>
            </a:pPr>
            <a:r>
              <a:rPr lang="en-GB" sz="3000" b="1" dirty="0" smtClean="0"/>
              <a:t>To </a:t>
            </a:r>
            <a:r>
              <a:rPr lang="en-GB" sz="3000" b="1" dirty="0" smtClean="0"/>
              <a:t>identify some new sources outside agriculture</a:t>
            </a:r>
          </a:p>
          <a:p>
            <a:r>
              <a:rPr lang="en-GB" sz="3000" dirty="0" smtClean="0"/>
              <a:t>By knocking on </a:t>
            </a:r>
            <a:r>
              <a:rPr lang="en-GB" sz="3000" dirty="0" smtClean="0"/>
              <a:t>the doors of our colleagues</a:t>
            </a:r>
            <a:endParaRPr lang="en-GB" sz="3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86808" cy="654032"/>
          </a:xfrm>
        </p:spPr>
        <p:txBody>
          <a:bodyPr/>
          <a:lstStyle/>
          <a:p>
            <a:r>
              <a:rPr lang="en-GB" sz="4000" b="1" dirty="0" smtClean="0"/>
              <a:t>Today’s Exercise</a:t>
            </a:r>
            <a:endParaRPr lang="en-GB" sz="4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7249952-5091-443C-BAD4-C08D81F34D0F}" type="datetime1">
              <a:rPr lang="en-US" smtClean="0"/>
              <a:pPr>
                <a:defRPr/>
              </a:pPr>
              <a:t>4/8/2010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ADF28B-EB16-4F56-B81F-E574BE789D40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Michael Turner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1"/>
          <p:cNvSpPr>
            <a:spLocks noGrp="1"/>
          </p:cNvSpPr>
          <p:nvPr>
            <p:ph sz="quarter" idx="10"/>
          </p:nvPr>
        </p:nvSpPr>
        <p:spPr>
          <a:xfrm>
            <a:off x="214282" y="1571612"/>
            <a:ext cx="8929718" cy="3786201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sz="3000" b="1" dirty="0" smtClean="0"/>
              <a:t>Source	Dates		Pages		Tables	Other</a:t>
            </a:r>
          </a:p>
          <a:p>
            <a:pPr eaLnBrk="1" hangingPunct="1">
              <a:buFont typeface="Arial" charset="0"/>
              <a:buNone/>
            </a:pPr>
            <a:r>
              <a:rPr lang="en-GB" sz="2400" dirty="0" smtClean="0"/>
              <a:t>Mitchell</a:t>
            </a:r>
            <a:r>
              <a:rPr lang="en-GB" sz="2400" dirty="0" smtClean="0"/>
              <a:t>	1697-1980	56		21</a:t>
            </a:r>
          </a:p>
          <a:p>
            <a:pPr eaLnBrk="1" hangingPunct="1">
              <a:buFont typeface="Arial" charset="0"/>
              <a:buNone/>
            </a:pPr>
            <a:r>
              <a:rPr lang="en-GB" sz="2400" dirty="0" smtClean="0"/>
              <a:t>					(6 script)</a:t>
            </a:r>
          </a:p>
          <a:p>
            <a:pPr eaLnBrk="1" hangingPunct="1">
              <a:buFont typeface="Arial" charset="0"/>
              <a:buNone/>
            </a:pPr>
            <a:r>
              <a:rPr lang="en-GB" sz="2400" dirty="0" smtClean="0"/>
              <a:t>AHEW </a:t>
            </a:r>
            <a:r>
              <a:rPr lang="en-GB" sz="2400" dirty="0" smtClean="0"/>
              <a:t>(VII)	1850-1914	382		104		32 maps</a:t>
            </a:r>
          </a:p>
          <a:p>
            <a:pPr eaLnBrk="1" hangingPunct="1">
              <a:buFont typeface="Arial" charset="0"/>
              <a:buNone/>
            </a:pPr>
            <a:r>
              <a:rPr lang="en-GB" sz="2400" dirty="0" smtClean="0"/>
              <a:t>					(65 script)			55 graphs</a:t>
            </a:r>
          </a:p>
          <a:p>
            <a:pPr eaLnBrk="1" hangingPunct="1">
              <a:buFont typeface="Arial" charset="0"/>
              <a:buNone/>
            </a:pPr>
            <a:endParaRPr lang="en-GB" sz="2400" dirty="0" smtClean="0"/>
          </a:p>
          <a:p>
            <a:pPr eaLnBrk="1" hangingPunct="1">
              <a:buFont typeface="Arial" charset="0"/>
              <a:buNone/>
            </a:pPr>
            <a:r>
              <a:rPr lang="en-GB" sz="2400" dirty="0" smtClean="0"/>
              <a:t>The next 3 slides compare the detail in Mitchell from his 21 tables with the details from AHEW and indicating the differences and some of the latest additions to our knowledge</a:t>
            </a:r>
            <a:endParaRPr lang="en-GB" sz="2400" dirty="0" smtClean="0"/>
          </a:p>
        </p:txBody>
      </p:sp>
      <p:sp>
        <p:nvSpPr>
          <p:cNvPr id="4099" name="Title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750" cy="1143008"/>
          </a:xfrm>
        </p:spPr>
        <p:txBody>
          <a:bodyPr/>
          <a:lstStyle/>
          <a:p>
            <a:pPr eaLnBrk="1" hangingPunct="1"/>
            <a:r>
              <a:rPr lang="en-GB" sz="3200" b="1" dirty="0" smtClean="0"/>
              <a:t>An Audit of </a:t>
            </a:r>
            <a:r>
              <a:rPr lang="en-GB" sz="3200" b="1" dirty="0" smtClean="0"/>
              <a:t>Agriculture</a:t>
            </a:r>
            <a:br>
              <a:rPr lang="en-GB" sz="3200" b="1" dirty="0" smtClean="0"/>
            </a:br>
            <a:r>
              <a:rPr lang="en-GB" sz="3200" b="1" dirty="0" smtClean="0"/>
              <a:t>Mitchell in the light of AHEW Vol. VII</a:t>
            </a:r>
            <a:endParaRPr lang="en-GB" sz="32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903AF17B-60E2-4C58-A34F-DDFAE496950A}" type="datetime1">
              <a:rPr lang="en-US"/>
              <a:pPr>
                <a:defRPr/>
              </a:pPr>
              <a:t>4/8/2010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0BA6B-E2F1-4E08-B5C8-8AC0A12DC25E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Michael Turner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14313" y="285750"/>
            <a:ext cx="8715375" cy="50720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/>
              <a:t>Mitchell 				AHEW	New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b="1" dirty="0" smtClean="0"/>
              <a:t>mid 19</a:t>
            </a:r>
            <a:r>
              <a:rPr lang="en-GB" sz="2800" b="1" baseline="30000" dirty="0" smtClean="0"/>
              <a:t>th</a:t>
            </a:r>
            <a:r>
              <a:rPr lang="en-GB" sz="2800" b="1" dirty="0" smtClean="0"/>
              <a:t> C – 1980			c.1850-1914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sz="2400" dirty="0" smtClean="0"/>
              <a:t>Crop acres (GB 1867-1980)	yes (to 1914)	county dist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sz="2400" dirty="0" smtClean="0"/>
              <a:t>Crop acres (Ireland 1847-1980)			county dist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sz="2400" dirty="0" smtClean="0"/>
              <a:t>Wheat yields (E&amp;W 1884-1980)	yes (better?)	</a:t>
            </a:r>
            <a:r>
              <a:rPr lang="en-GB" sz="2400" dirty="0" smtClean="0"/>
              <a:t>TBA (2001)*</a:t>
            </a:r>
            <a:endParaRPr lang="en-GB" sz="2400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sz="2400" dirty="0" smtClean="0"/>
              <a:t>Production (GB)			yes (better?) 	</a:t>
            </a:r>
            <a:r>
              <a:rPr lang="en-GB" sz="2400" dirty="0" smtClean="0"/>
              <a:t>Paul Brassley</a:t>
            </a:r>
            <a:endParaRPr lang="en-GB" sz="2400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sz="2400" dirty="0" smtClean="0"/>
              <a:t>Production (Ireland)				better?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sz="2400" dirty="0" smtClean="0"/>
              <a:t>Livestock  no (GB)			yes		county dist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sz="2400" dirty="0" smtClean="0"/>
              <a:t>Livestock  no (Ireland)				county dist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sz="2400" dirty="0" smtClean="0"/>
              <a:t>‘Meat’ prod (UK 1901-80, 	(UK by value	better via 	Rep 1935-80)		by ‘animal’ 1867-1914)   carcass </a:t>
            </a:r>
            <a:r>
              <a:rPr lang="en-GB" sz="2400" dirty="0" err="1" smtClean="0"/>
              <a:t>wts</a:t>
            </a:r>
            <a:r>
              <a:rPr lang="en-GB" sz="2400" dirty="0" smtClean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None/>
              <a:defRPr/>
            </a:pPr>
            <a:r>
              <a:rPr lang="en-GB" sz="2200" dirty="0" smtClean="0"/>
              <a:t>*Note: TBA is Turner, Beckett, Afton, </a:t>
            </a:r>
            <a:r>
              <a:rPr lang="en-GB" sz="2200" i="1" dirty="0" smtClean="0"/>
              <a:t>Farm Production</a:t>
            </a:r>
            <a:r>
              <a:rPr lang="en-GB" sz="2200" dirty="0" smtClean="0"/>
              <a:t> (CUP, 2001)</a:t>
            </a:r>
            <a:endParaRPr lang="en-GB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903AF17B-60E2-4C58-A34F-DDFAE496950A}" type="datetime1">
              <a:rPr lang="en-US"/>
              <a:pPr>
                <a:defRPr/>
              </a:pPr>
              <a:t>4/8/2010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71780-6E71-4D2A-B60B-260B398E0B1F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Michael Turner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42845" y="357188"/>
            <a:ext cx="8858312" cy="500062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/>
              <a:t>Mitchell 				AHEW	New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b="1" dirty="0" smtClean="0"/>
              <a:t>mid 19</a:t>
            </a:r>
            <a:r>
              <a:rPr lang="en-GB" sz="2800" b="1" baseline="30000" dirty="0" smtClean="0"/>
              <a:t>th</a:t>
            </a:r>
            <a:r>
              <a:rPr lang="en-GB" sz="2800" b="1" dirty="0" smtClean="0"/>
              <a:t> C – 1980			c.1850-1914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 smtClean="0"/>
              <a:t>9.   Dairy production (1900-)		milk output	milk yields &amp;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 smtClean="0"/>
              <a:t>					by value (via </a:t>
            </a:r>
            <a:r>
              <a:rPr lang="en-GB" sz="2400" dirty="0" err="1" smtClean="0"/>
              <a:t>Bellerby</a:t>
            </a:r>
            <a:r>
              <a:rPr lang="en-GB" sz="2400" dirty="0" smtClean="0"/>
              <a:t>)	Irish creameries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10"/>
              <a:defRPr/>
            </a:pPr>
            <a:r>
              <a:rPr lang="en-GB" sz="2400" dirty="0" smtClean="0"/>
              <a:t>Fish landings			</a:t>
            </a:r>
            <a:r>
              <a:rPr lang="en-GB" sz="2400" dirty="0" smtClean="0"/>
              <a:t>not covered</a:t>
            </a:r>
            <a:r>
              <a:rPr lang="en-GB" sz="2400" dirty="0" smtClean="0"/>
              <a:t>	MHSC (Hull</a:t>
            </a:r>
            <a:r>
              <a:rPr lang="en-GB" sz="2400" dirty="0" smtClean="0"/>
              <a:t>)*</a:t>
            </a:r>
            <a:endParaRPr lang="en-GB" sz="24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10"/>
              <a:defRPr/>
            </a:pPr>
            <a:r>
              <a:rPr lang="en-GB" sz="2400" dirty="0" smtClean="0"/>
              <a:t>Agric Output (1855-1965)		via </a:t>
            </a:r>
            <a:r>
              <a:rPr lang="en-GB" sz="2400" dirty="0" err="1" smtClean="0"/>
              <a:t>Bellerby</a:t>
            </a:r>
            <a:r>
              <a:rPr lang="en-GB" sz="2400" dirty="0" smtClean="0"/>
              <a:t>	Brassley, Feinstein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10"/>
              <a:defRPr/>
            </a:pPr>
            <a:r>
              <a:rPr lang="en-GB" sz="2400" dirty="0" smtClean="0"/>
              <a:t>Inputs/outputs UK (1867-1980)	via </a:t>
            </a:r>
            <a:r>
              <a:rPr lang="en-GB" sz="2400" dirty="0" err="1" smtClean="0"/>
              <a:t>Bellerby</a:t>
            </a:r>
            <a:r>
              <a:rPr lang="en-GB" sz="2400" dirty="0" smtClean="0"/>
              <a:t> &amp;	Phillips on drainage				(detail in FML chapter on fertilizer)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10"/>
              <a:defRPr/>
            </a:pPr>
            <a:r>
              <a:rPr lang="en-GB" sz="2400" dirty="0" smtClean="0"/>
              <a:t>ditto  Ireland </a:t>
            </a:r>
            <a:r>
              <a:rPr lang="en-GB" sz="2400" dirty="0" smtClean="0"/>
              <a:t>1926-1980		not covered</a:t>
            </a:r>
            <a:endParaRPr lang="en-GB" sz="24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10"/>
              <a:defRPr/>
            </a:pPr>
            <a:r>
              <a:rPr lang="en-GB" sz="2400" dirty="0" smtClean="0"/>
              <a:t>No  of agric workers (1921-80)	back to 1851	Leigh Shaw-Taylor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 smtClean="0"/>
              <a:t>	</a:t>
            </a:r>
            <a:r>
              <a:rPr lang="en-GB" sz="2400" dirty="0" smtClean="0"/>
              <a:t>				</a:t>
            </a:r>
            <a:r>
              <a:rPr lang="en-GB" sz="2400" dirty="0" smtClean="0"/>
              <a:t>(based on Booth</a:t>
            </a:r>
            <a:r>
              <a:rPr lang="en-GB" sz="2400" dirty="0" smtClean="0"/>
              <a:t>, </a:t>
            </a:r>
            <a:r>
              <a:rPr lang="en-GB" sz="2400" dirty="0" err="1" smtClean="0"/>
              <a:t>Bowley</a:t>
            </a:r>
            <a:r>
              <a:rPr lang="en-GB" sz="2400" dirty="0" smtClean="0"/>
              <a:t>, </a:t>
            </a:r>
            <a:endParaRPr lang="en-GB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 smtClean="0"/>
              <a:t>					Taylor</a:t>
            </a:r>
            <a:r>
              <a:rPr lang="en-GB" sz="2400" dirty="0" smtClean="0"/>
              <a:t>, </a:t>
            </a:r>
            <a:r>
              <a:rPr lang="en-GB" sz="2400" dirty="0" smtClean="0"/>
              <a:t>&amp; Armstrong)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200" dirty="0" smtClean="0"/>
              <a:t>*Note: MHSC is the </a:t>
            </a:r>
            <a:r>
              <a:rPr lang="en-GB" sz="2200" i="1" dirty="0" smtClean="0"/>
              <a:t>Maritime Historical Studies Centre</a:t>
            </a:r>
            <a:r>
              <a:rPr lang="en-GB" sz="2200" dirty="0" smtClean="0"/>
              <a:t>, University of Hull</a:t>
            </a:r>
            <a:endParaRPr lang="en-GB" sz="2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903AF17B-60E2-4C58-A34F-DDFAE496950A}" type="datetime1">
              <a:rPr lang="en-US"/>
              <a:pPr>
                <a:defRPr/>
              </a:pPr>
              <a:t>4/8/2010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40B59-DB80-485D-9644-AC50CA40E092}" type="slidenum">
              <a:rPr lang="en-GB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Michael Turner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42875" y="357188"/>
            <a:ext cx="8786813" cy="500062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/>
              <a:t>Mitchell 				AHEW	New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b="1" dirty="0" smtClean="0"/>
              <a:t>mid 19</a:t>
            </a:r>
            <a:r>
              <a:rPr lang="en-GB" sz="2800" b="1" baseline="30000" dirty="0" smtClean="0"/>
              <a:t>th</a:t>
            </a:r>
            <a:r>
              <a:rPr lang="en-GB" sz="2800" b="1" dirty="0" smtClean="0"/>
              <a:t> C – 1980			c.1850-1914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2800" b="1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15"/>
              <a:defRPr/>
            </a:pPr>
            <a:r>
              <a:rPr lang="en-GB" sz="2400" dirty="0" smtClean="0"/>
              <a:t>Farm Incomes 1855-1980		via </a:t>
            </a:r>
            <a:r>
              <a:rPr lang="en-GB" sz="2400" dirty="0" err="1" smtClean="0"/>
              <a:t>Bellerby</a:t>
            </a:r>
            <a:r>
              <a:rPr lang="en-GB" sz="2400" dirty="0" smtClean="0"/>
              <a:t>	rent  (Clark, TBA)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15"/>
              <a:defRPr/>
            </a:pPr>
            <a:r>
              <a:rPr lang="en-GB" sz="2400" dirty="0" smtClean="0"/>
              <a:t>Corn Trade GB (1697-1842)	</a:t>
            </a:r>
            <a:r>
              <a:rPr lang="en-GB" sz="2400" dirty="0" smtClean="0"/>
              <a:t>(in Vol</a:t>
            </a:r>
            <a:r>
              <a:rPr lang="en-GB" sz="2400" dirty="0" smtClean="0"/>
              <a:t>. VI)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15"/>
              <a:defRPr/>
            </a:pPr>
            <a:r>
              <a:rPr lang="en-GB" sz="2400" dirty="0" smtClean="0"/>
              <a:t>Corn Trade UK (1792-1980)	more variety/fewer years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15"/>
              <a:defRPr/>
            </a:pPr>
            <a:r>
              <a:rPr lang="en-GB" sz="2400" dirty="0" smtClean="0"/>
              <a:t>Wheat imports UK (1828-1980)	graphically only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15"/>
              <a:defRPr/>
            </a:pPr>
            <a:r>
              <a:rPr lang="en-GB" sz="2400" dirty="0" smtClean="0"/>
              <a:t>Meat Imports (1840-1980)	not annually	</a:t>
            </a:r>
            <a:r>
              <a:rPr lang="en-GB" sz="2400" dirty="0" err="1" smtClean="0"/>
              <a:t>Perren</a:t>
            </a:r>
            <a:r>
              <a:rPr lang="en-GB" sz="2400" dirty="0" smtClean="0"/>
              <a:t> on frozen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15"/>
              <a:defRPr/>
            </a:pPr>
            <a:r>
              <a:rPr lang="en-GB" sz="2400" dirty="0" smtClean="0"/>
              <a:t>Meat &amp; butter exp </a:t>
            </a:r>
            <a:r>
              <a:rPr lang="en-GB" sz="2400" dirty="0" smtClean="0"/>
              <a:t>(Rep 1924-80) not covered</a:t>
            </a:r>
            <a:endParaRPr lang="en-GB" sz="24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15"/>
              <a:defRPr/>
            </a:pPr>
            <a:r>
              <a:rPr lang="en-GB" sz="2400" dirty="0" smtClean="0"/>
              <a:t>Acreage enclosed – England	(Vol. VI omitted)  Chapman et al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 smtClean="0"/>
              <a:t>									add Wales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903AF17B-60E2-4C58-A34F-DDFAE496950A}" type="datetime1">
              <a:rPr lang="en-US"/>
              <a:pPr>
                <a:defRPr/>
              </a:pPr>
              <a:t>4/8/2010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6BA405-A86B-44EB-9B86-5487C09CD383}" type="slidenum">
              <a:rPr lang="en-GB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Michael Turner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28596" y="1428736"/>
            <a:ext cx="8286808" cy="3929090"/>
          </a:xfrm>
        </p:spPr>
        <p:txBody>
          <a:bodyPr/>
          <a:lstStyle/>
          <a:p>
            <a:pPr>
              <a:buNone/>
            </a:pPr>
            <a:r>
              <a:rPr lang="en-GB" sz="2800" b="1" dirty="0" smtClean="0"/>
              <a:t>In AHEW Vol. VI, not in Mitchell (or better than in</a:t>
            </a:r>
            <a:r>
              <a:rPr lang="en-GB" sz="2800" b="1" dirty="0" smtClean="0"/>
              <a:t>..)</a:t>
            </a:r>
            <a:endParaRPr lang="en-GB" sz="2800" b="1" dirty="0" smtClean="0"/>
          </a:p>
          <a:p>
            <a:r>
              <a:rPr lang="en-GB" sz="2400" dirty="0" smtClean="0"/>
              <a:t>Meat prices from Eton, Charterhouse, Smithfield, </a:t>
            </a:r>
            <a:r>
              <a:rPr lang="en-GB" sz="2400" dirty="0" smtClean="0"/>
              <a:t>St </a:t>
            </a:r>
            <a:r>
              <a:rPr lang="en-GB" sz="2400" dirty="0" smtClean="0"/>
              <a:t>Thom. </a:t>
            </a:r>
            <a:r>
              <a:rPr lang="en-GB" sz="2400" dirty="0" smtClean="0"/>
              <a:t>	Hospital </a:t>
            </a:r>
            <a:r>
              <a:rPr lang="en-GB" sz="2400" dirty="0" smtClean="0"/>
              <a:t>(via </a:t>
            </a:r>
            <a:r>
              <a:rPr lang="en-GB" sz="2400" dirty="0" err="1" smtClean="0"/>
              <a:t>Beveridge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Cheese &amp; butter prices Greenwich Hosp., Navy, </a:t>
            </a:r>
            <a:r>
              <a:rPr lang="en-GB" sz="2400" dirty="0" smtClean="0"/>
              <a:t>Lancs</a:t>
            </a:r>
            <a:r>
              <a:rPr lang="en-GB" sz="2400" dirty="0" smtClean="0"/>
              <a:t>., </a:t>
            </a:r>
            <a:r>
              <a:rPr lang="en-GB" sz="2400" dirty="0" smtClean="0"/>
              <a:t>	Cheshire </a:t>
            </a:r>
            <a:r>
              <a:rPr lang="en-GB" sz="2400" dirty="0" smtClean="0"/>
              <a:t>(via </a:t>
            </a:r>
            <a:r>
              <a:rPr lang="en-GB" sz="2400" dirty="0" err="1" smtClean="0"/>
              <a:t>Beveridge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Sheep and cattle weights by breed 1750-1850</a:t>
            </a:r>
          </a:p>
          <a:p>
            <a:r>
              <a:rPr lang="en-GB" sz="2400" dirty="0" smtClean="0"/>
              <a:t>Better rye, beans, peas prices</a:t>
            </a:r>
          </a:p>
          <a:p>
            <a:r>
              <a:rPr lang="en-GB" sz="2400" dirty="0" smtClean="0"/>
              <a:t>Regional markets for wheat, barley, oats, beans, peas </a:t>
            </a:r>
            <a:r>
              <a:rPr lang="en-GB" sz="2400" dirty="0" smtClean="0"/>
              <a:t>&amp; </a:t>
            </a:r>
            <a:r>
              <a:rPr lang="en-GB" sz="2400" dirty="0" smtClean="0"/>
              <a:t>rye for </a:t>
            </a:r>
            <a:r>
              <a:rPr lang="en-GB" sz="2400" dirty="0" smtClean="0"/>
              <a:t>	up </a:t>
            </a:r>
            <a:r>
              <a:rPr lang="en-GB" sz="2400" dirty="0" smtClean="0"/>
              <a:t>to 100 </a:t>
            </a:r>
            <a:r>
              <a:rPr lang="en-GB" sz="2400" dirty="0" smtClean="0"/>
              <a:t>years</a:t>
            </a:r>
            <a:endParaRPr lang="en-GB" sz="2800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86808" cy="725470"/>
          </a:xfrm>
        </p:spPr>
        <p:txBody>
          <a:bodyPr/>
          <a:lstStyle/>
          <a:p>
            <a:r>
              <a:rPr lang="en-GB" sz="3600" b="1" dirty="0" smtClean="0"/>
              <a:t>Brief Comparison with </a:t>
            </a:r>
            <a:r>
              <a:rPr lang="en-GB" sz="3600" b="1" dirty="0" smtClean="0"/>
              <a:t>Vol. </a:t>
            </a:r>
            <a:r>
              <a:rPr lang="en-GB" sz="3600" b="1" dirty="0" smtClean="0"/>
              <a:t>VI 1750-1850</a:t>
            </a:r>
            <a:endParaRPr lang="en-GB" sz="36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7249952-5091-443C-BAD4-C08D81F34D0F}" type="datetime1">
              <a:rPr lang="en-US" smtClean="0"/>
              <a:pPr>
                <a:defRPr/>
              </a:pPr>
              <a:t>4/8/2010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ADF28B-EB16-4F56-B81F-E574BE789D40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Michael Turner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sz="quarter" idx="10"/>
          </p:nvPr>
        </p:nvSpPr>
        <p:spPr>
          <a:xfrm>
            <a:off x="214282" y="714356"/>
            <a:ext cx="8501064" cy="4572019"/>
          </a:xfrm>
        </p:spPr>
        <p:txBody>
          <a:bodyPr/>
          <a:lstStyle/>
          <a:p>
            <a:pPr algn="ctr">
              <a:buNone/>
            </a:pPr>
            <a:r>
              <a:rPr lang="en-GB" sz="3600" b="1" dirty="0" smtClean="0"/>
              <a:t>Continued.....</a:t>
            </a:r>
          </a:p>
          <a:p>
            <a:endParaRPr lang="en-GB" sz="2800" dirty="0" smtClean="0"/>
          </a:p>
          <a:p>
            <a:r>
              <a:rPr lang="en-GB" sz="2400" dirty="0" smtClean="0"/>
              <a:t>Butter prices, Waterford 1779-1850</a:t>
            </a:r>
          </a:p>
          <a:p>
            <a:r>
              <a:rPr lang="en-GB" sz="2400" dirty="0" smtClean="0"/>
              <a:t>Potatoes prices 1771-1853 (Lancaster &amp; Preston)</a:t>
            </a:r>
          </a:p>
          <a:p>
            <a:r>
              <a:rPr lang="en-GB" sz="2400" dirty="0" smtClean="0"/>
              <a:t>Cider prices 1769-90 (Worcester), grass seed prices </a:t>
            </a:r>
            <a:r>
              <a:rPr lang="en-GB" sz="2400" dirty="0" smtClean="0"/>
              <a:t>(</a:t>
            </a:r>
            <a:r>
              <a:rPr lang="en-GB" sz="2400" dirty="0" smtClean="0"/>
              <a:t>1790-1814)</a:t>
            </a:r>
          </a:p>
          <a:p>
            <a:r>
              <a:rPr lang="en-GB" sz="2400" dirty="0" smtClean="0"/>
              <a:t> Specialist trade - guano 1840s, clover seed </a:t>
            </a:r>
            <a:r>
              <a:rPr lang="en-GB" sz="2400" dirty="0" smtClean="0"/>
              <a:t>1750-1850</a:t>
            </a:r>
            <a:r>
              <a:rPr lang="en-GB" sz="2400" dirty="0" smtClean="0"/>
              <a:t>, oil seed </a:t>
            </a:r>
            <a:r>
              <a:rPr lang="en-GB" sz="2400" dirty="0" smtClean="0"/>
              <a:t>	cake </a:t>
            </a:r>
            <a:r>
              <a:rPr lang="en-GB" sz="2400" dirty="0" smtClean="0"/>
              <a:t>1792-1850, hops back to 1750</a:t>
            </a:r>
          </a:p>
          <a:p>
            <a:r>
              <a:rPr lang="en-GB" sz="2400" dirty="0" smtClean="0"/>
              <a:t>Agriculturally wages regionally back to 1768</a:t>
            </a:r>
          </a:p>
          <a:p>
            <a:pPr eaLnBrk="1" hangingPunct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903AF17B-60E2-4C58-A34F-DDFAE496950A}" type="datetime1">
              <a:rPr lang="en-US"/>
              <a:pPr>
                <a:defRPr/>
              </a:pPr>
              <a:t>4/8/2010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362B3-1DBA-4ECF-9344-F955C903FB89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Michael Turner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sz="quarter" idx="10"/>
          </p:nvPr>
        </p:nvSpPr>
        <p:spPr>
          <a:xfrm>
            <a:off x="142844" y="142875"/>
            <a:ext cx="8858312" cy="528637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GB" b="1" dirty="0" smtClean="0"/>
              <a:t>Unused/Recent/New Datasets </a:t>
            </a:r>
            <a:r>
              <a:rPr lang="en-GB" b="1" dirty="0" smtClean="0"/>
              <a:t>(just a flavour)</a:t>
            </a:r>
          </a:p>
          <a:p>
            <a:pPr eaLnBrk="1" hangingPunct="1">
              <a:buFont typeface="Arial" charset="0"/>
              <a:buNone/>
            </a:pPr>
            <a:r>
              <a:rPr lang="en-GB" sz="2400" dirty="0" smtClean="0"/>
              <a:t>Tithe returns	</a:t>
            </a:r>
            <a:r>
              <a:rPr lang="en-GB" sz="2400" dirty="0" err="1" smtClean="0"/>
              <a:t>Kain</a:t>
            </a:r>
            <a:endParaRPr lang="en-GB" sz="2400" dirty="0" smtClean="0"/>
          </a:p>
          <a:p>
            <a:pPr eaLnBrk="1" hangingPunct="1">
              <a:buFont typeface="Arial" charset="0"/>
              <a:buNone/>
            </a:pPr>
            <a:r>
              <a:rPr lang="en-GB" sz="2400" dirty="0" smtClean="0"/>
              <a:t>Enclosure	</a:t>
            </a:r>
            <a:r>
              <a:rPr lang="en-GB" sz="2400" dirty="0" err="1" smtClean="0"/>
              <a:t>Kain</a:t>
            </a:r>
            <a:r>
              <a:rPr lang="en-GB" sz="2400" dirty="0" smtClean="0"/>
              <a:t>/Chapman</a:t>
            </a:r>
          </a:p>
          <a:p>
            <a:pPr eaLnBrk="1" hangingPunct="1">
              <a:buFont typeface="Arial" charset="0"/>
              <a:buNone/>
            </a:pPr>
            <a:r>
              <a:rPr lang="en-GB" sz="2400" dirty="0" smtClean="0"/>
              <a:t>Rent		TBA in AHEW		Greg Clark, </a:t>
            </a:r>
            <a:r>
              <a:rPr lang="en-GB" sz="2400" dirty="0" smtClean="0"/>
              <a:t>&amp; revised </a:t>
            </a:r>
            <a:r>
              <a:rPr lang="en-GB" sz="2400" dirty="0" smtClean="0"/>
              <a:t>TBA</a:t>
            </a:r>
          </a:p>
          <a:p>
            <a:pPr eaLnBrk="1" hangingPunct="1">
              <a:buFont typeface="Arial" charset="0"/>
              <a:buNone/>
            </a:pPr>
            <a:r>
              <a:rPr lang="en-GB" sz="2400" dirty="0" smtClean="0"/>
              <a:t>Crop Yields	TBA</a:t>
            </a:r>
          </a:p>
          <a:p>
            <a:pPr eaLnBrk="1" hangingPunct="1">
              <a:buFont typeface="Arial" charset="0"/>
              <a:buNone/>
            </a:pPr>
            <a:r>
              <a:rPr lang="en-GB" sz="2400" dirty="0" smtClean="0"/>
              <a:t>Prices		new Irish prices	Solar/Kennedy</a:t>
            </a:r>
          </a:p>
          <a:p>
            <a:pPr eaLnBrk="1" hangingPunct="1">
              <a:buFont typeface="Arial" charset="0"/>
              <a:buNone/>
            </a:pPr>
            <a:r>
              <a:rPr lang="en-GB" sz="2400" dirty="0" smtClean="0"/>
              <a:t>Prices/wages	new British prices	Greg Clark (back to 13thC)</a:t>
            </a:r>
          </a:p>
          <a:p>
            <a:pPr eaLnBrk="1" hangingPunct="1">
              <a:buFont typeface="Arial" charset="0"/>
              <a:buNone/>
            </a:pPr>
            <a:r>
              <a:rPr lang="en-GB" sz="2400" dirty="0" smtClean="0"/>
              <a:t>Output 	economic growth	</a:t>
            </a:r>
            <a:r>
              <a:rPr lang="en-GB" sz="2400" dirty="0" err="1" smtClean="0"/>
              <a:t>Broadberry</a:t>
            </a:r>
            <a:r>
              <a:rPr lang="en-GB" sz="2400" dirty="0" smtClean="0"/>
              <a:t> et al</a:t>
            </a:r>
          </a:p>
          <a:p>
            <a:pPr eaLnBrk="1" hangingPunct="1">
              <a:buFont typeface="Arial" charset="0"/>
              <a:buNone/>
            </a:pPr>
            <a:r>
              <a:rPr lang="en-GB" sz="2400" dirty="0" smtClean="0"/>
              <a:t>‘Property’	counting </a:t>
            </a:r>
            <a:r>
              <a:rPr lang="en-GB" sz="2400" dirty="0" smtClean="0"/>
              <a:t>legislation</a:t>
            </a:r>
            <a:r>
              <a:rPr lang="en-GB" sz="2400" dirty="0" smtClean="0"/>
              <a:t>	Bogart &amp; Richardson </a:t>
            </a:r>
            <a:r>
              <a:rPr lang="en-GB" sz="2400" dirty="0" smtClean="0"/>
              <a:t>(enclosures, </a:t>
            </a:r>
            <a:r>
              <a:rPr lang="en-GB" sz="2400" dirty="0" smtClean="0"/>
              <a:t>		(</a:t>
            </a:r>
            <a:r>
              <a:rPr lang="en-GB" sz="2400" i="1" dirty="0" smtClean="0"/>
              <a:t>British Parl. Papers</a:t>
            </a:r>
            <a:r>
              <a:rPr lang="en-GB" sz="2400" dirty="0" smtClean="0"/>
              <a:t>)</a:t>
            </a:r>
            <a:r>
              <a:rPr lang="en-GB" sz="2400" dirty="0" smtClean="0"/>
              <a:t>	roads, estates, drainage, canals)</a:t>
            </a:r>
          </a:p>
          <a:p>
            <a:pPr eaLnBrk="1" hangingPunct="1">
              <a:buFont typeface="Arial" charset="0"/>
              <a:buNone/>
            </a:pPr>
            <a:r>
              <a:rPr lang="en-GB" sz="2200" dirty="0" smtClean="0"/>
              <a:t>Note: Vol</a:t>
            </a:r>
            <a:r>
              <a:rPr lang="en-GB" sz="2200" dirty="0" smtClean="0"/>
              <a:t>. VIII </a:t>
            </a:r>
            <a:r>
              <a:rPr lang="en-GB" sz="2200" dirty="0" smtClean="0"/>
              <a:t>(1914-39) was </a:t>
            </a:r>
            <a:r>
              <a:rPr lang="en-GB" sz="2200" dirty="0" smtClean="0"/>
              <a:t>not designed as a data source, there is </a:t>
            </a:r>
            <a:r>
              <a:rPr lang="en-GB" sz="2200" dirty="0" smtClean="0"/>
              <a:t>i</a:t>
            </a:r>
            <a:r>
              <a:rPr lang="en-GB" sz="2200" dirty="0" smtClean="0"/>
              <a:t>nstead H.F</a:t>
            </a:r>
            <a:r>
              <a:rPr lang="en-GB" sz="2200" dirty="0" smtClean="0"/>
              <a:t>. Marks &amp; D.K. Britton, </a:t>
            </a:r>
            <a:r>
              <a:rPr lang="en-GB" sz="2200" i="1" dirty="0" smtClean="0"/>
              <a:t>A Hundred Years of British Food &amp; Farming: A Statistical Survey</a:t>
            </a:r>
            <a:r>
              <a:rPr lang="en-GB" sz="2200" dirty="0" smtClean="0"/>
              <a:t> (1989)</a:t>
            </a:r>
          </a:p>
          <a:p>
            <a:pPr eaLnBrk="1" hangingPunct="1">
              <a:buFont typeface="Arial" charset="0"/>
              <a:buNone/>
            </a:pPr>
            <a:endParaRPr lang="en-GB" sz="2400" dirty="0" smtClean="0"/>
          </a:p>
          <a:p>
            <a:pPr eaLnBrk="1" hangingPunct="1">
              <a:buFont typeface="Arial" charset="0"/>
              <a:buNone/>
            </a:pPr>
            <a:endParaRPr lang="en-GB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903AF17B-60E2-4C58-A34F-DDFAE496950A}" type="datetime1">
              <a:rPr lang="en-US"/>
              <a:pPr>
                <a:defRPr/>
              </a:pPr>
              <a:t>4/8/2010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03A523-0D61-48C0-A867-E05A1A1FD471}" type="slidenum">
              <a:rPr lang="en-GB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Michael Turner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1059</TotalTime>
  <Words>201</Words>
  <Application>Microsoft Office PowerPoint</Application>
  <PresentationFormat>On-screen Show (4:3)</PresentationFormat>
  <Paragraphs>136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BHSP        British Historical Statistics Project</vt:lpstr>
      <vt:lpstr>Today’s Exercise</vt:lpstr>
      <vt:lpstr>An Audit of Agriculture Mitchell in the light of AHEW Vol. VII</vt:lpstr>
      <vt:lpstr>Slide 4</vt:lpstr>
      <vt:lpstr>Slide 5</vt:lpstr>
      <vt:lpstr>Slide 6</vt:lpstr>
      <vt:lpstr>Brief Comparison with Vol. VI 1750-1850</vt:lpstr>
      <vt:lpstr>Slide 8</vt:lpstr>
      <vt:lpstr>Slide 9</vt:lpstr>
      <vt:lpstr>Slide 10</vt:lpstr>
      <vt:lpstr>In conclusion</vt:lpstr>
    </vt:vector>
  </TitlesOfParts>
  <Company>University of Bristol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Professor R Middleton</dc:creator>
  <cp:lastModifiedBy> </cp:lastModifiedBy>
  <cp:revision>91</cp:revision>
  <dcterms:created xsi:type="dcterms:W3CDTF">2010-03-04T15:28:56Z</dcterms:created>
  <dcterms:modified xsi:type="dcterms:W3CDTF">2010-04-08T10:07:41Z</dcterms:modified>
</cp:coreProperties>
</file>