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60" r:id="rId3"/>
    <p:sldId id="259" r:id="rId4"/>
    <p:sldId id="267" r:id="rId5"/>
    <p:sldId id="262" r:id="rId6"/>
    <p:sldId id="258" r:id="rId7"/>
    <p:sldId id="263" r:id="rId8"/>
    <p:sldId id="273" r:id="rId9"/>
    <p:sldId id="274" r:id="rId10"/>
    <p:sldId id="275" r:id="rId11"/>
    <p:sldId id="264" r:id="rId12"/>
    <p:sldId id="268" r:id="rId13"/>
    <p:sldId id="270" r:id="rId14"/>
    <p:sldId id="269" r:id="rId15"/>
    <p:sldId id="272" r:id="rId16"/>
    <p:sldId id="277" r:id="rId17"/>
    <p:sldId id="276" r:id="rId18"/>
    <p:sldId id="266" r:id="rId19"/>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88596" autoAdjust="0"/>
  </p:normalViewPr>
  <p:slideViewPr>
    <p:cSldViewPr>
      <p:cViewPr>
        <p:scale>
          <a:sx n="100" d="100"/>
          <a:sy n="100" d="100"/>
        </p:scale>
        <p:origin x="-78" y="498"/>
      </p:cViewPr>
      <p:guideLst>
        <p:guide orient="horz" pos="2160"/>
        <p:guide pos="2880"/>
      </p:guideLst>
    </p:cSldViewPr>
  </p:slideViewPr>
  <p:outlineViewPr>
    <p:cViewPr>
      <p:scale>
        <a:sx n="33" d="100"/>
        <a:sy n="33" d="100"/>
      </p:scale>
      <p:origin x="48" y="22416"/>
    </p:cViewPr>
  </p:outlineViewPr>
  <p:notesTextViewPr>
    <p:cViewPr>
      <p:scale>
        <a:sx n="100" d="100"/>
        <a:sy n="100" d="100"/>
      </p:scale>
      <p:origin x="0" y="0"/>
    </p:cViewPr>
  </p:notesTextViewPr>
  <p:notesViewPr>
    <p:cSldViewPr>
      <p:cViewPr varScale="1">
        <p:scale>
          <a:sx n="83" d="100"/>
          <a:sy n="83" d="100"/>
        </p:scale>
        <p:origin x="-1992" y="-72"/>
      </p:cViewPr>
      <p:guideLst>
        <p:guide orient="horz" pos="3127"/>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artf-w2k01-a.arts.bris.ac.uk\hums$\hirm\RESEARCH\01%20CURRENT\British%20Historical%20Statistics%20(new%20edition)\EHS%202010%20launch%20conference\Figure%202%20ukpublicspending.co.uk.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title>
      <c:tx>
        <c:rich>
          <a:bodyPr/>
          <a:lstStyle/>
          <a:p>
            <a:pPr>
              <a:defRPr/>
            </a:pPr>
            <a:r>
              <a:rPr lang="en-GB" dirty="0" smtClean="0"/>
              <a:t>Figure 1 Total</a:t>
            </a:r>
            <a:r>
              <a:rPr lang="en-GB" baseline="0" dirty="0" smtClean="0"/>
              <a:t> </a:t>
            </a:r>
            <a:r>
              <a:rPr lang="en-GB" baseline="0" dirty="0"/>
              <a:t>Public Expenditure as % of GDP</a:t>
            </a:r>
            <a:endParaRPr lang="en-GB" dirty="0"/>
          </a:p>
        </c:rich>
      </c:tx>
      <c:layout/>
    </c:title>
    <c:plotArea>
      <c:layout/>
      <c:scatterChart>
        <c:scatterStyle val="smoothMarker"/>
        <c:ser>
          <c:idx val="0"/>
          <c:order val="0"/>
          <c:spPr>
            <a:ln>
              <a:solidFill>
                <a:sysClr val="windowText" lastClr="000000"/>
              </a:solidFill>
            </a:ln>
          </c:spPr>
          <c:marker>
            <c:symbol val="none"/>
          </c:marker>
          <c:xVal>
            <c:numRef>
              <c:f>Sheet1!$A$7:$A$326</c:f>
              <c:numCache>
                <c:formatCode>General</c:formatCode>
                <c:ptCount val="320"/>
                <c:pt idx="0">
                  <c:v>1692</c:v>
                </c:pt>
                <c:pt idx="1">
                  <c:v>1693</c:v>
                </c:pt>
                <c:pt idx="2">
                  <c:v>1694</c:v>
                </c:pt>
                <c:pt idx="3">
                  <c:v>1695</c:v>
                </c:pt>
                <c:pt idx="4">
                  <c:v>1696</c:v>
                </c:pt>
                <c:pt idx="5">
                  <c:v>1697</c:v>
                </c:pt>
                <c:pt idx="6">
                  <c:v>1698</c:v>
                </c:pt>
                <c:pt idx="7">
                  <c:v>1699</c:v>
                </c:pt>
                <c:pt idx="8">
                  <c:v>1700</c:v>
                </c:pt>
                <c:pt idx="9">
                  <c:v>1701</c:v>
                </c:pt>
                <c:pt idx="10">
                  <c:v>1702</c:v>
                </c:pt>
                <c:pt idx="11">
                  <c:v>1703</c:v>
                </c:pt>
                <c:pt idx="12">
                  <c:v>1704</c:v>
                </c:pt>
                <c:pt idx="13">
                  <c:v>1705</c:v>
                </c:pt>
                <c:pt idx="14">
                  <c:v>1706</c:v>
                </c:pt>
                <c:pt idx="15">
                  <c:v>1707</c:v>
                </c:pt>
                <c:pt idx="16">
                  <c:v>1708</c:v>
                </c:pt>
                <c:pt idx="17">
                  <c:v>1709</c:v>
                </c:pt>
                <c:pt idx="18">
                  <c:v>1710</c:v>
                </c:pt>
                <c:pt idx="19">
                  <c:v>1711</c:v>
                </c:pt>
                <c:pt idx="20">
                  <c:v>1712</c:v>
                </c:pt>
                <c:pt idx="21">
                  <c:v>1713</c:v>
                </c:pt>
                <c:pt idx="22">
                  <c:v>1714</c:v>
                </c:pt>
                <c:pt idx="23">
                  <c:v>1715</c:v>
                </c:pt>
                <c:pt idx="24">
                  <c:v>1716</c:v>
                </c:pt>
                <c:pt idx="25">
                  <c:v>1717</c:v>
                </c:pt>
                <c:pt idx="26">
                  <c:v>1718</c:v>
                </c:pt>
                <c:pt idx="27">
                  <c:v>1719</c:v>
                </c:pt>
                <c:pt idx="28">
                  <c:v>1720</c:v>
                </c:pt>
                <c:pt idx="29">
                  <c:v>1721</c:v>
                </c:pt>
                <c:pt idx="30">
                  <c:v>1722</c:v>
                </c:pt>
                <c:pt idx="31">
                  <c:v>1723</c:v>
                </c:pt>
                <c:pt idx="32">
                  <c:v>1724</c:v>
                </c:pt>
                <c:pt idx="33">
                  <c:v>1725</c:v>
                </c:pt>
                <c:pt idx="34">
                  <c:v>1726</c:v>
                </c:pt>
                <c:pt idx="35">
                  <c:v>1727</c:v>
                </c:pt>
                <c:pt idx="36">
                  <c:v>1728</c:v>
                </c:pt>
                <c:pt idx="37">
                  <c:v>1729</c:v>
                </c:pt>
                <c:pt idx="38">
                  <c:v>1730</c:v>
                </c:pt>
                <c:pt idx="39">
                  <c:v>1731</c:v>
                </c:pt>
                <c:pt idx="40">
                  <c:v>1732</c:v>
                </c:pt>
                <c:pt idx="41">
                  <c:v>1733</c:v>
                </c:pt>
                <c:pt idx="42">
                  <c:v>1734</c:v>
                </c:pt>
                <c:pt idx="43">
                  <c:v>1735</c:v>
                </c:pt>
                <c:pt idx="44">
                  <c:v>1736</c:v>
                </c:pt>
                <c:pt idx="45">
                  <c:v>1737</c:v>
                </c:pt>
                <c:pt idx="46">
                  <c:v>1738</c:v>
                </c:pt>
                <c:pt idx="47">
                  <c:v>1739</c:v>
                </c:pt>
                <c:pt idx="48">
                  <c:v>1740</c:v>
                </c:pt>
                <c:pt idx="49">
                  <c:v>1741</c:v>
                </c:pt>
                <c:pt idx="50">
                  <c:v>1742</c:v>
                </c:pt>
                <c:pt idx="51">
                  <c:v>1743</c:v>
                </c:pt>
                <c:pt idx="52">
                  <c:v>1744</c:v>
                </c:pt>
                <c:pt idx="53">
                  <c:v>1745</c:v>
                </c:pt>
                <c:pt idx="54">
                  <c:v>1746</c:v>
                </c:pt>
                <c:pt idx="55">
                  <c:v>1747</c:v>
                </c:pt>
                <c:pt idx="56">
                  <c:v>1748</c:v>
                </c:pt>
                <c:pt idx="57">
                  <c:v>1749</c:v>
                </c:pt>
                <c:pt idx="58">
                  <c:v>1750</c:v>
                </c:pt>
                <c:pt idx="59">
                  <c:v>1751</c:v>
                </c:pt>
                <c:pt idx="60">
                  <c:v>1752</c:v>
                </c:pt>
                <c:pt idx="61">
                  <c:v>1753</c:v>
                </c:pt>
                <c:pt idx="62">
                  <c:v>1754</c:v>
                </c:pt>
                <c:pt idx="63">
                  <c:v>1755</c:v>
                </c:pt>
                <c:pt idx="64">
                  <c:v>1756</c:v>
                </c:pt>
                <c:pt idx="65">
                  <c:v>1757</c:v>
                </c:pt>
                <c:pt idx="66">
                  <c:v>1758</c:v>
                </c:pt>
                <c:pt idx="67">
                  <c:v>1759</c:v>
                </c:pt>
                <c:pt idx="68">
                  <c:v>1760</c:v>
                </c:pt>
                <c:pt idx="69">
                  <c:v>1761</c:v>
                </c:pt>
                <c:pt idx="70">
                  <c:v>1762</c:v>
                </c:pt>
                <c:pt idx="71">
                  <c:v>1763</c:v>
                </c:pt>
                <c:pt idx="72">
                  <c:v>1764</c:v>
                </c:pt>
                <c:pt idx="73">
                  <c:v>1765</c:v>
                </c:pt>
                <c:pt idx="74">
                  <c:v>1766</c:v>
                </c:pt>
                <c:pt idx="75">
                  <c:v>1767</c:v>
                </c:pt>
                <c:pt idx="76">
                  <c:v>1768</c:v>
                </c:pt>
                <c:pt idx="77">
                  <c:v>1769</c:v>
                </c:pt>
                <c:pt idx="78">
                  <c:v>1770</c:v>
                </c:pt>
                <c:pt idx="79">
                  <c:v>1771</c:v>
                </c:pt>
                <c:pt idx="80">
                  <c:v>1772</c:v>
                </c:pt>
                <c:pt idx="81">
                  <c:v>1773</c:v>
                </c:pt>
                <c:pt idx="82">
                  <c:v>1774</c:v>
                </c:pt>
                <c:pt idx="83">
                  <c:v>1775</c:v>
                </c:pt>
                <c:pt idx="84">
                  <c:v>1776</c:v>
                </c:pt>
                <c:pt idx="85">
                  <c:v>1777</c:v>
                </c:pt>
                <c:pt idx="86">
                  <c:v>1778</c:v>
                </c:pt>
                <c:pt idx="87">
                  <c:v>1779</c:v>
                </c:pt>
                <c:pt idx="88">
                  <c:v>1780</c:v>
                </c:pt>
                <c:pt idx="89">
                  <c:v>1781</c:v>
                </c:pt>
                <c:pt idx="90">
                  <c:v>1782</c:v>
                </c:pt>
                <c:pt idx="91">
                  <c:v>1783</c:v>
                </c:pt>
                <c:pt idx="92">
                  <c:v>1784</c:v>
                </c:pt>
                <c:pt idx="93">
                  <c:v>1785</c:v>
                </c:pt>
                <c:pt idx="94">
                  <c:v>1786</c:v>
                </c:pt>
                <c:pt idx="95">
                  <c:v>1787</c:v>
                </c:pt>
                <c:pt idx="96">
                  <c:v>1788</c:v>
                </c:pt>
                <c:pt idx="97">
                  <c:v>1789</c:v>
                </c:pt>
                <c:pt idx="98">
                  <c:v>1790</c:v>
                </c:pt>
                <c:pt idx="99">
                  <c:v>1791</c:v>
                </c:pt>
                <c:pt idx="100">
                  <c:v>1792</c:v>
                </c:pt>
                <c:pt idx="101">
                  <c:v>1793</c:v>
                </c:pt>
                <c:pt idx="102">
                  <c:v>1794</c:v>
                </c:pt>
                <c:pt idx="103">
                  <c:v>1795</c:v>
                </c:pt>
                <c:pt idx="104">
                  <c:v>1796</c:v>
                </c:pt>
                <c:pt idx="105">
                  <c:v>1797</c:v>
                </c:pt>
                <c:pt idx="106">
                  <c:v>1798</c:v>
                </c:pt>
                <c:pt idx="107">
                  <c:v>1799</c:v>
                </c:pt>
                <c:pt idx="108">
                  <c:v>1800</c:v>
                </c:pt>
                <c:pt idx="109">
                  <c:v>1801</c:v>
                </c:pt>
                <c:pt idx="110">
                  <c:v>1802</c:v>
                </c:pt>
                <c:pt idx="111">
                  <c:v>1803</c:v>
                </c:pt>
                <c:pt idx="112">
                  <c:v>1804</c:v>
                </c:pt>
                <c:pt idx="113">
                  <c:v>1805</c:v>
                </c:pt>
                <c:pt idx="114">
                  <c:v>1806</c:v>
                </c:pt>
                <c:pt idx="115">
                  <c:v>1807</c:v>
                </c:pt>
                <c:pt idx="116">
                  <c:v>1808</c:v>
                </c:pt>
                <c:pt idx="117">
                  <c:v>1809</c:v>
                </c:pt>
                <c:pt idx="118">
                  <c:v>1810</c:v>
                </c:pt>
                <c:pt idx="119">
                  <c:v>1811</c:v>
                </c:pt>
                <c:pt idx="120">
                  <c:v>1812</c:v>
                </c:pt>
                <c:pt idx="121">
                  <c:v>1813</c:v>
                </c:pt>
                <c:pt idx="122">
                  <c:v>1814</c:v>
                </c:pt>
                <c:pt idx="123">
                  <c:v>1815</c:v>
                </c:pt>
                <c:pt idx="124">
                  <c:v>1816</c:v>
                </c:pt>
                <c:pt idx="125">
                  <c:v>1817</c:v>
                </c:pt>
                <c:pt idx="126">
                  <c:v>1818</c:v>
                </c:pt>
                <c:pt idx="127">
                  <c:v>1819</c:v>
                </c:pt>
                <c:pt idx="128">
                  <c:v>1820</c:v>
                </c:pt>
                <c:pt idx="129">
                  <c:v>1821</c:v>
                </c:pt>
                <c:pt idx="130">
                  <c:v>1822</c:v>
                </c:pt>
                <c:pt idx="131">
                  <c:v>1823</c:v>
                </c:pt>
                <c:pt idx="132">
                  <c:v>1824</c:v>
                </c:pt>
                <c:pt idx="133">
                  <c:v>1825</c:v>
                </c:pt>
                <c:pt idx="134">
                  <c:v>1826</c:v>
                </c:pt>
                <c:pt idx="135">
                  <c:v>1827</c:v>
                </c:pt>
                <c:pt idx="136">
                  <c:v>1828</c:v>
                </c:pt>
                <c:pt idx="137">
                  <c:v>1829</c:v>
                </c:pt>
                <c:pt idx="138">
                  <c:v>1830</c:v>
                </c:pt>
                <c:pt idx="139">
                  <c:v>1831</c:v>
                </c:pt>
                <c:pt idx="140">
                  <c:v>1832</c:v>
                </c:pt>
                <c:pt idx="141">
                  <c:v>1833</c:v>
                </c:pt>
                <c:pt idx="142">
                  <c:v>1834</c:v>
                </c:pt>
                <c:pt idx="143">
                  <c:v>1835</c:v>
                </c:pt>
                <c:pt idx="144">
                  <c:v>1836</c:v>
                </c:pt>
                <c:pt idx="145">
                  <c:v>1837</c:v>
                </c:pt>
                <c:pt idx="146">
                  <c:v>1838</c:v>
                </c:pt>
                <c:pt idx="147">
                  <c:v>1839</c:v>
                </c:pt>
                <c:pt idx="148">
                  <c:v>1840</c:v>
                </c:pt>
                <c:pt idx="149">
                  <c:v>1841</c:v>
                </c:pt>
                <c:pt idx="150">
                  <c:v>1842</c:v>
                </c:pt>
                <c:pt idx="151">
                  <c:v>1843</c:v>
                </c:pt>
                <c:pt idx="152">
                  <c:v>1844</c:v>
                </c:pt>
                <c:pt idx="153">
                  <c:v>1845</c:v>
                </c:pt>
                <c:pt idx="154">
                  <c:v>1846</c:v>
                </c:pt>
                <c:pt idx="155">
                  <c:v>1847</c:v>
                </c:pt>
                <c:pt idx="156">
                  <c:v>1848</c:v>
                </c:pt>
                <c:pt idx="157">
                  <c:v>1849</c:v>
                </c:pt>
                <c:pt idx="158">
                  <c:v>1850</c:v>
                </c:pt>
                <c:pt idx="159">
                  <c:v>1851</c:v>
                </c:pt>
                <c:pt idx="160">
                  <c:v>1852</c:v>
                </c:pt>
                <c:pt idx="161">
                  <c:v>1853</c:v>
                </c:pt>
                <c:pt idx="162">
                  <c:v>1854</c:v>
                </c:pt>
                <c:pt idx="163">
                  <c:v>1855</c:v>
                </c:pt>
                <c:pt idx="164">
                  <c:v>1856</c:v>
                </c:pt>
                <c:pt idx="165">
                  <c:v>1857</c:v>
                </c:pt>
                <c:pt idx="166">
                  <c:v>1858</c:v>
                </c:pt>
                <c:pt idx="167">
                  <c:v>1859</c:v>
                </c:pt>
                <c:pt idx="168">
                  <c:v>1860</c:v>
                </c:pt>
                <c:pt idx="169">
                  <c:v>1861</c:v>
                </c:pt>
                <c:pt idx="170">
                  <c:v>1862</c:v>
                </c:pt>
                <c:pt idx="171">
                  <c:v>1863</c:v>
                </c:pt>
                <c:pt idx="172">
                  <c:v>1864</c:v>
                </c:pt>
                <c:pt idx="173">
                  <c:v>1865</c:v>
                </c:pt>
                <c:pt idx="174">
                  <c:v>1866</c:v>
                </c:pt>
                <c:pt idx="175">
                  <c:v>1867</c:v>
                </c:pt>
                <c:pt idx="176">
                  <c:v>1868</c:v>
                </c:pt>
                <c:pt idx="177">
                  <c:v>1869</c:v>
                </c:pt>
                <c:pt idx="178">
                  <c:v>1870</c:v>
                </c:pt>
                <c:pt idx="179">
                  <c:v>1871</c:v>
                </c:pt>
                <c:pt idx="180">
                  <c:v>1872</c:v>
                </c:pt>
                <c:pt idx="181">
                  <c:v>1873</c:v>
                </c:pt>
                <c:pt idx="182">
                  <c:v>1874</c:v>
                </c:pt>
                <c:pt idx="183">
                  <c:v>1875</c:v>
                </c:pt>
                <c:pt idx="184">
                  <c:v>1876</c:v>
                </c:pt>
                <c:pt idx="185">
                  <c:v>1877</c:v>
                </c:pt>
                <c:pt idx="186">
                  <c:v>1878</c:v>
                </c:pt>
                <c:pt idx="187">
                  <c:v>1879</c:v>
                </c:pt>
                <c:pt idx="188">
                  <c:v>1880</c:v>
                </c:pt>
                <c:pt idx="189">
                  <c:v>1881</c:v>
                </c:pt>
                <c:pt idx="190">
                  <c:v>1882</c:v>
                </c:pt>
                <c:pt idx="191">
                  <c:v>1883</c:v>
                </c:pt>
                <c:pt idx="192">
                  <c:v>1884</c:v>
                </c:pt>
                <c:pt idx="193">
                  <c:v>1885</c:v>
                </c:pt>
                <c:pt idx="194">
                  <c:v>1886</c:v>
                </c:pt>
                <c:pt idx="195">
                  <c:v>1887</c:v>
                </c:pt>
                <c:pt idx="196">
                  <c:v>1888</c:v>
                </c:pt>
                <c:pt idx="197">
                  <c:v>1889</c:v>
                </c:pt>
                <c:pt idx="198">
                  <c:v>1890</c:v>
                </c:pt>
                <c:pt idx="199">
                  <c:v>1891</c:v>
                </c:pt>
                <c:pt idx="200">
                  <c:v>1892</c:v>
                </c:pt>
                <c:pt idx="201">
                  <c:v>1893</c:v>
                </c:pt>
                <c:pt idx="202">
                  <c:v>1894</c:v>
                </c:pt>
                <c:pt idx="203">
                  <c:v>1895</c:v>
                </c:pt>
                <c:pt idx="204">
                  <c:v>1896</c:v>
                </c:pt>
                <c:pt idx="205">
                  <c:v>1897</c:v>
                </c:pt>
                <c:pt idx="206">
                  <c:v>1898</c:v>
                </c:pt>
                <c:pt idx="207">
                  <c:v>1899</c:v>
                </c:pt>
                <c:pt idx="208">
                  <c:v>1900</c:v>
                </c:pt>
                <c:pt idx="209">
                  <c:v>1901</c:v>
                </c:pt>
                <c:pt idx="210">
                  <c:v>1902</c:v>
                </c:pt>
                <c:pt idx="211">
                  <c:v>1903</c:v>
                </c:pt>
                <c:pt idx="212">
                  <c:v>1904</c:v>
                </c:pt>
                <c:pt idx="213">
                  <c:v>1905</c:v>
                </c:pt>
                <c:pt idx="214">
                  <c:v>1906</c:v>
                </c:pt>
                <c:pt idx="215">
                  <c:v>1907</c:v>
                </c:pt>
                <c:pt idx="216">
                  <c:v>1908</c:v>
                </c:pt>
                <c:pt idx="217">
                  <c:v>1909</c:v>
                </c:pt>
                <c:pt idx="218">
                  <c:v>1910</c:v>
                </c:pt>
                <c:pt idx="219">
                  <c:v>1911</c:v>
                </c:pt>
                <c:pt idx="220">
                  <c:v>1912</c:v>
                </c:pt>
                <c:pt idx="221">
                  <c:v>1913</c:v>
                </c:pt>
                <c:pt idx="222">
                  <c:v>1914</c:v>
                </c:pt>
                <c:pt idx="223">
                  <c:v>1915</c:v>
                </c:pt>
                <c:pt idx="224">
                  <c:v>1916</c:v>
                </c:pt>
                <c:pt idx="225">
                  <c:v>1917</c:v>
                </c:pt>
                <c:pt idx="226">
                  <c:v>1918</c:v>
                </c:pt>
                <c:pt idx="227">
                  <c:v>1919</c:v>
                </c:pt>
                <c:pt idx="228">
                  <c:v>1920</c:v>
                </c:pt>
                <c:pt idx="229">
                  <c:v>1921</c:v>
                </c:pt>
                <c:pt idx="230">
                  <c:v>1922</c:v>
                </c:pt>
                <c:pt idx="231">
                  <c:v>1923</c:v>
                </c:pt>
                <c:pt idx="232">
                  <c:v>1924</c:v>
                </c:pt>
                <c:pt idx="233">
                  <c:v>1925</c:v>
                </c:pt>
                <c:pt idx="234">
                  <c:v>1926</c:v>
                </c:pt>
                <c:pt idx="235">
                  <c:v>1927</c:v>
                </c:pt>
                <c:pt idx="236">
                  <c:v>1928</c:v>
                </c:pt>
                <c:pt idx="237">
                  <c:v>1929</c:v>
                </c:pt>
                <c:pt idx="238">
                  <c:v>1930</c:v>
                </c:pt>
                <c:pt idx="239">
                  <c:v>1931</c:v>
                </c:pt>
                <c:pt idx="240">
                  <c:v>1932</c:v>
                </c:pt>
                <c:pt idx="241">
                  <c:v>1933</c:v>
                </c:pt>
                <c:pt idx="242">
                  <c:v>1934</c:v>
                </c:pt>
                <c:pt idx="243">
                  <c:v>1935</c:v>
                </c:pt>
                <c:pt idx="244">
                  <c:v>1936</c:v>
                </c:pt>
                <c:pt idx="245">
                  <c:v>1937</c:v>
                </c:pt>
                <c:pt idx="246">
                  <c:v>1938</c:v>
                </c:pt>
                <c:pt idx="247">
                  <c:v>1939</c:v>
                </c:pt>
                <c:pt idx="248">
                  <c:v>1940</c:v>
                </c:pt>
                <c:pt idx="249">
                  <c:v>1941</c:v>
                </c:pt>
                <c:pt idx="250">
                  <c:v>1942</c:v>
                </c:pt>
                <c:pt idx="251">
                  <c:v>1943</c:v>
                </c:pt>
                <c:pt idx="252">
                  <c:v>1944</c:v>
                </c:pt>
                <c:pt idx="253">
                  <c:v>1945</c:v>
                </c:pt>
                <c:pt idx="254">
                  <c:v>1946</c:v>
                </c:pt>
                <c:pt idx="255">
                  <c:v>1947</c:v>
                </c:pt>
                <c:pt idx="256">
                  <c:v>1948</c:v>
                </c:pt>
                <c:pt idx="257">
                  <c:v>1949</c:v>
                </c:pt>
                <c:pt idx="258">
                  <c:v>1950</c:v>
                </c:pt>
                <c:pt idx="259">
                  <c:v>1951</c:v>
                </c:pt>
                <c:pt idx="260">
                  <c:v>1952</c:v>
                </c:pt>
                <c:pt idx="261">
                  <c:v>1953</c:v>
                </c:pt>
                <c:pt idx="262">
                  <c:v>1954</c:v>
                </c:pt>
                <c:pt idx="263">
                  <c:v>1955</c:v>
                </c:pt>
                <c:pt idx="264">
                  <c:v>1956</c:v>
                </c:pt>
                <c:pt idx="265">
                  <c:v>1957</c:v>
                </c:pt>
                <c:pt idx="266">
                  <c:v>1958</c:v>
                </c:pt>
                <c:pt idx="267">
                  <c:v>1959</c:v>
                </c:pt>
                <c:pt idx="268">
                  <c:v>1960</c:v>
                </c:pt>
                <c:pt idx="269">
                  <c:v>1961</c:v>
                </c:pt>
                <c:pt idx="270">
                  <c:v>1962</c:v>
                </c:pt>
                <c:pt idx="271">
                  <c:v>1963</c:v>
                </c:pt>
                <c:pt idx="272">
                  <c:v>1964</c:v>
                </c:pt>
                <c:pt idx="273">
                  <c:v>1965</c:v>
                </c:pt>
                <c:pt idx="274">
                  <c:v>1966</c:v>
                </c:pt>
                <c:pt idx="275">
                  <c:v>1967</c:v>
                </c:pt>
                <c:pt idx="276">
                  <c:v>1968</c:v>
                </c:pt>
                <c:pt idx="277">
                  <c:v>1969</c:v>
                </c:pt>
                <c:pt idx="278">
                  <c:v>1970</c:v>
                </c:pt>
                <c:pt idx="279">
                  <c:v>1971</c:v>
                </c:pt>
                <c:pt idx="280">
                  <c:v>1972</c:v>
                </c:pt>
                <c:pt idx="281">
                  <c:v>1973</c:v>
                </c:pt>
                <c:pt idx="282">
                  <c:v>1974</c:v>
                </c:pt>
                <c:pt idx="283">
                  <c:v>1975</c:v>
                </c:pt>
                <c:pt idx="284">
                  <c:v>1976</c:v>
                </c:pt>
                <c:pt idx="285">
                  <c:v>1977</c:v>
                </c:pt>
                <c:pt idx="286">
                  <c:v>1978</c:v>
                </c:pt>
                <c:pt idx="287">
                  <c:v>1979</c:v>
                </c:pt>
                <c:pt idx="288">
                  <c:v>1980</c:v>
                </c:pt>
                <c:pt idx="289">
                  <c:v>1981</c:v>
                </c:pt>
                <c:pt idx="290">
                  <c:v>1982</c:v>
                </c:pt>
                <c:pt idx="291">
                  <c:v>1983</c:v>
                </c:pt>
                <c:pt idx="292">
                  <c:v>1984</c:v>
                </c:pt>
                <c:pt idx="293">
                  <c:v>1985</c:v>
                </c:pt>
                <c:pt idx="294">
                  <c:v>1986</c:v>
                </c:pt>
                <c:pt idx="295">
                  <c:v>1987</c:v>
                </c:pt>
                <c:pt idx="296">
                  <c:v>1988</c:v>
                </c:pt>
                <c:pt idx="297">
                  <c:v>1989</c:v>
                </c:pt>
                <c:pt idx="298">
                  <c:v>1990</c:v>
                </c:pt>
                <c:pt idx="299">
                  <c:v>1991</c:v>
                </c:pt>
                <c:pt idx="300">
                  <c:v>1992</c:v>
                </c:pt>
                <c:pt idx="301">
                  <c:v>1993</c:v>
                </c:pt>
                <c:pt idx="302">
                  <c:v>1994</c:v>
                </c:pt>
                <c:pt idx="303">
                  <c:v>1995</c:v>
                </c:pt>
                <c:pt idx="304">
                  <c:v>1996</c:v>
                </c:pt>
                <c:pt idx="305">
                  <c:v>1997</c:v>
                </c:pt>
                <c:pt idx="306">
                  <c:v>1998</c:v>
                </c:pt>
                <c:pt idx="307">
                  <c:v>1999</c:v>
                </c:pt>
                <c:pt idx="308">
                  <c:v>2000</c:v>
                </c:pt>
                <c:pt idx="309">
                  <c:v>2001</c:v>
                </c:pt>
                <c:pt idx="310">
                  <c:v>2002</c:v>
                </c:pt>
                <c:pt idx="311">
                  <c:v>2003</c:v>
                </c:pt>
                <c:pt idx="312">
                  <c:v>2004</c:v>
                </c:pt>
                <c:pt idx="313">
                  <c:v>2005</c:v>
                </c:pt>
                <c:pt idx="314">
                  <c:v>2006</c:v>
                </c:pt>
                <c:pt idx="315">
                  <c:v>2007</c:v>
                </c:pt>
                <c:pt idx="316">
                  <c:v>2008</c:v>
                </c:pt>
                <c:pt idx="317">
                  <c:v>2009</c:v>
                </c:pt>
                <c:pt idx="318">
                  <c:v>2010</c:v>
                </c:pt>
                <c:pt idx="319">
                  <c:v>2011</c:v>
                </c:pt>
              </c:numCache>
            </c:numRef>
          </c:xVal>
          <c:yVal>
            <c:numRef>
              <c:f>Sheet1!$B$7:$B$326</c:f>
              <c:numCache>
                <c:formatCode>General</c:formatCode>
                <c:ptCount val="320"/>
                <c:pt idx="0">
                  <c:v>6.78</c:v>
                </c:pt>
                <c:pt idx="1">
                  <c:v>10.17</c:v>
                </c:pt>
                <c:pt idx="2">
                  <c:v>10.17</c:v>
                </c:pt>
                <c:pt idx="3">
                  <c:v>10.17</c:v>
                </c:pt>
                <c:pt idx="4">
                  <c:v>13.33</c:v>
                </c:pt>
                <c:pt idx="5">
                  <c:v>13.33</c:v>
                </c:pt>
                <c:pt idx="6">
                  <c:v>6.67</c:v>
                </c:pt>
                <c:pt idx="7">
                  <c:v>8.33</c:v>
                </c:pt>
                <c:pt idx="8">
                  <c:v>4.92</c:v>
                </c:pt>
                <c:pt idx="9">
                  <c:v>4.92</c:v>
                </c:pt>
                <c:pt idx="10">
                  <c:v>8.2000000000000011</c:v>
                </c:pt>
                <c:pt idx="11">
                  <c:v>8.2000000000000011</c:v>
                </c:pt>
                <c:pt idx="12">
                  <c:v>9.84</c:v>
                </c:pt>
                <c:pt idx="13">
                  <c:v>9.68</c:v>
                </c:pt>
                <c:pt idx="14">
                  <c:v>11.29</c:v>
                </c:pt>
                <c:pt idx="15">
                  <c:v>14.52</c:v>
                </c:pt>
                <c:pt idx="16">
                  <c:v>12.9</c:v>
                </c:pt>
                <c:pt idx="17">
                  <c:v>14.29</c:v>
                </c:pt>
                <c:pt idx="18">
                  <c:v>15.870000000000006</c:v>
                </c:pt>
                <c:pt idx="19">
                  <c:v>23.810000000000031</c:v>
                </c:pt>
                <c:pt idx="20">
                  <c:v>12.7</c:v>
                </c:pt>
                <c:pt idx="21">
                  <c:v>9.52</c:v>
                </c:pt>
                <c:pt idx="22">
                  <c:v>9.3800000000000008</c:v>
                </c:pt>
                <c:pt idx="23">
                  <c:v>9.3800000000000008</c:v>
                </c:pt>
                <c:pt idx="24">
                  <c:v>10.94</c:v>
                </c:pt>
                <c:pt idx="25">
                  <c:v>9.3800000000000008</c:v>
                </c:pt>
                <c:pt idx="26">
                  <c:v>9.23</c:v>
                </c:pt>
                <c:pt idx="27">
                  <c:v>9.23</c:v>
                </c:pt>
                <c:pt idx="28">
                  <c:v>9.23</c:v>
                </c:pt>
                <c:pt idx="29">
                  <c:v>9.23</c:v>
                </c:pt>
                <c:pt idx="30">
                  <c:v>10.61</c:v>
                </c:pt>
                <c:pt idx="31">
                  <c:v>9.09</c:v>
                </c:pt>
                <c:pt idx="32">
                  <c:v>7.58</c:v>
                </c:pt>
                <c:pt idx="33">
                  <c:v>9.09</c:v>
                </c:pt>
                <c:pt idx="34">
                  <c:v>8.9600000000000026</c:v>
                </c:pt>
                <c:pt idx="35">
                  <c:v>8.9600000000000026</c:v>
                </c:pt>
                <c:pt idx="36">
                  <c:v>10.450000000000006</c:v>
                </c:pt>
                <c:pt idx="37">
                  <c:v>8.9600000000000026</c:v>
                </c:pt>
                <c:pt idx="38">
                  <c:v>8.82</c:v>
                </c:pt>
                <c:pt idx="39">
                  <c:v>7.35</c:v>
                </c:pt>
                <c:pt idx="40">
                  <c:v>7.35</c:v>
                </c:pt>
                <c:pt idx="41">
                  <c:v>7.35</c:v>
                </c:pt>
                <c:pt idx="42">
                  <c:v>8.7000000000000011</c:v>
                </c:pt>
                <c:pt idx="43">
                  <c:v>8.7000000000000011</c:v>
                </c:pt>
                <c:pt idx="44">
                  <c:v>8.7000000000000011</c:v>
                </c:pt>
                <c:pt idx="45">
                  <c:v>7.25</c:v>
                </c:pt>
                <c:pt idx="46">
                  <c:v>7.14</c:v>
                </c:pt>
                <c:pt idx="47">
                  <c:v>7.14</c:v>
                </c:pt>
                <c:pt idx="48">
                  <c:v>8.57</c:v>
                </c:pt>
                <c:pt idx="49">
                  <c:v>10</c:v>
                </c:pt>
                <c:pt idx="50">
                  <c:v>12.68</c:v>
                </c:pt>
                <c:pt idx="51">
                  <c:v>12.68</c:v>
                </c:pt>
                <c:pt idx="52">
                  <c:v>12.68</c:v>
                </c:pt>
                <c:pt idx="53">
                  <c:v>12.68</c:v>
                </c:pt>
                <c:pt idx="54">
                  <c:v>13.89</c:v>
                </c:pt>
                <c:pt idx="55">
                  <c:v>15.28</c:v>
                </c:pt>
                <c:pt idx="56">
                  <c:v>15.28</c:v>
                </c:pt>
                <c:pt idx="57">
                  <c:v>18.059999999999999</c:v>
                </c:pt>
                <c:pt idx="58">
                  <c:v>9.59</c:v>
                </c:pt>
                <c:pt idx="59">
                  <c:v>8.2200000000000006</c:v>
                </c:pt>
                <c:pt idx="60">
                  <c:v>9.59</c:v>
                </c:pt>
                <c:pt idx="61">
                  <c:v>8.2200000000000006</c:v>
                </c:pt>
                <c:pt idx="62">
                  <c:v>4.05</c:v>
                </c:pt>
                <c:pt idx="63">
                  <c:v>9.4600000000000026</c:v>
                </c:pt>
                <c:pt idx="64">
                  <c:v>13.51</c:v>
                </c:pt>
                <c:pt idx="65">
                  <c:v>14.860000000000021</c:v>
                </c:pt>
                <c:pt idx="66">
                  <c:v>17.329999999999988</c:v>
                </c:pt>
                <c:pt idx="67">
                  <c:v>20</c:v>
                </c:pt>
                <c:pt idx="68">
                  <c:v>23.38</c:v>
                </c:pt>
                <c:pt idx="69">
                  <c:v>26.25</c:v>
                </c:pt>
                <c:pt idx="70">
                  <c:v>24.39</c:v>
                </c:pt>
                <c:pt idx="71">
                  <c:v>21.43</c:v>
                </c:pt>
                <c:pt idx="72">
                  <c:v>12.64</c:v>
                </c:pt>
                <c:pt idx="73">
                  <c:v>13.48</c:v>
                </c:pt>
                <c:pt idx="74">
                  <c:v>10.870000000000006</c:v>
                </c:pt>
                <c:pt idx="75">
                  <c:v>10.53</c:v>
                </c:pt>
                <c:pt idx="76">
                  <c:v>9.18</c:v>
                </c:pt>
                <c:pt idx="77">
                  <c:v>9.9</c:v>
                </c:pt>
                <c:pt idx="78">
                  <c:v>10.58</c:v>
                </c:pt>
                <c:pt idx="79">
                  <c:v>9.3500000000000068</c:v>
                </c:pt>
                <c:pt idx="80">
                  <c:v>10</c:v>
                </c:pt>
                <c:pt idx="81">
                  <c:v>8.8500000000000068</c:v>
                </c:pt>
                <c:pt idx="82">
                  <c:v>8.620000000000001</c:v>
                </c:pt>
                <c:pt idx="83">
                  <c:v>8.33</c:v>
                </c:pt>
                <c:pt idx="84">
                  <c:v>11.38</c:v>
                </c:pt>
                <c:pt idx="85">
                  <c:v>11.81</c:v>
                </c:pt>
                <c:pt idx="86">
                  <c:v>13.74</c:v>
                </c:pt>
                <c:pt idx="87">
                  <c:v>14.81</c:v>
                </c:pt>
                <c:pt idx="88">
                  <c:v>16.55</c:v>
                </c:pt>
                <c:pt idx="89">
                  <c:v>18.18</c:v>
                </c:pt>
                <c:pt idx="90">
                  <c:v>19.73</c:v>
                </c:pt>
                <c:pt idx="91">
                  <c:v>15.79</c:v>
                </c:pt>
                <c:pt idx="92">
                  <c:v>15.38</c:v>
                </c:pt>
                <c:pt idx="93">
                  <c:v>16.149999999999999</c:v>
                </c:pt>
                <c:pt idx="94">
                  <c:v>10.24</c:v>
                </c:pt>
                <c:pt idx="95">
                  <c:v>8.82</c:v>
                </c:pt>
                <c:pt idx="96">
                  <c:v>9.09</c:v>
                </c:pt>
                <c:pt idx="97">
                  <c:v>8.84</c:v>
                </c:pt>
                <c:pt idx="98">
                  <c:v>9.14</c:v>
                </c:pt>
                <c:pt idx="99">
                  <c:v>9.3800000000000008</c:v>
                </c:pt>
                <c:pt idx="100">
                  <c:v>8.6300000000000008</c:v>
                </c:pt>
                <c:pt idx="101">
                  <c:v>9.8500000000000068</c:v>
                </c:pt>
                <c:pt idx="102">
                  <c:v>13.88</c:v>
                </c:pt>
                <c:pt idx="103">
                  <c:v>18.059999999999999</c:v>
                </c:pt>
                <c:pt idx="104">
                  <c:v>18.920000000000002</c:v>
                </c:pt>
                <c:pt idx="105">
                  <c:v>25.330000000000005</c:v>
                </c:pt>
                <c:pt idx="106">
                  <c:v>20</c:v>
                </c:pt>
                <c:pt idx="107">
                  <c:v>19.420000000000002</c:v>
                </c:pt>
                <c:pt idx="108">
                  <c:v>20</c:v>
                </c:pt>
                <c:pt idx="109">
                  <c:v>19.84</c:v>
                </c:pt>
                <c:pt idx="110">
                  <c:v>25</c:v>
                </c:pt>
                <c:pt idx="111">
                  <c:v>20.3</c:v>
                </c:pt>
                <c:pt idx="112">
                  <c:v>19.059999999999999</c:v>
                </c:pt>
                <c:pt idx="113">
                  <c:v>22.110000000000031</c:v>
                </c:pt>
                <c:pt idx="114">
                  <c:v>24.23</c:v>
                </c:pt>
                <c:pt idx="115">
                  <c:v>24.25</c:v>
                </c:pt>
                <c:pt idx="116">
                  <c:v>23.62</c:v>
                </c:pt>
                <c:pt idx="117">
                  <c:v>24.610000000000031</c:v>
                </c:pt>
                <c:pt idx="118">
                  <c:v>25.23</c:v>
                </c:pt>
                <c:pt idx="119">
                  <c:v>24.55</c:v>
                </c:pt>
                <c:pt idx="120">
                  <c:v>26.130000000000031</c:v>
                </c:pt>
                <c:pt idx="121">
                  <c:v>28.610000000000031</c:v>
                </c:pt>
                <c:pt idx="122">
                  <c:v>33.64</c:v>
                </c:pt>
                <c:pt idx="123">
                  <c:v>34.35</c:v>
                </c:pt>
                <c:pt idx="124">
                  <c:v>30.49</c:v>
                </c:pt>
                <c:pt idx="125">
                  <c:v>21.71</c:v>
                </c:pt>
                <c:pt idx="126">
                  <c:v>18.100000000000001</c:v>
                </c:pt>
                <c:pt idx="127">
                  <c:v>17.899999999999999</c:v>
                </c:pt>
                <c:pt idx="128">
                  <c:v>17.959999999999987</c:v>
                </c:pt>
                <c:pt idx="129">
                  <c:v>18.010000000000005</c:v>
                </c:pt>
                <c:pt idx="130">
                  <c:v>16.62</c:v>
                </c:pt>
                <c:pt idx="131">
                  <c:v>16.190000000000001</c:v>
                </c:pt>
                <c:pt idx="132">
                  <c:v>14.63</c:v>
                </c:pt>
                <c:pt idx="133">
                  <c:v>14.51</c:v>
                </c:pt>
                <c:pt idx="134">
                  <c:v>13.4</c:v>
                </c:pt>
                <c:pt idx="135">
                  <c:v>13.27</c:v>
                </c:pt>
                <c:pt idx="136">
                  <c:v>12.7</c:v>
                </c:pt>
                <c:pt idx="137">
                  <c:v>11.69</c:v>
                </c:pt>
                <c:pt idx="138">
                  <c:v>11.18</c:v>
                </c:pt>
                <c:pt idx="139">
                  <c:v>10.83</c:v>
                </c:pt>
                <c:pt idx="140">
                  <c:v>11.33</c:v>
                </c:pt>
                <c:pt idx="141">
                  <c:v>11.26</c:v>
                </c:pt>
                <c:pt idx="142">
                  <c:v>10.19</c:v>
                </c:pt>
                <c:pt idx="143">
                  <c:v>9.65</c:v>
                </c:pt>
                <c:pt idx="144">
                  <c:v>11.99</c:v>
                </c:pt>
                <c:pt idx="145">
                  <c:v>10.360000000000021</c:v>
                </c:pt>
                <c:pt idx="146">
                  <c:v>9.2200000000000006</c:v>
                </c:pt>
                <c:pt idx="147">
                  <c:v>8.93</c:v>
                </c:pt>
                <c:pt idx="148">
                  <c:v>9.7100000000000009</c:v>
                </c:pt>
                <c:pt idx="149">
                  <c:v>10.19</c:v>
                </c:pt>
                <c:pt idx="150">
                  <c:v>10.8</c:v>
                </c:pt>
                <c:pt idx="151">
                  <c:v>11.04</c:v>
                </c:pt>
                <c:pt idx="152">
                  <c:v>10.130000000000001</c:v>
                </c:pt>
                <c:pt idx="153">
                  <c:v>9.57</c:v>
                </c:pt>
                <c:pt idx="154">
                  <c:v>8.7900000000000009</c:v>
                </c:pt>
                <c:pt idx="155">
                  <c:v>8.620000000000001</c:v>
                </c:pt>
                <c:pt idx="156">
                  <c:v>9.61</c:v>
                </c:pt>
                <c:pt idx="157">
                  <c:v>9.44</c:v>
                </c:pt>
                <c:pt idx="158">
                  <c:v>9.7900000000000009</c:v>
                </c:pt>
                <c:pt idx="159">
                  <c:v>9.15</c:v>
                </c:pt>
                <c:pt idx="160">
                  <c:v>8.9</c:v>
                </c:pt>
                <c:pt idx="161">
                  <c:v>8.11</c:v>
                </c:pt>
                <c:pt idx="162">
                  <c:v>7.8</c:v>
                </c:pt>
                <c:pt idx="163">
                  <c:v>9.34</c:v>
                </c:pt>
                <c:pt idx="164">
                  <c:v>12.09</c:v>
                </c:pt>
                <c:pt idx="165">
                  <c:v>9.76</c:v>
                </c:pt>
                <c:pt idx="166">
                  <c:v>9.0400000000000009</c:v>
                </c:pt>
                <c:pt idx="167">
                  <c:v>8.19</c:v>
                </c:pt>
                <c:pt idx="168">
                  <c:v>8.620000000000001</c:v>
                </c:pt>
                <c:pt idx="169">
                  <c:v>8.620000000000001</c:v>
                </c:pt>
                <c:pt idx="170">
                  <c:v>8.3700000000000028</c:v>
                </c:pt>
                <c:pt idx="171">
                  <c:v>7.81</c:v>
                </c:pt>
                <c:pt idx="172">
                  <c:v>7.2</c:v>
                </c:pt>
                <c:pt idx="173">
                  <c:v>6.87</c:v>
                </c:pt>
                <c:pt idx="174">
                  <c:v>6.57</c:v>
                </c:pt>
                <c:pt idx="175">
                  <c:v>6.6899999999999995</c:v>
                </c:pt>
                <c:pt idx="176">
                  <c:v>10.19</c:v>
                </c:pt>
                <c:pt idx="177">
                  <c:v>10.44</c:v>
                </c:pt>
                <c:pt idx="178">
                  <c:v>8.83</c:v>
                </c:pt>
                <c:pt idx="179">
                  <c:v>8.52</c:v>
                </c:pt>
                <c:pt idx="180">
                  <c:v>8.2800000000000011</c:v>
                </c:pt>
                <c:pt idx="181">
                  <c:v>7.9700000000000024</c:v>
                </c:pt>
                <c:pt idx="182">
                  <c:v>8.73</c:v>
                </c:pt>
                <c:pt idx="183">
                  <c:v>9.16</c:v>
                </c:pt>
                <c:pt idx="184">
                  <c:v>9.6</c:v>
                </c:pt>
                <c:pt idx="185">
                  <c:v>10.200000000000001</c:v>
                </c:pt>
                <c:pt idx="186">
                  <c:v>10.9</c:v>
                </c:pt>
                <c:pt idx="187">
                  <c:v>11.82</c:v>
                </c:pt>
                <c:pt idx="188">
                  <c:v>10.84</c:v>
                </c:pt>
                <c:pt idx="189">
                  <c:v>10.78</c:v>
                </c:pt>
                <c:pt idx="190">
                  <c:v>10.83</c:v>
                </c:pt>
                <c:pt idx="191">
                  <c:v>10.19</c:v>
                </c:pt>
                <c:pt idx="192">
                  <c:v>10.29</c:v>
                </c:pt>
                <c:pt idx="193">
                  <c:v>10.93</c:v>
                </c:pt>
                <c:pt idx="194">
                  <c:v>11.17</c:v>
                </c:pt>
                <c:pt idx="195">
                  <c:v>10.56</c:v>
                </c:pt>
                <c:pt idx="196">
                  <c:v>9.98</c:v>
                </c:pt>
                <c:pt idx="197">
                  <c:v>9.52</c:v>
                </c:pt>
                <c:pt idx="198">
                  <c:v>9.64</c:v>
                </c:pt>
                <c:pt idx="199">
                  <c:v>9.9700000000000006</c:v>
                </c:pt>
                <c:pt idx="200">
                  <c:v>10.6</c:v>
                </c:pt>
                <c:pt idx="201">
                  <c:v>10.81</c:v>
                </c:pt>
                <c:pt idx="202">
                  <c:v>10.58</c:v>
                </c:pt>
                <c:pt idx="203">
                  <c:v>10.59</c:v>
                </c:pt>
                <c:pt idx="204">
                  <c:v>10.64</c:v>
                </c:pt>
                <c:pt idx="205">
                  <c:v>10.83</c:v>
                </c:pt>
                <c:pt idx="206">
                  <c:v>10.56</c:v>
                </c:pt>
                <c:pt idx="207">
                  <c:v>10.450000000000006</c:v>
                </c:pt>
                <c:pt idx="208">
                  <c:v>14.91</c:v>
                </c:pt>
                <c:pt idx="209">
                  <c:v>15.8</c:v>
                </c:pt>
                <c:pt idx="210">
                  <c:v>15.06</c:v>
                </c:pt>
                <c:pt idx="211">
                  <c:v>13.77</c:v>
                </c:pt>
                <c:pt idx="212">
                  <c:v>13.08</c:v>
                </c:pt>
                <c:pt idx="213">
                  <c:v>12.42</c:v>
                </c:pt>
                <c:pt idx="214">
                  <c:v>12</c:v>
                </c:pt>
                <c:pt idx="215">
                  <c:v>11.5</c:v>
                </c:pt>
                <c:pt idx="216">
                  <c:v>12.28</c:v>
                </c:pt>
                <c:pt idx="217">
                  <c:v>12.77</c:v>
                </c:pt>
                <c:pt idx="218">
                  <c:v>12.71</c:v>
                </c:pt>
                <c:pt idx="219">
                  <c:v>12.62</c:v>
                </c:pt>
                <c:pt idx="220">
                  <c:v>12.59</c:v>
                </c:pt>
                <c:pt idx="221">
                  <c:v>12.64</c:v>
                </c:pt>
                <c:pt idx="222">
                  <c:v>13.18</c:v>
                </c:pt>
                <c:pt idx="223">
                  <c:v>32.590000000000003</c:v>
                </c:pt>
                <c:pt idx="224">
                  <c:v>34.51</c:v>
                </c:pt>
                <c:pt idx="225">
                  <c:v>35.450000000000003</c:v>
                </c:pt>
                <c:pt idx="226">
                  <c:v>47.51</c:v>
                </c:pt>
                <c:pt idx="227">
                  <c:v>34.03</c:v>
                </c:pt>
                <c:pt idx="228">
                  <c:v>26.64</c:v>
                </c:pt>
                <c:pt idx="229">
                  <c:v>29.14</c:v>
                </c:pt>
                <c:pt idx="230">
                  <c:v>26.4</c:v>
                </c:pt>
                <c:pt idx="231">
                  <c:v>24.09</c:v>
                </c:pt>
                <c:pt idx="232">
                  <c:v>23.52</c:v>
                </c:pt>
                <c:pt idx="233">
                  <c:v>23.779999999999987</c:v>
                </c:pt>
                <c:pt idx="234">
                  <c:v>25.45</c:v>
                </c:pt>
                <c:pt idx="235">
                  <c:v>24.05</c:v>
                </c:pt>
                <c:pt idx="236">
                  <c:v>23.79</c:v>
                </c:pt>
                <c:pt idx="237">
                  <c:v>23.59</c:v>
                </c:pt>
                <c:pt idx="238">
                  <c:v>24.810000000000031</c:v>
                </c:pt>
                <c:pt idx="239">
                  <c:v>27.2</c:v>
                </c:pt>
                <c:pt idx="240">
                  <c:v>26.95</c:v>
                </c:pt>
                <c:pt idx="241">
                  <c:v>24.8</c:v>
                </c:pt>
                <c:pt idx="242">
                  <c:v>23.49</c:v>
                </c:pt>
                <c:pt idx="243">
                  <c:v>23.69</c:v>
                </c:pt>
                <c:pt idx="244">
                  <c:v>23.8</c:v>
                </c:pt>
                <c:pt idx="245">
                  <c:v>24.43</c:v>
                </c:pt>
                <c:pt idx="246">
                  <c:v>28.84</c:v>
                </c:pt>
                <c:pt idx="247">
                  <c:v>35.11</c:v>
                </c:pt>
                <c:pt idx="248">
                  <c:v>55.39</c:v>
                </c:pt>
                <c:pt idx="249">
                  <c:v>61.290000000000013</c:v>
                </c:pt>
                <c:pt idx="250">
                  <c:v>62.27</c:v>
                </c:pt>
                <c:pt idx="251">
                  <c:v>63.44</c:v>
                </c:pt>
                <c:pt idx="252">
                  <c:v>64.58</c:v>
                </c:pt>
                <c:pt idx="253">
                  <c:v>59.81</c:v>
                </c:pt>
                <c:pt idx="254">
                  <c:v>44.77</c:v>
                </c:pt>
                <c:pt idx="255">
                  <c:v>37.450000000000003</c:v>
                </c:pt>
                <c:pt idx="256">
                  <c:v>35.03</c:v>
                </c:pt>
                <c:pt idx="257">
                  <c:v>34.870000000000005</c:v>
                </c:pt>
                <c:pt idx="258">
                  <c:v>34.17</c:v>
                </c:pt>
                <c:pt idx="259">
                  <c:v>37.980000000000004</c:v>
                </c:pt>
                <c:pt idx="260">
                  <c:v>38.980000000000004</c:v>
                </c:pt>
                <c:pt idx="261">
                  <c:v>38.36</c:v>
                </c:pt>
                <c:pt idx="262">
                  <c:v>36.200000000000003</c:v>
                </c:pt>
                <c:pt idx="263">
                  <c:v>34.92</c:v>
                </c:pt>
                <c:pt idx="264">
                  <c:v>35.08</c:v>
                </c:pt>
                <c:pt idx="265">
                  <c:v>34.54</c:v>
                </c:pt>
                <c:pt idx="266">
                  <c:v>35.120000000000012</c:v>
                </c:pt>
                <c:pt idx="267">
                  <c:v>35.21</c:v>
                </c:pt>
                <c:pt idx="268">
                  <c:v>35.200000000000003</c:v>
                </c:pt>
                <c:pt idx="269">
                  <c:v>37.61</c:v>
                </c:pt>
                <c:pt idx="270">
                  <c:v>38.340000000000003</c:v>
                </c:pt>
                <c:pt idx="271">
                  <c:v>38.370000000000005</c:v>
                </c:pt>
                <c:pt idx="272">
                  <c:v>38.43</c:v>
                </c:pt>
                <c:pt idx="273">
                  <c:v>39.44</c:v>
                </c:pt>
                <c:pt idx="274">
                  <c:v>40.130000000000003</c:v>
                </c:pt>
                <c:pt idx="275">
                  <c:v>43.53</c:v>
                </c:pt>
                <c:pt idx="276">
                  <c:v>43.86</c:v>
                </c:pt>
                <c:pt idx="277">
                  <c:v>42.21</c:v>
                </c:pt>
                <c:pt idx="278">
                  <c:v>41.91</c:v>
                </c:pt>
                <c:pt idx="279">
                  <c:v>42.18</c:v>
                </c:pt>
                <c:pt idx="280">
                  <c:v>41.02</c:v>
                </c:pt>
                <c:pt idx="281">
                  <c:v>41.27</c:v>
                </c:pt>
                <c:pt idx="282">
                  <c:v>46.8</c:v>
                </c:pt>
                <c:pt idx="283">
                  <c:v>48.67</c:v>
                </c:pt>
                <c:pt idx="284">
                  <c:v>46.7</c:v>
                </c:pt>
                <c:pt idx="285">
                  <c:v>42.47</c:v>
                </c:pt>
                <c:pt idx="286">
                  <c:v>42.85</c:v>
                </c:pt>
                <c:pt idx="287">
                  <c:v>43.14</c:v>
                </c:pt>
                <c:pt idx="288">
                  <c:v>45</c:v>
                </c:pt>
                <c:pt idx="289">
                  <c:v>45.85</c:v>
                </c:pt>
                <c:pt idx="290">
                  <c:v>46.190000000000012</c:v>
                </c:pt>
                <c:pt idx="291">
                  <c:v>43.8</c:v>
                </c:pt>
                <c:pt idx="292">
                  <c:v>43.28</c:v>
                </c:pt>
                <c:pt idx="293">
                  <c:v>42.47</c:v>
                </c:pt>
                <c:pt idx="294">
                  <c:v>41.54</c:v>
                </c:pt>
                <c:pt idx="295">
                  <c:v>39.050000000000004</c:v>
                </c:pt>
                <c:pt idx="296">
                  <c:v>36.880000000000003</c:v>
                </c:pt>
                <c:pt idx="297">
                  <c:v>34.790000000000013</c:v>
                </c:pt>
                <c:pt idx="298">
                  <c:v>35.82</c:v>
                </c:pt>
                <c:pt idx="299">
                  <c:v>37</c:v>
                </c:pt>
                <c:pt idx="300">
                  <c:v>38.42</c:v>
                </c:pt>
                <c:pt idx="301">
                  <c:v>40.370000000000005</c:v>
                </c:pt>
                <c:pt idx="302">
                  <c:v>40.42</c:v>
                </c:pt>
                <c:pt idx="303">
                  <c:v>41.34</c:v>
                </c:pt>
                <c:pt idx="304">
                  <c:v>40.24</c:v>
                </c:pt>
                <c:pt idx="305">
                  <c:v>39.020000000000003</c:v>
                </c:pt>
                <c:pt idx="306">
                  <c:v>37.54</c:v>
                </c:pt>
                <c:pt idx="307">
                  <c:v>35.980000000000004</c:v>
                </c:pt>
                <c:pt idx="308">
                  <c:v>35.39</c:v>
                </c:pt>
                <c:pt idx="309">
                  <c:v>36.06</c:v>
                </c:pt>
                <c:pt idx="310">
                  <c:v>36.49</c:v>
                </c:pt>
                <c:pt idx="311">
                  <c:v>37.130000000000003</c:v>
                </c:pt>
                <c:pt idx="312">
                  <c:v>38.120000000000012</c:v>
                </c:pt>
                <c:pt idx="313">
                  <c:v>39.53</c:v>
                </c:pt>
                <c:pt idx="314">
                  <c:v>38.51</c:v>
                </c:pt>
                <c:pt idx="315">
                  <c:v>40.43</c:v>
                </c:pt>
                <c:pt idx="316">
                  <c:v>40.54</c:v>
                </c:pt>
                <c:pt idx="317">
                  <c:v>43.87</c:v>
                </c:pt>
                <c:pt idx="318">
                  <c:v>46.4</c:v>
                </c:pt>
                <c:pt idx="319">
                  <c:v>47.25</c:v>
                </c:pt>
              </c:numCache>
            </c:numRef>
          </c:yVal>
          <c:smooth val="1"/>
        </c:ser>
        <c:axId val="41677568"/>
        <c:axId val="41679488"/>
      </c:scatterChart>
      <c:valAx>
        <c:axId val="41677568"/>
        <c:scaling>
          <c:orientation val="minMax"/>
          <c:max val="2010"/>
          <c:min val="1690"/>
        </c:scaling>
        <c:axPos val="b"/>
        <c:title>
          <c:tx>
            <c:rich>
              <a:bodyPr/>
              <a:lstStyle/>
              <a:p>
                <a:pPr>
                  <a:defRPr/>
                </a:pPr>
                <a:r>
                  <a:rPr lang="en-GB" i="1"/>
                  <a:t>Source</a:t>
                </a:r>
                <a:r>
                  <a:rPr lang="en-GB"/>
                  <a:t>: ukpublicspending.co.uk, 07.03.10</a:t>
                </a:r>
              </a:p>
            </c:rich>
          </c:tx>
          <c:layout>
            <c:manualLayout>
              <c:xMode val="edge"/>
              <c:yMode val="edge"/>
              <c:x val="0.72141745992621686"/>
              <c:y val="0.94737061034696324"/>
            </c:manualLayout>
          </c:layout>
        </c:title>
        <c:numFmt formatCode="General" sourceLinked="1"/>
        <c:minorTickMark val="out"/>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41679488"/>
        <c:crosses val="autoZero"/>
        <c:crossBetween val="midCat"/>
        <c:majorUnit val="20"/>
        <c:minorUnit val="10"/>
      </c:valAx>
      <c:valAx>
        <c:axId val="41679488"/>
        <c:scaling>
          <c:orientation val="minMax"/>
        </c:scaling>
        <c:axPos val="l"/>
        <c:majorGridlines>
          <c:spPr>
            <a:ln w="6350">
              <a:prstDash val="dash"/>
            </a:ln>
          </c:spPr>
        </c:majorGridlines>
        <c:title>
          <c:tx>
            <c:rich>
              <a:bodyPr rot="-5400000" vert="horz"/>
              <a:lstStyle/>
              <a:p>
                <a:pPr>
                  <a:defRPr/>
                </a:pPr>
                <a:r>
                  <a:rPr lang="en-GB"/>
                  <a:t>% of GDP</a:t>
                </a:r>
              </a:p>
            </c:rich>
          </c:tx>
          <c:layout/>
        </c:title>
        <c:numFmt formatCode="General" sourceLinked="1"/>
        <c:tickLblPos val="nextTo"/>
        <c:crossAx val="41677568"/>
        <c:crosses val="autoZero"/>
        <c:crossBetween val="midCat"/>
      </c:valAx>
    </c:plotArea>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r>
              <a:rPr lang="en-GB" smtClean="0"/>
              <a:t>BHSP EHS Launch 27.03.10</a:t>
            </a:r>
            <a:endParaRPr lang="en-GB" dirty="0"/>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6287231C-DE95-4057-908B-711A2F735B93}" type="datetime1">
              <a:rPr lang="en-GB" smtClean="0"/>
              <a:pPr/>
              <a:t>04/04/2010</a:t>
            </a:fld>
            <a:endParaRPr lang="en-GB" dirty="0"/>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E6D3C3A9-C3AF-47BA-B8AC-71CA7000722E}" type="slidenum">
              <a:rPr lang="en-GB" smtClean="0"/>
              <a:pPr/>
              <a:t>‹#›</a:t>
            </a:fld>
            <a:endParaRPr lang="en-GB" dirty="0"/>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r>
              <a:rPr lang="en-GB" smtClean="0"/>
              <a:t>BHSP EHS Launch 27.03.10</a:t>
            </a:r>
            <a:endParaRPr lang="en-GB" dirty="0"/>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C4D694DD-1D76-4D88-A655-285B8E8E7128}" type="datetime1">
              <a:rPr lang="en-GB" smtClean="0"/>
              <a:pPr/>
              <a:t>04/04/2010</a:t>
            </a:fld>
            <a:endParaRPr lang="en-GB"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07E3FE2A-2087-424A-9AF2-2CD29FFE84BB}" type="slidenum">
              <a:rPr lang="en-GB" smtClean="0"/>
              <a:pPr/>
              <a:t>‹#›</a:t>
            </a:fld>
            <a:endParaRPr lang="en-GB" dirty="0"/>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mailto:chrischantrill@gmail.com?subject=UKGS%20Feedback"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www.roadtothemiddleclass.com/"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7E3FE2A-2087-424A-9AF2-2CD29FFE84BB}" type="slidenum">
              <a:rPr lang="en-GB" smtClean="0"/>
              <a:pPr/>
              <a:t>1</a:t>
            </a:fld>
            <a:endParaRPr lang="en-GB" dirty="0"/>
          </a:p>
        </p:txBody>
      </p:sp>
      <p:sp>
        <p:nvSpPr>
          <p:cNvPr id="5" name="Date Placeholder 4"/>
          <p:cNvSpPr>
            <a:spLocks noGrp="1"/>
          </p:cNvSpPr>
          <p:nvPr>
            <p:ph type="dt" idx="11"/>
          </p:nvPr>
        </p:nvSpPr>
        <p:spPr/>
        <p:txBody>
          <a:bodyPr/>
          <a:lstStyle/>
          <a:p>
            <a:fld id="{FEE223CF-0C0B-4519-ADEC-9F095E5ED9EF}" type="datetime1">
              <a:rPr lang="en-GB" smtClean="0"/>
              <a:pPr/>
              <a:t>04/04/2010</a:t>
            </a:fld>
            <a:endParaRPr lang="en-GB" dirty="0"/>
          </a:p>
        </p:txBody>
      </p:sp>
      <p:sp>
        <p:nvSpPr>
          <p:cNvPr id="6" name="Header Placeholder 5"/>
          <p:cNvSpPr>
            <a:spLocks noGrp="1"/>
          </p:cNvSpPr>
          <p:nvPr>
            <p:ph type="hdr" sz="quarter" idx="12"/>
          </p:nvPr>
        </p:nvSpPr>
        <p:spPr/>
        <p:txBody>
          <a:bodyPr/>
          <a:lstStyle/>
          <a:p>
            <a:r>
              <a:rPr lang="en-GB" smtClean="0"/>
              <a:t>BHSP EHS Launch 27.03.10</a:t>
            </a:r>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 </a:t>
            </a:r>
            <a:r>
              <a:rPr lang="en-GB" sz="1200" kern="1200" dirty="0" smtClean="0">
                <a:solidFill>
                  <a:schemeClr val="tx1"/>
                </a:solidFill>
                <a:latin typeface="+mn-lt"/>
                <a:ea typeface="+mn-ea"/>
                <a:cs typeface="+mn-cs"/>
              </a:rPr>
              <a:t>A Google Scholar search (for Mitchell British historical statistics, conducted 11.03.10) yields 1,412 citations, this being of all his statistical reference works the most cited by a considerable margin.</a:t>
            </a:r>
            <a:endParaRPr lang="en-GB" dirty="0"/>
          </a:p>
        </p:txBody>
      </p:sp>
      <p:sp>
        <p:nvSpPr>
          <p:cNvPr id="4" name="Header Placeholder 3"/>
          <p:cNvSpPr>
            <a:spLocks noGrp="1"/>
          </p:cNvSpPr>
          <p:nvPr>
            <p:ph type="hdr" sz="quarter" idx="10"/>
          </p:nvPr>
        </p:nvSpPr>
        <p:spPr/>
        <p:txBody>
          <a:bodyPr/>
          <a:lstStyle/>
          <a:p>
            <a:r>
              <a:rPr lang="en-GB" smtClean="0"/>
              <a:t>BHSP EHS Launch 27.03.10</a:t>
            </a:r>
            <a:endParaRPr lang="en-GB" dirty="0"/>
          </a:p>
        </p:txBody>
      </p:sp>
      <p:sp>
        <p:nvSpPr>
          <p:cNvPr id="5" name="Date Placeholder 4"/>
          <p:cNvSpPr>
            <a:spLocks noGrp="1"/>
          </p:cNvSpPr>
          <p:nvPr>
            <p:ph type="dt" idx="11"/>
          </p:nvPr>
        </p:nvSpPr>
        <p:spPr/>
        <p:txBody>
          <a:bodyPr/>
          <a:lstStyle/>
          <a:p>
            <a:fld id="{C4D694DD-1D76-4D88-A655-285B8E8E7128}" type="datetime1">
              <a:rPr lang="en-GB" smtClean="0"/>
              <a:pPr/>
              <a:t>04/04/2010</a:t>
            </a:fld>
            <a:endParaRPr lang="en-GB" dirty="0"/>
          </a:p>
        </p:txBody>
      </p:sp>
      <p:sp>
        <p:nvSpPr>
          <p:cNvPr id="6" name="Slide Number Placeholder 5"/>
          <p:cNvSpPr>
            <a:spLocks noGrp="1"/>
          </p:cNvSpPr>
          <p:nvPr>
            <p:ph type="sldNum" sz="quarter" idx="12"/>
          </p:nvPr>
        </p:nvSpPr>
        <p:spPr/>
        <p:txBody>
          <a:bodyPr/>
          <a:lstStyle/>
          <a:p>
            <a:fld id="{07E3FE2A-2087-424A-9AF2-2CD29FFE84BB}" type="slidenum">
              <a:rPr lang="en-GB" smtClean="0"/>
              <a:pPr/>
              <a:t>3</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Header Placeholder 3"/>
          <p:cNvSpPr>
            <a:spLocks noGrp="1"/>
          </p:cNvSpPr>
          <p:nvPr>
            <p:ph type="hdr" sz="quarter" idx="10"/>
          </p:nvPr>
        </p:nvSpPr>
        <p:spPr/>
        <p:txBody>
          <a:bodyPr/>
          <a:lstStyle/>
          <a:p>
            <a:r>
              <a:rPr lang="en-GB" smtClean="0"/>
              <a:t>BHSP EHS Launch 27.03.10</a:t>
            </a:r>
            <a:endParaRPr lang="en-GB" dirty="0"/>
          </a:p>
        </p:txBody>
      </p:sp>
      <p:sp>
        <p:nvSpPr>
          <p:cNvPr id="5" name="Date Placeholder 4"/>
          <p:cNvSpPr>
            <a:spLocks noGrp="1"/>
          </p:cNvSpPr>
          <p:nvPr>
            <p:ph type="dt" idx="11"/>
          </p:nvPr>
        </p:nvSpPr>
        <p:spPr/>
        <p:txBody>
          <a:bodyPr/>
          <a:lstStyle/>
          <a:p>
            <a:fld id="{C4D694DD-1D76-4D88-A655-285B8E8E7128}" type="datetime1">
              <a:rPr lang="en-GB" smtClean="0"/>
              <a:pPr/>
              <a:t>04/04/2010</a:t>
            </a:fld>
            <a:endParaRPr lang="en-GB" dirty="0"/>
          </a:p>
        </p:txBody>
      </p:sp>
      <p:sp>
        <p:nvSpPr>
          <p:cNvPr id="6" name="Slide Number Placeholder 5"/>
          <p:cNvSpPr>
            <a:spLocks noGrp="1"/>
          </p:cNvSpPr>
          <p:nvPr>
            <p:ph type="sldNum" sz="quarter" idx="12"/>
          </p:nvPr>
        </p:nvSpPr>
        <p:spPr/>
        <p:txBody>
          <a:bodyPr/>
          <a:lstStyle/>
          <a:p>
            <a:fld id="{07E3FE2A-2087-424A-9AF2-2CD29FFE84BB}" type="slidenum">
              <a:rPr lang="en-GB" smtClean="0"/>
              <a:pPr/>
              <a:t>7</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*Figure 2: from </a:t>
            </a:r>
            <a:r>
              <a:rPr lang="en-GB" dirty="0" err="1" smtClean="0"/>
              <a:t>ukpublicspending.co.uk</a:t>
            </a:r>
            <a:r>
              <a:rPr lang="en-GB" dirty="0" smtClean="0"/>
              <a:t>, the product of a certain </a:t>
            </a:r>
            <a:r>
              <a:rPr lang="en-GB" dirty="0" smtClean="0">
                <a:hlinkClick r:id="rId3"/>
              </a:rPr>
              <a:t>Christopher </a:t>
            </a:r>
            <a:r>
              <a:rPr lang="en-GB" dirty="0" err="1" smtClean="0">
                <a:hlinkClick r:id="rId3"/>
              </a:rPr>
              <a:t>Chantrill</a:t>
            </a:r>
            <a:r>
              <a:rPr lang="en-GB" dirty="0" smtClean="0"/>
              <a:t> whose blog &lt;</a:t>
            </a:r>
            <a:r>
              <a:rPr lang="en-GB" dirty="0" err="1" smtClean="0">
                <a:hlinkClick r:id="rId4"/>
              </a:rPr>
              <a:t>www.roadtothemiddleclass.com</a:t>
            </a:r>
            <a:r>
              <a:rPr lang="en-GB" dirty="0" smtClean="0"/>
              <a:t>&gt; tells us something we need to know about the numbers. Compounding the problems of these unregulated sources is the problem of lazy journalists whose idea of history was always rather constrained but how in their lazy use of the ONS data are</a:t>
            </a:r>
            <a:endParaRPr lang="en-GB" dirty="0"/>
          </a:p>
        </p:txBody>
      </p:sp>
      <p:sp>
        <p:nvSpPr>
          <p:cNvPr id="4" name="Header Placeholder 3"/>
          <p:cNvSpPr>
            <a:spLocks noGrp="1"/>
          </p:cNvSpPr>
          <p:nvPr>
            <p:ph type="hdr" sz="quarter" idx="10"/>
          </p:nvPr>
        </p:nvSpPr>
        <p:spPr/>
        <p:txBody>
          <a:bodyPr/>
          <a:lstStyle/>
          <a:p>
            <a:r>
              <a:rPr lang="en-GB" smtClean="0"/>
              <a:t>BHSP EHS Launch 27.03.10</a:t>
            </a:r>
            <a:endParaRPr lang="en-GB" dirty="0"/>
          </a:p>
        </p:txBody>
      </p:sp>
      <p:sp>
        <p:nvSpPr>
          <p:cNvPr id="5" name="Date Placeholder 4"/>
          <p:cNvSpPr>
            <a:spLocks noGrp="1"/>
          </p:cNvSpPr>
          <p:nvPr>
            <p:ph type="dt" idx="11"/>
          </p:nvPr>
        </p:nvSpPr>
        <p:spPr/>
        <p:txBody>
          <a:bodyPr/>
          <a:lstStyle/>
          <a:p>
            <a:fld id="{C4D694DD-1D76-4D88-A655-285B8E8E7128}" type="datetime1">
              <a:rPr lang="en-GB" smtClean="0"/>
              <a:pPr/>
              <a:t>04/04/2010</a:t>
            </a:fld>
            <a:endParaRPr lang="en-GB" dirty="0"/>
          </a:p>
        </p:txBody>
      </p:sp>
      <p:sp>
        <p:nvSpPr>
          <p:cNvPr id="6" name="Slide Number Placeholder 5"/>
          <p:cNvSpPr>
            <a:spLocks noGrp="1"/>
          </p:cNvSpPr>
          <p:nvPr>
            <p:ph type="sldNum" sz="quarter" idx="12"/>
          </p:nvPr>
        </p:nvSpPr>
        <p:spPr/>
        <p:txBody>
          <a:bodyPr/>
          <a:lstStyle/>
          <a:p>
            <a:fld id="{07E3FE2A-2087-424A-9AF2-2CD29FFE84BB}" type="slidenum">
              <a:rPr lang="en-GB" smtClean="0"/>
              <a:pPr/>
              <a:t>8</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&lt;http://news.bbc.co.uk/1/hi/magazine/8562405.stm&gt;, 17.03.10</a:t>
            </a:r>
            <a:endParaRPr lang="en-GB" dirty="0"/>
          </a:p>
        </p:txBody>
      </p:sp>
      <p:sp>
        <p:nvSpPr>
          <p:cNvPr id="4" name="Header Placeholder 3"/>
          <p:cNvSpPr>
            <a:spLocks noGrp="1"/>
          </p:cNvSpPr>
          <p:nvPr>
            <p:ph type="hdr" sz="quarter" idx="10"/>
          </p:nvPr>
        </p:nvSpPr>
        <p:spPr/>
        <p:txBody>
          <a:bodyPr/>
          <a:lstStyle/>
          <a:p>
            <a:r>
              <a:rPr lang="en-GB" smtClean="0"/>
              <a:t>BHSP EHS Launch 27.03.10</a:t>
            </a:r>
            <a:endParaRPr lang="en-GB" dirty="0"/>
          </a:p>
        </p:txBody>
      </p:sp>
      <p:sp>
        <p:nvSpPr>
          <p:cNvPr id="5" name="Date Placeholder 4"/>
          <p:cNvSpPr>
            <a:spLocks noGrp="1"/>
          </p:cNvSpPr>
          <p:nvPr>
            <p:ph type="dt" idx="11"/>
          </p:nvPr>
        </p:nvSpPr>
        <p:spPr/>
        <p:txBody>
          <a:bodyPr/>
          <a:lstStyle/>
          <a:p>
            <a:fld id="{C4D694DD-1D76-4D88-A655-285B8E8E7128}" type="datetime1">
              <a:rPr lang="en-GB" smtClean="0"/>
              <a:pPr/>
              <a:t>04/04/2010</a:t>
            </a:fld>
            <a:endParaRPr lang="en-GB" dirty="0"/>
          </a:p>
        </p:txBody>
      </p:sp>
      <p:sp>
        <p:nvSpPr>
          <p:cNvPr id="6" name="Slide Number Placeholder 5"/>
          <p:cNvSpPr>
            <a:spLocks noGrp="1"/>
          </p:cNvSpPr>
          <p:nvPr>
            <p:ph type="sldNum" sz="quarter" idx="12"/>
          </p:nvPr>
        </p:nvSpPr>
        <p:spPr/>
        <p:txBody>
          <a:bodyPr/>
          <a:lstStyle/>
          <a:p>
            <a:fld id="{07E3FE2A-2087-424A-9AF2-2CD29FFE84BB}" type="slidenum">
              <a:rPr lang="en-GB" smtClean="0"/>
              <a:pPr/>
              <a:t>10</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Header Placeholder 3"/>
          <p:cNvSpPr>
            <a:spLocks noGrp="1"/>
          </p:cNvSpPr>
          <p:nvPr>
            <p:ph type="hdr" sz="quarter" idx="10"/>
          </p:nvPr>
        </p:nvSpPr>
        <p:spPr/>
        <p:txBody>
          <a:bodyPr/>
          <a:lstStyle/>
          <a:p>
            <a:r>
              <a:rPr lang="en-GB" smtClean="0"/>
              <a:t>BHSP EHS Launch 27.03.10</a:t>
            </a:r>
            <a:endParaRPr lang="en-GB" dirty="0"/>
          </a:p>
        </p:txBody>
      </p:sp>
      <p:sp>
        <p:nvSpPr>
          <p:cNvPr id="5" name="Date Placeholder 4"/>
          <p:cNvSpPr>
            <a:spLocks noGrp="1"/>
          </p:cNvSpPr>
          <p:nvPr>
            <p:ph type="dt" idx="11"/>
          </p:nvPr>
        </p:nvSpPr>
        <p:spPr/>
        <p:txBody>
          <a:bodyPr/>
          <a:lstStyle/>
          <a:p>
            <a:fld id="{C4D694DD-1D76-4D88-A655-285B8E8E7128}" type="datetime1">
              <a:rPr lang="en-GB" smtClean="0"/>
              <a:pPr/>
              <a:t>04/04/2010</a:t>
            </a:fld>
            <a:endParaRPr lang="en-GB" dirty="0"/>
          </a:p>
        </p:txBody>
      </p:sp>
      <p:sp>
        <p:nvSpPr>
          <p:cNvPr id="6" name="Slide Number Placeholder 5"/>
          <p:cNvSpPr>
            <a:spLocks noGrp="1"/>
          </p:cNvSpPr>
          <p:nvPr>
            <p:ph type="sldNum" sz="quarter" idx="12"/>
          </p:nvPr>
        </p:nvSpPr>
        <p:spPr/>
        <p:txBody>
          <a:bodyPr/>
          <a:lstStyle/>
          <a:p>
            <a:fld id="{07E3FE2A-2087-424A-9AF2-2CD29FFE84BB}" type="slidenum">
              <a:rPr lang="en-GB" smtClean="0"/>
              <a:pPr/>
              <a:t>18</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D19E8D3-C9DA-4EC2-AC86-53435603095B}" type="datetime1">
              <a:rPr lang="en-GB" smtClean="0"/>
              <a:pPr/>
              <a:t>04/04/2010</a:t>
            </a:fld>
            <a:endParaRPr lang="en-GB" dirty="0"/>
          </a:p>
        </p:txBody>
      </p:sp>
      <p:sp>
        <p:nvSpPr>
          <p:cNvPr id="5" name="Footer Placeholder 4"/>
          <p:cNvSpPr>
            <a:spLocks noGrp="1"/>
          </p:cNvSpPr>
          <p:nvPr>
            <p:ph type="ftr" sz="quarter" idx="11"/>
          </p:nvPr>
        </p:nvSpPr>
        <p:spPr/>
        <p:txBody>
          <a:bodyPr/>
          <a:lstStyle/>
          <a:p>
            <a:r>
              <a:rPr lang="en-GB" dirty="0" smtClean="0"/>
              <a:t>Roger Middleton</a:t>
            </a:r>
            <a:endParaRPr lang="en-GB" dirty="0"/>
          </a:p>
        </p:txBody>
      </p:sp>
      <p:sp>
        <p:nvSpPr>
          <p:cNvPr id="6" name="Slide Number Placeholder 5"/>
          <p:cNvSpPr>
            <a:spLocks noGrp="1"/>
          </p:cNvSpPr>
          <p:nvPr>
            <p:ph type="sldNum" sz="quarter" idx="12"/>
          </p:nvPr>
        </p:nvSpPr>
        <p:spPr/>
        <p:txBody>
          <a:bodyPr/>
          <a:lstStyle/>
          <a:p>
            <a:fld id="{A66BC39A-CCB4-4917-A766-141730B42178}"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E6A17B2-6B22-4F86-AB7F-67A1F2C3521C}" type="datetime1">
              <a:rPr lang="en-GB" smtClean="0"/>
              <a:pPr/>
              <a:t>04/04/2010</a:t>
            </a:fld>
            <a:endParaRPr lang="en-GB" dirty="0"/>
          </a:p>
        </p:txBody>
      </p:sp>
      <p:sp>
        <p:nvSpPr>
          <p:cNvPr id="5" name="Footer Placeholder 4"/>
          <p:cNvSpPr>
            <a:spLocks noGrp="1"/>
          </p:cNvSpPr>
          <p:nvPr>
            <p:ph type="ftr" sz="quarter" idx="11"/>
          </p:nvPr>
        </p:nvSpPr>
        <p:spPr/>
        <p:txBody>
          <a:bodyPr/>
          <a:lstStyle/>
          <a:p>
            <a:r>
              <a:rPr lang="en-GB" dirty="0" smtClean="0"/>
              <a:t>Roger Middleton</a:t>
            </a:r>
            <a:endParaRPr lang="en-GB" dirty="0"/>
          </a:p>
        </p:txBody>
      </p:sp>
      <p:sp>
        <p:nvSpPr>
          <p:cNvPr id="6" name="Slide Number Placeholder 5"/>
          <p:cNvSpPr>
            <a:spLocks noGrp="1"/>
          </p:cNvSpPr>
          <p:nvPr>
            <p:ph type="sldNum" sz="quarter" idx="12"/>
          </p:nvPr>
        </p:nvSpPr>
        <p:spPr/>
        <p:txBody>
          <a:bodyPr/>
          <a:lstStyle/>
          <a:p>
            <a:fld id="{A66BC39A-CCB4-4917-A766-141730B42178}"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8C344A-9AEE-4B78-9536-133A7A30CEE0}" type="datetime1">
              <a:rPr lang="en-GB" smtClean="0"/>
              <a:pPr/>
              <a:t>04/04/2010</a:t>
            </a:fld>
            <a:endParaRPr lang="en-GB" dirty="0"/>
          </a:p>
        </p:txBody>
      </p:sp>
      <p:sp>
        <p:nvSpPr>
          <p:cNvPr id="5" name="Footer Placeholder 4"/>
          <p:cNvSpPr>
            <a:spLocks noGrp="1"/>
          </p:cNvSpPr>
          <p:nvPr>
            <p:ph type="ftr" sz="quarter" idx="11"/>
          </p:nvPr>
        </p:nvSpPr>
        <p:spPr/>
        <p:txBody>
          <a:bodyPr/>
          <a:lstStyle/>
          <a:p>
            <a:r>
              <a:rPr lang="en-GB" dirty="0" smtClean="0"/>
              <a:t>Roger Middleton</a:t>
            </a:r>
            <a:endParaRPr lang="en-GB" dirty="0"/>
          </a:p>
        </p:txBody>
      </p:sp>
      <p:sp>
        <p:nvSpPr>
          <p:cNvPr id="6" name="Slide Number Placeholder 5"/>
          <p:cNvSpPr>
            <a:spLocks noGrp="1"/>
          </p:cNvSpPr>
          <p:nvPr>
            <p:ph type="sldNum" sz="quarter" idx="12"/>
          </p:nvPr>
        </p:nvSpPr>
        <p:spPr/>
        <p:txBody>
          <a:bodyPr/>
          <a:lstStyle/>
          <a:p>
            <a:fld id="{A66BC39A-CCB4-4917-A766-141730B42178}"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D6421B8-A557-4C35-8164-D2E95FC5C77F}" type="datetime1">
              <a:rPr lang="en-GB" smtClean="0"/>
              <a:pPr/>
              <a:t>04/04/2010</a:t>
            </a:fld>
            <a:endParaRPr lang="en-GB" dirty="0"/>
          </a:p>
        </p:txBody>
      </p:sp>
      <p:sp>
        <p:nvSpPr>
          <p:cNvPr id="5" name="Footer Placeholder 4"/>
          <p:cNvSpPr>
            <a:spLocks noGrp="1"/>
          </p:cNvSpPr>
          <p:nvPr>
            <p:ph type="ftr" sz="quarter" idx="11"/>
          </p:nvPr>
        </p:nvSpPr>
        <p:spPr/>
        <p:txBody>
          <a:bodyPr/>
          <a:lstStyle/>
          <a:p>
            <a:r>
              <a:rPr lang="en-GB" dirty="0" smtClean="0"/>
              <a:t>Roger Middleton</a:t>
            </a:r>
            <a:endParaRPr lang="en-GB" dirty="0"/>
          </a:p>
        </p:txBody>
      </p:sp>
      <p:sp>
        <p:nvSpPr>
          <p:cNvPr id="6" name="Slide Number Placeholder 5"/>
          <p:cNvSpPr>
            <a:spLocks noGrp="1"/>
          </p:cNvSpPr>
          <p:nvPr>
            <p:ph type="sldNum" sz="quarter" idx="12"/>
          </p:nvPr>
        </p:nvSpPr>
        <p:spPr/>
        <p:txBody>
          <a:bodyPr/>
          <a:lstStyle/>
          <a:p>
            <a:fld id="{A66BC39A-CCB4-4917-A766-141730B42178}"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8EC1BB-4E31-4E3C-99F6-19C430AD1A08}" type="datetime1">
              <a:rPr lang="en-GB" smtClean="0"/>
              <a:pPr/>
              <a:t>04/04/2010</a:t>
            </a:fld>
            <a:endParaRPr lang="en-GB" dirty="0"/>
          </a:p>
        </p:txBody>
      </p:sp>
      <p:sp>
        <p:nvSpPr>
          <p:cNvPr id="5" name="Footer Placeholder 4"/>
          <p:cNvSpPr>
            <a:spLocks noGrp="1"/>
          </p:cNvSpPr>
          <p:nvPr>
            <p:ph type="ftr" sz="quarter" idx="11"/>
          </p:nvPr>
        </p:nvSpPr>
        <p:spPr/>
        <p:txBody>
          <a:bodyPr/>
          <a:lstStyle/>
          <a:p>
            <a:r>
              <a:rPr lang="en-GB" dirty="0" smtClean="0"/>
              <a:t>Roger Middleton</a:t>
            </a:r>
            <a:endParaRPr lang="en-GB" dirty="0"/>
          </a:p>
        </p:txBody>
      </p:sp>
      <p:sp>
        <p:nvSpPr>
          <p:cNvPr id="6" name="Slide Number Placeholder 5"/>
          <p:cNvSpPr>
            <a:spLocks noGrp="1"/>
          </p:cNvSpPr>
          <p:nvPr>
            <p:ph type="sldNum" sz="quarter" idx="12"/>
          </p:nvPr>
        </p:nvSpPr>
        <p:spPr/>
        <p:txBody>
          <a:bodyPr/>
          <a:lstStyle/>
          <a:p>
            <a:fld id="{A66BC39A-CCB4-4917-A766-141730B42178}"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2E8FD6A-5703-4CCD-B304-E417127D80C2}" type="datetime1">
              <a:rPr lang="en-GB" smtClean="0"/>
              <a:pPr/>
              <a:t>04/04/2010</a:t>
            </a:fld>
            <a:endParaRPr lang="en-GB" dirty="0"/>
          </a:p>
        </p:txBody>
      </p:sp>
      <p:sp>
        <p:nvSpPr>
          <p:cNvPr id="6" name="Footer Placeholder 5"/>
          <p:cNvSpPr>
            <a:spLocks noGrp="1"/>
          </p:cNvSpPr>
          <p:nvPr>
            <p:ph type="ftr" sz="quarter" idx="11"/>
          </p:nvPr>
        </p:nvSpPr>
        <p:spPr/>
        <p:txBody>
          <a:bodyPr/>
          <a:lstStyle/>
          <a:p>
            <a:r>
              <a:rPr lang="en-GB" dirty="0" smtClean="0"/>
              <a:t>Roger Middleton</a:t>
            </a:r>
            <a:endParaRPr lang="en-GB" dirty="0"/>
          </a:p>
        </p:txBody>
      </p:sp>
      <p:sp>
        <p:nvSpPr>
          <p:cNvPr id="7" name="Slide Number Placeholder 6"/>
          <p:cNvSpPr>
            <a:spLocks noGrp="1"/>
          </p:cNvSpPr>
          <p:nvPr>
            <p:ph type="sldNum" sz="quarter" idx="12"/>
          </p:nvPr>
        </p:nvSpPr>
        <p:spPr/>
        <p:txBody>
          <a:bodyPr/>
          <a:lstStyle/>
          <a:p>
            <a:fld id="{A66BC39A-CCB4-4917-A766-141730B42178}"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4EFE960-1A70-440B-8C90-0A455166BB41}" type="datetime1">
              <a:rPr lang="en-GB" smtClean="0"/>
              <a:pPr/>
              <a:t>04/04/2010</a:t>
            </a:fld>
            <a:endParaRPr lang="en-GB" dirty="0"/>
          </a:p>
        </p:txBody>
      </p:sp>
      <p:sp>
        <p:nvSpPr>
          <p:cNvPr id="8" name="Footer Placeholder 7"/>
          <p:cNvSpPr>
            <a:spLocks noGrp="1"/>
          </p:cNvSpPr>
          <p:nvPr>
            <p:ph type="ftr" sz="quarter" idx="11"/>
          </p:nvPr>
        </p:nvSpPr>
        <p:spPr/>
        <p:txBody>
          <a:bodyPr/>
          <a:lstStyle/>
          <a:p>
            <a:r>
              <a:rPr lang="en-GB" dirty="0" smtClean="0"/>
              <a:t>Roger Middleton</a:t>
            </a:r>
            <a:endParaRPr lang="en-GB" dirty="0"/>
          </a:p>
        </p:txBody>
      </p:sp>
      <p:sp>
        <p:nvSpPr>
          <p:cNvPr id="9" name="Slide Number Placeholder 8"/>
          <p:cNvSpPr>
            <a:spLocks noGrp="1"/>
          </p:cNvSpPr>
          <p:nvPr>
            <p:ph type="sldNum" sz="quarter" idx="12"/>
          </p:nvPr>
        </p:nvSpPr>
        <p:spPr/>
        <p:txBody>
          <a:bodyPr/>
          <a:lstStyle/>
          <a:p>
            <a:fld id="{A66BC39A-CCB4-4917-A766-141730B42178}"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2FE6A20-D795-4049-A47B-0FE7EE9C2E37}" type="datetime1">
              <a:rPr lang="en-GB" smtClean="0"/>
              <a:pPr/>
              <a:t>04/04/2010</a:t>
            </a:fld>
            <a:endParaRPr lang="en-GB" dirty="0"/>
          </a:p>
        </p:txBody>
      </p:sp>
      <p:sp>
        <p:nvSpPr>
          <p:cNvPr id="4" name="Footer Placeholder 3"/>
          <p:cNvSpPr>
            <a:spLocks noGrp="1"/>
          </p:cNvSpPr>
          <p:nvPr>
            <p:ph type="ftr" sz="quarter" idx="11"/>
          </p:nvPr>
        </p:nvSpPr>
        <p:spPr/>
        <p:txBody>
          <a:bodyPr/>
          <a:lstStyle/>
          <a:p>
            <a:r>
              <a:rPr lang="en-GB" dirty="0" smtClean="0"/>
              <a:t>Roger Middleton</a:t>
            </a:r>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HSP Template">
    <p:spTree>
      <p:nvGrpSpPr>
        <p:cNvPr id="1" name=""/>
        <p:cNvGrpSpPr/>
        <p:nvPr/>
      </p:nvGrpSpPr>
      <p:grpSpPr>
        <a:xfrm>
          <a:off x="0" y="0"/>
          <a:ext cx="0" cy="0"/>
          <a:chOff x="0" y="0"/>
          <a:chExt cx="0" cy="0"/>
        </a:xfrm>
      </p:grpSpPr>
      <p:sp>
        <p:nvSpPr>
          <p:cNvPr id="13" name="Content Placeholder 12"/>
          <p:cNvSpPr>
            <a:spLocks noGrp="1"/>
          </p:cNvSpPr>
          <p:nvPr>
            <p:ph sz="quarter" idx="10"/>
          </p:nvPr>
        </p:nvSpPr>
        <p:spPr>
          <a:xfrm>
            <a:off x="428596" y="1571612"/>
            <a:ext cx="8286808" cy="378621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4" name="Title 13"/>
          <p:cNvSpPr>
            <a:spLocks noGrp="1"/>
          </p:cNvSpPr>
          <p:nvPr>
            <p:ph type="title"/>
          </p:nvPr>
        </p:nvSpPr>
        <p:spPr>
          <a:xfrm>
            <a:off x="428596" y="274638"/>
            <a:ext cx="8286808" cy="1143000"/>
          </a:xfrm>
        </p:spPr>
        <p:txBody>
          <a:bodyPr/>
          <a:lstStyle/>
          <a:p>
            <a:r>
              <a:rPr lang="en-US" smtClean="0"/>
              <a:t>Click to edit Master title style</a:t>
            </a:r>
            <a:endParaRPr lang="en-GB"/>
          </a:p>
        </p:txBody>
      </p:sp>
      <p:sp>
        <p:nvSpPr>
          <p:cNvPr id="15" name="Date Placeholder 14"/>
          <p:cNvSpPr>
            <a:spLocks noGrp="1"/>
          </p:cNvSpPr>
          <p:nvPr>
            <p:ph type="dt" sz="half" idx="11"/>
          </p:nvPr>
        </p:nvSpPr>
        <p:spPr>
          <a:xfrm>
            <a:off x="457200" y="6356350"/>
            <a:ext cx="971528" cy="365125"/>
          </a:xfrm>
        </p:spPr>
        <p:txBody>
          <a:bodyPr/>
          <a:lstStyle/>
          <a:p>
            <a:fld id="{FF7A30D3-5D7A-4F21-BE0A-9011D5925448}" type="datetime1">
              <a:rPr lang="en-GB" smtClean="0"/>
              <a:pPr/>
              <a:t>04/04/2010</a:t>
            </a:fld>
            <a:endParaRPr lang="en-GB" dirty="0"/>
          </a:p>
        </p:txBody>
      </p:sp>
      <p:sp>
        <p:nvSpPr>
          <p:cNvPr id="16" name="Slide Number Placeholder 15"/>
          <p:cNvSpPr>
            <a:spLocks noGrp="1"/>
          </p:cNvSpPr>
          <p:nvPr>
            <p:ph type="sldNum" sz="quarter" idx="12"/>
          </p:nvPr>
        </p:nvSpPr>
        <p:spPr>
          <a:xfrm>
            <a:off x="3143240" y="6357958"/>
            <a:ext cx="1071570" cy="365125"/>
          </a:xfrm>
        </p:spPr>
        <p:txBody>
          <a:bodyPr/>
          <a:lstStyle>
            <a:lvl1pPr algn="l">
              <a:defRPr/>
            </a:lvl1pPr>
          </a:lstStyle>
          <a:p>
            <a:fld id="{A66BC39A-CCB4-4917-A766-141730B42178}" type="slidenum">
              <a:rPr lang="en-GB" smtClean="0"/>
              <a:pPr/>
              <a:t>‹#›</a:t>
            </a:fld>
            <a:endParaRPr lang="en-GB" dirty="0"/>
          </a:p>
        </p:txBody>
      </p:sp>
      <p:sp>
        <p:nvSpPr>
          <p:cNvPr id="17" name="Footer Placeholder 16"/>
          <p:cNvSpPr>
            <a:spLocks noGrp="1"/>
          </p:cNvSpPr>
          <p:nvPr>
            <p:ph type="ftr" sz="quarter" idx="13"/>
          </p:nvPr>
        </p:nvSpPr>
        <p:spPr>
          <a:xfrm>
            <a:off x="1500166" y="6357958"/>
            <a:ext cx="1571636" cy="365125"/>
          </a:xfrm>
        </p:spPr>
        <p:txBody>
          <a:bodyPr/>
          <a:lstStyle>
            <a:lvl1pPr algn="l">
              <a:defRPr/>
            </a:lvl1pPr>
          </a:lstStyle>
          <a:p>
            <a:r>
              <a:rPr lang="en-GB" dirty="0" smtClean="0"/>
              <a:t>Roger Middleton</a:t>
            </a:r>
            <a:endParaRPr lang="en-GB" dirty="0"/>
          </a:p>
        </p:txBody>
      </p:sp>
      <p:pic>
        <p:nvPicPr>
          <p:cNvPr id="1027" name="Picture 3"/>
          <p:cNvPicPr>
            <a:picLocks noChangeAspect="1" noChangeArrowheads="1"/>
          </p:cNvPicPr>
          <p:nvPr userDrawn="1"/>
        </p:nvPicPr>
        <p:blipFill>
          <a:blip r:embed="rId2" cstate="print"/>
          <a:srcRect/>
          <a:stretch>
            <a:fillRect/>
          </a:stretch>
        </p:blipFill>
        <p:spPr bwMode="auto">
          <a:xfrm>
            <a:off x="5429256" y="5456297"/>
            <a:ext cx="3286116" cy="1243514"/>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9CC20A-2E12-4A2E-811F-7BD3BF88500F}" type="datetime1">
              <a:rPr lang="en-GB" smtClean="0"/>
              <a:pPr/>
              <a:t>04/04/2010</a:t>
            </a:fld>
            <a:endParaRPr lang="en-GB" dirty="0"/>
          </a:p>
        </p:txBody>
      </p:sp>
      <p:sp>
        <p:nvSpPr>
          <p:cNvPr id="6" name="Footer Placeholder 5"/>
          <p:cNvSpPr>
            <a:spLocks noGrp="1"/>
          </p:cNvSpPr>
          <p:nvPr>
            <p:ph type="ftr" sz="quarter" idx="11"/>
          </p:nvPr>
        </p:nvSpPr>
        <p:spPr/>
        <p:txBody>
          <a:bodyPr/>
          <a:lstStyle/>
          <a:p>
            <a:r>
              <a:rPr lang="en-GB" dirty="0" smtClean="0"/>
              <a:t>Roger Middleton</a:t>
            </a:r>
            <a:endParaRPr lang="en-GB" dirty="0"/>
          </a:p>
        </p:txBody>
      </p:sp>
      <p:sp>
        <p:nvSpPr>
          <p:cNvPr id="7" name="Slide Number Placeholder 6"/>
          <p:cNvSpPr>
            <a:spLocks noGrp="1"/>
          </p:cNvSpPr>
          <p:nvPr>
            <p:ph type="sldNum" sz="quarter" idx="12"/>
          </p:nvPr>
        </p:nvSpPr>
        <p:spPr/>
        <p:txBody>
          <a:bodyPr/>
          <a:lstStyle/>
          <a:p>
            <a:fld id="{A66BC39A-CCB4-4917-A766-141730B42178}"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703C0-D749-460F-A152-E16905D7CD06}" type="datetime1">
              <a:rPr lang="en-GB" smtClean="0"/>
              <a:pPr/>
              <a:t>04/04/2010</a:t>
            </a:fld>
            <a:endParaRPr lang="en-GB" dirty="0"/>
          </a:p>
        </p:txBody>
      </p:sp>
      <p:sp>
        <p:nvSpPr>
          <p:cNvPr id="6" name="Footer Placeholder 5"/>
          <p:cNvSpPr>
            <a:spLocks noGrp="1"/>
          </p:cNvSpPr>
          <p:nvPr>
            <p:ph type="ftr" sz="quarter" idx="11"/>
          </p:nvPr>
        </p:nvSpPr>
        <p:spPr/>
        <p:txBody>
          <a:bodyPr/>
          <a:lstStyle/>
          <a:p>
            <a:r>
              <a:rPr lang="en-GB" dirty="0" smtClean="0"/>
              <a:t>Roger Middleton</a:t>
            </a:r>
            <a:endParaRPr lang="en-GB" dirty="0"/>
          </a:p>
        </p:txBody>
      </p:sp>
      <p:sp>
        <p:nvSpPr>
          <p:cNvPr id="7" name="Slide Number Placeholder 6"/>
          <p:cNvSpPr>
            <a:spLocks noGrp="1"/>
          </p:cNvSpPr>
          <p:nvPr>
            <p:ph type="sldNum" sz="quarter" idx="12"/>
          </p:nvPr>
        </p:nvSpPr>
        <p:spPr/>
        <p:txBody>
          <a:bodyPr/>
          <a:lstStyle/>
          <a:p>
            <a:fld id="{A66BC39A-CCB4-4917-A766-141730B42178}"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53240-99A0-4E95-B6FA-9880E7F1ED67}" type="datetime1">
              <a:rPr lang="en-GB" smtClean="0"/>
              <a:pPr/>
              <a:t>04/04/2010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smtClean="0"/>
              <a:t>Roger Middleton</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6BC39A-CCB4-4917-A766-141730B42178}"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www.bristol.ac.uk/history/bhsp"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sz="3600" cap="small" dirty="0" smtClean="0"/>
              <a:t>BHSP        British Historical Statistics Project</a:t>
            </a:r>
            <a:endParaRPr lang="en-GB" sz="3600" cap="small" dirty="0"/>
          </a:p>
        </p:txBody>
      </p:sp>
      <p:sp>
        <p:nvSpPr>
          <p:cNvPr id="6" name="Content Placeholder 5"/>
          <p:cNvSpPr>
            <a:spLocks noGrp="1"/>
          </p:cNvSpPr>
          <p:nvPr>
            <p:ph sz="quarter" idx="10"/>
          </p:nvPr>
        </p:nvSpPr>
        <p:spPr>
          <a:xfrm>
            <a:off x="428596" y="1571612"/>
            <a:ext cx="8286808" cy="3786214"/>
          </a:xfrm>
        </p:spPr>
        <p:txBody>
          <a:bodyPr>
            <a:normAutofit lnSpcReduction="10000"/>
          </a:bodyPr>
          <a:lstStyle/>
          <a:p>
            <a:pPr algn="ctr">
              <a:buNone/>
            </a:pPr>
            <a:r>
              <a:rPr lang="en-GB" dirty="0" smtClean="0"/>
              <a:t>BHSP: Introduction</a:t>
            </a:r>
          </a:p>
          <a:p>
            <a:pPr algn="ctr">
              <a:buNone/>
            </a:pPr>
            <a:endParaRPr lang="en-GB" dirty="0" smtClean="0"/>
          </a:p>
          <a:p>
            <a:pPr algn="ctr">
              <a:buNone/>
            </a:pPr>
            <a:r>
              <a:rPr lang="en-GB" sz="2400" dirty="0" smtClean="0"/>
              <a:t>Roger Middleton</a:t>
            </a:r>
          </a:p>
          <a:p>
            <a:pPr algn="ctr">
              <a:buNone/>
            </a:pPr>
            <a:r>
              <a:rPr lang="en-GB" sz="2000" dirty="0" smtClean="0"/>
              <a:t>(University of Bristol)</a:t>
            </a:r>
          </a:p>
          <a:p>
            <a:pPr algn="ctr">
              <a:buNone/>
            </a:pPr>
            <a:endParaRPr lang="en-GB" sz="2000" dirty="0" smtClean="0"/>
          </a:p>
          <a:p>
            <a:pPr algn="ctr">
              <a:buNone/>
            </a:pPr>
            <a:endParaRPr lang="en-GB" sz="2000" dirty="0" smtClean="0"/>
          </a:p>
          <a:p>
            <a:pPr algn="ctr">
              <a:buNone/>
            </a:pPr>
            <a:endParaRPr lang="en-GB" sz="2000" dirty="0" smtClean="0"/>
          </a:p>
          <a:p>
            <a:pPr algn="ctr">
              <a:buNone/>
            </a:pPr>
            <a:endParaRPr lang="en-GB" sz="2000" dirty="0" smtClean="0"/>
          </a:p>
          <a:p>
            <a:pPr marL="0" indent="0" algn="just">
              <a:buNone/>
            </a:pPr>
            <a:r>
              <a:rPr lang="en-GB" sz="1600" dirty="0" smtClean="0"/>
              <a:t>BHSP Official Launch, Economic History Society Annual Conference, University of Durham, 27 March 2010</a:t>
            </a:r>
          </a:p>
          <a:p>
            <a:endParaRPr lang="en-GB" dirty="0"/>
          </a:p>
        </p:txBody>
      </p:sp>
      <p:sp>
        <p:nvSpPr>
          <p:cNvPr id="7" name="Footer Placeholder 6"/>
          <p:cNvSpPr>
            <a:spLocks noGrp="1"/>
          </p:cNvSpPr>
          <p:nvPr>
            <p:ph type="ftr" sz="quarter" idx="13"/>
          </p:nvPr>
        </p:nvSpPr>
        <p:spPr/>
        <p:txBody>
          <a:bodyPr/>
          <a:lstStyle/>
          <a:p>
            <a:r>
              <a:rPr lang="en-GB" dirty="0" smtClean="0"/>
              <a:t>Roger Middleton</a:t>
            </a:r>
            <a:endParaRPr lang="en-GB" dirty="0"/>
          </a:p>
        </p:txBody>
      </p:sp>
      <p:sp>
        <p:nvSpPr>
          <p:cNvPr id="8" name="Date Placeholder 7"/>
          <p:cNvSpPr>
            <a:spLocks noGrp="1"/>
          </p:cNvSpPr>
          <p:nvPr>
            <p:ph type="dt" sz="half" idx="11"/>
          </p:nvPr>
        </p:nvSpPr>
        <p:spPr/>
        <p:txBody>
          <a:bodyPr/>
          <a:lstStyle/>
          <a:p>
            <a:fld id="{BB72E09D-E107-4896-B492-F2708F64C83A}" type="datetime1">
              <a:rPr lang="en-GB" smtClean="0"/>
              <a:pPr/>
              <a:t>04/04/2010</a:t>
            </a:fld>
            <a:endParaRPr lang="en-GB" dirty="0"/>
          </a:p>
        </p:txBody>
      </p:sp>
      <p:sp>
        <p:nvSpPr>
          <p:cNvPr id="9" name="Slide Number Placeholder 8"/>
          <p:cNvSpPr>
            <a:spLocks noGrp="1"/>
          </p:cNvSpPr>
          <p:nvPr>
            <p:ph type="sldNum" sz="quarter" idx="12"/>
          </p:nvPr>
        </p:nvSpPr>
        <p:spPr/>
        <p:txBody>
          <a:bodyPr/>
          <a:lstStyle/>
          <a:p>
            <a:fld id="{A66BC39A-CCB4-4917-A766-141730B42178}" type="slidenum">
              <a:rPr lang="en-GB" smtClean="0"/>
              <a:pPr/>
              <a:t>1</a:t>
            </a:fld>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28596" y="1285860"/>
            <a:ext cx="8286808" cy="4071966"/>
          </a:xfrm>
        </p:spPr>
        <p:txBody>
          <a:bodyPr>
            <a:normAutofit fontScale="40000" lnSpcReduction="20000"/>
          </a:bodyPr>
          <a:lstStyle/>
          <a:p>
            <a:pPr>
              <a:lnSpc>
                <a:spcPct val="120000"/>
              </a:lnSpc>
            </a:pPr>
            <a:r>
              <a:rPr lang="en-GB" sz="3800" dirty="0" smtClean="0"/>
              <a:t>Traditional lamentable quality of public debate in Britain compounded by the absence of easily accessible historical series presented in such a fashion that journalists might possibly take seriously comments about the quality of the evidence;</a:t>
            </a:r>
          </a:p>
          <a:p>
            <a:pPr>
              <a:lnSpc>
                <a:spcPct val="120000"/>
              </a:lnSpc>
              <a:buNone/>
            </a:pPr>
            <a:endParaRPr lang="en-GB" sz="3800" dirty="0" smtClean="0"/>
          </a:p>
          <a:p>
            <a:pPr>
              <a:lnSpc>
                <a:spcPct val="120000"/>
              </a:lnSpc>
            </a:pPr>
            <a:r>
              <a:rPr lang="en-GB" sz="3800" dirty="0" smtClean="0"/>
              <a:t>That said, some responsible journalists clearly need a new online BHS (this from Michael </a:t>
            </a:r>
            <a:r>
              <a:rPr lang="en-GB" sz="3800" dirty="0" err="1" smtClean="0"/>
              <a:t>Blastland</a:t>
            </a:r>
            <a:r>
              <a:rPr lang="en-GB" sz="3800" dirty="0" smtClean="0"/>
              <a:t> of BBC):*</a:t>
            </a:r>
          </a:p>
          <a:p>
            <a:pPr marL="540000" indent="-540000">
              <a:lnSpc>
                <a:spcPct val="120000"/>
              </a:lnSpc>
              <a:buNone/>
            </a:pPr>
            <a:r>
              <a:rPr lang="en-GB" sz="3800" dirty="0" smtClean="0"/>
              <a:t>		All that I wanted was numbers … You might think the spending numbers</a:t>
            </a:r>
          </a:p>
          <a:p>
            <a:pPr marL="540000" indent="-540000">
              <a:lnSpc>
                <a:spcPct val="120000"/>
              </a:lnSpc>
              <a:buNone/>
            </a:pPr>
            <a:r>
              <a:rPr lang="en-GB" sz="3800" dirty="0" smtClean="0"/>
              <a:t>		for education would be bread and butter to politics, the 1, 2, 3 of debate.</a:t>
            </a:r>
          </a:p>
          <a:p>
            <a:pPr marL="540000" indent="-540000">
              <a:lnSpc>
                <a:spcPct val="120000"/>
              </a:lnSpc>
              <a:buNone/>
            </a:pPr>
            <a:r>
              <a:rPr lang="en-GB" sz="3800" dirty="0" smtClean="0"/>
              <a:t>		But finding out how much the UK spent on education over the lifetime</a:t>
            </a:r>
          </a:p>
          <a:p>
            <a:pPr marL="540000" indent="-540000">
              <a:lnSpc>
                <a:spcPct val="120000"/>
              </a:lnSpc>
              <a:buNone/>
            </a:pPr>
            <a:r>
              <a:rPr lang="en-GB" sz="3800" dirty="0" smtClean="0"/>
              <a:t>		of the modern welfare state is far from simple. There is no single, easily-</a:t>
            </a:r>
          </a:p>
          <a:p>
            <a:pPr marL="540000" indent="-540000">
              <a:lnSpc>
                <a:spcPct val="120000"/>
              </a:lnSpc>
              <a:buNone/>
            </a:pPr>
            <a:r>
              <a:rPr lang="en-GB" sz="3800" dirty="0" smtClean="0"/>
              <a:t>		available source. The online trail, for example, often goes cold in the early</a:t>
            </a:r>
          </a:p>
          <a:p>
            <a:pPr marL="540000" indent="-540000">
              <a:lnSpc>
                <a:spcPct val="120000"/>
              </a:lnSpc>
              <a:buNone/>
            </a:pPr>
            <a:r>
              <a:rPr lang="en-GB" sz="3800" dirty="0" smtClean="0"/>
              <a:t>		1980s. </a:t>
            </a:r>
          </a:p>
          <a:p>
            <a:pPr marL="540000" indent="-540000">
              <a:lnSpc>
                <a:spcPct val="120000"/>
              </a:lnSpc>
            </a:pPr>
            <a:endParaRPr lang="en-GB" sz="3800" dirty="0" smtClean="0"/>
          </a:p>
          <a:p>
            <a:pPr marL="540000" indent="-540000">
              <a:lnSpc>
                <a:spcPct val="120000"/>
              </a:lnSpc>
            </a:pPr>
            <a:r>
              <a:rPr lang="en-GB" sz="3800" dirty="0" smtClean="0"/>
              <a:t>BHSP will be that natural first port of call for journalists as well as for the expert research community.</a:t>
            </a:r>
            <a:endParaRPr lang="en-GB" dirty="0"/>
          </a:p>
        </p:txBody>
      </p:sp>
      <p:sp>
        <p:nvSpPr>
          <p:cNvPr id="3" name="Title 2"/>
          <p:cNvSpPr>
            <a:spLocks noGrp="1"/>
          </p:cNvSpPr>
          <p:nvPr>
            <p:ph type="title"/>
          </p:nvPr>
        </p:nvSpPr>
        <p:spPr/>
        <p:txBody>
          <a:bodyPr>
            <a:normAutofit/>
          </a:bodyPr>
          <a:lstStyle/>
          <a:p>
            <a:pPr algn="l"/>
            <a:r>
              <a:rPr lang="en-GB" sz="3200" dirty="0" smtClean="0"/>
              <a:t>Consequences of no new </a:t>
            </a:r>
            <a:r>
              <a:rPr lang="en-GB" sz="3200" i="1" dirty="0" smtClean="0"/>
              <a:t>BHS</a:t>
            </a:r>
            <a:endParaRPr lang="en-GB" sz="3200" i="1"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10</a:t>
            </a:fld>
            <a:endParaRPr lang="en-GB" dirty="0"/>
          </a:p>
        </p:txBody>
      </p:sp>
      <p:sp>
        <p:nvSpPr>
          <p:cNvPr id="6" name="Footer Placeholder 5"/>
          <p:cNvSpPr>
            <a:spLocks noGrp="1"/>
          </p:cNvSpPr>
          <p:nvPr>
            <p:ph type="ftr" sz="quarter" idx="13"/>
          </p:nvPr>
        </p:nvSpPr>
        <p:spPr/>
        <p:txBody>
          <a:bodyPr/>
          <a:lstStyle/>
          <a:p>
            <a:r>
              <a:rPr lang="en-GB" smtClean="0"/>
              <a:t>Roger Middleton</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GB" dirty="0" smtClean="0"/>
              <a:t>History</a:t>
            </a:r>
          </a:p>
          <a:p>
            <a:pPr lvl="1">
              <a:buFont typeface="Courier New" pitchFamily="49" charset="0"/>
              <a:buChar char="o"/>
            </a:pPr>
            <a:r>
              <a:rPr lang="en-GB" dirty="0" smtClean="0"/>
              <a:t>Begins in 2006 with early conversations with CUP just before the publication of HSUSME;</a:t>
            </a:r>
          </a:p>
          <a:p>
            <a:pPr lvl="1">
              <a:buFont typeface="Courier New" pitchFamily="49" charset="0"/>
              <a:buChar char="o"/>
            </a:pPr>
            <a:r>
              <a:rPr lang="en-GB" dirty="0" smtClean="0"/>
              <a:t>Brian Mitchell gives the green light;</a:t>
            </a:r>
          </a:p>
          <a:p>
            <a:pPr lvl="1">
              <a:buFont typeface="Courier New" pitchFamily="49" charset="0"/>
              <a:buChar char="o"/>
            </a:pPr>
            <a:r>
              <a:rPr lang="en-GB" dirty="0" smtClean="0"/>
              <a:t>One or two false starts …</a:t>
            </a:r>
          </a:p>
        </p:txBody>
      </p:sp>
      <p:sp>
        <p:nvSpPr>
          <p:cNvPr id="3" name="Title 2"/>
          <p:cNvSpPr>
            <a:spLocks noGrp="1"/>
          </p:cNvSpPr>
          <p:nvPr>
            <p:ph type="title"/>
          </p:nvPr>
        </p:nvSpPr>
        <p:spPr/>
        <p:txBody>
          <a:bodyPr>
            <a:normAutofit/>
          </a:bodyPr>
          <a:lstStyle/>
          <a:p>
            <a:pPr algn="l"/>
            <a:r>
              <a:rPr lang="en-GB" sz="3200" dirty="0" smtClean="0"/>
              <a:t>Project History, Objectives &amp; Organisation</a:t>
            </a:r>
            <a:endParaRPr lang="en-GB" sz="3200"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11</a:t>
            </a:fld>
            <a:endParaRPr lang="en-GB" dirty="0"/>
          </a:p>
        </p:txBody>
      </p:sp>
      <p:sp>
        <p:nvSpPr>
          <p:cNvPr id="6" name="Footer Placeholder 5"/>
          <p:cNvSpPr>
            <a:spLocks noGrp="1"/>
          </p:cNvSpPr>
          <p:nvPr>
            <p:ph type="ftr" sz="quarter" idx="13"/>
          </p:nvPr>
        </p:nvSpPr>
        <p:spPr/>
        <p:txBody>
          <a:bodyPr/>
          <a:lstStyle/>
          <a:p>
            <a:r>
              <a:rPr lang="en-GB" dirty="0" smtClean="0"/>
              <a:t>Roger Middleton</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GB" dirty="0" smtClean="0"/>
              <a:t>Organisation</a:t>
            </a:r>
          </a:p>
          <a:p>
            <a:pPr lvl="1">
              <a:buFont typeface="Courier New" pitchFamily="49" charset="0"/>
              <a:buChar char="o"/>
            </a:pPr>
            <a:r>
              <a:rPr lang="en-GB" dirty="0" smtClean="0"/>
              <a:t>Team assembles: three general editors</a:t>
            </a:r>
          </a:p>
          <a:p>
            <a:pPr lvl="2">
              <a:buFont typeface="Wingdings" pitchFamily="2" charset="2"/>
              <a:buChar char="§"/>
            </a:pPr>
            <a:r>
              <a:rPr lang="en-GB" dirty="0" smtClean="0"/>
              <a:t>Roger Middleton (Bristol): late nineteenth-twenty first century, macroeconomic history, public finance</a:t>
            </a:r>
          </a:p>
          <a:p>
            <a:pPr lvl="2">
              <a:buFont typeface="Wingdings" pitchFamily="2" charset="2"/>
              <a:buChar char="§"/>
            </a:pPr>
            <a:r>
              <a:rPr lang="en-GB" dirty="0" smtClean="0"/>
              <a:t>Nigel Goose (Hertfordshire): medieval-early modern</a:t>
            </a:r>
          </a:p>
          <a:p>
            <a:pPr lvl="2">
              <a:buFont typeface="Wingdings" pitchFamily="2" charset="2"/>
              <a:buChar char="§"/>
            </a:pPr>
            <a:r>
              <a:rPr lang="en-GB" dirty="0" smtClean="0"/>
              <a:t>Michael Turner (Hull): eighteenth-nineteenth century, agrarian and beyond</a:t>
            </a:r>
          </a:p>
          <a:p>
            <a:pPr lvl="1">
              <a:buFont typeface="Courier New" pitchFamily="49" charset="0"/>
              <a:buChar char="o"/>
            </a:pPr>
            <a:r>
              <a:rPr lang="en-GB" dirty="0" smtClean="0"/>
              <a:t>Commissioning volume editors</a:t>
            </a:r>
            <a:endParaRPr lang="en-GB" dirty="0"/>
          </a:p>
        </p:txBody>
      </p:sp>
      <p:sp>
        <p:nvSpPr>
          <p:cNvPr id="3" name="Title 2"/>
          <p:cNvSpPr>
            <a:spLocks noGrp="1"/>
          </p:cNvSpPr>
          <p:nvPr>
            <p:ph type="title"/>
          </p:nvPr>
        </p:nvSpPr>
        <p:spPr/>
        <p:txBody>
          <a:bodyPr>
            <a:normAutofit/>
          </a:bodyPr>
          <a:lstStyle/>
          <a:p>
            <a:pPr algn="l"/>
            <a:r>
              <a:rPr lang="en-GB" sz="3200" dirty="0" smtClean="0"/>
              <a:t>Project History, Objectives &amp; Organisation</a:t>
            </a:r>
            <a:endParaRPr lang="en-GB" sz="3200"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12</a:t>
            </a:fld>
            <a:endParaRPr lang="en-GB" dirty="0"/>
          </a:p>
        </p:txBody>
      </p:sp>
      <p:sp>
        <p:nvSpPr>
          <p:cNvPr id="6" name="Footer Placeholder 5"/>
          <p:cNvSpPr>
            <a:spLocks noGrp="1"/>
          </p:cNvSpPr>
          <p:nvPr>
            <p:ph type="ftr" sz="quarter" idx="13"/>
          </p:nvPr>
        </p:nvSpPr>
        <p:spPr/>
        <p:txBody>
          <a:bodyPr/>
          <a:lstStyle/>
          <a:p>
            <a:r>
              <a:rPr lang="en-GB" dirty="0" smtClean="0"/>
              <a:t>Roger Middleton</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77500" lnSpcReduction="20000"/>
          </a:bodyPr>
          <a:lstStyle/>
          <a:p>
            <a:r>
              <a:rPr lang="en-GB" dirty="0" smtClean="0"/>
              <a:t>Objectives</a:t>
            </a:r>
          </a:p>
          <a:p>
            <a:pPr lvl="1">
              <a:buFont typeface="Courier New" pitchFamily="49" charset="0"/>
              <a:buChar char="o"/>
            </a:pPr>
            <a:r>
              <a:rPr lang="en-GB" dirty="0" smtClean="0"/>
              <a:t>Taking HSUSME as initial template to</a:t>
            </a:r>
          </a:p>
          <a:p>
            <a:pPr lvl="2">
              <a:buFont typeface="Wingdings" pitchFamily="2" charset="2"/>
              <a:buChar char="§"/>
            </a:pPr>
            <a:r>
              <a:rPr lang="en-GB" dirty="0" smtClean="0"/>
              <a:t>Produce 5 print volumes</a:t>
            </a:r>
          </a:p>
          <a:p>
            <a:pPr lvl="2">
              <a:buFont typeface="Wingdings" pitchFamily="2" charset="2"/>
              <a:buChar char="§"/>
            </a:pPr>
            <a:r>
              <a:rPr lang="en-GB" dirty="0" smtClean="0"/>
              <a:t>Online edition</a:t>
            </a:r>
          </a:p>
          <a:p>
            <a:pPr lvl="2">
              <a:buFont typeface="Wingdings" pitchFamily="2" charset="2"/>
              <a:buChar char="§"/>
            </a:pPr>
            <a:r>
              <a:rPr lang="en-GB" dirty="0" smtClean="0"/>
              <a:t>Data plus essay model</a:t>
            </a:r>
          </a:p>
          <a:p>
            <a:pPr lvl="2">
              <a:buFont typeface="Wingdings" pitchFamily="2" charset="2"/>
              <a:buChar char="§"/>
            </a:pPr>
            <a:r>
              <a:rPr lang="en-GB" dirty="0" smtClean="0"/>
              <a:t>Business model for production of chapters: commission &gt; contributors &gt; funding of underlying research</a:t>
            </a:r>
          </a:p>
          <a:p>
            <a:pPr lvl="1">
              <a:buFont typeface="Courier New" pitchFamily="49" charset="0"/>
              <a:buChar char="o"/>
            </a:pPr>
            <a:r>
              <a:rPr lang="en-GB" dirty="0" smtClean="0"/>
              <a:t>Recognising considerable differences between BHS and HSUSME, with respect to:</a:t>
            </a:r>
          </a:p>
          <a:p>
            <a:pPr lvl="2">
              <a:buFont typeface="Wingdings" pitchFamily="2" charset="2"/>
              <a:buChar char="§"/>
            </a:pPr>
            <a:r>
              <a:rPr lang="en-GB" dirty="0" smtClean="0"/>
              <a:t>Time (MD start at 1199; M88 at 1280): earliest series in USHSME is </a:t>
            </a:r>
            <a:r>
              <a:rPr lang="en-GB" dirty="0" err="1" smtClean="0"/>
              <a:t>palaeolithic</a:t>
            </a:r>
            <a:endParaRPr lang="en-GB" dirty="0" smtClean="0"/>
          </a:p>
          <a:p>
            <a:pPr lvl="2">
              <a:buFont typeface="Wingdings" pitchFamily="2" charset="2"/>
              <a:buChar char="§"/>
            </a:pPr>
            <a:r>
              <a:rPr lang="en-GB" dirty="0" smtClean="0"/>
              <a:t>Territory: special issue of Ireland, but also British diaspora – want to include significant material on British empire and beyond</a:t>
            </a:r>
            <a:endParaRPr lang="en-GB" dirty="0"/>
          </a:p>
        </p:txBody>
      </p:sp>
      <p:sp>
        <p:nvSpPr>
          <p:cNvPr id="3" name="Title 2"/>
          <p:cNvSpPr>
            <a:spLocks noGrp="1"/>
          </p:cNvSpPr>
          <p:nvPr>
            <p:ph type="title"/>
          </p:nvPr>
        </p:nvSpPr>
        <p:spPr/>
        <p:txBody>
          <a:bodyPr>
            <a:normAutofit/>
          </a:bodyPr>
          <a:lstStyle/>
          <a:p>
            <a:pPr algn="l"/>
            <a:r>
              <a:rPr lang="en-GB" sz="3200" dirty="0" smtClean="0"/>
              <a:t>Project History, Objectives &amp; Organisation</a:t>
            </a:r>
            <a:endParaRPr lang="en-GB" sz="3200"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13</a:t>
            </a:fld>
            <a:endParaRPr lang="en-GB" dirty="0"/>
          </a:p>
        </p:txBody>
      </p:sp>
      <p:sp>
        <p:nvSpPr>
          <p:cNvPr id="6" name="Footer Placeholder 5"/>
          <p:cNvSpPr>
            <a:spLocks noGrp="1"/>
          </p:cNvSpPr>
          <p:nvPr>
            <p:ph type="ftr" sz="quarter" idx="13"/>
          </p:nvPr>
        </p:nvSpPr>
        <p:spPr/>
        <p:txBody>
          <a:bodyPr/>
          <a:lstStyle/>
          <a:p>
            <a:r>
              <a:rPr lang="en-GB" dirty="0" smtClean="0"/>
              <a:t>Roger Middleton</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GB" dirty="0" smtClean="0"/>
              <a:t>The task ahead</a:t>
            </a:r>
          </a:p>
          <a:p>
            <a:pPr lvl="1">
              <a:buFont typeface="Courier New" pitchFamily="49" charset="0"/>
              <a:buChar char="o"/>
            </a:pPr>
            <a:r>
              <a:rPr lang="en-GB" dirty="0" smtClean="0"/>
              <a:t>HSUSME: 5 vols, 1,781 tables, 37,339 data series</a:t>
            </a:r>
          </a:p>
          <a:p>
            <a:pPr lvl="1">
              <a:buFont typeface="Courier New" pitchFamily="49" charset="0"/>
              <a:buChar char="o"/>
            </a:pPr>
            <a:r>
              <a:rPr lang="en-GB" dirty="0" smtClean="0"/>
              <a:t>Not possible yet to estimate what we will have</a:t>
            </a:r>
            <a:endParaRPr lang="en-GB" sz="3200" dirty="0" smtClean="0"/>
          </a:p>
          <a:p>
            <a:r>
              <a:rPr lang="en-GB" dirty="0" smtClean="0"/>
              <a:t>Achievements so far</a:t>
            </a:r>
          </a:p>
        </p:txBody>
      </p:sp>
      <p:sp>
        <p:nvSpPr>
          <p:cNvPr id="3" name="Title 2"/>
          <p:cNvSpPr>
            <a:spLocks noGrp="1"/>
          </p:cNvSpPr>
          <p:nvPr>
            <p:ph type="title"/>
          </p:nvPr>
        </p:nvSpPr>
        <p:spPr/>
        <p:txBody>
          <a:bodyPr>
            <a:normAutofit/>
          </a:bodyPr>
          <a:lstStyle/>
          <a:p>
            <a:pPr algn="l"/>
            <a:r>
              <a:rPr lang="en-GB" sz="3200" dirty="0" smtClean="0"/>
              <a:t>Project History, Objectives &amp; Organisation</a:t>
            </a:r>
            <a:endParaRPr lang="en-GB" sz="3200"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14</a:t>
            </a:fld>
            <a:endParaRPr lang="en-GB" dirty="0"/>
          </a:p>
        </p:txBody>
      </p:sp>
      <p:sp>
        <p:nvSpPr>
          <p:cNvPr id="6" name="Footer Placeholder 5"/>
          <p:cNvSpPr>
            <a:spLocks noGrp="1"/>
          </p:cNvSpPr>
          <p:nvPr>
            <p:ph type="ftr" sz="quarter" idx="13"/>
          </p:nvPr>
        </p:nvSpPr>
        <p:spPr/>
        <p:txBody>
          <a:bodyPr/>
          <a:lstStyle/>
          <a:p>
            <a:r>
              <a:rPr lang="en-GB" dirty="0" smtClean="0"/>
              <a:t>Roger Middleton</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GB" sz="3200" dirty="0" smtClean="0"/>
              <a:t>Table 2 BHS volume planning to date</a:t>
            </a:r>
            <a:endParaRPr lang="en-GB" sz="3200"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15</a:t>
            </a:fld>
            <a:endParaRPr lang="en-GB" dirty="0"/>
          </a:p>
        </p:txBody>
      </p:sp>
      <p:sp>
        <p:nvSpPr>
          <p:cNvPr id="6" name="Footer Placeholder 5"/>
          <p:cNvSpPr>
            <a:spLocks noGrp="1"/>
          </p:cNvSpPr>
          <p:nvPr>
            <p:ph type="ftr" sz="quarter" idx="13"/>
          </p:nvPr>
        </p:nvSpPr>
        <p:spPr/>
        <p:txBody>
          <a:bodyPr/>
          <a:lstStyle/>
          <a:p>
            <a:r>
              <a:rPr lang="en-GB" smtClean="0"/>
              <a:t>Roger Middleton</a:t>
            </a:r>
            <a:endParaRPr lang="en-GB" dirty="0"/>
          </a:p>
        </p:txBody>
      </p:sp>
      <p:graphicFrame>
        <p:nvGraphicFramePr>
          <p:cNvPr id="8" name="Table 7"/>
          <p:cNvGraphicFramePr>
            <a:graphicFrameLocks noGrp="1"/>
          </p:cNvGraphicFramePr>
          <p:nvPr/>
        </p:nvGraphicFramePr>
        <p:xfrm>
          <a:off x="285720" y="1142984"/>
          <a:ext cx="8358247" cy="4376147"/>
        </p:xfrm>
        <a:graphic>
          <a:graphicData uri="http://schemas.openxmlformats.org/drawingml/2006/table">
            <a:tbl>
              <a:tblPr/>
              <a:tblGrid>
                <a:gridCol w="428628"/>
                <a:gridCol w="6072230"/>
                <a:gridCol w="785818"/>
                <a:gridCol w="1071571"/>
              </a:tblGrid>
              <a:tr h="357190">
                <a:tc>
                  <a:txBody>
                    <a:bodyPr/>
                    <a:lstStyle/>
                    <a:p>
                      <a:pPr algn="l" fontAlgn="b"/>
                      <a:r>
                        <a:rPr lang="en-GB" sz="1400" b="0" i="0" u="none" strike="noStrike" dirty="0" err="1">
                          <a:latin typeface="Times New Roman"/>
                        </a:rPr>
                        <a:t>Vol</a:t>
                      </a:r>
                      <a:r>
                        <a:rPr lang="en-GB" sz="1400" b="0" i="0" u="none" strike="noStrike" dirty="0">
                          <a:latin typeface="Times New Roman"/>
                        </a:rPr>
                        <a:t> #</a:t>
                      </a:r>
                    </a:p>
                  </a:txBody>
                  <a:tcPr marL="8759" marR="8759" marT="8759"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GB" sz="1400" b="0" i="0" u="none" strike="noStrike">
                          <a:latin typeface="Times New Roman"/>
                        </a:rPr>
                        <a:t>Vol. title</a:t>
                      </a:r>
                    </a:p>
                  </a:txBody>
                  <a:tcPr marL="8759" marR="8759" marT="8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GB" sz="1400" b="0" i="0" u="none" strike="noStrike">
                          <a:latin typeface="Times New Roman"/>
                        </a:rPr>
                        <a:t>Vol. Eds</a:t>
                      </a:r>
                    </a:p>
                  </a:txBody>
                  <a:tcPr marL="8759" marR="8759" marT="875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GB" sz="1400" b="0" i="0" u="none" strike="noStrike" dirty="0">
                          <a:latin typeface="Times New Roman"/>
                        </a:rPr>
                        <a:t>Ch Eds</a:t>
                      </a:r>
                      <a:r>
                        <a:rPr lang="en-GB" sz="1400" b="0" i="0" u="none" strike="noStrike" dirty="0" smtClean="0">
                          <a:latin typeface="Times New Roman"/>
                        </a:rPr>
                        <a:t>/ contributors</a:t>
                      </a:r>
                      <a:endParaRPr lang="en-GB" sz="1400" b="0" i="0" u="none" strike="noStrike" dirty="0">
                        <a:latin typeface="Times New Roman"/>
                      </a:endParaRPr>
                    </a:p>
                  </a:txBody>
                  <a:tcPr marL="8759" marR="8759" marT="8759"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280">
                <a:tc>
                  <a:txBody>
                    <a:bodyPr/>
                    <a:lstStyle/>
                    <a:p>
                      <a:pPr algn="l" fontAlgn="b"/>
                      <a:r>
                        <a:rPr lang="en-GB" sz="1400" b="0" i="0" u="none" strike="noStrike">
                          <a:latin typeface="Times New Roman"/>
                        </a:rPr>
                        <a:t>I</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400" b="1" i="0" u="none" strike="noStrike" dirty="0">
                          <a:latin typeface="Times New Roman"/>
                        </a:rPr>
                        <a:t>POPULATION</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200" b="0" i="0" u="none" strike="noStrike" dirty="0">
                          <a:latin typeface="Times New Roman"/>
                        </a:rPr>
                        <a:t>Goose</a:t>
                      </a:r>
                      <a:r>
                        <a:rPr lang="en-GB" sz="1200" b="0" i="0" u="none" strike="noStrike" dirty="0" smtClean="0">
                          <a:latin typeface="Times New Roman"/>
                        </a:rPr>
                        <a:t>/</a:t>
                      </a:r>
                    </a:p>
                    <a:p>
                      <a:pPr algn="l" fontAlgn="b"/>
                      <a:r>
                        <a:rPr lang="en-GB" sz="1200" b="0" i="0" u="none" strike="noStrike" dirty="0" err="1" smtClean="0">
                          <a:latin typeface="Times New Roman"/>
                        </a:rPr>
                        <a:t>Hinde</a:t>
                      </a:r>
                      <a:endParaRPr lang="en-GB" sz="1200" b="0" i="0" u="none" strike="noStrike" dirty="0">
                        <a:latin typeface="Times New Roman"/>
                      </a:endParaRP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200" b="0" i="0" u="none" strike="noStrike" dirty="0">
                          <a:latin typeface="Times New Roman"/>
                        </a:rPr>
                        <a:t>Goose</a:t>
                      </a:r>
                      <a:r>
                        <a:rPr lang="en-GB" sz="1200" b="0" i="0" u="none" strike="noStrike" dirty="0" smtClean="0">
                          <a:latin typeface="Times New Roman"/>
                        </a:rPr>
                        <a:t>/</a:t>
                      </a:r>
                    </a:p>
                    <a:p>
                      <a:pPr algn="l" fontAlgn="b"/>
                      <a:r>
                        <a:rPr lang="en-GB" sz="1200" b="0" i="0" u="none" strike="noStrike" dirty="0" err="1" smtClean="0">
                          <a:latin typeface="Times New Roman"/>
                        </a:rPr>
                        <a:t>Hinde</a:t>
                      </a:r>
                      <a:endParaRPr lang="en-GB" sz="1200" b="0" i="0" u="none" strike="noStrike" dirty="0">
                        <a:latin typeface="Times New Roman"/>
                      </a:endParaRP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46935">
                <a:tc>
                  <a:txBody>
                    <a:bodyPr/>
                    <a:lstStyle/>
                    <a:p>
                      <a:pPr algn="l" fontAlgn="b"/>
                      <a:r>
                        <a:rPr lang="en-GB" sz="1400" b="0" i="0" u="none" strike="noStrike">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latin typeface="Times New Roman"/>
                        </a:rPr>
                        <a:t>Population characteristics; Vital Statistics; Internal Migration; International Migration; Family &amp; Household Composition; Cohorts</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46280">
                <a:tc>
                  <a:txBody>
                    <a:bodyPr/>
                    <a:lstStyle/>
                    <a:p>
                      <a:pPr algn="l" fontAlgn="b"/>
                      <a:r>
                        <a:rPr lang="en-GB" sz="1400" b="0" i="0" u="none" strike="noStrike">
                          <a:latin typeface="Times New Roman"/>
                        </a:rPr>
                        <a:t>II</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400" b="1" i="0" u="none" strike="noStrike" dirty="0">
                          <a:latin typeface="Times New Roman"/>
                        </a:rPr>
                        <a:t>WORK &amp; WELFARE</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200" b="0" i="0" u="none" strike="noStrike" dirty="0">
                          <a:latin typeface="Times New Roman"/>
                        </a:rPr>
                        <a:t>Goose</a:t>
                      </a:r>
                      <a:r>
                        <a:rPr lang="en-GB" sz="1200" b="0" i="0" u="none" strike="noStrike" dirty="0" smtClean="0">
                          <a:latin typeface="Times New Roman"/>
                        </a:rPr>
                        <a:t>/</a:t>
                      </a:r>
                    </a:p>
                    <a:p>
                      <a:pPr algn="l" fontAlgn="b"/>
                      <a:r>
                        <a:rPr lang="en-GB" sz="1200" b="0" i="0" u="none" strike="noStrike" dirty="0" smtClean="0">
                          <a:latin typeface="Times New Roman"/>
                        </a:rPr>
                        <a:t>Gazeley</a:t>
                      </a:r>
                      <a:endParaRPr lang="en-GB" sz="1200" b="0" i="0" u="none" strike="noStrike" dirty="0">
                        <a:latin typeface="Times New Roman"/>
                      </a:endParaRP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200" b="0" i="0" u="none" strike="noStrike" dirty="0">
                          <a:latin typeface="Times New Roman"/>
                        </a:rPr>
                        <a:t>Goose</a:t>
                      </a:r>
                      <a:r>
                        <a:rPr lang="en-GB" sz="1200" b="0" i="0" u="none" strike="noStrike" dirty="0" smtClean="0">
                          <a:latin typeface="Times New Roman"/>
                        </a:rPr>
                        <a:t>/</a:t>
                      </a:r>
                    </a:p>
                    <a:p>
                      <a:pPr algn="l" fontAlgn="b"/>
                      <a:r>
                        <a:rPr lang="en-GB" sz="1200" b="0" i="0" u="none" strike="noStrike" dirty="0" smtClean="0">
                          <a:latin typeface="Times New Roman"/>
                        </a:rPr>
                        <a:t>Gazeley/Mitch</a:t>
                      </a:r>
                      <a:endParaRPr lang="en-GB" sz="1200" b="0" i="0" u="none" strike="noStrike" dirty="0">
                        <a:latin typeface="Times New Roman"/>
                      </a:endParaRP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24717">
                <a:tc>
                  <a:txBody>
                    <a:bodyPr/>
                    <a:lstStyle/>
                    <a:p>
                      <a:pPr algn="l" fontAlgn="b"/>
                      <a:r>
                        <a:rPr lang="en-GB" sz="900" b="0" i="0" u="none" strike="noStrike">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latin typeface="Times New Roman"/>
                        </a:rPr>
                        <a:t>Labour; Education; Health; Economic Inequality &amp; Poverty; Social Insurance &amp; Public Assistance; Non-profit, Voluntary &amp; Religious Entities</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46280">
                <a:tc>
                  <a:txBody>
                    <a:bodyPr/>
                    <a:lstStyle/>
                    <a:p>
                      <a:pPr algn="l" fontAlgn="b"/>
                      <a:r>
                        <a:rPr lang="en-GB" sz="1400" b="0" i="0" u="none" strike="noStrike">
                          <a:latin typeface="Times New Roman"/>
                        </a:rPr>
                        <a:t>III</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400" b="1" i="0" u="none" strike="noStrike" dirty="0">
                          <a:latin typeface="Times New Roman"/>
                        </a:rPr>
                        <a:t>ECONOMIC STRUCTURE &amp; PERFORMANCE</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200" b="0" i="0" u="none" strike="noStrike" dirty="0">
                          <a:latin typeface="Times New Roman"/>
                        </a:rPr>
                        <a:t>Broadberry</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200" b="0" i="0" u="none" strike="noStrike" dirty="0">
                          <a:latin typeface="Times New Roman"/>
                        </a:rPr>
                        <a:t>Broadberry</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588251">
                <a:tc>
                  <a:txBody>
                    <a:bodyPr/>
                    <a:lstStyle/>
                    <a:p>
                      <a:pPr algn="l" fontAlgn="b"/>
                      <a:r>
                        <a:rPr lang="en-GB" sz="900" b="0" i="0" u="none" strike="noStrike">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latin typeface="Times New Roman"/>
                        </a:rPr>
                        <a:t>National Income &amp; </a:t>
                      </a:r>
                      <a:r>
                        <a:rPr lang="en-GB" sz="1200" b="0" i="0" u="none" strike="noStrike" dirty="0" smtClean="0">
                          <a:latin typeface="Times New Roman"/>
                        </a:rPr>
                        <a:t>Product</a:t>
                      </a:r>
                      <a:r>
                        <a:rPr lang="en-GB" sz="1200" b="0" i="0" u="none" strike="noStrike" dirty="0">
                          <a:latin typeface="Times New Roman"/>
                        </a:rPr>
                        <a:t>; Business Fluctuations &amp; Cycles; Prices; Consumer Expenditure; Savings, Capital &amp; Wealth; Geography &amp; the Environment; Science, Technology &amp; Productivity; Business Organisation; Financial Markets and Institutions</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46280">
                <a:tc>
                  <a:txBody>
                    <a:bodyPr/>
                    <a:lstStyle/>
                    <a:p>
                      <a:pPr algn="l" fontAlgn="b"/>
                      <a:r>
                        <a:rPr lang="en-GB" sz="1400" b="0" i="0" u="none" strike="noStrike">
                          <a:latin typeface="Times New Roman"/>
                        </a:rPr>
                        <a:t>IV</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400" b="1" i="0" u="none" strike="noStrike" dirty="0">
                          <a:latin typeface="Times New Roman"/>
                        </a:rPr>
                        <a:t>ECONOMIC SECTORS</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200" b="0" i="0" u="none" strike="noStrike" dirty="0">
                          <a:latin typeface="Times New Roman"/>
                        </a:rPr>
                        <a:t>Burnett</a:t>
                      </a:r>
                      <a:r>
                        <a:rPr lang="en-GB" sz="1200" b="0" i="0" u="none" strike="noStrike" dirty="0" smtClean="0">
                          <a:latin typeface="Times New Roman"/>
                        </a:rPr>
                        <a:t>/</a:t>
                      </a:r>
                    </a:p>
                    <a:p>
                      <a:pPr algn="l" fontAlgn="b"/>
                      <a:r>
                        <a:rPr lang="en-GB" sz="1200" b="0" i="0" u="none" strike="noStrike" dirty="0" smtClean="0">
                          <a:latin typeface="Times New Roman"/>
                        </a:rPr>
                        <a:t>Pearson</a:t>
                      </a:r>
                      <a:endParaRPr lang="en-GB" sz="1200" b="0" i="0" u="none" strike="noStrike" dirty="0">
                        <a:latin typeface="Times New Roman"/>
                      </a:endParaRP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200" b="0" i="0" u="none" strike="noStrike" dirty="0">
                          <a:latin typeface="Times New Roman"/>
                        </a:rPr>
                        <a:t>Burnett</a:t>
                      </a:r>
                      <a:r>
                        <a:rPr lang="en-GB" sz="1200" b="0" i="0" u="none" strike="noStrike" dirty="0" smtClean="0">
                          <a:latin typeface="Times New Roman"/>
                        </a:rPr>
                        <a:t>/</a:t>
                      </a:r>
                    </a:p>
                    <a:p>
                      <a:pPr algn="l" fontAlgn="b"/>
                      <a:r>
                        <a:rPr lang="en-GB" sz="1200" b="0" i="0" u="none" strike="noStrike" dirty="0" smtClean="0">
                          <a:latin typeface="Times New Roman"/>
                        </a:rPr>
                        <a:t>Pearson</a:t>
                      </a:r>
                      <a:endParaRPr lang="en-GB" sz="1200" b="0" i="0" u="none" strike="noStrike" dirty="0">
                        <a:latin typeface="Times New Roman"/>
                      </a:endParaRP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16351">
                <a:tc>
                  <a:txBody>
                    <a:bodyPr/>
                    <a:lstStyle/>
                    <a:p>
                      <a:pPr algn="l" fontAlgn="b"/>
                      <a:r>
                        <a:rPr lang="en-GB" sz="900" b="0" i="0" u="none" strike="noStrike">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latin typeface="Times New Roman"/>
                        </a:rPr>
                        <a:t>Agriculture; Natural Resource Industries; Construction, Housing &amp; Mortgages; Manufacturing; Distribution; Transportation; Communication; Services &amp; Utilities</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200" b="0" i="0" u="none" strike="noStrike">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83953">
                <a:tc>
                  <a:txBody>
                    <a:bodyPr/>
                    <a:lstStyle/>
                    <a:p>
                      <a:pPr algn="l" fontAlgn="b"/>
                      <a:r>
                        <a:rPr lang="en-GB" sz="1400" b="0" i="0" u="none" strike="noStrike">
                          <a:latin typeface="Times New Roman"/>
                        </a:rPr>
                        <a:t>V</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400" b="1" i="0" u="none" strike="noStrike" dirty="0">
                          <a:latin typeface="Times New Roman"/>
                        </a:rPr>
                        <a:t>GOVERNANCE &amp; INTERNATIONAL RELATIONS</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200" b="0" i="0" u="none" strike="noStrike">
                          <a:latin typeface="Times New Roman"/>
                        </a:rPr>
                        <a:t>Middleton</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GB" sz="1200" b="0" i="0" u="none" strike="noStrike" dirty="0">
                          <a:latin typeface="Times New Roman"/>
                        </a:rPr>
                        <a:t>Thompson, J</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24494">
                <a:tc>
                  <a:txBody>
                    <a:bodyPr/>
                    <a:lstStyle/>
                    <a:p>
                      <a:pPr algn="l" fontAlgn="b"/>
                      <a:r>
                        <a:rPr lang="en-GB" sz="900" b="0" i="0" u="none" strike="noStrike">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1200" b="0" i="0" u="none" strike="noStrike" dirty="0">
                          <a:latin typeface="Times New Roman"/>
                        </a:rPr>
                        <a:t>Government Finance &amp; Employment; Elections &amp; Politics; Crime, Law Enforcement &amp; Justice; National Defence, Wars, Armed Forces &amp; Veterans; International Trade &amp; Exchange Rates; Outlying Areas; Colonial Statistics</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900" b="0" i="0" u="none" strike="noStrike" dirty="0">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GB" sz="900" b="0" i="0" u="none" strike="noStrike" dirty="0">
                          <a:latin typeface="Times New Roman"/>
                        </a:rPr>
                        <a:t> </a:t>
                      </a:r>
                    </a:p>
                  </a:txBody>
                  <a:tcPr marL="8759" marR="8759" marT="875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62500" lnSpcReduction="20000"/>
          </a:bodyPr>
          <a:lstStyle/>
          <a:p>
            <a:endParaRPr lang="en-GB" dirty="0" smtClean="0"/>
          </a:p>
          <a:p>
            <a:r>
              <a:rPr lang="en-GB" dirty="0" smtClean="0"/>
              <a:t>Brian Mitchell who gives us his blessing but wishes no further direct involvement;</a:t>
            </a:r>
          </a:p>
          <a:p>
            <a:r>
              <a:rPr lang="en-GB" dirty="0" smtClean="0"/>
              <a:t>Richard Fisher and Michael Watson for backing this project from the outset and persevering with the one or two false starts;</a:t>
            </a:r>
          </a:p>
          <a:p>
            <a:r>
              <a:rPr lang="en-GB" dirty="0" smtClean="0"/>
              <a:t>A Bristol alumni for seedcorn funding; also EHS and CUP for financial support;</a:t>
            </a:r>
          </a:p>
          <a:p>
            <a:r>
              <a:rPr lang="en-GB" dirty="0" smtClean="0"/>
              <a:t>Richard Sutch and Susan Carter for helpful advice so far on the daunting realities ahead and for coming to Durham to contribute to this session; and</a:t>
            </a:r>
          </a:p>
          <a:p>
            <a:r>
              <a:rPr lang="en-GB" dirty="0" smtClean="0"/>
              <a:t>Everyone for attending today …</a:t>
            </a:r>
          </a:p>
          <a:p>
            <a:pPr>
              <a:buNone/>
            </a:pPr>
            <a:endParaRPr lang="en-GB" dirty="0" smtClean="0"/>
          </a:p>
          <a:p>
            <a:pPr>
              <a:buNone/>
            </a:pPr>
            <a:r>
              <a:rPr lang="en-GB" dirty="0" smtClean="0"/>
              <a:t>Which gets me to:</a:t>
            </a:r>
          </a:p>
          <a:p>
            <a:endParaRPr lang="en-GB" dirty="0"/>
          </a:p>
        </p:txBody>
      </p:sp>
      <p:sp>
        <p:nvSpPr>
          <p:cNvPr id="3" name="Title 2"/>
          <p:cNvSpPr>
            <a:spLocks noGrp="1"/>
          </p:cNvSpPr>
          <p:nvPr>
            <p:ph type="title"/>
          </p:nvPr>
        </p:nvSpPr>
        <p:spPr/>
        <p:txBody>
          <a:bodyPr>
            <a:normAutofit/>
          </a:bodyPr>
          <a:lstStyle/>
          <a:p>
            <a:pPr algn="l"/>
            <a:r>
              <a:rPr lang="en-GB" sz="3200" dirty="0" smtClean="0"/>
              <a:t>Our thanks to …</a:t>
            </a:r>
            <a:endParaRPr lang="en-GB" sz="3200"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16</a:t>
            </a:fld>
            <a:endParaRPr lang="en-GB" dirty="0"/>
          </a:p>
        </p:txBody>
      </p:sp>
      <p:sp>
        <p:nvSpPr>
          <p:cNvPr id="6" name="Footer Placeholder 5"/>
          <p:cNvSpPr>
            <a:spLocks noGrp="1"/>
          </p:cNvSpPr>
          <p:nvPr>
            <p:ph type="ftr" sz="quarter" idx="13"/>
          </p:nvPr>
        </p:nvSpPr>
        <p:spPr/>
        <p:txBody>
          <a:bodyPr/>
          <a:lstStyle/>
          <a:p>
            <a:r>
              <a:rPr lang="en-GB" smtClean="0"/>
              <a:t>Roger Middleton</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lnSpcReduction="10000"/>
          </a:bodyPr>
          <a:lstStyle/>
          <a:p>
            <a:r>
              <a:rPr lang="en-GB" dirty="0" smtClean="0"/>
              <a:t>Come to Meet the Editors session which follows this launch;</a:t>
            </a:r>
          </a:p>
          <a:p>
            <a:r>
              <a:rPr lang="en-GB" dirty="0" smtClean="0"/>
              <a:t>Discuss with the general editors;</a:t>
            </a:r>
          </a:p>
          <a:p>
            <a:r>
              <a:rPr lang="en-GB" dirty="0" smtClean="0"/>
              <a:t>Visit our interim web site:</a:t>
            </a:r>
          </a:p>
          <a:p>
            <a:pPr>
              <a:buNone/>
            </a:pPr>
            <a:r>
              <a:rPr lang="en-GB" dirty="0" smtClean="0"/>
              <a:t>	</a:t>
            </a:r>
            <a:r>
              <a:rPr lang="en-GB" dirty="0" smtClean="0">
                <a:hlinkClick r:id="rId2"/>
              </a:rPr>
              <a:t>http://www.bristol.ac.uk/history/</a:t>
            </a:r>
            <a:r>
              <a:rPr lang="en-GB" dirty="0" err="1" smtClean="0">
                <a:hlinkClick r:id="rId2"/>
              </a:rPr>
              <a:t>bhsp</a:t>
            </a:r>
            <a:endParaRPr lang="en-GB" dirty="0" smtClean="0"/>
          </a:p>
          <a:p>
            <a:r>
              <a:rPr lang="en-GB" dirty="0" smtClean="0"/>
              <a:t>Get involved, become a contributor … suggest people who can be contributors …</a:t>
            </a:r>
          </a:p>
          <a:p>
            <a:endParaRPr lang="en-GB" dirty="0"/>
          </a:p>
        </p:txBody>
      </p:sp>
      <p:sp>
        <p:nvSpPr>
          <p:cNvPr id="3" name="Title 2"/>
          <p:cNvSpPr>
            <a:spLocks noGrp="1"/>
          </p:cNvSpPr>
          <p:nvPr>
            <p:ph type="title"/>
          </p:nvPr>
        </p:nvSpPr>
        <p:spPr/>
        <p:txBody>
          <a:bodyPr>
            <a:normAutofit/>
          </a:bodyPr>
          <a:lstStyle/>
          <a:p>
            <a:pPr algn="l"/>
            <a:r>
              <a:rPr lang="en-GB" sz="3200" dirty="0" smtClean="0"/>
              <a:t>What next?</a:t>
            </a:r>
            <a:endParaRPr lang="en-GB" sz="3200"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17</a:t>
            </a:fld>
            <a:endParaRPr lang="en-GB" dirty="0"/>
          </a:p>
        </p:txBody>
      </p:sp>
      <p:sp>
        <p:nvSpPr>
          <p:cNvPr id="6" name="Footer Placeholder 5"/>
          <p:cNvSpPr>
            <a:spLocks noGrp="1"/>
          </p:cNvSpPr>
          <p:nvPr>
            <p:ph type="ftr" sz="quarter" idx="13"/>
          </p:nvPr>
        </p:nvSpPr>
        <p:spPr/>
        <p:txBody>
          <a:bodyPr/>
          <a:lstStyle/>
          <a:p>
            <a:r>
              <a:rPr lang="en-GB" smtClean="0"/>
              <a:t>Roger Middleton</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28596" y="1142984"/>
            <a:ext cx="8286808" cy="4214842"/>
          </a:xfrm>
        </p:spPr>
        <p:txBody>
          <a:bodyPr>
            <a:normAutofit fontScale="25000" lnSpcReduction="20000"/>
          </a:bodyPr>
          <a:lstStyle/>
          <a:p>
            <a:pPr>
              <a:buNone/>
            </a:pPr>
            <a:endParaRPr lang="en-GB" sz="3600" i="1" dirty="0" smtClean="0"/>
          </a:p>
          <a:p>
            <a:pPr>
              <a:buNone/>
            </a:pPr>
            <a:endParaRPr lang="en-GB" sz="3600" dirty="0" smtClean="0"/>
          </a:p>
          <a:p>
            <a:pPr>
              <a:buNone/>
            </a:pPr>
            <a:r>
              <a:rPr lang="en-GB" sz="4000" dirty="0" smtClean="0"/>
              <a:t>Brown, G. (2005) ‘Budget speech’, Hansard, 16 March.</a:t>
            </a:r>
          </a:p>
          <a:p>
            <a:pPr>
              <a:buNone/>
            </a:pPr>
            <a:r>
              <a:rPr lang="en-GB" sz="4000" dirty="0" smtClean="0"/>
              <a:t>Butler</a:t>
            </a:r>
            <a:r>
              <a:rPr lang="en-GB" sz="4000" dirty="0" smtClean="0"/>
              <a:t>, D.E. and Butler, G. (2000) </a:t>
            </a:r>
            <a:r>
              <a:rPr lang="en-GB" sz="4000" i="1" dirty="0" smtClean="0"/>
              <a:t>Twentieth-century British political facts, 1900-2000</a:t>
            </a:r>
            <a:r>
              <a:rPr lang="en-GB" sz="4000" dirty="0" smtClean="0"/>
              <a:t>,</a:t>
            </a:r>
            <a:r>
              <a:rPr lang="en-GB" sz="4000" i="1" dirty="0" smtClean="0"/>
              <a:t> </a:t>
            </a:r>
            <a:r>
              <a:rPr lang="en-GB" sz="4000" i="1" dirty="0" smtClean="0"/>
              <a:t>8th </a:t>
            </a:r>
            <a:r>
              <a:rPr lang="en-GB" sz="4000" i="1" dirty="0" smtClean="0"/>
              <a:t>edn. London: Macmillan.</a:t>
            </a:r>
          </a:p>
          <a:p>
            <a:pPr>
              <a:buNone/>
            </a:pPr>
            <a:r>
              <a:rPr lang="en-GB" sz="4000" dirty="0" smtClean="0"/>
              <a:t>Carter, S.B. </a:t>
            </a:r>
            <a:r>
              <a:rPr lang="en-GB" sz="4000" i="1" dirty="0" smtClean="0"/>
              <a:t>et al</a:t>
            </a:r>
            <a:r>
              <a:rPr lang="en-GB" sz="4000" dirty="0" smtClean="0"/>
              <a:t>. (eds) (2006) </a:t>
            </a:r>
            <a:r>
              <a:rPr lang="en-GB" sz="4000" i="1" dirty="0" smtClean="0"/>
              <a:t>Historical statistics of the United States: earliest times to the present</a:t>
            </a:r>
            <a:r>
              <a:rPr lang="en-GB" sz="4000" dirty="0" smtClean="0"/>
              <a:t>, 5 vols. New York: Cambridge University Press.</a:t>
            </a:r>
          </a:p>
          <a:p>
            <a:pPr>
              <a:buNone/>
            </a:pPr>
            <a:r>
              <a:rPr lang="en-GB" sz="4000" dirty="0" smtClean="0"/>
              <a:t>Broadberry, S.N. (1997) </a:t>
            </a:r>
            <a:r>
              <a:rPr lang="en-GB" sz="4000" i="1" dirty="0" smtClean="0"/>
              <a:t>The productivity race: British manufacturing in international perspective, 1850-1990</a:t>
            </a:r>
            <a:r>
              <a:rPr lang="en-GB" sz="4000" dirty="0" smtClean="0"/>
              <a:t>. Cambridge: Cambridge University Press.</a:t>
            </a:r>
          </a:p>
          <a:p>
            <a:pPr>
              <a:buNone/>
            </a:pPr>
            <a:r>
              <a:rPr lang="en-GB" sz="4000" dirty="0" smtClean="0"/>
              <a:t>___ (2006) </a:t>
            </a:r>
            <a:r>
              <a:rPr lang="en-GB" sz="4000" i="1" dirty="0" smtClean="0"/>
              <a:t>Market services and the productivity race, 1850-2000: British performance in international perspective</a:t>
            </a:r>
            <a:r>
              <a:rPr lang="en-GB" sz="4000" dirty="0" smtClean="0"/>
              <a:t>. Cambridge: Cambridge University Press.</a:t>
            </a:r>
          </a:p>
          <a:p>
            <a:pPr>
              <a:buNone/>
            </a:pPr>
            <a:r>
              <a:rPr lang="en-GB" sz="4000" dirty="0" smtClean="0"/>
              <a:t>Deane, P.M. and Cole, W.A. (1962) </a:t>
            </a:r>
            <a:r>
              <a:rPr lang="en-GB" sz="4000" i="1" dirty="0" smtClean="0"/>
              <a:t>British economic growth, 1688-1959: trends and structure</a:t>
            </a:r>
            <a:r>
              <a:rPr lang="en-GB" sz="4000" dirty="0" smtClean="0"/>
              <a:t>. Cambridge: Cambridge University Press.</a:t>
            </a:r>
          </a:p>
          <a:p>
            <a:pPr>
              <a:buNone/>
            </a:pPr>
            <a:r>
              <a:rPr lang="en-GB" sz="4000" dirty="0" smtClean="0"/>
              <a:t>Feinstein, C.H. (1972) </a:t>
            </a:r>
            <a:r>
              <a:rPr lang="en-GB" sz="4000" i="1" dirty="0" smtClean="0"/>
              <a:t>National income, expenditure and output of the United Kingdom, 1855-1965</a:t>
            </a:r>
            <a:r>
              <a:rPr lang="en-GB" sz="4000" dirty="0" smtClean="0"/>
              <a:t>. Cambridge: Cambridge University Press.</a:t>
            </a:r>
          </a:p>
          <a:p>
            <a:pPr>
              <a:buNone/>
            </a:pPr>
            <a:r>
              <a:rPr lang="en-GB" sz="4000" dirty="0" smtClean="0"/>
              <a:t>Halsey, A.H. and Webb, J. (2000) </a:t>
            </a:r>
            <a:r>
              <a:rPr lang="en-GB" sz="4000" i="1" dirty="0" smtClean="0"/>
              <a:t>Twentieth-century British social trends</a:t>
            </a:r>
            <a:r>
              <a:rPr lang="en-GB" sz="4000" dirty="0" smtClean="0"/>
              <a:t>. London: Macmillan.</a:t>
            </a:r>
          </a:p>
          <a:p>
            <a:pPr>
              <a:buNone/>
            </a:pPr>
            <a:r>
              <a:rPr lang="en-GB" sz="4000" dirty="0" smtClean="0"/>
              <a:t>Garner, A. (1993) </a:t>
            </a:r>
            <a:r>
              <a:rPr lang="en-GB" sz="4000" i="1" dirty="0" smtClean="0"/>
              <a:t>British historical statistics: student investigations</a:t>
            </a:r>
            <a:r>
              <a:rPr lang="en-GB" sz="4000" dirty="0" smtClean="0"/>
              <a:t>. London: Statistics for Education.</a:t>
            </a:r>
          </a:p>
          <a:p>
            <a:pPr>
              <a:buNone/>
            </a:pPr>
            <a:r>
              <a:rPr lang="en-GB" sz="4000" dirty="0" smtClean="0"/>
              <a:t>Keynes, J.M. (1924) ‘Alfred Marshall, 1842-1924’, </a:t>
            </a:r>
            <a:r>
              <a:rPr lang="en-GB" sz="4000" i="1" dirty="0" smtClean="0"/>
              <a:t>Economic Journal</a:t>
            </a:r>
            <a:r>
              <a:rPr lang="en-GB" sz="4000" dirty="0" smtClean="0"/>
              <a:t>, 34 (3), pp. 311-72.</a:t>
            </a:r>
          </a:p>
          <a:p>
            <a:pPr>
              <a:buNone/>
            </a:pPr>
            <a:r>
              <a:rPr lang="en-GB" sz="4000" dirty="0" smtClean="0"/>
              <a:t>Matthews, R.C.O. </a:t>
            </a:r>
            <a:r>
              <a:rPr lang="en-GB" sz="4000" i="1" dirty="0" smtClean="0"/>
              <a:t>et al</a:t>
            </a:r>
            <a:r>
              <a:rPr lang="en-GB" sz="4000" dirty="0" smtClean="0"/>
              <a:t>. (1982) </a:t>
            </a:r>
            <a:r>
              <a:rPr lang="en-GB" sz="4000" i="1" dirty="0" smtClean="0"/>
              <a:t>British economic growth, 1856-1973</a:t>
            </a:r>
            <a:r>
              <a:rPr lang="en-GB" sz="4000" dirty="0" smtClean="0"/>
              <a:t>. Oxford: Clarendon Press.</a:t>
            </a:r>
          </a:p>
          <a:p>
            <a:pPr>
              <a:buNone/>
            </a:pPr>
            <a:r>
              <a:rPr lang="en-GB" sz="4000" dirty="0" smtClean="0"/>
              <a:t>Middleton, R. and Wardley, P. (1994) ‘Annual review of information technology developments for economic and social historians, 1993’, </a:t>
            </a:r>
            <a:r>
              <a:rPr lang="en-GB" sz="4000" i="1" dirty="0" smtClean="0"/>
              <a:t>Economic History Review</a:t>
            </a:r>
            <a:r>
              <a:rPr lang="en-GB" sz="4000" dirty="0" smtClean="0"/>
              <a:t>, 47 (2), pp. 374-407.</a:t>
            </a:r>
          </a:p>
          <a:p>
            <a:pPr>
              <a:buNone/>
            </a:pPr>
            <a:r>
              <a:rPr lang="en-GB" sz="4000" dirty="0" smtClean="0"/>
              <a:t>Mitchell, B.R. (1988) </a:t>
            </a:r>
            <a:r>
              <a:rPr lang="en-GB" sz="4000" i="1" dirty="0" smtClean="0"/>
              <a:t>British historical statistics</a:t>
            </a:r>
            <a:r>
              <a:rPr lang="en-GB" sz="4000" dirty="0" smtClean="0"/>
              <a:t>. Cambridge: Cambridge University Press.</a:t>
            </a:r>
          </a:p>
          <a:p>
            <a:pPr>
              <a:buNone/>
            </a:pPr>
            <a:r>
              <a:rPr lang="en-GB" sz="4000" dirty="0" smtClean="0"/>
              <a:t>___ (2003a) </a:t>
            </a:r>
            <a:r>
              <a:rPr lang="en-GB" sz="4000" i="1" dirty="0" smtClean="0"/>
              <a:t>International historical statistics: the Americas, 1750-2000</a:t>
            </a:r>
            <a:r>
              <a:rPr lang="en-GB" sz="4000" dirty="0" smtClean="0"/>
              <a:t>. London: Palgrave.</a:t>
            </a:r>
          </a:p>
          <a:p>
            <a:pPr>
              <a:buNone/>
            </a:pPr>
            <a:r>
              <a:rPr lang="en-GB" sz="4000" dirty="0" smtClean="0"/>
              <a:t>___ (2003b) </a:t>
            </a:r>
            <a:r>
              <a:rPr lang="en-GB" sz="4000" i="1" dirty="0" smtClean="0"/>
              <a:t>International historical statistics: Africa, Asia &amp; Oceania, 1750-2000</a:t>
            </a:r>
            <a:r>
              <a:rPr lang="en-GB" sz="4000" dirty="0" smtClean="0"/>
              <a:t>. London: Palgrave.</a:t>
            </a:r>
          </a:p>
          <a:p>
            <a:pPr>
              <a:buNone/>
            </a:pPr>
            <a:r>
              <a:rPr lang="en-GB" sz="4000" dirty="0" smtClean="0"/>
              <a:t>___ (2003c) </a:t>
            </a:r>
            <a:r>
              <a:rPr lang="en-GB" sz="4000" i="1" dirty="0" smtClean="0"/>
              <a:t>International historical statistics: Europe, 1750-2000</a:t>
            </a:r>
            <a:r>
              <a:rPr lang="en-GB" sz="4000" dirty="0" smtClean="0"/>
              <a:t>. London: Palgrave.</a:t>
            </a:r>
          </a:p>
          <a:p>
            <a:pPr>
              <a:buNone/>
            </a:pPr>
            <a:r>
              <a:rPr lang="en-GB" sz="4000" dirty="0" smtClean="0"/>
              <a:t>___ and Deane, P.M. (1962) </a:t>
            </a:r>
            <a:r>
              <a:rPr lang="en-GB" sz="4000" i="1" dirty="0" smtClean="0"/>
              <a:t>Abstract of British historical statistics</a:t>
            </a:r>
            <a:r>
              <a:rPr lang="en-GB" sz="4000" dirty="0" smtClean="0"/>
              <a:t>. Cambridge: Cambridge University Press.</a:t>
            </a:r>
          </a:p>
          <a:p>
            <a:pPr>
              <a:buNone/>
            </a:pPr>
            <a:r>
              <a:rPr lang="en-GB" sz="4000" dirty="0" smtClean="0"/>
              <a:t>___ and Jones, H.G. (1971) </a:t>
            </a:r>
            <a:r>
              <a:rPr lang="en-GB" sz="4000" i="1" dirty="0" smtClean="0"/>
              <a:t>Second abstract of British historical statistics</a:t>
            </a:r>
            <a:r>
              <a:rPr lang="en-GB" sz="4000" dirty="0" smtClean="0"/>
              <a:t>. Cambridge: Cambridge University Press.</a:t>
            </a:r>
          </a:p>
          <a:p>
            <a:pPr>
              <a:buNone/>
            </a:pPr>
            <a:r>
              <a:rPr lang="en-GB" sz="4000" dirty="0" smtClean="0"/>
              <a:t>Mokyr, J. (1989) ‘Review of Mitchell (1988)’, </a:t>
            </a:r>
            <a:r>
              <a:rPr lang="en-GB" sz="4000" i="1" dirty="0" smtClean="0"/>
              <a:t>Journal of Economic History</a:t>
            </a:r>
            <a:r>
              <a:rPr lang="en-GB" sz="4000" dirty="0" smtClean="0"/>
              <a:t>, 49 (4), pp. 1016–18.</a:t>
            </a:r>
          </a:p>
          <a:p>
            <a:pPr>
              <a:buNone/>
            </a:pPr>
            <a:r>
              <a:rPr lang="en-GB" sz="4000" dirty="0" smtClean="0"/>
              <a:t>Sefton, J. and Weale, M.R. (1995) </a:t>
            </a:r>
            <a:r>
              <a:rPr lang="en-GB" sz="4000" i="1" dirty="0" smtClean="0"/>
              <a:t>Reconciliation of national income and expenditure: balanced estimates of national income for the United Kingdom, 1920-1990</a:t>
            </a:r>
            <a:r>
              <a:rPr lang="en-GB" sz="4000" dirty="0" smtClean="0"/>
              <a:t>. Cambridge: Cambridge University Press.</a:t>
            </a:r>
          </a:p>
          <a:p>
            <a:pPr>
              <a:buNone/>
            </a:pPr>
            <a:r>
              <a:rPr lang="en-GB" sz="4000" dirty="0" smtClean="0"/>
              <a:t>Wrigley, E.A. (2011) </a:t>
            </a:r>
            <a:r>
              <a:rPr lang="en-GB" sz="4000" i="1" dirty="0" smtClean="0"/>
              <a:t>The early English censuses</a:t>
            </a:r>
            <a:r>
              <a:rPr lang="en-GB" sz="4000" dirty="0" smtClean="0"/>
              <a:t>. Oxford: Oxford University Press, forthcoming.</a:t>
            </a:r>
          </a:p>
          <a:p>
            <a:pPr>
              <a:buNone/>
            </a:pPr>
            <a:r>
              <a:rPr lang="en-GB" sz="4000" dirty="0" smtClean="0"/>
              <a:t> </a:t>
            </a:r>
          </a:p>
          <a:p>
            <a:pPr>
              <a:buNone/>
            </a:pPr>
            <a:endParaRPr lang="en-GB" sz="4000" dirty="0"/>
          </a:p>
        </p:txBody>
      </p:sp>
      <p:sp>
        <p:nvSpPr>
          <p:cNvPr id="3" name="Title 2"/>
          <p:cNvSpPr>
            <a:spLocks noGrp="1"/>
          </p:cNvSpPr>
          <p:nvPr>
            <p:ph type="title"/>
          </p:nvPr>
        </p:nvSpPr>
        <p:spPr/>
        <p:txBody>
          <a:bodyPr/>
          <a:lstStyle/>
          <a:p>
            <a:pPr algn="l"/>
            <a:r>
              <a:rPr lang="en-GB" dirty="0" smtClean="0"/>
              <a:t>References</a:t>
            </a:r>
            <a:endParaRPr lang="en-GB"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18</a:t>
            </a:fld>
            <a:endParaRPr lang="en-GB" dirty="0"/>
          </a:p>
        </p:txBody>
      </p:sp>
      <p:sp>
        <p:nvSpPr>
          <p:cNvPr id="6" name="Footer Placeholder 5"/>
          <p:cNvSpPr>
            <a:spLocks noGrp="1"/>
          </p:cNvSpPr>
          <p:nvPr>
            <p:ph type="ftr" sz="quarter" idx="13"/>
          </p:nvPr>
        </p:nvSpPr>
        <p:spPr/>
        <p:txBody>
          <a:bodyPr/>
          <a:lstStyle/>
          <a:p>
            <a:r>
              <a:rPr lang="en-GB" dirty="0" smtClean="0"/>
              <a:t>Roger Middleton</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47500" lnSpcReduction="20000"/>
          </a:bodyPr>
          <a:lstStyle/>
          <a:p>
            <a:pPr marL="0" indent="0" algn="just">
              <a:buNone/>
            </a:pPr>
            <a:r>
              <a:rPr lang="en-GB" dirty="0" smtClean="0"/>
              <a:t>Britain is today </a:t>
            </a:r>
            <a:r>
              <a:rPr lang="en-GB" dirty="0" smtClean="0"/>
              <a:t>experiencing the </a:t>
            </a:r>
            <a:r>
              <a:rPr lang="en-GB" dirty="0" smtClean="0"/>
              <a:t>longest period of sustained economic growth since records began in the year 1701.</a:t>
            </a:r>
          </a:p>
          <a:p>
            <a:pPr marL="0" indent="0" algn="r">
              <a:buNone/>
            </a:pPr>
            <a:r>
              <a:rPr lang="en-GB" dirty="0" smtClean="0"/>
              <a:t>[Brown 2005]</a:t>
            </a:r>
          </a:p>
          <a:p>
            <a:pPr marL="0" indent="0" algn="r">
              <a:buNone/>
            </a:pPr>
            <a:r>
              <a:rPr lang="en-GB" dirty="0" smtClean="0"/>
              <a:t> </a:t>
            </a:r>
          </a:p>
          <a:p>
            <a:pPr marL="0" indent="0" algn="just">
              <a:buNone/>
            </a:pPr>
            <a:r>
              <a:rPr lang="en-GB" dirty="0" smtClean="0"/>
              <a:t>the biggest amount in any quarter in British economic history, according to the Office for National Statistics.</a:t>
            </a:r>
          </a:p>
          <a:p>
            <a:pPr marL="0" indent="0" algn="r">
              <a:buNone/>
            </a:pPr>
            <a:r>
              <a:rPr lang="en-GB" dirty="0" smtClean="0"/>
              <a:t>[</a:t>
            </a:r>
            <a:r>
              <a:rPr lang="en-GB" i="1" dirty="0" smtClean="0"/>
              <a:t>Daily Telegraph</a:t>
            </a:r>
            <a:r>
              <a:rPr lang="en-GB" dirty="0" smtClean="0"/>
              <a:t>, 22 December 2009]</a:t>
            </a:r>
          </a:p>
          <a:p>
            <a:pPr marL="0" indent="0" algn="just">
              <a:buNone/>
            </a:pPr>
            <a:endParaRPr lang="en-GB" dirty="0" smtClean="0"/>
          </a:p>
          <a:p>
            <a:pPr marL="0" indent="0" algn="just">
              <a:buNone/>
            </a:pPr>
            <a:r>
              <a:rPr lang="en-GB" dirty="0" smtClean="0"/>
              <a:t>The national debt has soared to 59.2% of GDP, the highest since records began in 1974-75, the Office for National Statistics said.</a:t>
            </a:r>
          </a:p>
          <a:p>
            <a:pPr marL="0" indent="0" algn="r">
              <a:buNone/>
            </a:pPr>
            <a:r>
              <a:rPr lang="en-GB" dirty="0" smtClean="0"/>
              <a:t>[</a:t>
            </a:r>
            <a:r>
              <a:rPr lang="en-GB" i="1" dirty="0" smtClean="0"/>
              <a:t>Guardian</a:t>
            </a:r>
            <a:r>
              <a:rPr lang="en-GB" dirty="0" smtClean="0"/>
              <a:t>, 20 November 2009]</a:t>
            </a:r>
          </a:p>
          <a:p>
            <a:pPr marL="0" indent="0" algn="just">
              <a:buNone/>
            </a:pPr>
            <a:endParaRPr lang="en-GB" dirty="0" smtClean="0"/>
          </a:p>
          <a:p>
            <a:pPr marL="0" indent="0" algn="just">
              <a:buNone/>
            </a:pPr>
            <a:r>
              <a:rPr lang="en-GB" dirty="0" smtClean="0"/>
              <a:t>the master-economist must … study the present in the light of the past for the purposes of the future.</a:t>
            </a:r>
          </a:p>
          <a:p>
            <a:pPr marL="0" indent="0" algn="r">
              <a:buNone/>
            </a:pPr>
            <a:r>
              <a:rPr lang="en-GB" dirty="0" smtClean="0"/>
              <a:t>[Keynes 1924, p. 322]</a:t>
            </a:r>
          </a:p>
          <a:p>
            <a:pPr>
              <a:buNone/>
            </a:pPr>
            <a:endParaRPr lang="en-GB" dirty="0"/>
          </a:p>
        </p:txBody>
      </p:sp>
      <p:sp>
        <p:nvSpPr>
          <p:cNvPr id="3" name="Title 2"/>
          <p:cNvSpPr>
            <a:spLocks noGrp="1"/>
          </p:cNvSpPr>
          <p:nvPr>
            <p:ph type="title"/>
          </p:nvPr>
        </p:nvSpPr>
        <p:spPr/>
        <p:txBody>
          <a:bodyPr>
            <a:normAutofit/>
          </a:bodyPr>
          <a:lstStyle/>
          <a:p>
            <a:pPr algn="l"/>
            <a:r>
              <a:rPr lang="en-GB" sz="3200" dirty="0" smtClean="0"/>
              <a:t>Biggest, highest since records began …</a:t>
            </a:r>
            <a:endParaRPr lang="en-GB" sz="3200" dirty="0"/>
          </a:p>
        </p:txBody>
      </p:sp>
      <p:sp>
        <p:nvSpPr>
          <p:cNvPr id="4" name="Date Placeholder 3"/>
          <p:cNvSpPr>
            <a:spLocks noGrp="1"/>
          </p:cNvSpPr>
          <p:nvPr>
            <p:ph type="dt" sz="half" idx="11"/>
          </p:nvPr>
        </p:nvSpPr>
        <p:spPr/>
        <p:txBody>
          <a:bodyPr/>
          <a:lstStyle/>
          <a:p>
            <a:fld id="{F5D4CD64-47E5-42A6-8902-E4D41C735555}"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2</a:t>
            </a:fld>
            <a:endParaRPr lang="en-GB" dirty="0"/>
          </a:p>
        </p:txBody>
      </p:sp>
      <p:sp>
        <p:nvSpPr>
          <p:cNvPr id="6" name="Footer Placeholder 5"/>
          <p:cNvSpPr>
            <a:spLocks noGrp="1"/>
          </p:cNvSpPr>
          <p:nvPr>
            <p:ph type="ftr" sz="quarter" idx="13"/>
          </p:nvPr>
        </p:nvSpPr>
        <p:spPr/>
        <p:txBody>
          <a:bodyPr/>
          <a:lstStyle/>
          <a:p>
            <a:r>
              <a:rPr lang="en-GB" dirty="0" smtClean="0"/>
              <a:t>Roger Middleton</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lnSpcReduction="10000"/>
          </a:bodyPr>
          <a:lstStyle/>
          <a:p>
            <a:pPr>
              <a:buNone/>
            </a:pPr>
            <a:r>
              <a:rPr lang="en-GB" dirty="0" smtClean="0"/>
              <a:t>Publication history:</a:t>
            </a:r>
          </a:p>
          <a:p>
            <a:r>
              <a:rPr lang="en-GB" dirty="0" smtClean="0"/>
              <a:t>Mitchell and Deane (1962) </a:t>
            </a:r>
            <a:r>
              <a:rPr lang="en-GB" i="1" dirty="0" smtClean="0"/>
              <a:t>Abstract of British Historical Statistics</a:t>
            </a:r>
          </a:p>
          <a:p>
            <a:r>
              <a:rPr lang="en-GB" dirty="0" smtClean="0"/>
              <a:t>Mitchell and Jones (1971), adds new series and (broadly) takes terminal date from c. 1938 to 1960s, but not a new edition per se</a:t>
            </a:r>
          </a:p>
          <a:p>
            <a:r>
              <a:rPr lang="en-GB" dirty="0" smtClean="0"/>
              <a:t>Mitchell (1988) </a:t>
            </a:r>
            <a:r>
              <a:rPr lang="en-GB" i="1" dirty="0" smtClean="0"/>
              <a:t>British Historical Statistics*</a:t>
            </a:r>
            <a:endParaRPr lang="en-GB" i="1" dirty="0"/>
          </a:p>
        </p:txBody>
      </p:sp>
      <p:sp>
        <p:nvSpPr>
          <p:cNvPr id="3" name="Title 2"/>
          <p:cNvSpPr>
            <a:spLocks noGrp="1"/>
          </p:cNvSpPr>
          <p:nvPr>
            <p:ph type="title"/>
          </p:nvPr>
        </p:nvSpPr>
        <p:spPr/>
        <p:txBody>
          <a:bodyPr>
            <a:normAutofit/>
          </a:bodyPr>
          <a:lstStyle/>
          <a:p>
            <a:pPr algn="l"/>
            <a:r>
              <a:rPr lang="en-GB" sz="3200" dirty="0" smtClean="0"/>
              <a:t>British Historical Statistics (BHS)</a:t>
            </a:r>
            <a:endParaRPr lang="en-GB" sz="3200" dirty="0"/>
          </a:p>
        </p:txBody>
      </p:sp>
      <p:sp>
        <p:nvSpPr>
          <p:cNvPr id="4" name="Date Placeholder 3"/>
          <p:cNvSpPr>
            <a:spLocks noGrp="1"/>
          </p:cNvSpPr>
          <p:nvPr>
            <p:ph type="dt" sz="half" idx="11"/>
          </p:nvPr>
        </p:nvSpPr>
        <p:spPr/>
        <p:txBody>
          <a:bodyPr/>
          <a:lstStyle/>
          <a:p>
            <a:fld id="{789D8056-88E6-4723-8A0F-E33CC2BF79F2}"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3</a:t>
            </a:fld>
            <a:endParaRPr lang="en-GB" dirty="0"/>
          </a:p>
        </p:txBody>
      </p:sp>
      <p:sp>
        <p:nvSpPr>
          <p:cNvPr id="6" name="Footer Placeholder 5"/>
          <p:cNvSpPr>
            <a:spLocks noGrp="1"/>
          </p:cNvSpPr>
          <p:nvPr>
            <p:ph type="ftr" sz="quarter" idx="13"/>
          </p:nvPr>
        </p:nvSpPr>
        <p:spPr/>
        <p:txBody>
          <a:bodyPr/>
          <a:lstStyle/>
          <a:p>
            <a:r>
              <a:rPr lang="en-GB" dirty="0" smtClean="0"/>
              <a:t>Roger Middleton</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GB" dirty="0" smtClean="0"/>
              <a:t>MD62 a companion to Deane and Cole (1962) </a:t>
            </a:r>
            <a:r>
              <a:rPr lang="en-GB" i="1" dirty="0" smtClean="0"/>
              <a:t>British economic growth, 1688-1959</a:t>
            </a:r>
          </a:p>
          <a:p>
            <a:r>
              <a:rPr lang="en-GB" dirty="0" smtClean="0"/>
              <a:t>Feinstein (1972) ‘Big red book’, culmination of original DAE data project</a:t>
            </a:r>
          </a:p>
          <a:p>
            <a:r>
              <a:rPr lang="en-GB" dirty="0" smtClean="0"/>
              <a:t>Matthews, Feinstein and Odling-Smee (1982), </a:t>
            </a:r>
            <a:r>
              <a:rPr lang="en-GB" i="1" dirty="0" smtClean="0"/>
              <a:t>British economic growth, 1856-1973</a:t>
            </a:r>
            <a:r>
              <a:rPr lang="en-GB" dirty="0" smtClean="0"/>
              <a:t>, locus classicus of long-term growth studies</a:t>
            </a:r>
            <a:endParaRPr lang="en-GB" i="1" dirty="0"/>
          </a:p>
        </p:txBody>
      </p:sp>
      <p:sp>
        <p:nvSpPr>
          <p:cNvPr id="3" name="Title 2"/>
          <p:cNvSpPr>
            <a:spLocks noGrp="1"/>
          </p:cNvSpPr>
          <p:nvPr>
            <p:ph type="title"/>
          </p:nvPr>
        </p:nvSpPr>
        <p:spPr/>
        <p:txBody>
          <a:bodyPr>
            <a:normAutofit/>
          </a:bodyPr>
          <a:lstStyle/>
          <a:p>
            <a:pPr algn="l"/>
            <a:r>
              <a:rPr lang="en-GB" sz="3200" dirty="0" smtClean="0"/>
              <a:t>Place of BHS in British economic historiography</a:t>
            </a:r>
            <a:endParaRPr lang="en-GB" sz="3200"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4</a:t>
            </a:fld>
            <a:endParaRPr lang="en-GB" dirty="0"/>
          </a:p>
        </p:txBody>
      </p:sp>
      <p:sp>
        <p:nvSpPr>
          <p:cNvPr id="6" name="Footer Placeholder 5"/>
          <p:cNvSpPr>
            <a:spLocks noGrp="1"/>
          </p:cNvSpPr>
          <p:nvPr>
            <p:ph type="ftr" sz="quarter" idx="13"/>
          </p:nvPr>
        </p:nvSpPr>
        <p:spPr/>
        <p:txBody>
          <a:bodyPr/>
          <a:lstStyle/>
          <a:p>
            <a:r>
              <a:rPr lang="en-GB" dirty="0" smtClean="0"/>
              <a:t>Roger Middleton</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normAutofit fontScale="92500" lnSpcReduction="10000"/>
          </a:bodyPr>
          <a:lstStyle/>
          <a:p>
            <a:r>
              <a:rPr lang="en-GB" dirty="0" smtClean="0"/>
              <a:t>Table 1 shows significant developments in organisation, scale and scope between MD62 and M88</a:t>
            </a:r>
          </a:p>
          <a:p>
            <a:r>
              <a:rPr lang="en-GB" dirty="0" smtClean="0"/>
              <a:t>However:</a:t>
            </a:r>
          </a:p>
          <a:p>
            <a:pPr lvl="1">
              <a:buFont typeface="Courier New" pitchFamily="49" charset="0"/>
              <a:buChar char="o"/>
            </a:pPr>
            <a:r>
              <a:rPr lang="en-GB" dirty="0" smtClean="0"/>
              <a:t>From outset, BHS data basically raw and unprocessed</a:t>
            </a:r>
          </a:p>
          <a:p>
            <a:pPr lvl="1">
              <a:buFont typeface="Courier New" pitchFamily="49" charset="0"/>
              <a:buChar char="o"/>
            </a:pPr>
            <a:r>
              <a:rPr lang="en-GB" dirty="0" smtClean="0"/>
              <a:t>Transcription errors</a:t>
            </a:r>
          </a:p>
          <a:p>
            <a:pPr lvl="1">
              <a:buFont typeface="Courier New" pitchFamily="49" charset="0"/>
              <a:buChar char="o"/>
            </a:pPr>
            <a:r>
              <a:rPr lang="en-GB" dirty="0" smtClean="0"/>
              <a:t>As befits origins, coverage is economic history and less history in the round</a:t>
            </a:r>
            <a:endParaRPr lang="en-GB" dirty="0"/>
          </a:p>
        </p:txBody>
      </p:sp>
      <p:sp>
        <p:nvSpPr>
          <p:cNvPr id="3" name="Title 2"/>
          <p:cNvSpPr>
            <a:spLocks noGrp="1"/>
          </p:cNvSpPr>
          <p:nvPr>
            <p:ph type="title"/>
          </p:nvPr>
        </p:nvSpPr>
        <p:spPr/>
        <p:txBody>
          <a:bodyPr>
            <a:normAutofit/>
          </a:bodyPr>
          <a:lstStyle/>
          <a:p>
            <a:pPr algn="l"/>
            <a:r>
              <a:rPr lang="en-GB" sz="3200" dirty="0" smtClean="0"/>
              <a:t>Developments since MD88</a:t>
            </a:r>
            <a:endParaRPr lang="en-GB" sz="3200"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5</a:t>
            </a:fld>
            <a:endParaRPr lang="en-GB" dirty="0"/>
          </a:p>
        </p:txBody>
      </p:sp>
      <p:sp>
        <p:nvSpPr>
          <p:cNvPr id="6" name="Footer Placeholder 5"/>
          <p:cNvSpPr>
            <a:spLocks noGrp="1"/>
          </p:cNvSpPr>
          <p:nvPr>
            <p:ph type="ftr" sz="quarter" idx="13"/>
          </p:nvPr>
        </p:nvSpPr>
        <p:spPr/>
        <p:txBody>
          <a:bodyPr/>
          <a:lstStyle/>
          <a:p>
            <a:r>
              <a:rPr lang="en-GB" dirty="0" smtClean="0"/>
              <a:t>Roger Middleton</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GB" sz="3200" dirty="0" smtClean="0"/>
              <a:t>Table 1 Scale and scope of BHS: MD62-M88</a:t>
            </a:r>
            <a:endParaRPr lang="en-GB" sz="3200" dirty="0"/>
          </a:p>
        </p:txBody>
      </p:sp>
      <p:sp>
        <p:nvSpPr>
          <p:cNvPr id="4" name="Date Placeholder 3"/>
          <p:cNvSpPr>
            <a:spLocks noGrp="1"/>
          </p:cNvSpPr>
          <p:nvPr>
            <p:ph type="dt" sz="half" idx="11"/>
          </p:nvPr>
        </p:nvSpPr>
        <p:spPr/>
        <p:txBody>
          <a:bodyPr/>
          <a:lstStyle/>
          <a:p>
            <a:fld id="{EB585406-0FA4-4694-A4DF-30D11C3C3A02}"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6</a:t>
            </a:fld>
            <a:endParaRPr lang="en-GB" dirty="0"/>
          </a:p>
        </p:txBody>
      </p:sp>
      <p:sp>
        <p:nvSpPr>
          <p:cNvPr id="6" name="Footer Placeholder 5"/>
          <p:cNvSpPr>
            <a:spLocks noGrp="1"/>
          </p:cNvSpPr>
          <p:nvPr>
            <p:ph type="ftr" sz="quarter" idx="13"/>
          </p:nvPr>
        </p:nvSpPr>
        <p:spPr/>
        <p:txBody>
          <a:bodyPr/>
          <a:lstStyle/>
          <a:p>
            <a:r>
              <a:rPr lang="en-GB" dirty="0" smtClean="0"/>
              <a:t>Roger Middleton</a:t>
            </a:r>
            <a:endParaRPr lang="en-GB" dirty="0"/>
          </a:p>
        </p:txBody>
      </p:sp>
      <p:graphicFrame>
        <p:nvGraphicFramePr>
          <p:cNvPr id="1026" name="Object 2"/>
          <p:cNvGraphicFramePr>
            <a:graphicFrameLocks noChangeAspect="1"/>
          </p:cNvGraphicFramePr>
          <p:nvPr/>
        </p:nvGraphicFramePr>
        <p:xfrm>
          <a:off x="642910" y="1214422"/>
          <a:ext cx="8286808" cy="4286280"/>
        </p:xfrm>
        <a:graphic>
          <a:graphicData uri="http://schemas.openxmlformats.org/presentationml/2006/ole">
            <p:oleObj spid="_x0000_s1026" name="Worksheet" r:id="rId3" imgW="7505720" imgH="4057498" progId="Excel.Sheet.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28596" y="1357298"/>
            <a:ext cx="8286808" cy="4000528"/>
          </a:xfrm>
        </p:spPr>
        <p:txBody>
          <a:bodyPr>
            <a:normAutofit fontScale="62500" lnSpcReduction="20000"/>
          </a:bodyPr>
          <a:lstStyle/>
          <a:p>
            <a:pPr>
              <a:buNone/>
            </a:pPr>
            <a:r>
              <a:rPr lang="en-GB" dirty="0" smtClean="0"/>
              <a:t>1.	The ongoing expansion of statistical knowledge of the past, this affecting the medieval through to the contemporary world, e.g. the huge amount of medieval data assembled and the deployed by Campbell (2008) in his Tawney lecture; the outputs of the contemporary CAMPOP group (for example, respectively Wrigley 2011 on the early English censuses and Shaw-Taylor’s ‘The occupational structure of Britain, 1379-1911’ project); and, for the modern world, Broadberry in his two productivity studies (1997; 2006).</a:t>
            </a:r>
          </a:p>
          <a:p>
            <a:pPr>
              <a:buNone/>
            </a:pPr>
            <a:r>
              <a:rPr lang="en-GB" dirty="0" smtClean="0"/>
              <a:t>2.	A concurrent expansion in the topics and fields researched by historians since the 1980s, not least such data-rich areas as climate and energy use;</a:t>
            </a:r>
          </a:p>
          <a:p>
            <a:pPr>
              <a:buNone/>
            </a:pPr>
            <a:r>
              <a:rPr lang="en-GB" dirty="0" smtClean="0"/>
              <a:t>3.	The ICT revolution and all that this entails for the demand for, and supply of, historical data; and</a:t>
            </a:r>
          </a:p>
          <a:p>
            <a:pPr>
              <a:buNone/>
            </a:pPr>
            <a:r>
              <a:rPr lang="en-GB" dirty="0" smtClean="0"/>
              <a:t>4.	More recently, and the spur to BHSP, the appearance of the </a:t>
            </a:r>
            <a:r>
              <a:rPr lang="en-GB" i="1" dirty="0" smtClean="0"/>
              <a:t>Historical Statistics of the United States Millennial Edition</a:t>
            </a:r>
            <a:r>
              <a:rPr lang="en-GB" dirty="0" smtClean="0"/>
              <a:t> (HSUSME), published by CUP in five volumes (Carter </a:t>
            </a:r>
            <a:r>
              <a:rPr lang="en-GB" i="1" dirty="0" smtClean="0"/>
              <a:t>et </a:t>
            </a:r>
            <a:r>
              <a:rPr lang="en-GB" dirty="0" smtClean="0"/>
              <a:t>al. 2006) and online.</a:t>
            </a:r>
          </a:p>
        </p:txBody>
      </p:sp>
      <p:sp>
        <p:nvSpPr>
          <p:cNvPr id="3" name="Title 2"/>
          <p:cNvSpPr>
            <a:spLocks noGrp="1"/>
          </p:cNvSpPr>
          <p:nvPr>
            <p:ph type="title"/>
          </p:nvPr>
        </p:nvSpPr>
        <p:spPr/>
        <p:txBody>
          <a:bodyPr>
            <a:normAutofit/>
          </a:bodyPr>
          <a:lstStyle/>
          <a:p>
            <a:pPr algn="l"/>
            <a:r>
              <a:rPr lang="en-GB" sz="3200" dirty="0" smtClean="0"/>
              <a:t>Developments since MD88 = Need for New Edition</a:t>
            </a:r>
            <a:endParaRPr lang="en-GB" sz="3200"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7</a:t>
            </a:fld>
            <a:endParaRPr lang="en-GB" dirty="0"/>
          </a:p>
        </p:txBody>
      </p:sp>
      <p:sp>
        <p:nvSpPr>
          <p:cNvPr id="6" name="Footer Placeholder 5"/>
          <p:cNvSpPr>
            <a:spLocks noGrp="1"/>
          </p:cNvSpPr>
          <p:nvPr>
            <p:ph type="ftr" sz="quarter" idx="13"/>
          </p:nvPr>
        </p:nvSpPr>
        <p:spPr/>
        <p:txBody>
          <a:bodyPr/>
          <a:lstStyle/>
          <a:p>
            <a:r>
              <a:rPr lang="en-GB" dirty="0" smtClean="0"/>
              <a:t>Roger Middleton</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28596" y="1285860"/>
            <a:ext cx="8286808" cy="4071966"/>
          </a:xfrm>
        </p:spPr>
        <p:txBody>
          <a:bodyPr>
            <a:normAutofit fontScale="25000" lnSpcReduction="20000"/>
          </a:bodyPr>
          <a:lstStyle/>
          <a:p>
            <a:endParaRPr lang="en-GB" dirty="0" smtClean="0"/>
          </a:p>
          <a:p>
            <a:r>
              <a:rPr lang="en-GB" sz="7200" dirty="0" smtClean="0"/>
              <a:t>Contemporary world: my particular focus in BHSP</a:t>
            </a:r>
          </a:p>
          <a:p>
            <a:r>
              <a:rPr lang="en-GB" sz="7200" dirty="0" smtClean="0"/>
              <a:t>Some key statistical works have been updated:</a:t>
            </a:r>
          </a:p>
          <a:p>
            <a:pPr lvl="1">
              <a:buFont typeface="Courier New" pitchFamily="49" charset="0"/>
              <a:buChar char="o"/>
            </a:pPr>
            <a:r>
              <a:rPr lang="en-GB" sz="7200" dirty="0" smtClean="0"/>
              <a:t>Feinstein (1972): series ended in 1965, since updated to 1990 by Sefton and Weale (1996);</a:t>
            </a:r>
          </a:p>
          <a:p>
            <a:pPr lvl="1">
              <a:buFont typeface="Courier New" pitchFamily="49" charset="0"/>
              <a:buChar char="o"/>
            </a:pPr>
            <a:r>
              <a:rPr lang="en-GB" sz="7200" dirty="0" smtClean="0"/>
              <a:t>Halsey and Webb (2000): effectively an ONS style </a:t>
            </a:r>
            <a:r>
              <a:rPr lang="en-GB" sz="7200" i="1" dirty="0" smtClean="0"/>
              <a:t>Social Trends</a:t>
            </a:r>
            <a:r>
              <a:rPr lang="en-GB" sz="7200" dirty="0" smtClean="0"/>
              <a:t> for the whole of the twentieth century; Butler and Butler (2000) for political trends;</a:t>
            </a:r>
          </a:p>
          <a:p>
            <a:pPr lvl="1">
              <a:buFont typeface="Courier New" pitchFamily="49" charset="0"/>
              <a:buChar char="o"/>
            </a:pPr>
            <a:r>
              <a:rPr lang="en-GB" sz="7200" dirty="0" smtClean="0"/>
              <a:t>But none come into twenty first century.</a:t>
            </a:r>
          </a:p>
          <a:p>
            <a:r>
              <a:rPr lang="en-GB" sz="7200" dirty="0" smtClean="0"/>
              <a:t>Key role played by ONS and StatBase, or perhaps not played:</a:t>
            </a:r>
          </a:p>
          <a:p>
            <a:pPr lvl="1">
              <a:buFont typeface="Courier New" pitchFamily="49" charset="0"/>
              <a:buChar char="o"/>
            </a:pPr>
            <a:r>
              <a:rPr lang="en-GB" sz="7200" dirty="0" smtClean="0"/>
              <a:t>ONS seem to have no commitment to historical series in their current mission statement;</a:t>
            </a:r>
          </a:p>
          <a:p>
            <a:pPr lvl="1">
              <a:buFont typeface="Courier New" pitchFamily="49" charset="0"/>
              <a:buChar char="o"/>
            </a:pPr>
            <a:r>
              <a:rPr lang="en-GB" sz="7200" dirty="0" smtClean="0"/>
              <a:t>their web site is – to put it mildly – disappointing;</a:t>
            </a:r>
          </a:p>
          <a:p>
            <a:pPr lvl="1">
              <a:buFont typeface="Courier New" pitchFamily="49" charset="0"/>
              <a:buChar char="o"/>
            </a:pPr>
            <a:r>
              <a:rPr lang="en-GB" sz="7200" dirty="0" smtClean="0"/>
              <a:t>At this distance ONS series do not easily map to M88 series.</a:t>
            </a:r>
          </a:p>
          <a:p>
            <a:r>
              <a:rPr lang="en-GB" sz="7200" dirty="0" smtClean="0"/>
              <a:t>Growing private provision of statistical materials on the web, much of it potentially pursuing ideological agendas – e.g. Figure 2, produced by </a:t>
            </a:r>
            <a:r>
              <a:rPr lang="en-GB" sz="7200" dirty="0" err="1" smtClean="0"/>
              <a:t>ukpublicspending.co.uk</a:t>
            </a:r>
            <a:r>
              <a:rPr lang="en-GB" sz="7200" dirty="0" smtClean="0"/>
              <a:t>*</a:t>
            </a:r>
          </a:p>
          <a:p>
            <a:pPr>
              <a:buNone/>
            </a:pPr>
            <a:endParaRPr lang="en-GB" sz="8600" dirty="0" smtClean="0"/>
          </a:p>
          <a:p>
            <a:endParaRPr lang="en-GB" sz="8600" dirty="0" smtClean="0"/>
          </a:p>
          <a:p>
            <a:endParaRPr lang="en-GB" dirty="0" smtClean="0"/>
          </a:p>
          <a:p>
            <a:pPr>
              <a:buNone/>
            </a:pPr>
            <a:endParaRPr lang="en-GB" dirty="0" smtClean="0"/>
          </a:p>
        </p:txBody>
      </p:sp>
      <p:sp>
        <p:nvSpPr>
          <p:cNvPr id="3" name="Title 2"/>
          <p:cNvSpPr>
            <a:spLocks noGrp="1"/>
          </p:cNvSpPr>
          <p:nvPr>
            <p:ph type="title"/>
          </p:nvPr>
        </p:nvSpPr>
        <p:spPr/>
        <p:txBody>
          <a:bodyPr>
            <a:normAutofit/>
          </a:bodyPr>
          <a:lstStyle/>
          <a:p>
            <a:pPr algn="l"/>
            <a:r>
              <a:rPr lang="en-GB" sz="3200" dirty="0" smtClean="0"/>
              <a:t>Contemporary history and contemporary policy debate</a:t>
            </a:r>
            <a:endParaRPr lang="en-GB" sz="3200"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8</a:t>
            </a:fld>
            <a:endParaRPr lang="en-GB" dirty="0"/>
          </a:p>
        </p:txBody>
      </p:sp>
      <p:sp>
        <p:nvSpPr>
          <p:cNvPr id="6" name="Footer Placeholder 5"/>
          <p:cNvSpPr>
            <a:spLocks noGrp="1"/>
          </p:cNvSpPr>
          <p:nvPr>
            <p:ph type="ftr" sz="quarter" idx="13"/>
          </p:nvPr>
        </p:nvSpPr>
        <p:spPr/>
        <p:txBody>
          <a:bodyPr/>
          <a:lstStyle/>
          <a:p>
            <a:r>
              <a:rPr lang="en-GB" smtClean="0"/>
              <a:t>Roger Middleton</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GB" sz="3200" dirty="0" smtClean="0"/>
              <a:t>Would you trust these numbers?</a:t>
            </a:r>
            <a:endParaRPr lang="en-GB" sz="3200" dirty="0"/>
          </a:p>
        </p:txBody>
      </p:sp>
      <p:sp>
        <p:nvSpPr>
          <p:cNvPr id="4" name="Date Placeholder 3"/>
          <p:cNvSpPr>
            <a:spLocks noGrp="1"/>
          </p:cNvSpPr>
          <p:nvPr>
            <p:ph type="dt" sz="half" idx="11"/>
          </p:nvPr>
        </p:nvSpPr>
        <p:spPr/>
        <p:txBody>
          <a:bodyPr/>
          <a:lstStyle/>
          <a:p>
            <a:fld id="{FF7A30D3-5D7A-4F21-BE0A-9011D5925448}" type="datetime1">
              <a:rPr lang="en-GB" smtClean="0"/>
              <a:pPr/>
              <a:t>04/04/2010</a:t>
            </a:fld>
            <a:endParaRPr lang="en-GB" dirty="0"/>
          </a:p>
        </p:txBody>
      </p:sp>
      <p:sp>
        <p:nvSpPr>
          <p:cNvPr id="5" name="Slide Number Placeholder 4"/>
          <p:cNvSpPr>
            <a:spLocks noGrp="1"/>
          </p:cNvSpPr>
          <p:nvPr>
            <p:ph type="sldNum" sz="quarter" idx="12"/>
          </p:nvPr>
        </p:nvSpPr>
        <p:spPr/>
        <p:txBody>
          <a:bodyPr/>
          <a:lstStyle/>
          <a:p>
            <a:fld id="{A66BC39A-CCB4-4917-A766-141730B42178}" type="slidenum">
              <a:rPr lang="en-GB" smtClean="0"/>
              <a:pPr/>
              <a:t>9</a:t>
            </a:fld>
            <a:endParaRPr lang="en-GB" dirty="0"/>
          </a:p>
        </p:txBody>
      </p:sp>
      <p:sp>
        <p:nvSpPr>
          <p:cNvPr id="6" name="Footer Placeholder 5"/>
          <p:cNvSpPr>
            <a:spLocks noGrp="1"/>
          </p:cNvSpPr>
          <p:nvPr>
            <p:ph type="ftr" sz="quarter" idx="13"/>
          </p:nvPr>
        </p:nvSpPr>
        <p:spPr/>
        <p:txBody>
          <a:bodyPr/>
          <a:lstStyle/>
          <a:p>
            <a:r>
              <a:rPr lang="en-GB" smtClean="0"/>
              <a:t>Roger Middleton</a:t>
            </a:r>
            <a:endParaRPr lang="en-GB" dirty="0"/>
          </a:p>
        </p:txBody>
      </p:sp>
      <p:graphicFrame>
        <p:nvGraphicFramePr>
          <p:cNvPr id="7" name="Content Placeholder 6"/>
          <p:cNvGraphicFramePr>
            <a:graphicFrameLocks noGrp="1"/>
          </p:cNvGraphicFramePr>
          <p:nvPr>
            <p:ph sz="quarter" idx="10"/>
          </p:nvPr>
        </p:nvGraphicFramePr>
        <p:xfrm>
          <a:off x="428625" y="1571625"/>
          <a:ext cx="8286750" cy="37861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909</TotalTime>
  <Words>1815</Words>
  <Application>Microsoft Office PowerPoint</Application>
  <PresentationFormat>On-screen Show (4:3)</PresentationFormat>
  <Paragraphs>266</Paragraphs>
  <Slides>18</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Worksheet</vt:lpstr>
      <vt:lpstr>BHSP        British Historical Statistics Project</vt:lpstr>
      <vt:lpstr>Biggest, highest since records began …</vt:lpstr>
      <vt:lpstr>British Historical Statistics (BHS)</vt:lpstr>
      <vt:lpstr>Place of BHS in British economic historiography</vt:lpstr>
      <vt:lpstr>Developments since MD88</vt:lpstr>
      <vt:lpstr>Table 1 Scale and scope of BHS: MD62-M88</vt:lpstr>
      <vt:lpstr>Developments since MD88 = Need for New Edition</vt:lpstr>
      <vt:lpstr>Contemporary history and contemporary policy debate</vt:lpstr>
      <vt:lpstr>Would you trust these numbers?</vt:lpstr>
      <vt:lpstr>Consequences of no new BHS</vt:lpstr>
      <vt:lpstr>Project History, Objectives &amp; Organisation</vt:lpstr>
      <vt:lpstr>Project History, Objectives &amp; Organisation</vt:lpstr>
      <vt:lpstr>Project History, Objectives &amp; Organisation</vt:lpstr>
      <vt:lpstr>Project History, Objectives &amp; Organisation</vt:lpstr>
      <vt:lpstr>Table 2 BHS volume planning to date</vt:lpstr>
      <vt:lpstr>Our thanks to …</vt:lpstr>
      <vt:lpstr>What next?</vt:lpstr>
      <vt:lpstr>References</vt:lpstr>
    </vt:vector>
  </TitlesOfParts>
  <Company>University of Bristol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Professor R Middleton</dc:creator>
  <cp:lastModifiedBy>Prof R. Middleton</cp:lastModifiedBy>
  <cp:revision>40</cp:revision>
  <dcterms:created xsi:type="dcterms:W3CDTF">2010-03-04T15:28:56Z</dcterms:created>
  <dcterms:modified xsi:type="dcterms:W3CDTF">2010-04-04T09:41:53Z</dcterms:modified>
</cp:coreProperties>
</file>