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7"/>
  </p:notesMasterIdLst>
  <p:sldIdLst>
    <p:sldId id="256" r:id="rId2"/>
    <p:sldId id="265" r:id="rId3"/>
    <p:sldId id="261" r:id="rId4"/>
    <p:sldId id="257" r:id="rId5"/>
    <p:sldId id="262" r:id="rId6"/>
    <p:sldId id="260" r:id="rId7"/>
    <p:sldId id="269" r:id="rId8"/>
    <p:sldId id="270" r:id="rId9"/>
    <p:sldId id="263"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64" r:id="rId25"/>
    <p:sldId id="28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2922" autoAdjust="0"/>
  </p:normalViewPr>
  <p:slideViewPr>
    <p:cSldViewPr>
      <p:cViewPr>
        <p:scale>
          <a:sx n="70" d="100"/>
          <a:sy n="70" d="100"/>
        </p:scale>
        <p:origin x="-131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2682AC-1713-4183-AFDD-9715B5B67ABD}" type="datetimeFigureOut">
              <a:rPr lang="en-US" smtClean="0"/>
              <a:t>2/25/2016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563B11-15CE-45A1-9DEB-A7A5DB9141EB}" type="slidenum">
              <a:rPr lang="en-US" smtClean="0"/>
              <a:t>‹#›</a:t>
            </a:fld>
            <a:endParaRPr lang="en-US"/>
          </a:p>
        </p:txBody>
      </p:sp>
    </p:spTree>
    <p:extLst>
      <p:ext uri="{BB962C8B-B14F-4D97-AF65-F5344CB8AC3E}">
        <p14:creationId xmlns:p14="http://schemas.microsoft.com/office/powerpoint/2010/main" val="78125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1609D29-D98D-4785-92D5-C1F62FB944E5}" type="datetime1">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E652F-DC54-4733-8976-B4E2C8B79FB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EC52EB-B3A7-4DE1-8FDA-15E2CC97DE60}" type="datetime1">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E652F-DC54-4733-8976-B4E2C8B79F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7AC3BEF-B373-4315-AA2A-93038D6762C5}" type="datetime1">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E652F-DC54-4733-8976-B4E2C8B79FB0}"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542355-7E3A-4D08-9347-24E5E07AFB79}" type="datetime1">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E652F-DC54-4733-8976-B4E2C8B79FB0}"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C61980-FBC9-444E-B909-1F34B412DEB4}" type="datetime1">
              <a:rPr lang="en-US" smtClean="0"/>
              <a:t>2/25/2016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CE652F-DC54-4733-8976-B4E2C8B79FB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7D2F349-8BAA-40CD-9EE4-55DDD0F12703}" type="datetime1">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E652F-DC54-4733-8976-B4E2C8B79FB0}"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D2BC473-7936-46EB-8256-2989758E3B51}" type="datetime1">
              <a:rPr lang="en-US" smtClean="0"/>
              <a:t>2/25/2016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CE652F-DC54-4733-8976-B4E2C8B79FB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E6CBFC-8BA7-4120-8D01-2A5FE97D1130}" type="datetime1">
              <a:rPr lang="en-US" smtClean="0"/>
              <a:t>2/25/2016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CE652F-DC54-4733-8976-B4E2C8B79FB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FA3C746-8E38-4266-B08C-7200AE940892}" type="datetime1">
              <a:rPr lang="en-US" smtClean="0"/>
              <a:t>2/25/2016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CE652F-DC54-4733-8976-B4E2C8B79F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639CEDC-6D62-4D63-ABA2-18C4AA9B2F3F}" type="datetime1">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E652F-DC54-4733-8976-B4E2C8B79FB0}"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5D07FD-4214-4E8B-86D0-724C531FE83B}" type="datetime1">
              <a:rPr lang="en-US" smtClean="0"/>
              <a:t>2/25/2016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CE652F-DC54-4733-8976-B4E2C8B79FB0}"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1E898A0-3ECA-48B1-BC82-CC027E3E4D71}" type="datetime1">
              <a:rPr lang="en-US" smtClean="0"/>
              <a:t>2/25/2016</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2CE652F-DC54-4733-8976-B4E2C8B79FB0}"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noAutofit/>
          </a:bodyPr>
          <a:lstStyle/>
          <a:p>
            <a:r>
              <a:rPr lang="en-GB" sz="3600" b="1" dirty="0">
                <a:solidFill>
                  <a:srgbClr val="002060"/>
                </a:solidFill>
              </a:rPr>
              <a:t>Teachers and Teacher Education in </a:t>
            </a:r>
            <a:r>
              <a:rPr lang="en-GB" sz="3600" b="1" dirty="0" smtClean="0">
                <a:solidFill>
                  <a:srgbClr val="002060"/>
                </a:solidFill>
              </a:rPr>
              <a:t>Fiji</a:t>
            </a:r>
            <a:br>
              <a:rPr lang="en-GB" sz="3600" b="1" dirty="0" smtClean="0">
                <a:solidFill>
                  <a:srgbClr val="002060"/>
                </a:solidFill>
              </a:rPr>
            </a:br>
            <a:r>
              <a:rPr lang="en-GB" sz="3600" i="1" dirty="0" smtClean="0">
                <a:solidFill>
                  <a:srgbClr val="002060"/>
                </a:solidFill>
              </a:rPr>
              <a:t>Identities</a:t>
            </a:r>
            <a:r>
              <a:rPr lang="en-GB" sz="3600" i="1" dirty="0">
                <a:solidFill>
                  <a:srgbClr val="002060"/>
                </a:solidFill>
              </a:rPr>
              <a:t>, Capabilities and </a:t>
            </a:r>
            <a:r>
              <a:rPr lang="en-GB" sz="3600" i="1" dirty="0" smtClean="0">
                <a:solidFill>
                  <a:srgbClr val="002060"/>
                </a:solidFill>
              </a:rPr>
              <a:t>Quality</a:t>
            </a:r>
            <a:r>
              <a:rPr lang="en-GB" sz="3600" dirty="0">
                <a:solidFill>
                  <a:srgbClr val="002060"/>
                </a:solidFill>
              </a:rPr>
              <a:t> </a:t>
            </a:r>
            <a:r>
              <a:rPr lang="en-US" sz="3600" dirty="0">
                <a:solidFill>
                  <a:srgbClr val="002060"/>
                </a:solidFill>
              </a:rPr>
              <a:t/>
            </a:r>
            <a:br>
              <a:rPr lang="en-US" sz="3600" dirty="0">
                <a:solidFill>
                  <a:srgbClr val="002060"/>
                </a:solidFill>
              </a:rPr>
            </a:br>
            <a:endParaRPr lang="en-US" sz="3600" dirty="0">
              <a:solidFill>
                <a:srgbClr val="002060"/>
              </a:solidFill>
            </a:endParaRPr>
          </a:p>
        </p:txBody>
      </p:sp>
      <p:sp>
        <p:nvSpPr>
          <p:cNvPr id="3" name="Subtitle 2"/>
          <p:cNvSpPr>
            <a:spLocks noGrp="1"/>
          </p:cNvSpPr>
          <p:nvPr>
            <p:ph type="subTitle" idx="1"/>
          </p:nvPr>
        </p:nvSpPr>
        <p:spPr>
          <a:xfrm>
            <a:off x="1524000" y="4114800"/>
            <a:ext cx="6400800" cy="838200"/>
          </a:xfrm>
        </p:spPr>
        <p:txBody>
          <a:bodyPr>
            <a:noAutofit/>
          </a:bodyPr>
          <a:lstStyle/>
          <a:p>
            <a:r>
              <a:rPr lang="en-GB" sz="1600" dirty="0" smtClean="0">
                <a:solidFill>
                  <a:srgbClr val="002060"/>
                </a:solidFill>
              </a:rPr>
              <a:t>Research carried out through a partnership between The University of the South Pacific, the University of Bristol and the University of Nottingham</a:t>
            </a:r>
            <a:r>
              <a:rPr lang="en-US" sz="1600" dirty="0" smtClean="0">
                <a:solidFill>
                  <a:srgbClr val="002060"/>
                </a:solidFill>
              </a:rPr>
              <a:t/>
            </a:r>
            <a:br>
              <a:rPr lang="en-US" sz="1600" dirty="0" smtClean="0">
                <a:solidFill>
                  <a:srgbClr val="002060"/>
                </a:solidFill>
              </a:rPr>
            </a:br>
            <a:endParaRPr lang="en-US" sz="1600" dirty="0">
              <a:solidFill>
                <a:srgbClr val="002060"/>
              </a:solidFill>
            </a:endParaRPr>
          </a:p>
        </p:txBody>
      </p:sp>
      <p:pic>
        <p:nvPicPr>
          <p:cNvPr id="7" name="Picture 6" descr="F:\DCIM\Camera\IMG_20130101_043620.jpg"/>
          <p:cNvPicPr/>
          <p:nvPr/>
        </p:nvPicPr>
        <p:blipFill rotWithShape="1">
          <a:blip r:embed="rId2" cstate="print">
            <a:extLst>
              <a:ext uri="{28A0092B-C50C-407E-A947-70E740481C1C}">
                <a14:useLocalDpi xmlns:a14="http://schemas.microsoft.com/office/drawing/2010/main" val="0"/>
              </a:ext>
            </a:extLst>
          </a:blip>
          <a:srcRect t="1" r="13875" b="21842"/>
          <a:stretch/>
        </p:blipFill>
        <p:spPr bwMode="auto">
          <a:xfrm>
            <a:off x="1752600" y="1905000"/>
            <a:ext cx="2743200" cy="1868436"/>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905000"/>
            <a:ext cx="2514600" cy="1868436"/>
          </a:xfrm>
          <a:prstGeom prst="rect">
            <a:avLst/>
          </a:prstGeom>
          <a:ln>
            <a:noFill/>
          </a:ln>
          <a:effectLst>
            <a:outerShdw blurRad="292100" dist="139700" dir="2700000" algn="tl" rotWithShape="0">
              <a:srgbClr val="333333">
                <a:alpha val="65000"/>
              </a:srgbClr>
            </a:outerShdw>
          </a:effectLst>
        </p:spPr>
      </p:pic>
      <p:sp>
        <p:nvSpPr>
          <p:cNvPr id="9" name="Subtitle 2"/>
          <p:cNvSpPr txBox="1">
            <a:spLocks/>
          </p:cNvSpPr>
          <p:nvPr/>
        </p:nvSpPr>
        <p:spPr>
          <a:xfrm>
            <a:off x="-304800" y="6515100"/>
            <a:ext cx="6400800" cy="4191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sz="1400" i="1" dirty="0" smtClean="0"/>
              <a:t>Photographs taken during USP Student Practicum Assessment, © 2015.</a:t>
            </a:r>
            <a:r>
              <a:rPr lang="en-US" sz="1400" i="1" dirty="0" smtClean="0"/>
              <a:t/>
            </a:r>
            <a:br>
              <a:rPr lang="en-US" sz="1400" i="1" dirty="0" smtClean="0"/>
            </a:br>
            <a:endParaRPr lang="en-US" sz="1400" i="1" dirty="0"/>
          </a:p>
        </p:txBody>
      </p:sp>
      <p:pic>
        <p:nvPicPr>
          <p:cNvPr id="10" name="Picture 9" descr="logo_university_of_south_pacific-590x263"/>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 y="5918200"/>
            <a:ext cx="1082675" cy="482600"/>
          </a:xfrm>
          <a:prstGeom prst="rect">
            <a:avLst/>
          </a:prstGeom>
          <a:noFill/>
          <a:ln>
            <a:noFill/>
          </a:ln>
        </p:spPr>
      </p:pic>
      <p:pic>
        <p:nvPicPr>
          <p:cNvPr id="11" name="Picture 10" descr="logo-uni-of-bristol"/>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42415" y="5915025"/>
            <a:ext cx="1571625" cy="457200"/>
          </a:xfrm>
          <a:prstGeom prst="rect">
            <a:avLst/>
          </a:prstGeom>
          <a:noFill/>
          <a:ln>
            <a:noFill/>
          </a:ln>
        </p:spPr>
      </p:pic>
      <p:pic>
        <p:nvPicPr>
          <p:cNvPr id="12" name="Picture 11" descr="logo-nottingham"/>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90240" y="5915025"/>
            <a:ext cx="1587500" cy="467995"/>
          </a:xfrm>
          <a:prstGeom prst="rect">
            <a:avLst/>
          </a:prstGeom>
          <a:noFill/>
          <a:ln>
            <a:noFill/>
          </a:ln>
        </p:spPr>
      </p:pic>
    </p:spTree>
    <p:extLst>
      <p:ext uri="{BB962C8B-B14F-4D97-AF65-F5344CB8AC3E}">
        <p14:creationId xmlns:p14="http://schemas.microsoft.com/office/powerpoint/2010/main" val="881482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514350" indent="-514350">
              <a:buAutoNum type="arabicPeriod"/>
            </a:pPr>
            <a:r>
              <a:rPr lang="en-US" dirty="0" smtClean="0"/>
              <a:t>Is guided by national policies, standards &amp; curricula</a:t>
            </a:r>
          </a:p>
          <a:p>
            <a:pPr marL="514350" indent="-514350">
              <a:buAutoNum type="arabicPeriod"/>
            </a:pPr>
            <a:r>
              <a:rPr lang="en-US" dirty="0"/>
              <a:t>H</a:t>
            </a:r>
            <a:r>
              <a:rPr lang="en-US" dirty="0" smtClean="0"/>
              <a:t>as a strong sense of teacher identity &amp; professional ethics and moral standards</a:t>
            </a:r>
          </a:p>
          <a:p>
            <a:pPr marL="514350" indent="-514350">
              <a:buAutoNum type="arabicPeriod"/>
            </a:pPr>
            <a:r>
              <a:rPr lang="en-US" dirty="0" smtClean="0"/>
              <a:t>Has a passion for teaching &amp; facilitating student learning </a:t>
            </a:r>
          </a:p>
          <a:p>
            <a:pPr marL="514350" indent="-514350">
              <a:buAutoNum type="arabicPeriod"/>
            </a:pPr>
            <a:r>
              <a:rPr lang="en-US" dirty="0" smtClean="0"/>
              <a:t>Possess cultural/multicultural/emotional intelligence</a:t>
            </a:r>
          </a:p>
          <a:p>
            <a:pPr marL="514350" indent="-514350">
              <a:buAutoNum type="arabicPeriod"/>
            </a:pPr>
            <a:r>
              <a:rPr lang="en-US" dirty="0" smtClean="0"/>
              <a:t>Is well-versed with subject content knowledge</a:t>
            </a:r>
          </a:p>
          <a:p>
            <a:pPr marL="514350" indent="-514350">
              <a:buAutoNum type="arabicPeriod"/>
            </a:pPr>
            <a:r>
              <a:rPr lang="en-US" dirty="0" smtClean="0"/>
              <a:t>Keeps up-to-date with pedagogical developments, is innovative and applies a wide range of teaching strategies to enhance student learning </a:t>
            </a:r>
          </a:p>
          <a:p>
            <a:pPr marL="514350" indent="-514350">
              <a:buAutoNum type="arabicPeriod"/>
            </a:pPr>
            <a:r>
              <a:rPr lang="en-US" dirty="0" smtClean="0"/>
              <a:t>Prioritizes student welfare: learning needs &amp; safety</a:t>
            </a:r>
          </a:p>
          <a:p>
            <a:pPr marL="514350" indent="-514350">
              <a:buAutoNum type="arabicPeriod"/>
            </a:pPr>
            <a:r>
              <a:rPr lang="en-US" dirty="0" smtClean="0"/>
              <a:t>Values life-long learning </a:t>
            </a:r>
            <a:endParaRPr lang="en-US" dirty="0"/>
          </a:p>
        </p:txBody>
      </p:sp>
      <p:sp>
        <p:nvSpPr>
          <p:cNvPr id="4" name="Slide Number Placeholder 3"/>
          <p:cNvSpPr>
            <a:spLocks noGrp="1"/>
          </p:cNvSpPr>
          <p:nvPr>
            <p:ph type="sldNum" sz="quarter" idx="12"/>
          </p:nvPr>
        </p:nvSpPr>
        <p:spPr/>
        <p:txBody>
          <a:bodyPr/>
          <a:lstStyle/>
          <a:p>
            <a:fld id="{E2CE652F-DC54-4733-8976-B4E2C8B79FB0}" type="slidenum">
              <a:rPr lang="en-US" smtClean="0"/>
              <a:t>10</a:t>
            </a:fld>
            <a:endParaRPr lang="en-US"/>
          </a:p>
        </p:txBody>
      </p:sp>
      <p:sp>
        <p:nvSpPr>
          <p:cNvPr id="2" name="Title 1"/>
          <p:cNvSpPr>
            <a:spLocks noGrp="1"/>
          </p:cNvSpPr>
          <p:nvPr>
            <p:ph type="title"/>
          </p:nvPr>
        </p:nvSpPr>
        <p:spPr/>
        <p:txBody>
          <a:bodyPr/>
          <a:lstStyle/>
          <a:p>
            <a:r>
              <a:rPr lang="en-US" dirty="0" smtClean="0"/>
              <a:t>The ideal teacher …</a:t>
            </a:r>
            <a:endParaRPr lang="en-US" dirty="0"/>
          </a:p>
        </p:txBody>
      </p:sp>
    </p:spTree>
    <p:extLst>
      <p:ext uri="{BB962C8B-B14F-4D97-AF65-F5344CB8AC3E}">
        <p14:creationId xmlns:p14="http://schemas.microsoft.com/office/powerpoint/2010/main" val="26929675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200" dirty="0" smtClean="0"/>
              <a:t>Majority ‘called to teach’</a:t>
            </a:r>
          </a:p>
          <a:p>
            <a:r>
              <a:rPr lang="en-US" sz="2200" dirty="0" smtClean="0"/>
              <a:t>Active decision to take up teaching </a:t>
            </a:r>
          </a:p>
          <a:p>
            <a:r>
              <a:rPr lang="en-US" sz="2200" dirty="0" smtClean="0"/>
              <a:t>Parental direction</a:t>
            </a:r>
          </a:p>
          <a:p>
            <a:r>
              <a:rPr lang="en-US" sz="2200" dirty="0" smtClean="0"/>
              <a:t>Limited employment opportunities </a:t>
            </a:r>
          </a:p>
          <a:p>
            <a:pPr marL="0" indent="0">
              <a:buNone/>
            </a:pPr>
            <a:endParaRPr lang="en-US" sz="2200" dirty="0"/>
          </a:p>
        </p:txBody>
      </p:sp>
      <p:sp>
        <p:nvSpPr>
          <p:cNvPr id="4" name="Slide Number Placeholder 3"/>
          <p:cNvSpPr>
            <a:spLocks noGrp="1"/>
          </p:cNvSpPr>
          <p:nvPr>
            <p:ph type="sldNum" sz="quarter" idx="12"/>
          </p:nvPr>
        </p:nvSpPr>
        <p:spPr/>
        <p:txBody>
          <a:bodyPr/>
          <a:lstStyle/>
          <a:p>
            <a:fld id="{E2CE652F-DC54-4733-8976-B4E2C8B79FB0}" type="slidenum">
              <a:rPr lang="en-US" smtClean="0"/>
              <a:t>11</a:t>
            </a:fld>
            <a:endParaRPr lang="en-US"/>
          </a:p>
        </p:txBody>
      </p:sp>
      <p:sp>
        <p:nvSpPr>
          <p:cNvPr id="2" name="Title 1"/>
          <p:cNvSpPr>
            <a:spLocks noGrp="1"/>
          </p:cNvSpPr>
          <p:nvPr>
            <p:ph type="title"/>
          </p:nvPr>
        </p:nvSpPr>
        <p:spPr/>
        <p:txBody>
          <a:bodyPr/>
          <a:lstStyle/>
          <a:p>
            <a:r>
              <a:rPr lang="en-US" dirty="0" smtClean="0"/>
              <a:t>Why teach?</a:t>
            </a:r>
            <a:endParaRPr lang="en-US" dirty="0"/>
          </a:p>
        </p:txBody>
      </p:sp>
    </p:spTree>
    <p:extLst>
      <p:ext uri="{BB962C8B-B14F-4D97-AF65-F5344CB8AC3E}">
        <p14:creationId xmlns:p14="http://schemas.microsoft.com/office/powerpoint/2010/main" val="139908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43200"/>
            <a:ext cx="8305800" cy="3450696"/>
          </a:xfrm>
        </p:spPr>
        <p:txBody>
          <a:bodyPr>
            <a:noAutofit/>
          </a:bodyPr>
          <a:lstStyle/>
          <a:p>
            <a:r>
              <a:rPr lang="en-US" sz="2000" dirty="0" smtClean="0"/>
              <a:t>Teacher belief in the ‘profession’ vs. overworked, underpaid civil-servants</a:t>
            </a:r>
          </a:p>
          <a:p>
            <a:r>
              <a:rPr lang="en-US" sz="2000" dirty="0" smtClean="0"/>
              <a:t>Current struggle with pace of reform &amp; lack of capacity to cope</a:t>
            </a:r>
          </a:p>
          <a:p>
            <a:r>
              <a:rPr lang="en-US" sz="2000" dirty="0" smtClean="0"/>
              <a:t>Some concern about teacher quality decline reflected in examination results </a:t>
            </a:r>
          </a:p>
          <a:p>
            <a:r>
              <a:rPr lang="en-US" sz="2000" dirty="0" smtClean="0"/>
              <a:t>Overall quality of teaching and learning considered ‘average’</a:t>
            </a:r>
          </a:p>
          <a:p>
            <a:r>
              <a:rPr lang="en-US" sz="2000" dirty="0" smtClean="0"/>
              <a:t>Poor status of teachers attributed to MOE – overloads, rate of change, and salary </a:t>
            </a:r>
          </a:p>
          <a:p>
            <a:r>
              <a:rPr lang="en-US" sz="2000" dirty="0" smtClean="0"/>
              <a:t>Teacher-centered classrooms widely practiced blamed on MOE demands</a:t>
            </a:r>
          </a:p>
          <a:p>
            <a:r>
              <a:rPr lang="en-US" sz="2000" dirty="0" smtClean="0"/>
              <a:t>Sincere concern about future direction of teachers’ work an teaching in Fiji and lack of clarity of ‘vision’ within a broader philosophy of teaching and learning</a:t>
            </a:r>
          </a:p>
          <a:p>
            <a:endParaRPr lang="en-US" sz="2000" dirty="0" smtClean="0"/>
          </a:p>
          <a:p>
            <a:endParaRPr lang="en-US" sz="2000" dirty="0" smtClean="0"/>
          </a:p>
        </p:txBody>
      </p:sp>
      <p:sp>
        <p:nvSpPr>
          <p:cNvPr id="4" name="Slide Number Placeholder 3"/>
          <p:cNvSpPr>
            <a:spLocks noGrp="1"/>
          </p:cNvSpPr>
          <p:nvPr>
            <p:ph type="sldNum" sz="quarter" idx="12"/>
          </p:nvPr>
        </p:nvSpPr>
        <p:spPr/>
        <p:txBody>
          <a:bodyPr/>
          <a:lstStyle/>
          <a:p>
            <a:fld id="{E2CE652F-DC54-4733-8976-B4E2C8B79FB0}" type="slidenum">
              <a:rPr lang="en-US" smtClean="0"/>
              <a:t>12</a:t>
            </a:fld>
            <a:endParaRPr lang="en-US"/>
          </a:p>
        </p:txBody>
      </p:sp>
      <p:sp>
        <p:nvSpPr>
          <p:cNvPr id="2" name="Title 1"/>
          <p:cNvSpPr>
            <a:spLocks noGrp="1"/>
          </p:cNvSpPr>
          <p:nvPr>
            <p:ph type="title"/>
          </p:nvPr>
        </p:nvSpPr>
        <p:spPr/>
        <p:txBody>
          <a:bodyPr>
            <a:normAutofit fontScale="90000"/>
          </a:bodyPr>
          <a:lstStyle/>
          <a:p>
            <a:r>
              <a:rPr lang="en-US" dirty="0" smtClean="0"/>
              <a:t>General perception of teachers &amp; teaching in Fiji </a:t>
            </a:r>
            <a:endParaRPr lang="en-US" dirty="0"/>
          </a:p>
        </p:txBody>
      </p:sp>
    </p:spTree>
    <p:extLst>
      <p:ext uri="{BB962C8B-B14F-4D97-AF65-F5344CB8AC3E}">
        <p14:creationId xmlns:p14="http://schemas.microsoft.com/office/powerpoint/2010/main" val="2826940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200" dirty="0" smtClean="0"/>
              <a:t>Low entry requirements </a:t>
            </a:r>
          </a:p>
          <a:p>
            <a:r>
              <a:rPr lang="en-US" sz="2200" dirty="0" smtClean="0"/>
              <a:t>Over-theoretical approach </a:t>
            </a:r>
          </a:p>
          <a:p>
            <a:r>
              <a:rPr lang="en-US" sz="2200" dirty="0" smtClean="0"/>
              <a:t>Need to strengthen Practicum </a:t>
            </a:r>
          </a:p>
          <a:p>
            <a:pPr marL="0" indent="0">
              <a:buNone/>
            </a:pPr>
            <a:endParaRPr lang="en-US" sz="2200" dirty="0"/>
          </a:p>
        </p:txBody>
      </p:sp>
      <p:sp>
        <p:nvSpPr>
          <p:cNvPr id="4" name="Slide Number Placeholder 3"/>
          <p:cNvSpPr>
            <a:spLocks noGrp="1"/>
          </p:cNvSpPr>
          <p:nvPr>
            <p:ph type="sldNum" sz="quarter" idx="12"/>
          </p:nvPr>
        </p:nvSpPr>
        <p:spPr/>
        <p:txBody>
          <a:bodyPr/>
          <a:lstStyle/>
          <a:p>
            <a:fld id="{E2CE652F-DC54-4733-8976-B4E2C8B79FB0}" type="slidenum">
              <a:rPr lang="en-US" smtClean="0"/>
              <a:t>13</a:t>
            </a:fld>
            <a:endParaRPr lang="en-US"/>
          </a:p>
        </p:txBody>
      </p:sp>
      <p:sp>
        <p:nvSpPr>
          <p:cNvPr id="2" name="Title 1"/>
          <p:cNvSpPr>
            <a:spLocks noGrp="1"/>
          </p:cNvSpPr>
          <p:nvPr>
            <p:ph type="title"/>
          </p:nvPr>
        </p:nvSpPr>
        <p:spPr/>
        <p:txBody>
          <a:bodyPr/>
          <a:lstStyle/>
          <a:p>
            <a:r>
              <a:rPr lang="en-US" dirty="0" smtClean="0"/>
              <a:t>Quality of teacher education </a:t>
            </a:r>
            <a:endParaRPr lang="en-US" dirty="0"/>
          </a:p>
        </p:txBody>
      </p:sp>
    </p:spTree>
    <p:extLst>
      <p:ext uri="{BB962C8B-B14F-4D97-AF65-F5344CB8AC3E}">
        <p14:creationId xmlns:p14="http://schemas.microsoft.com/office/powerpoint/2010/main" val="33352288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200" dirty="0" smtClean="0"/>
              <a:t>Six-levels:</a:t>
            </a:r>
          </a:p>
          <a:p>
            <a:pPr marL="0" indent="0">
              <a:buNone/>
            </a:pPr>
            <a:endParaRPr lang="en-US" sz="2200" dirty="0" smtClean="0"/>
          </a:p>
          <a:p>
            <a:pPr marL="514350" indent="-514350">
              <a:buAutoNum type="arabicPeriod"/>
            </a:pPr>
            <a:r>
              <a:rPr lang="en-US" sz="2200" dirty="0" smtClean="0"/>
              <a:t>Ministry of Education </a:t>
            </a:r>
          </a:p>
          <a:p>
            <a:pPr marL="514350" indent="-514350">
              <a:buAutoNum type="arabicPeriod"/>
            </a:pPr>
            <a:r>
              <a:rPr lang="en-US" sz="2200" dirty="0" smtClean="0"/>
              <a:t>School</a:t>
            </a:r>
          </a:p>
          <a:p>
            <a:pPr marL="514350" indent="-514350">
              <a:buAutoNum type="arabicPeriod"/>
            </a:pPr>
            <a:r>
              <a:rPr lang="en-US" sz="2200" dirty="0" smtClean="0"/>
              <a:t>Teacher</a:t>
            </a:r>
          </a:p>
          <a:p>
            <a:pPr marL="514350" indent="-514350">
              <a:buAutoNum type="arabicPeriod"/>
            </a:pPr>
            <a:r>
              <a:rPr lang="en-US" sz="2200" dirty="0" smtClean="0"/>
              <a:t>Curriculum </a:t>
            </a:r>
          </a:p>
          <a:p>
            <a:pPr marL="514350" indent="-514350">
              <a:buAutoNum type="arabicPeriod"/>
            </a:pPr>
            <a:r>
              <a:rPr lang="en-US" sz="2200" dirty="0" smtClean="0"/>
              <a:t>Student </a:t>
            </a:r>
          </a:p>
          <a:p>
            <a:pPr marL="514350" indent="-514350">
              <a:buAutoNum type="arabicPeriod"/>
            </a:pPr>
            <a:r>
              <a:rPr lang="en-US" sz="2200" dirty="0" smtClean="0"/>
              <a:t>Community </a:t>
            </a:r>
            <a:endParaRPr lang="en-US" sz="2200" dirty="0"/>
          </a:p>
        </p:txBody>
      </p:sp>
      <p:sp>
        <p:nvSpPr>
          <p:cNvPr id="4" name="Slide Number Placeholder 3"/>
          <p:cNvSpPr>
            <a:spLocks noGrp="1"/>
          </p:cNvSpPr>
          <p:nvPr>
            <p:ph type="sldNum" sz="quarter" idx="12"/>
          </p:nvPr>
        </p:nvSpPr>
        <p:spPr/>
        <p:txBody>
          <a:bodyPr/>
          <a:lstStyle/>
          <a:p>
            <a:fld id="{E2CE652F-DC54-4733-8976-B4E2C8B79FB0}" type="slidenum">
              <a:rPr lang="en-US" smtClean="0"/>
              <a:t>14</a:t>
            </a:fld>
            <a:endParaRPr lang="en-US"/>
          </a:p>
        </p:txBody>
      </p:sp>
      <p:sp>
        <p:nvSpPr>
          <p:cNvPr id="2" name="Title 1"/>
          <p:cNvSpPr>
            <a:spLocks noGrp="1"/>
          </p:cNvSpPr>
          <p:nvPr>
            <p:ph type="title"/>
          </p:nvPr>
        </p:nvSpPr>
        <p:spPr/>
        <p:txBody>
          <a:bodyPr/>
          <a:lstStyle/>
          <a:p>
            <a:r>
              <a:rPr lang="en-US" dirty="0" smtClean="0"/>
              <a:t>Teacher Challenges </a:t>
            </a:r>
            <a:endParaRPr lang="en-US" dirty="0"/>
          </a:p>
        </p:txBody>
      </p:sp>
    </p:spTree>
    <p:extLst>
      <p:ext uri="{BB962C8B-B14F-4D97-AF65-F5344CB8AC3E}">
        <p14:creationId xmlns:p14="http://schemas.microsoft.com/office/powerpoint/2010/main" val="28669335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sz="2400" dirty="0" smtClean="0"/>
              <a:t>Rapid pace of reform including regulations and procedures</a:t>
            </a:r>
          </a:p>
          <a:p>
            <a:pPr marL="514350" indent="-514350">
              <a:buFont typeface="+mj-lt"/>
              <a:buAutoNum type="arabicPeriod"/>
            </a:pPr>
            <a:r>
              <a:rPr lang="en-US" sz="2400" dirty="0" smtClean="0"/>
              <a:t>Significant teacher stress &amp; reform lethargy </a:t>
            </a:r>
          </a:p>
          <a:p>
            <a:pPr marL="514350" indent="-514350">
              <a:buFont typeface="+mj-lt"/>
              <a:buAutoNum type="arabicPeriod"/>
            </a:pPr>
            <a:r>
              <a:rPr lang="en-US" sz="2400" dirty="0" smtClean="0"/>
              <a:t>Lack of teacher consultation </a:t>
            </a:r>
          </a:p>
          <a:p>
            <a:pPr marL="514350" indent="-514350">
              <a:buFont typeface="+mj-lt"/>
              <a:buAutoNum type="arabicPeriod"/>
            </a:pPr>
            <a:r>
              <a:rPr lang="en-US" sz="2400" dirty="0" smtClean="0"/>
              <a:t>Confusion regarding NCF principles vs. reform directives</a:t>
            </a:r>
          </a:p>
          <a:p>
            <a:pPr marL="514350" indent="-514350">
              <a:buFont typeface="+mj-lt"/>
              <a:buAutoNum type="arabicPeriod"/>
            </a:pPr>
            <a:r>
              <a:rPr lang="en-US" sz="2400" dirty="0" smtClean="0"/>
              <a:t>Shift from </a:t>
            </a:r>
            <a:r>
              <a:rPr lang="en-US" sz="2400" dirty="0" err="1" smtClean="0"/>
              <a:t>AfL</a:t>
            </a:r>
            <a:r>
              <a:rPr lang="en-US" sz="2400" dirty="0" smtClean="0"/>
              <a:t> back to </a:t>
            </a:r>
            <a:r>
              <a:rPr lang="en-US" sz="2400" dirty="0" err="1" smtClean="0"/>
              <a:t>AoL</a:t>
            </a:r>
            <a:endParaRPr lang="en-US" sz="2400" dirty="0" smtClean="0"/>
          </a:p>
          <a:p>
            <a:pPr marL="514350" indent="-514350">
              <a:buFont typeface="+mj-lt"/>
              <a:buAutoNum type="arabicPeriod"/>
            </a:pPr>
            <a:r>
              <a:rPr lang="en-US" sz="2400" dirty="0" smtClean="0"/>
              <a:t>Examination pressure </a:t>
            </a:r>
            <a:endParaRPr lang="en-US" sz="2400" dirty="0"/>
          </a:p>
          <a:p>
            <a:pPr marL="514350" indent="-514350">
              <a:buFont typeface="+mj-lt"/>
              <a:buAutoNum type="arabicPeriod"/>
            </a:pPr>
            <a:r>
              <a:rPr lang="en-US" sz="2400" dirty="0" smtClean="0"/>
              <a:t>Belief that reform is driven by international policy vs. contextualization </a:t>
            </a:r>
          </a:p>
        </p:txBody>
      </p:sp>
      <p:sp>
        <p:nvSpPr>
          <p:cNvPr id="4" name="Slide Number Placeholder 3"/>
          <p:cNvSpPr>
            <a:spLocks noGrp="1"/>
          </p:cNvSpPr>
          <p:nvPr>
            <p:ph type="sldNum" sz="quarter" idx="12"/>
          </p:nvPr>
        </p:nvSpPr>
        <p:spPr/>
        <p:txBody>
          <a:bodyPr/>
          <a:lstStyle/>
          <a:p>
            <a:fld id="{E2CE652F-DC54-4733-8976-B4E2C8B79FB0}" type="slidenum">
              <a:rPr lang="en-US" smtClean="0"/>
              <a:t>15</a:t>
            </a:fld>
            <a:endParaRPr lang="en-US"/>
          </a:p>
        </p:txBody>
      </p:sp>
      <p:sp>
        <p:nvSpPr>
          <p:cNvPr id="2" name="Title 1"/>
          <p:cNvSpPr>
            <a:spLocks noGrp="1"/>
          </p:cNvSpPr>
          <p:nvPr>
            <p:ph type="title"/>
          </p:nvPr>
        </p:nvSpPr>
        <p:spPr/>
        <p:txBody>
          <a:bodyPr/>
          <a:lstStyle/>
          <a:p>
            <a:r>
              <a:rPr lang="en-US" dirty="0" smtClean="0"/>
              <a:t>MOE </a:t>
            </a:r>
            <a:endParaRPr lang="en-US" dirty="0"/>
          </a:p>
        </p:txBody>
      </p:sp>
    </p:spTree>
    <p:extLst>
      <p:ext uri="{BB962C8B-B14F-4D97-AF65-F5344CB8AC3E}">
        <p14:creationId xmlns:p14="http://schemas.microsoft.com/office/powerpoint/2010/main" val="19945185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buAutoNum type="arabicPeriod"/>
            </a:pPr>
            <a:r>
              <a:rPr lang="en-US" sz="2200" dirty="0" err="1" smtClean="0"/>
              <a:t>Ruralness</a:t>
            </a:r>
            <a:r>
              <a:rPr lang="en-US" sz="2200" dirty="0" smtClean="0"/>
              <a:t> &amp; remoteness</a:t>
            </a:r>
          </a:p>
          <a:p>
            <a:pPr marL="457200" indent="-457200">
              <a:buAutoNum type="arabicPeriod"/>
            </a:pPr>
            <a:r>
              <a:rPr lang="en-US" sz="2200" dirty="0" smtClean="0"/>
              <a:t>Resources &amp; facilities </a:t>
            </a:r>
          </a:p>
          <a:p>
            <a:pPr marL="457200" indent="-457200">
              <a:buAutoNum type="arabicPeriod"/>
            </a:pPr>
            <a:r>
              <a:rPr lang="en-US" sz="2200" dirty="0" smtClean="0"/>
              <a:t>Poor quality ‘new’ textbooks </a:t>
            </a:r>
          </a:p>
          <a:p>
            <a:pPr marL="457200" indent="-457200">
              <a:buAutoNum type="arabicPeriod"/>
            </a:pPr>
            <a:r>
              <a:rPr lang="en-US" sz="2200" dirty="0" smtClean="0"/>
              <a:t>Limited access to technology </a:t>
            </a:r>
          </a:p>
          <a:p>
            <a:pPr marL="457200" indent="-457200">
              <a:buAutoNum type="arabicPeriod"/>
            </a:pPr>
            <a:r>
              <a:rPr lang="en-US" sz="2200" dirty="0" smtClean="0"/>
              <a:t>Low level support from school admin &amp; boards </a:t>
            </a:r>
          </a:p>
          <a:p>
            <a:pPr marL="457200" indent="-457200">
              <a:buAutoNum type="arabicPeriod"/>
            </a:pPr>
            <a:r>
              <a:rPr lang="en-US" sz="2200" dirty="0" smtClean="0"/>
              <a:t>School leadership </a:t>
            </a:r>
          </a:p>
          <a:p>
            <a:pPr marL="457200" indent="-457200">
              <a:buAutoNum type="arabicPeriod"/>
            </a:pPr>
            <a:r>
              <a:rPr lang="en-US" sz="2200" dirty="0" smtClean="0"/>
              <a:t>Retirement age ‘crisis’</a:t>
            </a:r>
          </a:p>
        </p:txBody>
      </p:sp>
      <p:sp>
        <p:nvSpPr>
          <p:cNvPr id="4" name="Slide Number Placeholder 3"/>
          <p:cNvSpPr>
            <a:spLocks noGrp="1"/>
          </p:cNvSpPr>
          <p:nvPr>
            <p:ph type="sldNum" sz="quarter" idx="12"/>
          </p:nvPr>
        </p:nvSpPr>
        <p:spPr/>
        <p:txBody>
          <a:bodyPr/>
          <a:lstStyle/>
          <a:p>
            <a:fld id="{E2CE652F-DC54-4733-8976-B4E2C8B79FB0}" type="slidenum">
              <a:rPr lang="en-US" smtClean="0"/>
              <a:t>16</a:t>
            </a:fld>
            <a:endParaRPr lang="en-US"/>
          </a:p>
        </p:txBody>
      </p:sp>
      <p:sp>
        <p:nvSpPr>
          <p:cNvPr id="2" name="Title 1"/>
          <p:cNvSpPr>
            <a:spLocks noGrp="1"/>
          </p:cNvSpPr>
          <p:nvPr>
            <p:ph type="title"/>
          </p:nvPr>
        </p:nvSpPr>
        <p:spPr/>
        <p:txBody>
          <a:bodyPr/>
          <a:lstStyle/>
          <a:p>
            <a:r>
              <a:rPr lang="en-US" dirty="0" smtClean="0"/>
              <a:t>The School </a:t>
            </a:r>
            <a:endParaRPr lang="en-US" dirty="0"/>
          </a:p>
        </p:txBody>
      </p:sp>
    </p:spTree>
    <p:extLst>
      <p:ext uri="{BB962C8B-B14F-4D97-AF65-F5344CB8AC3E}">
        <p14:creationId xmlns:p14="http://schemas.microsoft.com/office/powerpoint/2010/main" val="254432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514600"/>
            <a:ext cx="7408333" cy="3450696"/>
          </a:xfrm>
        </p:spPr>
        <p:txBody>
          <a:bodyPr>
            <a:noAutofit/>
          </a:bodyPr>
          <a:lstStyle/>
          <a:p>
            <a:pPr marL="514350" indent="-514350">
              <a:buFont typeface="+mj-lt"/>
              <a:buAutoNum type="arabicPeriod"/>
            </a:pPr>
            <a:r>
              <a:rPr lang="en-US" sz="2200" dirty="0" smtClean="0"/>
              <a:t>Heavy workload</a:t>
            </a:r>
          </a:p>
          <a:p>
            <a:pPr marL="514350" indent="-514350">
              <a:buFont typeface="+mj-lt"/>
              <a:buAutoNum type="arabicPeriod"/>
            </a:pPr>
            <a:r>
              <a:rPr lang="en-US" sz="2200" dirty="0" smtClean="0"/>
              <a:t>Student- teacher ratio</a:t>
            </a:r>
          </a:p>
          <a:p>
            <a:pPr marL="514350" indent="-514350">
              <a:buFont typeface="+mj-lt"/>
              <a:buAutoNum type="arabicPeriod"/>
            </a:pPr>
            <a:r>
              <a:rPr lang="en-US" sz="2200" dirty="0" smtClean="0"/>
              <a:t>Composite classes</a:t>
            </a:r>
          </a:p>
          <a:p>
            <a:pPr marL="514350" indent="-514350">
              <a:buFont typeface="+mj-lt"/>
              <a:buAutoNum type="arabicPeriod"/>
            </a:pPr>
            <a:r>
              <a:rPr lang="en-US" sz="2200" dirty="0" smtClean="0"/>
              <a:t>Paperwork</a:t>
            </a:r>
          </a:p>
          <a:p>
            <a:pPr marL="514350" indent="-514350">
              <a:buFont typeface="+mj-lt"/>
              <a:buAutoNum type="arabicPeriod"/>
            </a:pPr>
            <a:r>
              <a:rPr lang="en-US" sz="2200" dirty="0" smtClean="0"/>
              <a:t>Extra-curricular responsibilities</a:t>
            </a:r>
          </a:p>
          <a:p>
            <a:pPr marL="514350" indent="-514350">
              <a:buFont typeface="+mj-lt"/>
              <a:buAutoNum type="arabicPeriod"/>
            </a:pPr>
            <a:r>
              <a:rPr lang="en-US" sz="2200" dirty="0" smtClean="0"/>
              <a:t>Need for Teachers’ rights dialogue/policy </a:t>
            </a:r>
          </a:p>
          <a:p>
            <a:pPr marL="514350" indent="-514350">
              <a:buFont typeface="+mj-lt"/>
              <a:buAutoNum type="arabicPeriod"/>
            </a:pPr>
            <a:r>
              <a:rPr lang="en-US" sz="2200" dirty="0" smtClean="0"/>
              <a:t>Implications of Teacher review questionnaire</a:t>
            </a:r>
          </a:p>
          <a:p>
            <a:pPr marL="514350" indent="-514350">
              <a:buFont typeface="+mj-lt"/>
              <a:buAutoNum type="arabicPeriod"/>
            </a:pPr>
            <a:r>
              <a:rPr lang="en-US" sz="2200" dirty="0" smtClean="0"/>
              <a:t>Competency &amp; capability of teachers </a:t>
            </a:r>
          </a:p>
          <a:p>
            <a:pPr marL="514350" indent="-514350">
              <a:buFont typeface="+mj-lt"/>
              <a:buAutoNum type="arabicPeriod"/>
            </a:pPr>
            <a:r>
              <a:rPr lang="en-US" sz="2200" dirty="0" smtClean="0"/>
              <a:t>Teacher preparedness &amp; quality of Teacher Ed</a:t>
            </a:r>
          </a:p>
        </p:txBody>
      </p:sp>
      <p:sp>
        <p:nvSpPr>
          <p:cNvPr id="4" name="Slide Number Placeholder 3"/>
          <p:cNvSpPr>
            <a:spLocks noGrp="1"/>
          </p:cNvSpPr>
          <p:nvPr>
            <p:ph type="sldNum" sz="quarter" idx="12"/>
          </p:nvPr>
        </p:nvSpPr>
        <p:spPr/>
        <p:txBody>
          <a:bodyPr/>
          <a:lstStyle/>
          <a:p>
            <a:fld id="{E2CE652F-DC54-4733-8976-B4E2C8B79FB0}" type="slidenum">
              <a:rPr lang="en-US" smtClean="0"/>
              <a:t>17</a:t>
            </a:fld>
            <a:endParaRPr lang="en-US"/>
          </a:p>
        </p:txBody>
      </p:sp>
      <p:sp>
        <p:nvSpPr>
          <p:cNvPr id="2" name="Title 1"/>
          <p:cNvSpPr>
            <a:spLocks noGrp="1"/>
          </p:cNvSpPr>
          <p:nvPr>
            <p:ph type="title"/>
          </p:nvPr>
        </p:nvSpPr>
        <p:spPr/>
        <p:txBody>
          <a:bodyPr/>
          <a:lstStyle/>
          <a:p>
            <a:r>
              <a:rPr lang="en-US" dirty="0" smtClean="0"/>
              <a:t>The teacher </a:t>
            </a:r>
            <a:endParaRPr lang="en-US" dirty="0"/>
          </a:p>
        </p:txBody>
      </p:sp>
    </p:spTree>
    <p:extLst>
      <p:ext uri="{BB962C8B-B14F-4D97-AF65-F5344CB8AC3E}">
        <p14:creationId xmlns:p14="http://schemas.microsoft.com/office/powerpoint/2010/main" val="9836104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200" dirty="0" smtClean="0"/>
              <a:t>Reverting to content-driven curriculum</a:t>
            </a:r>
          </a:p>
          <a:p>
            <a:r>
              <a:rPr lang="en-US" sz="2200" dirty="0" smtClean="0"/>
              <a:t>Quality of new textbooks </a:t>
            </a:r>
          </a:p>
          <a:p>
            <a:r>
              <a:rPr lang="en-US" sz="2200" dirty="0" smtClean="0"/>
              <a:t>Curriculum pacing</a:t>
            </a:r>
          </a:p>
          <a:p>
            <a:r>
              <a:rPr lang="en-US" sz="2200" dirty="0" smtClean="0"/>
              <a:t>Teaching content for examinations </a:t>
            </a:r>
          </a:p>
          <a:p>
            <a:endParaRPr lang="en-US" sz="2200" dirty="0"/>
          </a:p>
        </p:txBody>
      </p:sp>
      <p:sp>
        <p:nvSpPr>
          <p:cNvPr id="4" name="Slide Number Placeholder 3"/>
          <p:cNvSpPr>
            <a:spLocks noGrp="1"/>
          </p:cNvSpPr>
          <p:nvPr>
            <p:ph type="sldNum" sz="quarter" idx="12"/>
          </p:nvPr>
        </p:nvSpPr>
        <p:spPr/>
        <p:txBody>
          <a:bodyPr/>
          <a:lstStyle/>
          <a:p>
            <a:fld id="{E2CE652F-DC54-4733-8976-B4E2C8B79FB0}" type="slidenum">
              <a:rPr lang="en-US" smtClean="0"/>
              <a:t>18</a:t>
            </a:fld>
            <a:endParaRPr lang="en-US"/>
          </a:p>
        </p:txBody>
      </p:sp>
      <p:sp>
        <p:nvSpPr>
          <p:cNvPr id="2" name="Title 1"/>
          <p:cNvSpPr>
            <a:spLocks noGrp="1"/>
          </p:cNvSpPr>
          <p:nvPr>
            <p:ph type="title"/>
          </p:nvPr>
        </p:nvSpPr>
        <p:spPr/>
        <p:txBody>
          <a:bodyPr/>
          <a:lstStyle/>
          <a:p>
            <a:r>
              <a:rPr lang="en-US" dirty="0" smtClean="0"/>
              <a:t>The curriculum </a:t>
            </a:r>
            <a:endParaRPr lang="en-US" dirty="0"/>
          </a:p>
        </p:txBody>
      </p:sp>
    </p:spTree>
    <p:extLst>
      <p:ext uri="{BB962C8B-B14F-4D97-AF65-F5344CB8AC3E}">
        <p14:creationId xmlns:p14="http://schemas.microsoft.com/office/powerpoint/2010/main" val="1187454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200" dirty="0" smtClean="0"/>
              <a:t>Diverse learning needs </a:t>
            </a:r>
          </a:p>
          <a:p>
            <a:r>
              <a:rPr lang="en-US" sz="2200" dirty="0" smtClean="0"/>
              <a:t>Student attendance </a:t>
            </a:r>
          </a:p>
          <a:p>
            <a:r>
              <a:rPr lang="en-US" sz="2200" dirty="0" smtClean="0"/>
              <a:t>Attitudes towards learning and behavior </a:t>
            </a:r>
          </a:p>
          <a:p>
            <a:r>
              <a:rPr lang="en-US" sz="2200" dirty="0" smtClean="0"/>
              <a:t>Academic ability </a:t>
            </a:r>
          </a:p>
          <a:p>
            <a:r>
              <a:rPr lang="en-US" sz="2200" dirty="0" smtClean="0"/>
              <a:t>Leverage of student assessment of their teachers</a:t>
            </a:r>
            <a:endParaRPr lang="en-US" sz="2200" dirty="0"/>
          </a:p>
        </p:txBody>
      </p:sp>
      <p:sp>
        <p:nvSpPr>
          <p:cNvPr id="4" name="Slide Number Placeholder 3"/>
          <p:cNvSpPr>
            <a:spLocks noGrp="1"/>
          </p:cNvSpPr>
          <p:nvPr>
            <p:ph type="sldNum" sz="quarter" idx="12"/>
          </p:nvPr>
        </p:nvSpPr>
        <p:spPr/>
        <p:txBody>
          <a:bodyPr/>
          <a:lstStyle/>
          <a:p>
            <a:fld id="{E2CE652F-DC54-4733-8976-B4E2C8B79FB0}" type="slidenum">
              <a:rPr lang="en-US" smtClean="0"/>
              <a:t>19</a:t>
            </a:fld>
            <a:endParaRPr lang="en-US"/>
          </a:p>
        </p:txBody>
      </p:sp>
      <p:sp>
        <p:nvSpPr>
          <p:cNvPr id="2" name="Title 1"/>
          <p:cNvSpPr>
            <a:spLocks noGrp="1"/>
          </p:cNvSpPr>
          <p:nvPr>
            <p:ph type="title"/>
          </p:nvPr>
        </p:nvSpPr>
        <p:spPr/>
        <p:txBody>
          <a:bodyPr/>
          <a:lstStyle/>
          <a:p>
            <a:r>
              <a:rPr lang="en-US" dirty="0" smtClean="0"/>
              <a:t>The students </a:t>
            </a:r>
            <a:endParaRPr lang="en-US" dirty="0"/>
          </a:p>
        </p:txBody>
      </p:sp>
    </p:spTree>
    <p:extLst>
      <p:ext uri="{BB962C8B-B14F-4D97-AF65-F5344CB8AC3E}">
        <p14:creationId xmlns:p14="http://schemas.microsoft.com/office/powerpoint/2010/main" val="3927388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200" dirty="0" smtClean="0"/>
              <a:t>International post-2015 education &amp; development discourse emphasis on ‘quality’ education</a:t>
            </a:r>
          </a:p>
          <a:p>
            <a:r>
              <a:rPr lang="en-US" sz="2200" dirty="0" smtClean="0"/>
              <a:t>Implicit &amp; explicit implications for teacher education, policy &amp; practice </a:t>
            </a:r>
          </a:p>
          <a:p>
            <a:r>
              <a:rPr lang="en-US" sz="2200" dirty="0" smtClean="0"/>
              <a:t>This collaborative exploratory study to investigate the context of teachers and teaching in Fiji</a:t>
            </a:r>
          </a:p>
          <a:p>
            <a:r>
              <a:rPr lang="en-US" sz="2200" dirty="0" smtClean="0"/>
              <a:t>Potential starting point for wider regional investigation</a:t>
            </a:r>
          </a:p>
          <a:p>
            <a:endParaRPr lang="en-US" sz="2200" dirty="0"/>
          </a:p>
        </p:txBody>
      </p:sp>
      <p:sp>
        <p:nvSpPr>
          <p:cNvPr id="4" name="Slide Number Placeholder 3"/>
          <p:cNvSpPr>
            <a:spLocks noGrp="1"/>
          </p:cNvSpPr>
          <p:nvPr>
            <p:ph type="sldNum" sz="quarter" idx="12"/>
          </p:nvPr>
        </p:nvSpPr>
        <p:spPr/>
        <p:txBody>
          <a:bodyPr/>
          <a:lstStyle/>
          <a:p>
            <a:fld id="{E2CE652F-DC54-4733-8976-B4E2C8B79FB0}" type="slidenum">
              <a:rPr lang="en-US" smtClean="0"/>
              <a:t>2</a:t>
            </a:fld>
            <a:endParaRPr lang="en-US"/>
          </a:p>
        </p:txBody>
      </p:sp>
      <p:sp>
        <p:nvSpPr>
          <p:cNvPr id="2" name="Title 1"/>
          <p:cNvSpPr>
            <a:spLocks noGrp="1"/>
          </p:cNvSpPr>
          <p:nvPr>
            <p:ph type="title"/>
          </p:nvPr>
        </p:nvSpPr>
        <p:spPr/>
        <p:txBody>
          <a:bodyPr/>
          <a:lstStyle/>
          <a:p>
            <a:r>
              <a:rPr lang="en-US" dirty="0" smtClean="0"/>
              <a:t>Overview </a:t>
            </a:r>
            <a:endParaRPr lang="en-US" dirty="0"/>
          </a:p>
        </p:txBody>
      </p:sp>
    </p:spTree>
    <p:extLst>
      <p:ext uri="{BB962C8B-B14F-4D97-AF65-F5344CB8AC3E}">
        <p14:creationId xmlns:p14="http://schemas.microsoft.com/office/powerpoint/2010/main" val="29227016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200" dirty="0" smtClean="0"/>
              <a:t>Culture &amp; language gap</a:t>
            </a:r>
          </a:p>
          <a:p>
            <a:r>
              <a:rPr lang="en-US" sz="2200" dirty="0" smtClean="0"/>
              <a:t>Parental support </a:t>
            </a:r>
          </a:p>
          <a:p>
            <a:r>
              <a:rPr lang="en-US" sz="2200" dirty="0" smtClean="0"/>
              <a:t>Value &amp; respect for teachers declining</a:t>
            </a:r>
          </a:p>
          <a:p>
            <a:r>
              <a:rPr lang="en-US" sz="2200" dirty="0" smtClean="0"/>
              <a:t>Teachers’ held accountable for low literacy and numeracy rates and poor examination results</a:t>
            </a:r>
          </a:p>
          <a:p>
            <a:pPr marL="0" indent="0">
              <a:buNone/>
            </a:pPr>
            <a:endParaRPr lang="en-US" sz="2200" dirty="0"/>
          </a:p>
        </p:txBody>
      </p:sp>
      <p:sp>
        <p:nvSpPr>
          <p:cNvPr id="4" name="Slide Number Placeholder 3"/>
          <p:cNvSpPr>
            <a:spLocks noGrp="1"/>
          </p:cNvSpPr>
          <p:nvPr>
            <p:ph type="sldNum" sz="quarter" idx="12"/>
          </p:nvPr>
        </p:nvSpPr>
        <p:spPr/>
        <p:txBody>
          <a:bodyPr/>
          <a:lstStyle/>
          <a:p>
            <a:fld id="{E2CE652F-DC54-4733-8976-B4E2C8B79FB0}" type="slidenum">
              <a:rPr lang="en-US" smtClean="0"/>
              <a:t>20</a:t>
            </a:fld>
            <a:endParaRPr lang="en-US"/>
          </a:p>
        </p:txBody>
      </p:sp>
      <p:sp>
        <p:nvSpPr>
          <p:cNvPr id="2" name="Title 1"/>
          <p:cNvSpPr>
            <a:spLocks noGrp="1"/>
          </p:cNvSpPr>
          <p:nvPr>
            <p:ph type="title"/>
          </p:nvPr>
        </p:nvSpPr>
        <p:spPr/>
        <p:txBody>
          <a:bodyPr/>
          <a:lstStyle/>
          <a:p>
            <a:r>
              <a:rPr lang="en-US" dirty="0" smtClean="0"/>
              <a:t>Community </a:t>
            </a:r>
            <a:endParaRPr lang="en-US" dirty="0"/>
          </a:p>
        </p:txBody>
      </p:sp>
    </p:spTree>
    <p:extLst>
      <p:ext uri="{BB962C8B-B14F-4D97-AF65-F5344CB8AC3E}">
        <p14:creationId xmlns:p14="http://schemas.microsoft.com/office/powerpoint/2010/main" val="38170095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438400"/>
            <a:ext cx="7408333" cy="3450696"/>
          </a:xfrm>
        </p:spPr>
        <p:txBody>
          <a:bodyPr>
            <a:noAutofit/>
          </a:bodyPr>
          <a:lstStyle/>
          <a:p>
            <a:pPr lvl="0">
              <a:buFont typeface="+mj-lt"/>
              <a:buAutoNum type="arabicPeriod"/>
            </a:pPr>
            <a:r>
              <a:rPr lang="en-US" sz="2200" dirty="0" smtClean="0"/>
              <a:t>Consultation </a:t>
            </a:r>
            <a:r>
              <a:rPr lang="en-US" sz="2200" dirty="0"/>
              <a:t>and collaboration </a:t>
            </a:r>
            <a:r>
              <a:rPr lang="en-US" sz="2200" dirty="0" smtClean="0"/>
              <a:t>btw. </a:t>
            </a:r>
            <a:r>
              <a:rPr lang="en-US" sz="2200" dirty="0"/>
              <a:t>the MOE, teacher education providers </a:t>
            </a:r>
            <a:r>
              <a:rPr lang="en-US" sz="2200" dirty="0" smtClean="0"/>
              <a:t> &amp;  </a:t>
            </a:r>
            <a:r>
              <a:rPr lang="en-US" sz="2200" dirty="0"/>
              <a:t>teaching </a:t>
            </a:r>
            <a:r>
              <a:rPr lang="en-US" sz="2200" dirty="0" smtClean="0"/>
              <a:t>profession.</a:t>
            </a:r>
          </a:p>
          <a:p>
            <a:pPr lvl="0">
              <a:buFont typeface="+mj-lt"/>
              <a:buAutoNum type="arabicPeriod"/>
            </a:pPr>
            <a:r>
              <a:rPr lang="en-US" sz="2200" dirty="0" smtClean="0"/>
              <a:t>Realistically </a:t>
            </a:r>
            <a:r>
              <a:rPr lang="en-US" sz="2200" dirty="0"/>
              <a:t>paced, consistent and coordinated reform </a:t>
            </a:r>
            <a:r>
              <a:rPr lang="en-US" sz="2200" dirty="0" smtClean="0"/>
              <a:t>processes.</a:t>
            </a:r>
          </a:p>
          <a:p>
            <a:pPr lvl="0">
              <a:buFont typeface="+mj-lt"/>
              <a:buAutoNum type="arabicPeriod"/>
            </a:pPr>
            <a:r>
              <a:rPr lang="en-US" sz="2200" dirty="0" smtClean="0"/>
              <a:t>Clarification </a:t>
            </a:r>
            <a:r>
              <a:rPr lang="en-US" sz="2200" dirty="0"/>
              <a:t>of the place of the NCF in ongoing </a:t>
            </a:r>
            <a:r>
              <a:rPr lang="en-US" sz="2200" dirty="0" smtClean="0"/>
              <a:t>reform.</a:t>
            </a:r>
          </a:p>
          <a:p>
            <a:pPr lvl="0">
              <a:buFont typeface="+mj-lt"/>
              <a:buAutoNum type="arabicPeriod"/>
            </a:pPr>
            <a:r>
              <a:rPr lang="en-US" sz="2200" dirty="0" smtClean="0"/>
              <a:t>Critical </a:t>
            </a:r>
            <a:r>
              <a:rPr lang="en-US" sz="2200" dirty="0"/>
              <a:t>reflection on  the implications  of intensification of examination pressures for the national philosophy of education, for pedagogy, the nature and quality of teaching and learning, the teaching profession and teacher </a:t>
            </a:r>
            <a:r>
              <a:rPr lang="en-US" sz="2200" dirty="0" smtClean="0"/>
              <a:t>education.</a:t>
            </a:r>
          </a:p>
          <a:p>
            <a:pPr lvl="0">
              <a:buFont typeface="+mj-lt"/>
              <a:buAutoNum type="arabicPeriod"/>
            </a:pPr>
            <a:r>
              <a:rPr lang="en-US" sz="2200" dirty="0" smtClean="0"/>
              <a:t>Strengthened </a:t>
            </a:r>
            <a:r>
              <a:rPr lang="en-US" sz="2200" dirty="0"/>
              <a:t>levels of support for rural and isolated </a:t>
            </a:r>
            <a:r>
              <a:rPr lang="en-US" sz="2200" dirty="0" smtClean="0"/>
              <a:t>schools.</a:t>
            </a:r>
          </a:p>
          <a:p>
            <a:pPr marL="0" indent="0">
              <a:buNone/>
            </a:pPr>
            <a:r>
              <a:rPr lang="en-GB" sz="2200" dirty="0"/>
              <a:t> </a:t>
            </a:r>
            <a:endParaRPr lang="en-US" sz="2200" dirty="0"/>
          </a:p>
          <a:p>
            <a:pPr marL="0" indent="0">
              <a:buNone/>
            </a:pPr>
            <a:endParaRPr lang="en-US" sz="2200" dirty="0"/>
          </a:p>
        </p:txBody>
      </p:sp>
      <p:sp>
        <p:nvSpPr>
          <p:cNvPr id="4" name="Slide Number Placeholder 3"/>
          <p:cNvSpPr>
            <a:spLocks noGrp="1"/>
          </p:cNvSpPr>
          <p:nvPr>
            <p:ph type="sldNum" sz="quarter" idx="12"/>
          </p:nvPr>
        </p:nvSpPr>
        <p:spPr/>
        <p:txBody>
          <a:bodyPr/>
          <a:lstStyle/>
          <a:p>
            <a:fld id="{E2CE652F-DC54-4733-8976-B4E2C8B79FB0}" type="slidenum">
              <a:rPr lang="en-US" smtClean="0"/>
              <a:t>21</a:t>
            </a:fld>
            <a:endParaRPr lang="en-US"/>
          </a:p>
        </p:txBody>
      </p:sp>
      <p:sp>
        <p:nvSpPr>
          <p:cNvPr id="2" name="Title 1"/>
          <p:cNvSpPr>
            <a:spLocks noGrp="1"/>
          </p:cNvSpPr>
          <p:nvPr>
            <p:ph type="title"/>
          </p:nvPr>
        </p:nvSpPr>
        <p:spPr/>
        <p:txBody>
          <a:bodyPr/>
          <a:lstStyle/>
          <a:p>
            <a:r>
              <a:rPr lang="en-US" dirty="0" smtClean="0"/>
              <a:t>Emergent Priorities </a:t>
            </a:r>
            <a:endParaRPr lang="en-US" dirty="0"/>
          </a:p>
        </p:txBody>
      </p:sp>
    </p:spTree>
    <p:extLst>
      <p:ext uri="{BB962C8B-B14F-4D97-AF65-F5344CB8AC3E}">
        <p14:creationId xmlns:p14="http://schemas.microsoft.com/office/powerpoint/2010/main" val="38545747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2514600"/>
            <a:ext cx="7408333" cy="3450696"/>
          </a:xfrm>
        </p:spPr>
        <p:txBody>
          <a:bodyPr>
            <a:noAutofit/>
          </a:bodyPr>
          <a:lstStyle/>
          <a:p>
            <a:pPr marL="365760" lvl="0" indent="-341313">
              <a:spcBef>
                <a:spcPts val="576"/>
              </a:spcBef>
              <a:buNone/>
            </a:pPr>
            <a:r>
              <a:rPr lang="en-US" sz="2200" dirty="0" smtClean="0"/>
              <a:t>6. Improved access to/provision of school leadership training.</a:t>
            </a:r>
          </a:p>
          <a:p>
            <a:pPr marL="365760" lvl="0" indent="-341313">
              <a:spcBef>
                <a:spcPts val="576"/>
              </a:spcBef>
              <a:buNone/>
            </a:pPr>
            <a:r>
              <a:rPr lang="en-US" sz="2200" dirty="0" smtClean="0"/>
              <a:t>7. </a:t>
            </a:r>
            <a:r>
              <a:rPr lang="en-US" sz="2200" dirty="0"/>
              <a:t>R</a:t>
            </a:r>
            <a:r>
              <a:rPr lang="en-US" sz="2200" dirty="0" smtClean="0"/>
              <a:t>ealistic appreciation of teacher workloads.</a:t>
            </a:r>
          </a:p>
          <a:p>
            <a:pPr marL="365760" lvl="0" indent="-341313">
              <a:spcBef>
                <a:spcPts val="576"/>
              </a:spcBef>
              <a:buNone/>
            </a:pPr>
            <a:r>
              <a:rPr lang="en-US" sz="2200" dirty="0" smtClean="0"/>
              <a:t>8. </a:t>
            </a:r>
            <a:r>
              <a:rPr lang="en-US" sz="2200" dirty="0" smtClean="0"/>
              <a:t>Improved opportunities for continuing professional development (CPD) esp. rel. to counselling skills, ICT competencies, subject content knowledge, and training for English as a Second Language &amp; students with special and diverse learning needs.</a:t>
            </a:r>
          </a:p>
          <a:p>
            <a:pPr marL="365760" lvl="0" indent="-341313">
              <a:spcBef>
                <a:spcPts val="576"/>
              </a:spcBef>
              <a:buNone/>
            </a:pPr>
            <a:r>
              <a:rPr lang="en-US" sz="2200" dirty="0" smtClean="0"/>
              <a:t>9. Commitment to improve societal recognition and respect for the teaching profession &amp; the role of the teacher.</a:t>
            </a:r>
          </a:p>
          <a:p>
            <a:pPr marL="365760" lvl="0" indent="-341313">
              <a:spcBef>
                <a:spcPts val="576"/>
              </a:spcBef>
              <a:buNone/>
            </a:pPr>
            <a:r>
              <a:rPr lang="en-US" sz="2200" dirty="0" smtClean="0"/>
              <a:t>10. Detailed consideration of time constraints relating to the coverage of curriculum content within the school year.</a:t>
            </a:r>
          </a:p>
          <a:p>
            <a:pPr marL="365760" indent="0">
              <a:spcBef>
                <a:spcPts val="576"/>
              </a:spcBef>
              <a:buNone/>
            </a:pPr>
            <a:endParaRPr lang="en-US" sz="2200" dirty="0"/>
          </a:p>
        </p:txBody>
      </p:sp>
      <p:sp>
        <p:nvSpPr>
          <p:cNvPr id="4" name="Slide Number Placeholder 3"/>
          <p:cNvSpPr>
            <a:spLocks noGrp="1"/>
          </p:cNvSpPr>
          <p:nvPr>
            <p:ph type="sldNum" sz="quarter" idx="12"/>
          </p:nvPr>
        </p:nvSpPr>
        <p:spPr/>
        <p:txBody>
          <a:bodyPr/>
          <a:lstStyle/>
          <a:p>
            <a:fld id="{E2CE652F-DC54-4733-8976-B4E2C8B79FB0}" type="slidenum">
              <a:rPr lang="en-US" smtClean="0"/>
              <a:t>22</a:t>
            </a:fld>
            <a:endParaRPr lang="en-US"/>
          </a:p>
        </p:txBody>
      </p:sp>
      <p:sp>
        <p:nvSpPr>
          <p:cNvPr id="2" name="Title 1"/>
          <p:cNvSpPr>
            <a:spLocks noGrp="1"/>
          </p:cNvSpPr>
          <p:nvPr>
            <p:ph type="title"/>
          </p:nvPr>
        </p:nvSpPr>
        <p:spPr/>
        <p:txBody>
          <a:bodyPr/>
          <a:lstStyle/>
          <a:p>
            <a:r>
              <a:rPr lang="en-US" dirty="0" err="1" smtClean="0"/>
              <a:t>Cont</a:t>
            </a:r>
            <a:r>
              <a:rPr lang="en-US" dirty="0" smtClean="0"/>
              <a:t>… </a:t>
            </a:r>
            <a:endParaRPr lang="en-US" dirty="0"/>
          </a:p>
        </p:txBody>
      </p:sp>
    </p:spTree>
    <p:extLst>
      <p:ext uri="{BB962C8B-B14F-4D97-AF65-F5344CB8AC3E}">
        <p14:creationId xmlns:p14="http://schemas.microsoft.com/office/powerpoint/2010/main" val="10971820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60637"/>
            <a:ext cx="8229600" cy="4525963"/>
          </a:xfrm>
        </p:spPr>
        <p:txBody>
          <a:bodyPr>
            <a:noAutofit/>
          </a:bodyPr>
          <a:lstStyle/>
          <a:p>
            <a:pPr marL="365760" indent="-287338">
              <a:spcBef>
                <a:spcPts val="576"/>
              </a:spcBef>
              <a:buNone/>
            </a:pPr>
            <a:r>
              <a:rPr lang="en-US" sz="2000" dirty="0" smtClean="0"/>
              <a:t>11. Resolution </a:t>
            </a:r>
            <a:r>
              <a:rPr lang="en-US" sz="2000" dirty="0"/>
              <a:t>of tensions </a:t>
            </a:r>
            <a:r>
              <a:rPr lang="en-US" sz="2000" dirty="0" smtClean="0"/>
              <a:t>btw. content </a:t>
            </a:r>
            <a:r>
              <a:rPr lang="en-US" sz="2000" dirty="0"/>
              <a:t>and examinations driven curriculum </a:t>
            </a:r>
            <a:r>
              <a:rPr lang="en-US" sz="2000" dirty="0" smtClean="0"/>
              <a:t>&amp; </a:t>
            </a:r>
            <a:r>
              <a:rPr lang="en-US" sz="2000" dirty="0"/>
              <a:t>benefits of active learning and learner </a:t>
            </a:r>
            <a:r>
              <a:rPr lang="en-US" sz="2000" dirty="0" err="1"/>
              <a:t>centred</a:t>
            </a:r>
            <a:r>
              <a:rPr lang="en-US" sz="2000" dirty="0"/>
              <a:t> </a:t>
            </a:r>
            <a:r>
              <a:rPr lang="en-US" sz="2000" dirty="0" smtClean="0"/>
              <a:t>pedagogy.</a:t>
            </a:r>
          </a:p>
          <a:p>
            <a:pPr marL="365760" indent="-287338">
              <a:spcBef>
                <a:spcPts val="576"/>
              </a:spcBef>
              <a:buNone/>
            </a:pPr>
            <a:r>
              <a:rPr lang="en-US" sz="2000" dirty="0" smtClean="0"/>
              <a:t>12. Systematic </a:t>
            </a:r>
            <a:r>
              <a:rPr lang="en-US" sz="2000" dirty="0"/>
              <a:t>evaluation of the quality of new text books and </a:t>
            </a:r>
            <a:r>
              <a:rPr lang="en-US" sz="2000" dirty="0" smtClean="0"/>
              <a:t>curriculum mapping &amp; pacing </a:t>
            </a:r>
          </a:p>
          <a:p>
            <a:pPr marL="365760" indent="-287338">
              <a:spcBef>
                <a:spcPts val="576"/>
              </a:spcBef>
              <a:buNone/>
            </a:pPr>
            <a:r>
              <a:rPr lang="en-US" sz="2000" dirty="0" smtClean="0"/>
              <a:t>13. Improvement </a:t>
            </a:r>
            <a:r>
              <a:rPr lang="en-US" sz="2000" dirty="0"/>
              <a:t>of student attitudes towards learning, behaviour and performance in tests and </a:t>
            </a:r>
            <a:r>
              <a:rPr lang="en-US" sz="2000" dirty="0" smtClean="0"/>
              <a:t>examinations.</a:t>
            </a:r>
          </a:p>
          <a:p>
            <a:pPr marL="365760" indent="-287338">
              <a:spcBef>
                <a:spcPts val="576"/>
              </a:spcBef>
              <a:buNone/>
            </a:pPr>
            <a:r>
              <a:rPr lang="en-US" sz="2000" dirty="0" smtClean="0"/>
              <a:t>14. Ongoing </a:t>
            </a:r>
            <a:r>
              <a:rPr lang="en-US" sz="2000" dirty="0"/>
              <a:t>adaptation of the curriculum to better fit the needs of the </a:t>
            </a:r>
            <a:r>
              <a:rPr lang="en-US" sz="2000" dirty="0" err="1"/>
              <a:t>labour</a:t>
            </a:r>
            <a:r>
              <a:rPr lang="en-US" sz="2000" dirty="0"/>
              <a:t> market </a:t>
            </a:r>
            <a:r>
              <a:rPr lang="en-US" sz="2000" dirty="0" smtClean="0"/>
              <a:t>&amp; cultural appropriateness.</a:t>
            </a:r>
          </a:p>
          <a:p>
            <a:pPr marL="365760" indent="-287338">
              <a:spcBef>
                <a:spcPts val="576"/>
              </a:spcBef>
              <a:buNone/>
            </a:pPr>
            <a:r>
              <a:rPr lang="en-US" sz="2000" dirty="0" smtClean="0"/>
              <a:t>15. Revision </a:t>
            </a:r>
            <a:r>
              <a:rPr lang="en-US" sz="2000" dirty="0"/>
              <a:t>of </a:t>
            </a:r>
            <a:r>
              <a:rPr lang="en-US" sz="2000" dirty="0" smtClean="0"/>
              <a:t>teacher </a:t>
            </a:r>
            <a:r>
              <a:rPr lang="en-US" sz="2000" dirty="0"/>
              <a:t>education curriculum to strengthen teacher competencies, assessment </a:t>
            </a:r>
            <a:r>
              <a:rPr lang="en-US" sz="2000" dirty="0" smtClean="0"/>
              <a:t>&amp; </a:t>
            </a:r>
            <a:r>
              <a:rPr lang="en-US" sz="2000" dirty="0"/>
              <a:t>leadership skills, improve </a:t>
            </a:r>
            <a:r>
              <a:rPr lang="en-US" sz="2000" dirty="0" smtClean="0"/>
              <a:t>practicum </a:t>
            </a:r>
            <a:r>
              <a:rPr lang="en-US" sz="2000" dirty="0"/>
              <a:t>experience </a:t>
            </a:r>
            <a:r>
              <a:rPr lang="en-US" sz="2000" dirty="0" smtClean="0"/>
              <a:t>&amp; </a:t>
            </a:r>
            <a:r>
              <a:rPr lang="en-US" sz="2000" dirty="0"/>
              <a:t>increase engagement </a:t>
            </a:r>
            <a:r>
              <a:rPr lang="en-US" sz="2000" dirty="0" smtClean="0"/>
              <a:t>wt. </a:t>
            </a:r>
            <a:r>
              <a:rPr lang="en-US" sz="2000" dirty="0"/>
              <a:t>the contextual realities of classroom teaching and learning.</a:t>
            </a:r>
          </a:p>
          <a:p>
            <a:pPr marL="367347">
              <a:spcBef>
                <a:spcPts val="576"/>
              </a:spcBef>
            </a:pPr>
            <a:endParaRPr lang="en-US" sz="2000" dirty="0" smtClean="0"/>
          </a:p>
          <a:p>
            <a:pPr marL="365760" indent="0">
              <a:spcBef>
                <a:spcPts val="576"/>
              </a:spcBef>
              <a:buNone/>
            </a:pPr>
            <a:endParaRPr lang="en-US" sz="2000" dirty="0"/>
          </a:p>
        </p:txBody>
      </p:sp>
      <p:sp>
        <p:nvSpPr>
          <p:cNvPr id="4" name="Slide Number Placeholder 3"/>
          <p:cNvSpPr>
            <a:spLocks noGrp="1"/>
          </p:cNvSpPr>
          <p:nvPr>
            <p:ph type="sldNum" sz="quarter" idx="12"/>
          </p:nvPr>
        </p:nvSpPr>
        <p:spPr/>
        <p:txBody>
          <a:bodyPr/>
          <a:lstStyle/>
          <a:p>
            <a:fld id="{E2CE652F-DC54-4733-8976-B4E2C8B79FB0}" type="slidenum">
              <a:rPr lang="en-US" smtClean="0"/>
              <a:t>23</a:t>
            </a:fld>
            <a:endParaRPr lang="en-US"/>
          </a:p>
        </p:txBody>
      </p:sp>
      <p:sp>
        <p:nvSpPr>
          <p:cNvPr id="2" name="Title 1"/>
          <p:cNvSpPr>
            <a:spLocks noGrp="1"/>
          </p:cNvSpPr>
          <p:nvPr>
            <p:ph type="title"/>
          </p:nvPr>
        </p:nvSpPr>
        <p:spPr/>
        <p:txBody>
          <a:bodyPr/>
          <a:lstStyle/>
          <a:p>
            <a:r>
              <a:rPr lang="en-US" dirty="0" err="1" smtClean="0"/>
              <a:t>Cont</a:t>
            </a:r>
            <a:r>
              <a:rPr lang="en-US" dirty="0" smtClean="0"/>
              <a:t>… </a:t>
            </a:r>
            <a:endParaRPr lang="en-US" dirty="0"/>
          </a:p>
        </p:txBody>
      </p:sp>
    </p:spTree>
    <p:extLst>
      <p:ext uri="{BB962C8B-B14F-4D97-AF65-F5344CB8AC3E}">
        <p14:creationId xmlns:p14="http://schemas.microsoft.com/office/powerpoint/2010/main" val="23071055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2400" dirty="0" smtClean="0"/>
              <a:t>Need for clarification of teacher standards &amp; rights </a:t>
            </a:r>
          </a:p>
          <a:p>
            <a:r>
              <a:rPr lang="en-US" sz="2400" dirty="0" smtClean="0"/>
              <a:t>Awareness re – Fiji Teacher Code of Ethics</a:t>
            </a:r>
          </a:p>
          <a:p>
            <a:r>
              <a:rPr lang="en-US" sz="2400" dirty="0" smtClean="0"/>
              <a:t>Strengthen partnership with teachers, teacher unions and FTRB, teacher </a:t>
            </a:r>
            <a:r>
              <a:rPr lang="en-US" sz="2400" dirty="0" err="1" smtClean="0"/>
              <a:t>ed</a:t>
            </a:r>
            <a:r>
              <a:rPr lang="en-US" sz="2400" dirty="0" smtClean="0"/>
              <a:t> providers and FHEC</a:t>
            </a:r>
          </a:p>
          <a:p>
            <a:r>
              <a:rPr lang="en-US" sz="2400" dirty="0" smtClean="0"/>
              <a:t>Clarification of new MOE philosophy for </a:t>
            </a:r>
            <a:r>
              <a:rPr lang="en-US" sz="2400" dirty="0" err="1" smtClean="0"/>
              <a:t>ed</a:t>
            </a:r>
            <a:r>
              <a:rPr lang="en-US" sz="2400" dirty="0" smtClean="0"/>
              <a:t> in Fiji </a:t>
            </a:r>
          </a:p>
          <a:p>
            <a:r>
              <a:rPr lang="en-US" sz="2400" dirty="0" smtClean="0"/>
              <a:t>Education Act Review is critical</a:t>
            </a:r>
          </a:p>
          <a:p>
            <a:r>
              <a:rPr lang="en-US" sz="2400" dirty="0" smtClean="0"/>
              <a:t>Targeted research incl. MA/PhD studies </a:t>
            </a:r>
          </a:p>
          <a:p>
            <a:r>
              <a:rPr lang="en-US" sz="2400" dirty="0" err="1" smtClean="0"/>
              <a:t>Committment</a:t>
            </a:r>
            <a:r>
              <a:rPr lang="en-US" sz="2400" dirty="0" smtClean="0"/>
              <a:t> to Fijian </a:t>
            </a:r>
            <a:r>
              <a:rPr lang="en-US" sz="2400" dirty="0" err="1" smtClean="0"/>
              <a:t>ed</a:t>
            </a:r>
            <a:r>
              <a:rPr lang="en-US" sz="2400" dirty="0" smtClean="0"/>
              <a:t> but confusion re: perceived policy direction</a:t>
            </a:r>
            <a:endParaRPr lang="en-US" sz="2400" dirty="0"/>
          </a:p>
          <a:p>
            <a:endParaRPr lang="en-US" sz="2400" dirty="0" smtClean="0"/>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E2CE652F-DC54-4733-8976-B4E2C8B79FB0}" type="slidenum">
              <a:rPr lang="en-US" smtClean="0"/>
              <a:t>24</a:t>
            </a:fld>
            <a:endParaRPr lang="en-US"/>
          </a:p>
        </p:txBody>
      </p:sp>
      <p:sp>
        <p:nvSpPr>
          <p:cNvPr id="2" name="Title 1"/>
          <p:cNvSpPr>
            <a:spLocks noGrp="1"/>
          </p:cNvSpPr>
          <p:nvPr>
            <p:ph type="title"/>
          </p:nvPr>
        </p:nvSpPr>
        <p:spPr/>
        <p:txBody>
          <a:bodyPr/>
          <a:lstStyle/>
          <a:p>
            <a:r>
              <a:rPr lang="en-US" dirty="0" smtClean="0"/>
              <a:t>Reflections for the future </a:t>
            </a:r>
            <a:endParaRPr lang="en-US" dirty="0"/>
          </a:p>
        </p:txBody>
      </p:sp>
    </p:spTree>
    <p:extLst>
      <p:ext uri="{BB962C8B-B14F-4D97-AF65-F5344CB8AC3E}">
        <p14:creationId xmlns:p14="http://schemas.microsoft.com/office/powerpoint/2010/main" val="21805047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408333" cy="3649133"/>
          </a:xfrm>
        </p:spPr>
        <p:txBody>
          <a:bodyPr>
            <a:normAutofit fontScale="62500" lnSpcReduction="20000"/>
          </a:bodyPr>
          <a:lstStyle/>
          <a:p>
            <a:pPr marL="457200" indent="-457200">
              <a:buAutoNum type="arabicPeriod"/>
            </a:pPr>
            <a:r>
              <a:rPr lang="en-US" sz="2600" dirty="0" smtClean="0"/>
              <a:t>British Academy &amp; USP FALE Research </a:t>
            </a:r>
          </a:p>
          <a:p>
            <a:pPr marL="457200" indent="-457200">
              <a:buAutoNum type="arabicPeriod"/>
            </a:pPr>
            <a:r>
              <a:rPr lang="en-US" sz="2600" dirty="0" smtClean="0"/>
              <a:t>Respondents</a:t>
            </a:r>
          </a:p>
          <a:p>
            <a:pPr marL="457200" indent="-457200">
              <a:buAutoNum type="arabicPeriod"/>
            </a:pPr>
            <a:r>
              <a:rPr lang="en-US" sz="2600" dirty="0" smtClean="0"/>
              <a:t>Research Team </a:t>
            </a:r>
          </a:p>
          <a:p>
            <a:pPr marL="0" indent="0">
              <a:buNone/>
            </a:pPr>
            <a:r>
              <a:rPr lang="en-GB" dirty="0"/>
              <a:t> </a:t>
            </a:r>
            <a:endParaRPr lang="en-US" dirty="0"/>
          </a:p>
          <a:p>
            <a:pPr marL="519113" indent="-177800"/>
            <a:r>
              <a:rPr lang="en-GB" i="1" dirty="0"/>
              <a:t>Professor </a:t>
            </a:r>
            <a:r>
              <a:rPr lang="en-GB" i="1" dirty="0" err="1"/>
              <a:t>Konai</a:t>
            </a:r>
            <a:r>
              <a:rPr lang="en-GB" i="1" dirty="0"/>
              <a:t> </a:t>
            </a:r>
            <a:r>
              <a:rPr lang="en-GB" i="1" dirty="0" err="1"/>
              <a:t>Helu</a:t>
            </a:r>
            <a:r>
              <a:rPr lang="en-GB" i="1" dirty="0"/>
              <a:t> </a:t>
            </a:r>
            <a:r>
              <a:rPr lang="en-GB" i="1" dirty="0" err="1"/>
              <a:t>Thaman</a:t>
            </a:r>
            <a:r>
              <a:rPr lang="en-GB" i="1" dirty="0"/>
              <a:t>, Professor in Teacher Education, USP </a:t>
            </a:r>
            <a:endParaRPr lang="en-US" i="1" dirty="0"/>
          </a:p>
          <a:p>
            <a:pPr marL="519113" indent="-177800"/>
            <a:r>
              <a:rPr lang="en-GB" i="1" dirty="0"/>
              <a:t>Dr </a:t>
            </a:r>
            <a:r>
              <a:rPr lang="en-GB" i="1" dirty="0" err="1"/>
              <a:t>Cresantia</a:t>
            </a:r>
            <a:r>
              <a:rPr lang="en-GB" i="1" dirty="0"/>
              <a:t> Frances </a:t>
            </a:r>
            <a:r>
              <a:rPr lang="en-GB" i="1" dirty="0" err="1"/>
              <a:t>Koya</a:t>
            </a:r>
            <a:r>
              <a:rPr lang="en-GB" i="1" dirty="0"/>
              <a:t> Vaka’uta, Senior Lecturer in Education, USP</a:t>
            </a:r>
            <a:endParaRPr lang="en-US" i="1" dirty="0"/>
          </a:p>
          <a:p>
            <a:pPr marL="519113" indent="-177800"/>
            <a:r>
              <a:rPr lang="en-GB" i="1" dirty="0"/>
              <a:t>Dr </a:t>
            </a:r>
            <a:r>
              <a:rPr lang="en-GB" i="1" dirty="0" err="1"/>
              <a:t>Ledua</a:t>
            </a:r>
            <a:r>
              <a:rPr lang="en-GB" i="1" dirty="0"/>
              <a:t> </a:t>
            </a:r>
            <a:r>
              <a:rPr lang="en-GB" i="1" dirty="0" err="1"/>
              <a:t>Waqailiti</a:t>
            </a:r>
            <a:r>
              <a:rPr lang="en-GB" i="1" dirty="0"/>
              <a:t>, Lecturer in Education, USP</a:t>
            </a:r>
            <a:endParaRPr lang="en-US" i="1" dirty="0"/>
          </a:p>
          <a:p>
            <a:pPr marL="519113" indent="-177800"/>
            <a:r>
              <a:rPr lang="en-GB" i="1" dirty="0"/>
              <a:t>Dr </a:t>
            </a:r>
            <a:r>
              <a:rPr lang="en-GB" i="1" dirty="0" err="1"/>
              <a:t>Rosiana</a:t>
            </a:r>
            <a:r>
              <a:rPr lang="en-GB" i="1" dirty="0"/>
              <a:t> </a:t>
            </a:r>
            <a:r>
              <a:rPr lang="en-GB" i="1" dirty="0" err="1"/>
              <a:t>Lagi</a:t>
            </a:r>
            <a:r>
              <a:rPr lang="en-GB" i="1" dirty="0"/>
              <a:t>, Lecturer in Education, USP, </a:t>
            </a:r>
            <a:r>
              <a:rPr lang="en-GB" i="1" dirty="0" err="1"/>
              <a:t>Labasa</a:t>
            </a:r>
            <a:r>
              <a:rPr lang="en-GB" i="1" dirty="0"/>
              <a:t> Campus </a:t>
            </a:r>
            <a:endParaRPr lang="en-US" i="1" dirty="0"/>
          </a:p>
          <a:p>
            <a:pPr marL="519113" indent="-177800"/>
            <a:r>
              <a:rPr lang="en-GB" i="1" dirty="0"/>
              <a:t>Mr </a:t>
            </a:r>
            <a:r>
              <a:rPr lang="en-GB" i="1" dirty="0" err="1"/>
              <a:t>Asish</a:t>
            </a:r>
            <a:r>
              <a:rPr lang="en-GB" i="1" dirty="0"/>
              <a:t> Kumar, Secondary School Teacher &amp; USP Tutor in Education, </a:t>
            </a:r>
            <a:r>
              <a:rPr lang="en-GB" i="1" dirty="0" err="1"/>
              <a:t>Labasa</a:t>
            </a:r>
            <a:r>
              <a:rPr lang="en-GB" i="1" dirty="0"/>
              <a:t> Campus </a:t>
            </a:r>
            <a:endParaRPr lang="en-US" i="1" dirty="0"/>
          </a:p>
          <a:p>
            <a:pPr marL="519113" indent="-177800"/>
            <a:r>
              <a:rPr lang="en-GB" i="1" dirty="0"/>
              <a:t>Mr Satish Chand, Lecturer in Education, Fiji National University, </a:t>
            </a:r>
            <a:r>
              <a:rPr lang="en-GB" i="1" dirty="0" err="1"/>
              <a:t>Lautoka</a:t>
            </a:r>
            <a:r>
              <a:rPr lang="en-GB" i="1" dirty="0"/>
              <a:t> Campus </a:t>
            </a:r>
            <a:endParaRPr lang="en-US" i="1" dirty="0"/>
          </a:p>
          <a:p>
            <a:pPr marL="519113" indent="-177800"/>
            <a:r>
              <a:rPr lang="en-GB" i="1" dirty="0"/>
              <a:t>Mrs </a:t>
            </a:r>
            <a:r>
              <a:rPr lang="en-GB" i="1" dirty="0" err="1"/>
              <a:t>Atelini</a:t>
            </a:r>
            <a:r>
              <a:rPr lang="en-GB" i="1" dirty="0"/>
              <a:t> Bai, Lecturer in Education, University of Fiji, </a:t>
            </a:r>
            <a:r>
              <a:rPr lang="en-GB" i="1" dirty="0" err="1"/>
              <a:t>Lautoka</a:t>
            </a:r>
            <a:r>
              <a:rPr lang="en-GB" i="1" dirty="0"/>
              <a:t> Campus  </a:t>
            </a:r>
            <a:endParaRPr lang="en-US" i="1" dirty="0"/>
          </a:p>
          <a:p>
            <a:pPr marL="519113" indent="-177800"/>
            <a:r>
              <a:rPr lang="en-GB" i="1" dirty="0"/>
              <a:t>Professor Michael Crossley, Professor of Comparative and International Education, University of Bristol, UK</a:t>
            </a:r>
            <a:endParaRPr lang="en-US" i="1" dirty="0"/>
          </a:p>
          <a:p>
            <a:pPr marL="519113" indent="-177800"/>
            <a:r>
              <a:rPr lang="en-GB" i="1" dirty="0"/>
              <a:t>Professor Simon McGrath, Professor International Education and Development, University of Nottingham, UK</a:t>
            </a:r>
            <a:endParaRPr lang="en-US" i="1" dirty="0"/>
          </a:p>
          <a:p>
            <a:pPr marL="457200" indent="-457200">
              <a:buAutoNum type="arabicPeriod"/>
            </a:pPr>
            <a:endParaRPr lang="en-US" dirty="0" smtClean="0"/>
          </a:p>
          <a:p>
            <a:pPr marL="0" indent="0">
              <a:buNone/>
            </a:pPr>
            <a:endParaRPr lang="en-US" dirty="0"/>
          </a:p>
        </p:txBody>
      </p:sp>
      <p:sp>
        <p:nvSpPr>
          <p:cNvPr id="3" name="Slide Number Placeholder 2"/>
          <p:cNvSpPr>
            <a:spLocks noGrp="1"/>
          </p:cNvSpPr>
          <p:nvPr>
            <p:ph type="sldNum" sz="quarter" idx="12"/>
          </p:nvPr>
        </p:nvSpPr>
        <p:spPr/>
        <p:txBody>
          <a:bodyPr/>
          <a:lstStyle/>
          <a:p>
            <a:fld id="{E2CE652F-DC54-4733-8976-B4E2C8B79FB0}" type="slidenum">
              <a:rPr lang="en-US" smtClean="0"/>
              <a:t>25</a:t>
            </a:fld>
            <a:endParaRPr lang="en-US"/>
          </a:p>
        </p:txBody>
      </p:sp>
      <p:sp>
        <p:nvSpPr>
          <p:cNvPr id="4" name="Title 3"/>
          <p:cNvSpPr>
            <a:spLocks noGrp="1"/>
          </p:cNvSpPr>
          <p:nvPr>
            <p:ph type="title"/>
          </p:nvPr>
        </p:nvSpPr>
        <p:spPr/>
        <p:txBody>
          <a:bodyPr/>
          <a:lstStyle/>
          <a:p>
            <a:r>
              <a:rPr lang="en-US" dirty="0" smtClean="0"/>
              <a:t>Acknowledgements </a:t>
            </a:r>
            <a:endParaRPr lang="en-US" dirty="0"/>
          </a:p>
        </p:txBody>
      </p:sp>
    </p:spTree>
    <p:extLst>
      <p:ext uri="{BB962C8B-B14F-4D97-AF65-F5344CB8AC3E}">
        <p14:creationId xmlns:p14="http://schemas.microsoft.com/office/powerpoint/2010/main" val="1927726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sz="2400" dirty="0" smtClean="0"/>
              <a:t>To generate insights into the process of international research collaboration to help understand potential, challenges &amp; realities of cross-cultural research partnerships in education </a:t>
            </a:r>
          </a:p>
          <a:p>
            <a:r>
              <a:rPr lang="en-US" sz="2400" dirty="0" smtClean="0"/>
              <a:t>To determine stakeholder perspectives of:</a:t>
            </a:r>
          </a:p>
          <a:p>
            <a:pPr marL="796925" indent="-285750">
              <a:buFont typeface="+mj-lt"/>
              <a:buAutoNum type="romanLcPeriod"/>
            </a:pPr>
            <a:r>
              <a:rPr lang="en-US" sz="2400" dirty="0" smtClean="0"/>
              <a:t>the nature &amp; quality of teaching in Fijian schools, and of teacher education; </a:t>
            </a:r>
          </a:p>
          <a:p>
            <a:pPr marL="796925" indent="-285750">
              <a:buFont typeface="+mj-lt"/>
              <a:buAutoNum type="romanLcPeriod"/>
            </a:pPr>
            <a:r>
              <a:rPr lang="en-US" sz="2400" dirty="0"/>
              <a:t>t</a:t>
            </a:r>
            <a:r>
              <a:rPr lang="en-US" sz="2400" dirty="0" smtClean="0"/>
              <a:t>heir understanding of the challenges being faced in practice; and, </a:t>
            </a:r>
          </a:p>
          <a:p>
            <a:pPr marL="796925" indent="-285750">
              <a:buFont typeface="+mj-lt"/>
              <a:buAutoNum type="romanLcPeriod"/>
            </a:pPr>
            <a:r>
              <a:rPr lang="en-US" sz="2400" dirty="0" smtClean="0"/>
              <a:t>The priorities for attention if the quality of education is to be improved.</a:t>
            </a:r>
          </a:p>
          <a:p>
            <a:endParaRPr lang="en-US" sz="2400" dirty="0"/>
          </a:p>
        </p:txBody>
      </p:sp>
      <p:sp>
        <p:nvSpPr>
          <p:cNvPr id="4" name="Slide Number Placeholder 3"/>
          <p:cNvSpPr>
            <a:spLocks noGrp="1"/>
          </p:cNvSpPr>
          <p:nvPr>
            <p:ph type="sldNum" sz="quarter" idx="12"/>
          </p:nvPr>
        </p:nvSpPr>
        <p:spPr/>
        <p:txBody>
          <a:bodyPr/>
          <a:lstStyle/>
          <a:p>
            <a:fld id="{E2CE652F-DC54-4733-8976-B4E2C8B79FB0}" type="slidenum">
              <a:rPr lang="en-US" smtClean="0"/>
              <a:t>3</a:t>
            </a:fld>
            <a:endParaRPr lang="en-US"/>
          </a:p>
        </p:txBody>
      </p:sp>
      <p:sp>
        <p:nvSpPr>
          <p:cNvPr id="2" name="Title 1"/>
          <p:cNvSpPr>
            <a:spLocks noGrp="1"/>
          </p:cNvSpPr>
          <p:nvPr>
            <p:ph type="title"/>
          </p:nvPr>
        </p:nvSpPr>
        <p:spPr/>
        <p:txBody>
          <a:bodyPr/>
          <a:lstStyle/>
          <a:p>
            <a:r>
              <a:rPr lang="en-US" dirty="0" smtClean="0"/>
              <a:t>Purpose </a:t>
            </a:r>
            <a:endParaRPr lang="en-US" dirty="0"/>
          </a:p>
        </p:txBody>
      </p:sp>
    </p:spTree>
    <p:extLst>
      <p:ext uri="{BB962C8B-B14F-4D97-AF65-F5344CB8AC3E}">
        <p14:creationId xmlns:p14="http://schemas.microsoft.com/office/powerpoint/2010/main" val="2169467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2400" dirty="0" smtClean="0"/>
              <a:t>Qualitative methodological approach </a:t>
            </a:r>
          </a:p>
          <a:p>
            <a:r>
              <a:rPr lang="en-US" sz="2400" dirty="0" smtClean="0"/>
              <a:t>Mixing western and Pacific techniques</a:t>
            </a:r>
          </a:p>
          <a:p>
            <a:r>
              <a:rPr lang="en-US" sz="2400" dirty="0" smtClean="0"/>
              <a:t>Methods: </a:t>
            </a:r>
          </a:p>
          <a:p>
            <a:pPr marL="631825" indent="-282575">
              <a:buFont typeface="+mj-lt"/>
              <a:buAutoNum type="romanLcPeriod"/>
            </a:pPr>
            <a:r>
              <a:rPr lang="en-US" sz="2400" dirty="0" smtClean="0"/>
              <a:t>Questionnaires (consensus building through structured stakeholder consultation/focus groups)</a:t>
            </a:r>
          </a:p>
          <a:p>
            <a:pPr marL="631825" indent="-282575">
              <a:buFont typeface="+mj-lt"/>
              <a:buAutoNum type="romanLcPeriod"/>
            </a:pPr>
            <a:r>
              <a:rPr lang="en-US" sz="2400" dirty="0" err="1" smtClean="0"/>
              <a:t>Talanoa</a:t>
            </a:r>
            <a:r>
              <a:rPr lang="en-US" sz="2400" dirty="0" smtClean="0"/>
              <a:t> (dialogic informant- research conversations)</a:t>
            </a:r>
          </a:p>
          <a:p>
            <a:pPr marL="631825" indent="-282575">
              <a:buFont typeface="+mj-lt"/>
              <a:buAutoNum type="romanLcPeriod"/>
            </a:pPr>
            <a:r>
              <a:rPr lang="en-US" sz="2400" dirty="0" err="1" smtClean="0"/>
              <a:t>Talanga</a:t>
            </a:r>
            <a:endParaRPr lang="en-US" sz="2400" dirty="0" smtClean="0"/>
          </a:p>
          <a:p>
            <a:pPr marL="344488"/>
            <a:r>
              <a:rPr lang="en-US" sz="2400" dirty="0" smtClean="0"/>
              <a:t>Research Ethics – MOE (2014), USP (2015)</a:t>
            </a:r>
          </a:p>
          <a:p>
            <a:pPr marL="1588" indent="0">
              <a:buNone/>
            </a:pPr>
            <a:r>
              <a:rPr lang="en-US" sz="2400" dirty="0" smtClean="0"/>
              <a:t> </a:t>
            </a:r>
          </a:p>
        </p:txBody>
      </p:sp>
      <p:sp>
        <p:nvSpPr>
          <p:cNvPr id="4" name="Slide Number Placeholder 3"/>
          <p:cNvSpPr>
            <a:spLocks noGrp="1"/>
          </p:cNvSpPr>
          <p:nvPr>
            <p:ph type="sldNum" sz="quarter" idx="12"/>
          </p:nvPr>
        </p:nvSpPr>
        <p:spPr/>
        <p:txBody>
          <a:bodyPr/>
          <a:lstStyle/>
          <a:p>
            <a:fld id="{E2CE652F-DC54-4733-8976-B4E2C8B79FB0}" type="slidenum">
              <a:rPr lang="en-US" smtClean="0"/>
              <a:t>4</a:t>
            </a:fld>
            <a:endParaRPr lang="en-US"/>
          </a:p>
        </p:txBody>
      </p:sp>
      <p:sp>
        <p:nvSpPr>
          <p:cNvPr id="2" name="Title 1"/>
          <p:cNvSpPr>
            <a:spLocks noGrp="1"/>
          </p:cNvSpPr>
          <p:nvPr>
            <p:ph type="title"/>
          </p:nvPr>
        </p:nvSpPr>
        <p:spPr/>
        <p:txBody>
          <a:bodyPr/>
          <a:lstStyle/>
          <a:p>
            <a:r>
              <a:rPr lang="en-US" dirty="0" smtClean="0"/>
              <a:t>Methodology &amp; Methods </a:t>
            </a:r>
            <a:endParaRPr lang="en-US" dirty="0"/>
          </a:p>
        </p:txBody>
      </p:sp>
    </p:spTree>
    <p:extLst>
      <p:ext uri="{BB962C8B-B14F-4D97-AF65-F5344CB8AC3E}">
        <p14:creationId xmlns:p14="http://schemas.microsoft.com/office/powerpoint/2010/main" val="1171976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sz="2400" dirty="0" smtClean="0"/>
              <a:t>1978 Education Act </a:t>
            </a:r>
          </a:p>
          <a:p>
            <a:r>
              <a:rPr lang="en-US" sz="2400" dirty="0" smtClean="0"/>
              <a:t>Post-2000 policy initiatives incl.</a:t>
            </a:r>
          </a:p>
          <a:p>
            <a:pPr marL="850900" indent="-282575">
              <a:buFont typeface="Courier New" panose="02070309020205020404" pitchFamily="49" charset="0"/>
              <a:buChar char="o"/>
            </a:pPr>
            <a:r>
              <a:rPr lang="en-US" sz="2400" dirty="0" smtClean="0"/>
              <a:t>Ed Commission report (2000)</a:t>
            </a:r>
          </a:p>
          <a:p>
            <a:pPr marL="850900" indent="-282575">
              <a:buFont typeface="Courier New" panose="02070309020205020404" pitchFamily="49" charset="0"/>
              <a:buChar char="o"/>
            </a:pPr>
            <a:r>
              <a:rPr lang="en-US" sz="2400" dirty="0" smtClean="0"/>
              <a:t>Systems-based curriculum mapping exercise (2003 – ongoing)</a:t>
            </a:r>
          </a:p>
          <a:p>
            <a:pPr marL="850900" indent="-282575">
              <a:buFont typeface="Courier New" panose="02070309020205020404" pitchFamily="49" charset="0"/>
              <a:buChar char="o"/>
            </a:pPr>
            <a:r>
              <a:rPr lang="en-US" sz="2400" dirty="0" smtClean="0"/>
              <a:t>Suva Declaration (2005)</a:t>
            </a:r>
          </a:p>
          <a:p>
            <a:pPr marL="850900" indent="-282575">
              <a:buFont typeface="Courier New" panose="02070309020205020404" pitchFamily="49" charset="0"/>
              <a:buChar char="o"/>
            </a:pPr>
            <a:r>
              <a:rPr lang="en-US" sz="2400" dirty="0" smtClean="0"/>
              <a:t>NCF 1</a:t>
            </a:r>
            <a:r>
              <a:rPr lang="en-US" sz="2400" baseline="30000" dirty="0" smtClean="0"/>
              <a:t>st</a:t>
            </a:r>
            <a:r>
              <a:rPr lang="en-US" sz="2400" dirty="0" smtClean="0"/>
              <a:t> Edition (2007), 2</a:t>
            </a:r>
            <a:r>
              <a:rPr lang="en-US" sz="2400" baseline="30000" dirty="0" smtClean="0"/>
              <a:t>nd</a:t>
            </a:r>
            <a:r>
              <a:rPr lang="en-US" sz="2400" dirty="0" smtClean="0"/>
              <a:t> Edition (2013)</a:t>
            </a:r>
          </a:p>
          <a:p>
            <a:endParaRPr lang="en-US" sz="2400" dirty="0" smtClean="0"/>
          </a:p>
          <a:p>
            <a:r>
              <a:rPr lang="en-US" sz="2400" dirty="0" smtClean="0"/>
              <a:t>Primary concern post-2000 was content overload, repetition/ overlapping and poor-sequencing/gaps</a:t>
            </a:r>
          </a:p>
          <a:p>
            <a:r>
              <a:rPr lang="en-US" sz="2400" dirty="0" smtClean="0"/>
              <a:t>Also, labor market needs &amp; cultural relevance</a:t>
            </a:r>
          </a:p>
          <a:p>
            <a:endParaRPr lang="en-US" sz="2400" dirty="0" smtClean="0"/>
          </a:p>
        </p:txBody>
      </p:sp>
      <p:sp>
        <p:nvSpPr>
          <p:cNvPr id="4" name="Slide Number Placeholder 3"/>
          <p:cNvSpPr>
            <a:spLocks noGrp="1"/>
          </p:cNvSpPr>
          <p:nvPr>
            <p:ph type="sldNum" sz="quarter" idx="12"/>
          </p:nvPr>
        </p:nvSpPr>
        <p:spPr/>
        <p:txBody>
          <a:bodyPr/>
          <a:lstStyle/>
          <a:p>
            <a:fld id="{E2CE652F-DC54-4733-8976-B4E2C8B79FB0}" type="slidenum">
              <a:rPr lang="en-US" smtClean="0"/>
              <a:t>5</a:t>
            </a:fld>
            <a:endParaRPr lang="en-US"/>
          </a:p>
        </p:txBody>
      </p:sp>
      <p:sp>
        <p:nvSpPr>
          <p:cNvPr id="2" name="Title 1"/>
          <p:cNvSpPr>
            <a:spLocks noGrp="1"/>
          </p:cNvSpPr>
          <p:nvPr>
            <p:ph type="title"/>
          </p:nvPr>
        </p:nvSpPr>
        <p:spPr/>
        <p:txBody>
          <a:bodyPr/>
          <a:lstStyle/>
          <a:p>
            <a:r>
              <a:rPr lang="en-US" dirty="0" smtClean="0"/>
              <a:t>Changing Policy Context </a:t>
            </a:r>
            <a:endParaRPr lang="en-US" dirty="0"/>
          </a:p>
        </p:txBody>
      </p:sp>
    </p:spTree>
    <p:extLst>
      <p:ext uri="{BB962C8B-B14F-4D97-AF65-F5344CB8AC3E}">
        <p14:creationId xmlns:p14="http://schemas.microsoft.com/office/powerpoint/2010/main" val="191186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11904"/>
            <a:ext cx="8382000" cy="3450696"/>
          </a:xfrm>
        </p:spPr>
        <p:txBody>
          <a:bodyPr>
            <a:noAutofit/>
          </a:bodyPr>
          <a:lstStyle/>
          <a:p>
            <a:r>
              <a:rPr lang="en-US" sz="2200" dirty="0" smtClean="0"/>
              <a:t>Education Act (EA) review 2013 (IP) </a:t>
            </a:r>
          </a:p>
          <a:p>
            <a:r>
              <a:rPr lang="en-US" sz="2200" dirty="0" smtClean="0"/>
              <a:t>NCF (2013) contrasts EA (1978) with strong philosophical standpoint:</a:t>
            </a:r>
          </a:p>
          <a:p>
            <a:pPr marL="284163" indent="-47625" algn="just">
              <a:buNone/>
            </a:pPr>
            <a:r>
              <a:rPr lang="en-GB" sz="2000" dirty="0"/>
              <a:t>To provide a holistic, inclusive, responsive and empowering education system that enables all children to realize their full potential, appreciate fully their inheritance, take pride in their national and cultural identity and contribute fully to sustainable national development (Fiji Ministry of Education, Heritage and Arts, 2013a, p. 1).</a:t>
            </a:r>
            <a:endParaRPr lang="en-US" sz="2000" dirty="0"/>
          </a:p>
          <a:p>
            <a:r>
              <a:rPr lang="en-US" sz="2400" dirty="0" smtClean="0"/>
              <a:t>Emphasis on social constructivism, </a:t>
            </a:r>
            <a:r>
              <a:rPr lang="en-US" sz="2400" dirty="0" err="1" smtClean="0"/>
              <a:t>Delors</a:t>
            </a:r>
            <a:r>
              <a:rPr lang="en-US" sz="2400" dirty="0" smtClean="0"/>
              <a:t>’ Pillars of </a:t>
            </a:r>
            <a:r>
              <a:rPr lang="en-US" sz="2200" dirty="0" smtClean="0"/>
              <a:t>Education and Cultural Influences</a:t>
            </a:r>
          </a:p>
          <a:p>
            <a:r>
              <a:rPr lang="en-US" sz="2200" dirty="0" smtClean="0"/>
              <a:t>Some progress towards development of new curricula under broad banner of ESD </a:t>
            </a:r>
          </a:p>
          <a:p>
            <a:r>
              <a:rPr lang="en-US" sz="2200" dirty="0" smtClean="0"/>
              <a:t>Post-2014 elections shift in priority confusion </a:t>
            </a:r>
            <a:endParaRPr lang="en-US" sz="2200" dirty="0"/>
          </a:p>
        </p:txBody>
      </p:sp>
      <p:sp>
        <p:nvSpPr>
          <p:cNvPr id="4" name="Slide Number Placeholder 3"/>
          <p:cNvSpPr>
            <a:spLocks noGrp="1"/>
          </p:cNvSpPr>
          <p:nvPr>
            <p:ph type="sldNum" sz="quarter" idx="12"/>
          </p:nvPr>
        </p:nvSpPr>
        <p:spPr/>
        <p:txBody>
          <a:bodyPr/>
          <a:lstStyle/>
          <a:p>
            <a:fld id="{E2CE652F-DC54-4733-8976-B4E2C8B79FB0}" type="slidenum">
              <a:rPr lang="en-US" smtClean="0"/>
              <a:t>6</a:t>
            </a:fld>
            <a:endParaRPr lang="en-US"/>
          </a:p>
        </p:txBody>
      </p:sp>
      <p:sp>
        <p:nvSpPr>
          <p:cNvPr id="2" name="Title 1"/>
          <p:cNvSpPr>
            <a:spLocks noGrp="1"/>
          </p:cNvSpPr>
          <p:nvPr>
            <p:ph type="title"/>
          </p:nvPr>
        </p:nvSpPr>
        <p:spPr/>
        <p:txBody>
          <a:bodyPr/>
          <a:lstStyle/>
          <a:p>
            <a:r>
              <a:rPr lang="en-US" dirty="0" smtClean="0"/>
              <a:t>Disconnections </a:t>
            </a:r>
            <a:endParaRPr lang="en-US" dirty="0"/>
          </a:p>
        </p:txBody>
      </p:sp>
    </p:spTree>
    <p:extLst>
      <p:ext uri="{BB962C8B-B14F-4D97-AF65-F5344CB8AC3E}">
        <p14:creationId xmlns:p14="http://schemas.microsoft.com/office/powerpoint/2010/main" val="38100040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416704"/>
            <a:ext cx="7408333" cy="3450696"/>
          </a:xfrm>
        </p:spPr>
        <p:txBody>
          <a:bodyPr>
            <a:noAutofit/>
          </a:bodyPr>
          <a:lstStyle/>
          <a:p>
            <a:r>
              <a:rPr lang="en-US" sz="2200" dirty="0" smtClean="0"/>
              <a:t>Alignment of priorities and NCF unclear </a:t>
            </a:r>
          </a:p>
          <a:p>
            <a:r>
              <a:rPr lang="en-US" sz="2200" dirty="0" smtClean="0"/>
              <a:t>Policy statement release in Oct, 2015  identifies 3 pillars of change:</a:t>
            </a:r>
          </a:p>
          <a:p>
            <a:pPr marL="696913" indent="-334963">
              <a:buAutoNum type="romanLcPeriod"/>
            </a:pPr>
            <a:r>
              <a:rPr lang="en-US" sz="2200" dirty="0" smtClean="0"/>
              <a:t>Content review &amp; development </a:t>
            </a:r>
          </a:p>
          <a:p>
            <a:pPr marL="696913" indent="-334963">
              <a:buAutoNum type="romanLcPeriod"/>
            </a:pPr>
            <a:r>
              <a:rPr lang="en-US" sz="2200" dirty="0" smtClean="0"/>
              <a:t>Delivery by our teachers</a:t>
            </a:r>
          </a:p>
          <a:p>
            <a:pPr marL="696913" indent="-334963">
              <a:buAutoNum type="romanLcPeriod"/>
            </a:pPr>
            <a:r>
              <a:rPr lang="en-US" sz="2200" dirty="0" smtClean="0"/>
              <a:t>Infrastructure </a:t>
            </a:r>
          </a:p>
          <a:p>
            <a:r>
              <a:rPr lang="en-US" sz="2200" dirty="0" smtClean="0"/>
              <a:t>No mention of NCF</a:t>
            </a:r>
          </a:p>
          <a:p>
            <a:r>
              <a:rPr lang="en-US" sz="2200" dirty="0" smtClean="0"/>
              <a:t>Identified need for comprehensive curriculum review “to bring it to par with the curriculum of schools in Australia, New Zealand and India” in 2016</a:t>
            </a:r>
          </a:p>
          <a:p>
            <a:r>
              <a:rPr lang="en-US" sz="2200" dirty="0" smtClean="0"/>
              <a:t>Potential for deferment post-TC Winston </a:t>
            </a:r>
          </a:p>
          <a:p>
            <a:pPr marL="0" indent="0">
              <a:buNone/>
            </a:pPr>
            <a:endParaRPr lang="en-US" sz="2200" dirty="0" smtClean="0"/>
          </a:p>
        </p:txBody>
      </p:sp>
      <p:sp>
        <p:nvSpPr>
          <p:cNvPr id="4" name="Slide Number Placeholder 3"/>
          <p:cNvSpPr>
            <a:spLocks noGrp="1"/>
          </p:cNvSpPr>
          <p:nvPr>
            <p:ph type="sldNum" sz="quarter" idx="12"/>
          </p:nvPr>
        </p:nvSpPr>
        <p:spPr/>
        <p:txBody>
          <a:bodyPr/>
          <a:lstStyle/>
          <a:p>
            <a:fld id="{E2CE652F-DC54-4733-8976-B4E2C8B79FB0}" type="slidenum">
              <a:rPr lang="en-US" smtClean="0"/>
              <a:t>7</a:t>
            </a:fld>
            <a:endParaRPr lang="en-US"/>
          </a:p>
        </p:txBody>
      </p:sp>
      <p:sp>
        <p:nvSpPr>
          <p:cNvPr id="2" name="Title 1"/>
          <p:cNvSpPr>
            <a:spLocks noGrp="1"/>
          </p:cNvSpPr>
          <p:nvPr>
            <p:ph type="title"/>
          </p:nvPr>
        </p:nvSpPr>
        <p:spPr/>
        <p:txBody>
          <a:bodyPr/>
          <a:lstStyle/>
          <a:p>
            <a:r>
              <a:rPr lang="en-US" dirty="0" smtClean="0"/>
              <a:t>Post-2015 Fijian Education </a:t>
            </a:r>
            <a:endParaRPr lang="en-US" dirty="0"/>
          </a:p>
        </p:txBody>
      </p:sp>
    </p:spTree>
    <p:extLst>
      <p:ext uri="{BB962C8B-B14F-4D97-AF65-F5344CB8AC3E}">
        <p14:creationId xmlns:p14="http://schemas.microsoft.com/office/powerpoint/2010/main" val="1651786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sz="2400" dirty="0" err="1" smtClean="0"/>
              <a:t>MoE</a:t>
            </a:r>
            <a:r>
              <a:rPr lang="en-US" sz="2400" dirty="0" smtClean="0"/>
              <a:t> encouragement/expectation that </a:t>
            </a:r>
            <a:r>
              <a:rPr lang="en-US" sz="2400" dirty="0" err="1" smtClean="0"/>
              <a:t>trs</a:t>
            </a:r>
            <a:r>
              <a:rPr lang="en-US" sz="2400" dirty="0" smtClean="0"/>
              <a:t> upgrade qualifications</a:t>
            </a:r>
          </a:p>
          <a:p>
            <a:r>
              <a:rPr lang="en-US" sz="2400" dirty="0" smtClean="0"/>
              <a:t>Basic English Proficiency Test for all teachers from 2016</a:t>
            </a:r>
          </a:p>
          <a:p>
            <a:r>
              <a:rPr lang="en-US" sz="2400" dirty="0" smtClean="0"/>
              <a:t>Student Assessment of teachers’ performance from 2015</a:t>
            </a:r>
          </a:p>
          <a:p>
            <a:r>
              <a:rPr lang="en-US" sz="2400" dirty="0" smtClean="0"/>
              <a:t>Teacher upskilling with counselling skills by MOE </a:t>
            </a:r>
          </a:p>
          <a:p>
            <a:r>
              <a:rPr lang="en-US" sz="2400" dirty="0" smtClean="0"/>
              <a:t>Temporary appointment of roving HT and P’s for under-performing schools </a:t>
            </a:r>
          </a:p>
          <a:p>
            <a:r>
              <a:rPr lang="en-US" sz="2400" dirty="0" smtClean="0"/>
              <a:t>Absence of teacher standards, but Teacher code of ethics, 2013 to be used alongside the PSC Code of Conduct </a:t>
            </a:r>
          </a:p>
          <a:p>
            <a:endParaRPr lang="en-US" sz="2400" dirty="0"/>
          </a:p>
        </p:txBody>
      </p:sp>
      <p:sp>
        <p:nvSpPr>
          <p:cNvPr id="4" name="Slide Number Placeholder 3"/>
          <p:cNvSpPr>
            <a:spLocks noGrp="1"/>
          </p:cNvSpPr>
          <p:nvPr>
            <p:ph type="sldNum" sz="quarter" idx="12"/>
          </p:nvPr>
        </p:nvSpPr>
        <p:spPr/>
        <p:txBody>
          <a:bodyPr/>
          <a:lstStyle/>
          <a:p>
            <a:fld id="{E2CE652F-DC54-4733-8976-B4E2C8B79FB0}" type="slidenum">
              <a:rPr lang="en-US" smtClean="0"/>
              <a:t>8</a:t>
            </a:fld>
            <a:endParaRPr lang="en-US"/>
          </a:p>
        </p:txBody>
      </p:sp>
      <p:sp>
        <p:nvSpPr>
          <p:cNvPr id="2" name="Title 1"/>
          <p:cNvSpPr>
            <a:spLocks noGrp="1"/>
          </p:cNvSpPr>
          <p:nvPr>
            <p:ph type="title"/>
          </p:nvPr>
        </p:nvSpPr>
        <p:spPr/>
        <p:txBody>
          <a:bodyPr/>
          <a:lstStyle/>
          <a:p>
            <a:r>
              <a:rPr lang="en-US" dirty="0" err="1" smtClean="0"/>
              <a:t>Cont</a:t>
            </a:r>
            <a:r>
              <a:rPr lang="en-US" dirty="0" smtClean="0"/>
              <a:t>… </a:t>
            </a:r>
            <a:endParaRPr lang="en-US" dirty="0"/>
          </a:p>
        </p:txBody>
      </p:sp>
    </p:spTree>
    <p:extLst>
      <p:ext uri="{BB962C8B-B14F-4D97-AF65-F5344CB8AC3E}">
        <p14:creationId xmlns:p14="http://schemas.microsoft.com/office/powerpoint/2010/main" val="19913144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200" dirty="0" smtClean="0"/>
              <a:t>Nature &amp; Quality of Teaching &amp; Teacher Ed/ preparedness </a:t>
            </a:r>
          </a:p>
          <a:p>
            <a:r>
              <a:rPr lang="en-US" sz="2200" dirty="0" smtClean="0"/>
              <a:t>Topical issue given MOE shift in focus during fieldwork</a:t>
            </a:r>
          </a:p>
          <a:p>
            <a:r>
              <a:rPr lang="en-US" sz="2200" dirty="0" smtClean="0"/>
              <a:t>Emergent themes: </a:t>
            </a:r>
          </a:p>
          <a:p>
            <a:r>
              <a:rPr lang="en-US" sz="2200" dirty="0" smtClean="0"/>
              <a:t>Ideal teacher</a:t>
            </a:r>
          </a:p>
          <a:p>
            <a:r>
              <a:rPr lang="en-US" sz="2200" dirty="0" smtClean="0"/>
              <a:t>Current state of teaching and teaching profession</a:t>
            </a:r>
          </a:p>
          <a:p>
            <a:r>
              <a:rPr lang="en-US" sz="2200" dirty="0"/>
              <a:t>Q</a:t>
            </a:r>
            <a:r>
              <a:rPr lang="en-US" sz="2200" dirty="0" smtClean="0"/>
              <a:t>uality of teacher </a:t>
            </a:r>
            <a:r>
              <a:rPr lang="en-US" sz="2200" dirty="0" err="1" smtClean="0"/>
              <a:t>ed</a:t>
            </a:r>
            <a:endParaRPr lang="en-US" sz="2200" dirty="0" smtClean="0"/>
          </a:p>
          <a:p>
            <a:endParaRPr lang="en-US" sz="2200" dirty="0"/>
          </a:p>
        </p:txBody>
      </p:sp>
      <p:sp>
        <p:nvSpPr>
          <p:cNvPr id="4" name="Slide Number Placeholder 3"/>
          <p:cNvSpPr>
            <a:spLocks noGrp="1"/>
          </p:cNvSpPr>
          <p:nvPr>
            <p:ph type="sldNum" sz="quarter" idx="12"/>
          </p:nvPr>
        </p:nvSpPr>
        <p:spPr/>
        <p:txBody>
          <a:bodyPr/>
          <a:lstStyle/>
          <a:p>
            <a:fld id="{E2CE652F-DC54-4733-8976-B4E2C8B79FB0}" type="slidenum">
              <a:rPr lang="en-US" smtClean="0"/>
              <a:t>9</a:t>
            </a:fld>
            <a:endParaRPr lang="en-US"/>
          </a:p>
        </p:txBody>
      </p:sp>
      <p:sp>
        <p:nvSpPr>
          <p:cNvPr id="2" name="Title 1"/>
          <p:cNvSpPr>
            <a:spLocks noGrp="1"/>
          </p:cNvSpPr>
          <p:nvPr>
            <p:ph type="title"/>
          </p:nvPr>
        </p:nvSpPr>
        <p:spPr/>
        <p:txBody>
          <a:bodyPr>
            <a:normAutofit fontScale="90000"/>
          </a:bodyPr>
          <a:lstStyle/>
          <a:p>
            <a:r>
              <a:rPr lang="en-US" dirty="0" smtClean="0"/>
              <a:t>Findings &amp; Analysis: Practitioner Stakeholders  </a:t>
            </a:r>
            <a:endParaRPr lang="en-US" dirty="0"/>
          </a:p>
        </p:txBody>
      </p:sp>
    </p:spTree>
    <p:extLst>
      <p:ext uri="{BB962C8B-B14F-4D97-AF65-F5344CB8AC3E}">
        <p14:creationId xmlns:p14="http://schemas.microsoft.com/office/powerpoint/2010/main" val="38858816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246</TotalTime>
  <Words>1347</Words>
  <Application>Microsoft Office PowerPoint</Application>
  <PresentationFormat>On-screen Show (4:3)</PresentationFormat>
  <Paragraphs>206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Waveform</vt:lpstr>
      <vt:lpstr>Teachers and Teacher Education in Fiji Identities, Capabilities and Quality  </vt:lpstr>
      <vt:lpstr>Overview </vt:lpstr>
      <vt:lpstr>Purpose </vt:lpstr>
      <vt:lpstr>Methodology &amp; Methods </vt:lpstr>
      <vt:lpstr>Changing Policy Context </vt:lpstr>
      <vt:lpstr>Disconnections </vt:lpstr>
      <vt:lpstr>Post-2015 Fijian Education </vt:lpstr>
      <vt:lpstr>Cont… </vt:lpstr>
      <vt:lpstr>Findings &amp; Analysis: Practitioner Stakeholders  </vt:lpstr>
      <vt:lpstr>The ideal teacher …</vt:lpstr>
      <vt:lpstr>Why teach?</vt:lpstr>
      <vt:lpstr>General perception of teachers &amp; teaching in Fiji </vt:lpstr>
      <vt:lpstr>Quality of teacher education </vt:lpstr>
      <vt:lpstr>Teacher Challenges </vt:lpstr>
      <vt:lpstr>MOE </vt:lpstr>
      <vt:lpstr>The School </vt:lpstr>
      <vt:lpstr>The teacher </vt:lpstr>
      <vt:lpstr>The curriculum </vt:lpstr>
      <vt:lpstr>The students </vt:lpstr>
      <vt:lpstr>Community </vt:lpstr>
      <vt:lpstr>Emergent Priorities </vt:lpstr>
      <vt:lpstr>Cont… </vt:lpstr>
      <vt:lpstr>Cont… </vt:lpstr>
      <vt:lpstr>Reflections for the future </vt:lpstr>
      <vt:lpstr>Acknowledgements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Teachers and Teacher Education in Fiji Identities, Capabilities and Quality</dc:title>
  <dc:creator>Teresa Katherine H Vakauta</dc:creator>
  <cp:lastModifiedBy>Teresa Katherine H Vakauta</cp:lastModifiedBy>
  <cp:revision>36</cp:revision>
  <dcterms:created xsi:type="dcterms:W3CDTF">2016-02-25T11:10:16Z</dcterms:created>
  <dcterms:modified xsi:type="dcterms:W3CDTF">2016-02-25T15:17:14Z</dcterms:modified>
</cp:coreProperties>
</file>