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handoutMasterIdLst>
    <p:handoutMasterId r:id="rId28"/>
  </p:handoutMasterIdLst>
  <p:sldIdLst>
    <p:sldId id="318" r:id="rId2"/>
    <p:sldId id="319" r:id="rId3"/>
    <p:sldId id="257" r:id="rId4"/>
    <p:sldId id="287" r:id="rId5"/>
    <p:sldId id="322" r:id="rId6"/>
    <p:sldId id="324" r:id="rId7"/>
    <p:sldId id="327" r:id="rId8"/>
    <p:sldId id="323" r:id="rId9"/>
    <p:sldId id="325" r:id="rId10"/>
    <p:sldId id="328" r:id="rId11"/>
    <p:sldId id="326" r:id="rId12"/>
    <p:sldId id="320" r:id="rId13"/>
    <p:sldId id="321" r:id="rId14"/>
    <p:sldId id="306" r:id="rId15"/>
    <p:sldId id="307" r:id="rId16"/>
    <p:sldId id="308" r:id="rId17"/>
    <p:sldId id="298" r:id="rId18"/>
    <p:sldId id="309" r:id="rId19"/>
    <p:sldId id="310" r:id="rId20"/>
    <p:sldId id="311" r:id="rId21"/>
    <p:sldId id="312" r:id="rId22"/>
    <p:sldId id="313" r:id="rId23"/>
    <p:sldId id="314" r:id="rId24"/>
    <p:sldId id="316" r:id="rId25"/>
    <p:sldId id="317" r:id="rId2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68783" autoAdjust="0"/>
  </p:normalViewPr>
  <p:slideViewPr>
    <p:cSldViewPr snapToGrid="0">
      <p:cViewPr varScale="1">
        <p:scale>
          <a:sx n="45" d="100"/>
          <a:sy n="45" d="100"/>
        </p:scale>
        <p:origin x="-1902" y="-114"/>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0C6637-9C06-4D64-9D74-069F759CAA5A}" type="datetimeFigureOut">
              <a:rPr lang="en-GB" smtClean="0"/>
              <a:pPr/>
              <a:t>19/09/2015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0070CD-66C3-440A-92EE-DC7FC8C1515E}" type="slidenum">
              <a:rPr lang="en-GB" smtClean="0"/>
              <a:pPr/>
              <a:t>‹#›</a:t>
            </a:fld>
            <a:endParaRPr lang="en-GB"/>
          </a:p>
        </p:txBody>
      </p:sp>
    </p:spTree>
    <p:extLst>
      <p:ext uri="{BB962C8B-B14F-4D97-AF65-F5344CB8AC3E}">
        <p14:creationId xmlns:p14="http://schemas.microsoft.com/office/powerpoint/2010/main" xmlns="" val="2236599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649140C-DBD0-4055-9982-33A3D7B1C4BA}" type="slidenum">
              <a:rPr lang="en-GB"/>
              <a:pPr>
                <a:defRPr/>
              </a:pPr>
              <a:t>‹#›</a:t>
            </a:fld>
            <a:endParaRPr lang="en-GB"/>
          </a:p>
        </p:txBody>
      </p:sp>
    </p:spTree>
    <p:extLst>
      <p:ext uri="{BB962C8B-B14F-4D97-AF65-F5344CB8AC3E}">
        <p14:creationId xmlns:p14="http://schemas.microsoft.com/office/powerpoint/2010/main" xmlns="" val="36452018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2D7D079-E7ED-4C44-B95A-A027A1CF1E9F}" type="slidenum">
              <a:rPr lang="en-GB" altLang="en-US" smtClean="0"/>
              <a:pPr/>
              <a:t>3</a:t>
            </a:fld>
            <a:endParaRPr lang="en-GB"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tLang="en-US" dirty="0" smtClean="0"/>
          </a:p>
        </p:txBody>
      </p:sp>
    </p:spTree>
    <p:extLst>
      <p:ext uri="{BB962C8B-B14F-4D97-AF65-F5344CB8AC3E}">
        <p14:creationId xmlns:p14="http://schemas.microsoft.com/office/powerpoint/2010/main" xmlns="" val="1569021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2D7D079-E7ED-4C44-B95A-A027A1CF1E9F}" type="slidenum">
              <a:rPr lang="en-GB" altLang="en-US" smtClean="0"/>
              <a:pPr/>
              <a:t>12</a:t>
            </a:fld>
            <a:endParaRPr lang="en-GB"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tLang="en-US" dirty="0" smtClean="0"/>
          </a:p>
        </p:txBody>
      </p:sp>
    </p:spTree>
    <p:extLst>
      <p:ext uri="{BB962C8B-B14F-4D97-AF65-F5344CB8AC3E}">
        <p14:creationId xmlns:p14="http://schemas.microsoft.com/office/powerpoint/2010/main" xmlns="" val="1276884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dirty="0" smtClean="0"/>
          </a:p>
        </p:txBody>
      </p:sp>
      <p:sp>
        <p:nvSpPr>
          <p:cNvPr id="47108" name="Slide Number Placeholder 3"/>
          <p:cNvSpPr>
            <a:spLocks noGrp="1"/>
          </p:cNvSpPr>
          <p:nvPr>
            <p:ph type="sldNum" sz="quarter" idx="5"/>
          </p:nvPr>
        </p:nvSpPr>
        <p:spPr>
          <a:noFill/>
        </p:spPr>
        <p:txBody>
          <a:bodyPr/>
          <a:lstStyle/>
          <a:p>
            <a:fld id="{0C24EB8C-149C-4785-A749-A100135F2568}" type="slidenum">
              <a:rPr lang="en-GB" smtClean="0"/>
              <a:pPr/>
              <a:t>17</a:t>
            </a:fld>
            <a:endParaRPr lang="en-GB" smtClean="0"/>
          </a:p>
        </p:txBody>
      </p:sp>
    </p:spTree>
    <p:extLst>
      <p:ext uri="{BB962C8B-B14F-4D97-AF65-F5344CB8AC3E}">
        <p14:creationId xmlns:p14="http://schemas.microsoft.com/office/powerpoint/2010/main" xmlns="" val="26392630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1.jpeg"/><Relationship Id="rId4"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4" descr="Logo-white-transpgif"/>
          <p:cNvPicPr>
            <a:picLocks noChangeArrowheads="1"/>
          </p:cNvPicPr>
          <p:nvPr/>
        </p:nvPicPr>
        <p:blipFill>
          <a:blip r:embed="rId2" cstate="print"/>
          <a:srcRect/>
          <a:stretch>
            <a:fillRect/>
          </a:stretch>
        </p:blipFill>
        <p:spPr bwMode="auto">
          <a:xfrm>
            <a:off x="-10110788" y="-819150"/>
            <a:ext cx="727075" cy="2403475"/>
          </a:xfrm>
          <a:prstGeom prst="rect">
            <a:avLst/>
          </a:prstGeom>
          <a:noFill/>
          <a:ln w="9525">
            <a:noFill/>
            <a:miter lim="800000"/>
            <a:headEnd/>
            <a:tailEnd/>
          </a:ln>
        </p:spPr>
      </p:pic>
      <p:pic>
        <p:nvPicPr>
          <p:cNvPr id="5" name="Picture 5" descr="UoB-white"/>
          <p:cNvPicPr>
            <a:picLocks noChangeAspect="1" noChangeArrowheads="1"/>
          </p:cNvPicPr>
          <p:nvPr/>
        </p:nvPicPr>
        <p:blipFill>
          <a:blip r:embed="rId3" cstate="print"/>
          <a:srcRect/>
          <a:stretch>
            <a:fillRect/>
          </a:stretch>
        </p:blipFill>
        <p:spPr bwMode="auto">
          <a:xfrm>
            <a:off x="6281738" y="549275"/>
            <a:ext cx="2700337" cy="784225"/>
          </a:xfrm>
          <a:prstGeom prst="rect">
            <a:avLst/>
          </a:prstGeom>
          <a:noFill/>
          <a:ln w="9525">
            <a:noFill/>
            <a:miter lim="800000"/>
            <a:headEnd/>
            <a:tailEnd/>
          </a:ln>
        </p:spPr>
      </p:pic>
      <p:pic>
        <p:nvPicPr>
          <p:cNvPr id="6" name="Picture 6" descr="City panorama"/>
          <p:cNvPicPr>
            <a:picLocks noChangeAspect="1" noChangeArrowheads="1"/>
          </p:cNvPicPr>
          <p:nvPr/>
        </p:nvPicPr>
        <p:blipFill>
          <a:blip r:embed="rId4" cstate="print"/>
          <a:srcRect/>
          <a:stretch>
            <a:fillRect/>
          </a:stretch>
        </p:blipFill>
        <p:spPr bwMode="auto">
          <a:xfrm>
            <a:off x="0" y="0"/>
            <a:ext cx="9144000" cy="1620838"/>
          </a:xfrm>
          <a:prstGeom prst="rect">
            <a:avLst/>
          </a:prstGeom>
          <a:noFill/>
          <a:ln w="9525">
            <a:noFill/>
            <a:miter lim="800000"/>
            <a:headEnd/>
            <a:tailEnd/>
          </a:ln>
        </p:spPr>
      </p:pic>
      <p:sp>
        <p:nvSpPr>
          <p:cNvPr id="7" name="Text Box 8"/>
          <p:cNvSpPr txBox="1">
            <a:spLocks noChangeArrowheads="1"/>
          </p:cNvSpPr>
          <p:nvPr/>
        </p:nvSpPr>
        <p:spPr bwMode="auto">
          <a:xfrm>
            <a:off x="642938" y="5897563"/>
            <a:ext cx="6149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altLang="en-US" smtClean="0"/>
          </a:p>
        </p:txBody>
      </p:sp>
      <p:grpSp>
        <p:nvGrpSpPr>
          <p:cNvPr id="8" name="Group 9"/>
          <p:cNvGrpSpPr>
            <a:grpSpLocks/>
          </p:cNvGrpSpPr>
          <p:nvPr/>
        </p:nvGrpSpPr>
        <p:grpSpPr bwMode="auto">
          <a:xfrm>
            <a:off x="0" y="5932488"/>
            <a:ext cx="9144000" cy="939800"/>
            <a:chOff x="0" y="3737"/>
            <a:chExt cx="5760" cy="592"/>
          </a:xfrm>
        </p:grpSpPr>
        <p:sp>
          <p:nvSpPr>
            <p:cNvPr id="9" name="Rectangle 10"/>
            <p:cNvSpPr>
              <a:spLocks noChangeArrowheads="1"/>
            </p:cNvSpPr>
            <p:nvPr/>
          </p:nvSpPr>
          <p:spPr bwMode="auto">
            <a:xfrm>
              <a:off x="0" y="3737"/>
              <a:ext cx="5760" cy="592"/>
            </a:xfrm>
            <a:prstGeom prst="rect">
              <a:avLst/>
            </a:prstGeom>
            <a:solidFill>
              <a:srgbClr val="2858BB"/>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pic>
          <p:nvPicPr>
            <p:cNvPr id="10" name="Picture 11" descr="footer-crest-template cropped"/>
            <p:cNvPicPr>
              <a:picLocks noChangeAspect="1" noChangeArrowheads="1"/>
            </p:cNvPicPr>
            <p:nvPr/>
          </p:nvPicPr>
          <p:blipFill>
            <a:blip r:embed="rId5" cstate="print"/>
            <a:srcRect/>
            <a:stretch>
              <a:fillRect/>
            </a:stretch>
          </p:blipFill>
          <p:spPr bwMode="auto">
            <a:xfrm>
              <a:off x="3992" y="3776"/>
              <a:ext cx="1768" cy="544"/>
            </a:xfrm>
            <a:prstGeom prst="rect">
              <a:avLst/>
            </a:prstGeom>
            <a:noFill/>
            <a:ln w="9525">
              <a:noFill/>
              <a:miter lim="800000"/>
              <a:headEnd/>
              <a:tailEnd/>
            </a:ln>
          </p:spPr>
        </p:pic>
      </p:grpSp>
      <p:pic>
        <p:nvPicPr>
          <p:cNvPr id="11" name="Picture 12"/>
          <p:cNvPicPr>
            <a:picLocks noChangeAspect="1" noChangeArrowheads="1"/>
          </p:cNvPicPr>
          <p:nvPr userDrawn="1"/>
        </p:nvPicPr>
        <p:blipFill>
          <a:blip r:embed="rId6" cstate="print"/>
          <a:srcRect/>
          <a:stretch>
            <a:fillRect/>
          </a:stretch>
        </p:blipFill>
        <p:spPr bwMode="auto">
          <a:xfrm>
            <a:off x="609600" y="533400"/>
            <a:ext cx="2219325" cy="738188"/>
          </a:xfrm>
          <a:prstGeom prst="rect">
            <a:avLst/>
          </a:prstGeom>
          <a:noFill/>
          <a:ln w="9525">
            <a:noFill/>
            <a:miter lim="800000"/>
            <a:headEnd/>
            <a:tailEnd/>
          </a:ln>
        </p:spPr>
      </p:pic>
      <p:sp>
        <p:nvSpPr>
          <p:cNvPr id="5122" name="Rectangle 2"/>
          <p:cNvSpPr>
            <a:spLocks noGrp="1" noChangeArrowheads="1"/>
          </p:cNvSpPr>
          <p:nvPr>
            <p:ph type="ctrTitle"/>
          </p:nvPr>
        </p:nvSpPr>
        <p:spPr>
          <a:xfrm>
            <a:off x="630238" y="2570163"/>
            <a:ext cx="8258175" cy="676275"/>
          </a:xfrm>
        </p:spPr>
        <p:txBody>
          <a:bodyPr lIns="0" tIns="0" rIns="0" bIns="0" anchor="t"/>
          <a:lstStyle>
            <a:lvl1pPr marL="0" indent="0">
              <a:buFontTx/>
              <a:buNone/>
              <a:defRPr/>
            </a:lvl1pPr>
          </a:lstStyle>
          <a:p>
            <a:r>
              <a:rPr lang="en-GB"/>
              <a:t>Click to edit Master title style</a:t>
            </a:r>
          </a:p>
        </p:txBody>
      </p:sp>
      <p:sp>
        <p:nvSpPr>
          <p:cNvPr id="5123" name="Rectangle 3"/>
          <p:cNvSpPr>
            <a:spLocks noGrp="1" noChangeArrowheads="1"/>
          </p:cNvSpPr>
          <p:nvPr>
            <p:ph type="subTitle" idx="1"/>
          </p:nvPr>
        </p:nvSpPr>
        <p:spPr>
          <a:xfrm>
            <a:off x="627063" y="3235325"/>
            <a:ext cx="8258175" cy="658813"/>
          </a:xfrm>
        </p:spPr>
        <p:txBody>
          <a:bodyPr lIns="0" tIns="0" rIns="0" bIns="0"/>
          <a:lstStyle>
            <a:lvl1pPr marL="0" indent="0">
              <a:buFontTx/>
              <a:buNone/>
              <a:defRPr sz="3600"/>
            </a:lvl1pPr>
          </a:lstStyle>
          <a:p>
            <a:r>
              <a:rPr lang="en-GB"/>
              <a:t>Click to edit Master subtitle style</a:t>
            </a:r>
          </a:p>
        </p:txBody>
      </p:sp>
    </p:spTree>
  </p:cSld>
  <p:clrMapOvr>
    <a:masterClrMapping/>
  </p:clrMapOvr>
  <p:transition advClick="0">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0E089C93-DE81-4939-ACFC-828CD04BE000}" type="slidenum">
              <a:rPr lang="en-GB"/>
              <a:pPr>
                <a:defRPr/>
              </a:pPr>
              <a:t>‹#›</a:t>
            </a:fld>
            <a:endParaRPr lang="en-GB"/>
          </a:p>
        </p:txBody>
      </p:sp>
    </p:spTree>
  </p:cSld>
  <p:clrMapOvr>
    <a:masterClrMapping/>
  </p:clrMapOvr>
  <p:transition advClick="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99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599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8E69E69E-F697-4632-B879-56CCF39E3978}" type="slidenum">
              <a:rPr lang="en-GB"/>
              <a:pPr>
                <a:defRPr/>
              </a:pPr>
              <a:t>‹#›</a:t>
            </a:fld>
            <a:endParaRPr lang="en-GB"/>
          </a:p>
        </p:txBody>
      </p:sp>
    </p:spTree>
  </p:cSld>
  <p:clrMapOvr>
    <a:masterClrMapping/>
  </p:clrMapOvr>
  <p:transition advClick="0">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457200" y="1600200"/>
            <a:ext cx="4038600" cy="4273550"/>
          </a:xfrm>
        </p:spPr>
        <p:txBody>
          <a:bodyPr/>
          <a:lstStyle/>
          <a:p>
            <a:pPr lvl="0"/>
            <a:endParaRPr lang="en-GB" noProof="0" smtClean="0"/>
          </a:p>
        </p:txBody>
      </p:sp>
      <p:sp>
        <p:nvSpPr>
          <p:cNvPr id="4" name="Text Placeholder 3"/>
          <p:cNvSpPr>
            <a:spLocks noGrp="1"/>
          </p:cNvSpPr>
          <p:nvPr>
            <p:ph type="body" sz="half" idx="2"/>
          </p:nvPr>
        </p:nvSpPr>
        <p:spPr>
          <a:xfrm>
            <a:off x="4648200" y="1600200"/>
            <a:ext cx="4038600" cy="4273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sldNum" sz="quarter" idx="10"/>
          </p:nvPr>
        </p:nvSpPr>
        <p:spPr>
          <a:ln/>
        </p:spPr>
        <p:txBody>
          <a:bodyPr/>
          <a:lstStyle>
            <a:lvl1pPr>
              <a:defRPr/>
            </a:lvl1pPr>
          </a:lstStyle>
          <a:p>
            <a:pPr>
              <a:defRPr/>
            </a:pPr>
            <a:fld id="{AF58E44E-9A43-4FEE-8FE9-8F5D1B195577}" type="slidenum">
              <a:rPr lang="en-GB"/>
              <a:pPr>
                <a:defRPr/>
              </a:pPr>
              <a:t>‹#›</a:t>
            </a:fld>
            <a:endParaRPr lang="en-GB"/>
          </a:p>
        </p:txBody>
      </p:sp>
    </p:spTree>
  </p:cSld>
  <p:clrMapOvr>
    <a:masterClrMapping/>
  </p:clrMapOvr>
  <p:transition advClick="0">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273550"/>
          </a:xfrm>
        </p:spPr>
        <p:txBody>
          <a:bodyPr/>
          <a:lstStyle/>
          <a:p>
            <a:pPr lvl="0"/>
            <a:endParaRPr lang="en-GB" noProof="0" smtClean="0"/>
          </a:p>
        </p:txBody>
      </p:sp>
      <p:sp>
        <p:nvSpPr>
          <p:cNvPr id="4" name="Rectangle 7"/>
          <p:cNvSpPr>
            <a:spLocks noGrp="1" noChangeArrowheads="1"/>
          </p:cNvSpPr>
          <p:nvPr>
            <p:ph type="sldNum" sz="quarter" idx="10"/>
          </p:nvPr>
        </p:nvSpPr>
        <p:spPr>
          <a:ln/>
        </p:spPr>
        <p:txBody>
          <a:bodyPr/>
          <a:lstStyle>
            <a:lvl1pPr>
              <a:defRPr/>
            </a:lvl1pPr>
          </a:lstStyle>
          <a:p>
            <a:pPr>
              <a:defRPr/>
            </a:pPr>
            <a:fld id="{FE04AD2C-8ED6-45A2-A801-141A8FEA418F}" type="slidenum">
              <a:rPr lang="en-GB"/>
              <a:pPr>
                <a:defRPr/>
              </a:pPr>
              <a:t>‹#›</a:t>
            </a:fld>
            <a:endParaRPr lang="en-GB"/>
          </a:p>
        </p:txBody>
      </p:sp>
    </p:spTree>
  </p:cSld>
  <p:clrMapOvr>
    <a:masterClrMapping/>
  </p:clrMapOvr>
  <p:transition advClick="0">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sz="half" idx="1"/>
          </p:nvPr>
        </p:nvSpPr>
        <p:spPr>
          <a:xfrm>
            <a:off x="457200" y="1600200"/>
            <a:ext cx="4038600" cy="4273550"/>
          </a:xfrm>
        </p:spPr>
        <p:txBody>
          <a:bodyPr/>
          <a:lstStyle/>
          <a:p>
            <a:pPr lvl="0"/>
            <a:endParaRPr lang="en-GB" noProof="0" smtClean="0"/>
          </a:p>
        </p:txBody>
      </p:sp>
      <p:sp>
        <p:nvSpPr>
          <p:cNvPr id="4" name="Text Placeholder 3"/>
          <p:cNvSpPr>
            <a:spLocks noGrp="1"/>
          </p:cNvSpPr>
          <p:nvPr>
            <p:ph type="body" sz="half" idx="2"/>
          </p:nvPr>
        </p:nvSpPr>
        <p:spPr>
          <a:xfrm>
            <a:off x="4648200" y="1600200"/>
            <a:ext cx="4038600" cy="4273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sldNum" sz="quarter" idx="10"/>
          </p:nvPr>
        </p:nvSpPr>
        <p:spPr>
          <a:ln/>
        </p:spPr>
        <p:txBody>
          <a:bodyPr/>
          <a:lstStyle>
            <a:lvl1pPr>
              <a:defRPr/>
            </a:lvl1pPr>
          </a:lstStyle>
          <a:p>
            <a:pPr>
              <a:defRPr/>
            </a:pPr>
            <a:fld id="{1233CB50-2E2A-423D-AAF6-EA200295C5AE}" type="slidenum">
              <a:rPr lang="en-GB"/>
              <a:pPr>
                <a:defRPr/>
              </a:pPr>
              <a:t>‹#›</a:t>
            </a:fld>
            <a:endParaRPr lang="en-GB"/>
          </a:p>
        </p:txBody>
      </p:sp>
    </p:spTree>
  </p:cSld>
  <p:clrMapOvr>
    <a:masterClrMapping/>
  </p:clrMapOvr>
  <p:transition advClick="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5BF6E9E3-4FC4-4136-97E6-43A0D19A4CB1}" type="slidenum">
              <a:rPr lang="en-GB"/>
              <a:pPr>
                <a:defRPr/>
              </a:pPr>
              <a:t>‹#›</a:t>
            </a:fld>
            <a:endParaRPr lang="en-GB"/>
          </a:p>
        </p:txBody>
      </p:sp>
    </p:spTree>
  </p:cSld>
  <p:clrMapOvr>
    <a:masterClrMapping/>
  </p:clrMapOvr>
  <p:transition advClick="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pPr>
              <a:defRPr/>
            </a:pPr>
            <a:fld id="{43899E59-9383-4543-85D5-885E15D3BB28}" type="slidenum">
              <a:rPr lang="en-GB"/>
              <a:pPr>
                <a:defRPr/>
              </a:pPr>
              <a:t>‹#›</a:t>
            </a:fld>
            <a:endParaRPr lang="en-GB"/>
          </a:p>
        </p:txBody>
      </p:sp>
    </p:spTree>
  </p:cSld>
  <p:clrMapOvr>
    <a:masterClrMapping/>
  </p:clrMapOvr>
  <p:transition advClick="0">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273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273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sldNum" sz="quarter" idx="10"/>
          </p:nvPr>
        </p:nvSpPr>
        <p:spPr>
          <a:ln/>
        </p:spPr>
        <p:txBody>
          <a:bodyPr/>
          <a:lstStyle>
            <a:lvl1pPr>
              <a:defRPr/>
            </a:lvl1pPr>
          </a:lstStyle>
          <a:p>
            <a:pPr>
              <a:defRPr/>
            </a:pPr>
            <a:fld id="{A2F6899C-8714-4688-857A-4BAEAB3E47E4}" type="slidenum">
              <a:rPr lang="en-GB"/>
              <a:pPr>
                <a:defRPr/>
              </a:pPr>
              <a:t>‹#›</a:t>
            </a:fld>
            <a:endParaRPr lang="en-GB"/>
          </a:p>
        </p:txBody>
      </p:sp>
    </p:spTree>
  </p:cSld>
  <p:clrMapOvr>
    <a:masterClrMapping/>
  </p:clrMapOvr>
  <p:transition advClick="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7"/>
          <p:cNvSpPr>
            <a:spLocks noGrp="1" noChangeArrowheads="1"/>
          </p:cNvSpPr>
          <p:nvPr>
            <p:ph type="sldNum" sz="quarter" idx="10"/>
          </p:nvPr>
        </p:nvSpPr>
        <p:spPr>
          <a:ln/>
        </p:spPr>
        <p:txBody>
          <a:bodyPr/>
          <a:lstStyle>
            <a:lvl1pPr>
              <a:defRPr/>
            </a:lvl1pPr>
          </a:lstStyle>
          <a:p>
            <a:pPr>
              <a:defRPr/>
            </a:pPr>
            <a:fld id="{7BEE299D-01C8-4A1D-B3DF-36A88930FC2B}" type="slidenum">
              <a:rPr lang="en-GB"/>
              <a:pPr>
                <a:defRPr/>
              </a:pPr>
              <a:t>‹#›</a:t>
            </a:fld>
            <a:endParaRPr lang="en-GB"/>
          </a:p>
        </p:txBody>
      </p:sp>
    </p:spTree>
  </p:cSld>
  <p:clrMapOvr>
    <a:masterClrMapping/>
  </p:clrMapOvr>
  <p:transition advClick="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7"/>
          <p:cNvSpPr>
            <a:spLocks noGrp="1" noChangeArrowheads="1"/>
          </p:cNvSpPr>
          <p:nvPr>
            <p:ph type="sldNum" sz="quarter" idx="10"/>
          </p:nvPr>
        </p:nvSpPr>
        <p:spPr>
          <a:ln/>
        </p:spPr>
        <p:txBody>
          <a:bodyPr/>
          <a:lstStyle>
            <a:lvl1pPr>
              <a:defRPr/>
            </a:lvl1pPr>
          </a:lstStyle>
          <a:p>
            <a:pPr>
              <a:defRPr/>
            </a:pPr>
            <a:fld id="{76E233E8-AAA3-49D0-BDA5-4A6B4B6228CE}" type="slidenum">
              <a:rPr lang="en-GB"/>
              <a:pPr>
                <a:defRPr/>
              </a:pPr>
              <a:t>‹#›</a:t>
            </a:fld>
            <a:endParaRPr lang="en-GB"/>
          </a:p>
        </p:txBody>
      </p:sp>
    </p:spTree>
  </p:cSld>
  <p:clrMapOvr>
    <a:masterClrMapping/>
  </p:clrMapOvr>
  <p:transition advClick="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0C773B2F-6BD8-47A3-8DD6-C9166721D905}" type="slidenum">
              <a:rPr lang="en-GB"/>
              <a:pPr>
                <a:defRPr/>
              </a:pPr>
              <a:t>‹#›</a:t>
            </a:fld>
            <a:endParaRPr lang="en-GB"/>
          </a:p>
        </p:txBody>
      </p:sp>
    </p:spTree>
  </p:cSld>
  <p:clrMapOvr>
    <a:masterClrMapping/>
  </p:clrMapOvr>
  <p:transition advClick="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5F920802-C5A3-439C-86A0-FC0CB2A0E9D5}" type="slidenum">
              <a:rPr lang="en-GB"/>
              <a:pPr>
                <a:defRPr/>
              </a:pPr>
              <a:t>‹#›</a:t>
            </a:fld>
            <a:endParaRPr lang="en-GB"/>
          </a:p>
        </p:txBody>
      </p:sp>
    </p:spTree>
  </p:cSld>
  <p:clrMapOvr>
    <a:masterClrMapping/>
  </p:clrMapOvr>
  <p:transition advClick="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72953D3B-75D7-4005-9AEC-366CCBBBF47A}" type="slidenum">
              <a:rPr lang="en-GB"/>
              <a:pPr>
                <a:defRPr/>
              </a:pPr>
              <a:t>‹#›</a:t>
            </a:fld>
            <a:endParaRPr lang="en-GB"/>
          </a:p>
        </p:txBody>
      </p:sp>
    </p:spTree>
  </p:cSld>
  <p:clrMapOvr>
    <a:masterClrMapping/>
  </p:clrMapOvr>
  <p:transition advClick="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5932488"/>
            <a:ext cx="9144000" cy="939800"/>
            <a:chOff x="0" y="3737"/>
            <a:chExt cx="5760" cy="592"/>
          </a:xfrm>
        </p:grpSpPr>
        <p:sp>
          <p:nvSpPr>
            <p:cNvPr id="1031" name="Rectangle 3"/>
            <p:cNvSpPr>
              <a:spLocks noChangeArrowheads="1"/>
            </p:cNvSpPr>
            <p:nvPr/>
          </p:nvSpPr>
          <p:spPr bwMode="auto">
            <a:xfrm>
              <a:off x="0" y="3737"/>
              <a:ext cx="5760" cy="592"/>
            </a:xfrm>
            <a:prstGeom prst="rect">
              <a:avLst/>
            </a:prstGeom>
            <a:solidFill>
              <a:srgbClr val="2858BB"/>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pic>
          <p:nvPicPr>
            <p:cNvPr id="1032" name="Picture 4" descr="footer-crest-template cropped"/>
            <p:cNvPicPr>
              <a:picLocks noChangeAspect="1" noChangeArrowheads="1"/>
            </p:cNvPicPr>
            <p:nvPr/>
          </p:nvPicPr>
          <p:blipFill>
            <a:blip r:embed="rId16" cstate="print"/>
            <a:srcRect/>
            <a:stretch>
              <a:fillRect/>
            </a:stretch>
          </p:blipFill>
          <p:spPr bwMode="auto">
            <a:xfrm>
              <a:off x="3992" y="3776"/>
              <a:ext cx="1768" cy="544"/>
            </a:xfrm>
            <a:prstGeom prst="rect">
              <a:avLst/>
            </a:prstGeom>
            <a:noFill/>
            <a:ln w="9525">
              <a:noFill/>
              <a:miter lim="800000"/>
              <a:headEnd/>
              <a:tailEnd/>
            </a:ln>
          </p:spPr>
        </p:pic>
      </p:grpSp>
      <p:sp>
        <p:nvSpPr>
          <p:cNvPr id="1027"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4102" name="Rectangle 6"/>
          <p:cNvSpPr>
            <a:spLocks noGrp="1" noChangeArrowheads="1"/>
          </p:cNvSpPr>
          <p:nvPr>
            <p:ph type="body" idx="1"/>
          </p:nvPr>
        </p:nvSpPr>
        <p:spPr bwMode="auto">
          <a:xfrm>
            <a:off x="457200" y="1600200"/>
            <a:ext cx="8229600" cy="4273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p:txBody>
      </p:sp>
      <p:sp>
        <p:nvSpPr>
          <p:cNvPr id="4103" name="Rectangle 7"/>
          <p:cNvSpPr>
            <a:spLocks noGrp="1" noChangeArrowheads="1"/>
          </p:cNvSpPr>
          <p:nvPr>
            <p:ph type="sldNum" sz="quarter" idx="4"/>
          </p:nvPr>
        </p:nvSpPr>
        <p:spPr bwMode="auto">
          <a:xfrm>
            <a:off x="8532813" y="73025"/>
            <a:ext cx="5143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400" b="1">
                <a:solidFill>
                  <a:srgbClr val="B01C2E"/>
                </a:solidFill>
              </a:defRPr>
            </a:lvl1pPr>
          </a:lstStyle>
          <a:p>
            <a:pPr>
              <a:defRPr/>
            </a:pPr>
            <a:fld id="{78ED316D-EC0C-4A72-A603-D42366D6ED58}" type="slidenum">
              <a:rPr lang="en-GB"/>
              <a:pPr>
                <a:defRPr/>
              </a:pPr>
              <a:t>‹#›</a:t>
            </a:fld>
            <a:endParaRPr lang="en-GB"/>
          </a:p>
        </p:txBody>
      </p:sp>
      <p:pic>
        <p:nvPicPr>
          <p:cNvPr id="1030" name="Picture 10"/>
          <p:cNvPicPr>
            <a:picLocks noChangeAspect="1" noChangeArrowheads="1"/>
          </p:cNvPicPr>
          <p:nvPr userDrawn="1"/>
        </p:nvPicPr>
        <p:blipFill>
          <a:blip r:embed="rId17" cstate="print"/>
          <a:srcRect/>
          <a:stretch>
            <a:fillRect/>
          </a:stretch>
        </p:blipFill>
        <p:spPr bwMode="auto">
          <a:xfrm>
            <a:off x="533400" y="6046788"/>
            <a:ext cx="2286000" cy="744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8"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Lst>
  <p:transition advClick="0">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2">
                                            <p:txEl>
                                              <p:pRg st="0" end="0"/>
                                            </p:txEl>
                                          </p:spTgt>
                                        </p:tgtEl>
                                        <p:attrNameLst>
                                          <p:attrName>style.visibility</p:attrName>
                                        </p:attrNameLst>
                                      </p:cBhvr>
                                      <p:to>
                                        <p:strVal val="visible"/>
                                      </p:to>
                                    </p:set>
                                    <p:anim calcmode="lin" valueType="num">
                                      <p:cBhvr additive="base">
                                        <p:cTn id="7" dur="500" fill="hold"/>
                                        <p:tgtEl>
                                          <p:spTgt spid="410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2">
                                            <p:txEl>
                                              <p:pRg st="1" end="1"/>
                                            </p:txEl>
                                          </p:spTgt>
                                        </p:tgtEl>
                                        <p:attrNameLst>
                                          <p:attrName>style.visibility</p:attrName>
                                        </p:attrNameLst>
                                      </p:cBhvr>
                                      <p:to>
                                        <p:strVal val="visible"/>
                                      </p:to>
                                    </p:set>
                                    <p:anim calcmode="lin" valueType="num">
                                      <p:cBhvr additive="base">
                                        <p:cTn id="13" dur="500" fill="hold"/>
                                        <p:tgtEl>
                                          <p:spTgt spid="410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2">
                                            <p:txEl>
                                              <p:pRg st="2" end="2"/>
                                            </p:txEl>
                                          </p:spTgt>
                                        </p:tgtEl>
                                        <p:attrNameLst>
                                          <p:attrName>style.visibility</p:attrName>
                                        </p:attrNameLst>
                                      </p:cBhvr>
                                      <p:to>
                                        <p:strVal val="visible"/>
                                      </p:to>
                                    </p:set>
                                    <p:anim calcmode="lin" valueType="num">
                                      <p:cBhvr additive="base">
                                        <p:cTn id="19" dur="500" fill="hold"/>
                                        <p:tgtEl>
                                          <p:spTgt spid="410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0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build="p" bldLvl="3">
        <p:tmplLst>
          <p:tmpl lvl="1">
            <p:tnLst>
              <p:par>
                <p:cTn presetID="2" presetClass="entr" presetSubtype="8" fill="hold" nodeType="clickEffect">
                  <p:stCondLst>
                    <p:cond delay="0"/>
                  </p:stCondLst>
                  <p:childTnLst>
                    <p:set>
                      <p:cBhvr>
                        <p:cTn dur="1" fill="hold">
                          <p:stCondLst>
                            <p:cond delay="0"/>
                          </p:stCondLst>
                        </p:cTn>
                        <p:tgtEl>
                          <p:spTgt spid="4102"/>
                        </p:tgtEl>
                        <p:attrNameLst>
                          <p:attrName>style.visibility</p:attrName>
                        </p:attrNameLst>
                      </p:cBhvr>
                      <p:to>
                        <p:strVal val="visible"/>
                      </p:to>
                    </p:set>
                    <p:anim calcmode="lin" valueType="num">
                      <p:cBhvr additive="base">
                        <p:cTn dur="500" fill="hold"/>
                        <p:tgtEl>
                          <p:spTgt spid="4102"/>
                        </p:tgtEl>
                        <p:attrNameLst>
                          <p:attrName>ppt_x</p:attrName>
                        </p:attrNameLst>
                      </p:cBhvr>
                      <p:tavLst>
                        <p:tav tm="0">
                          <p:val>
                            <p:strVal val="0-#ppt_w/2"/>
                          </p:val>
                        </p:tav>
                        <p:tav tm="100000">
                          <p:val>
                            <p:strVal val="#ppt_x"/>
                          </p:val>
                        </p:tav>
                      </p:tavLst>
                    </p:anim>
                    <p:anim calcmode="lin" valueType="num">
                      <p:cBhvr additive="base">
                        <p:cTn dur="500" fill="hold"/>
                        <p:tgtEl>
                          <p:spTgt spid="4102"/>
                        </p:tgtEl>
                        <p:attrNameLst>
                          <p:attrName>ppt_y</p:attrName>
                        </p:attrNameLst>
                      </p:cBhvr>
                      <p:tavLst>
                        <p:tav tm="0">
                          <p:val>
                            <p:strVal val="#ppt_y"/>
                          </p:val>
                        </p:tav>
                        <p:tav tm="100000">
                          <p:val>
                            <p:strVal val="#ppt_y"/>
                          </p:val>
                        </p:tav>
                      </p:tavLst>
                    </p:anim>
                  </p:childTnLst>
                </p:cTn>
              </p:par>
            </p:tnLst>
          </p:tmpl>
          <p:tmpl lvl="2">
            <p:tnLst>
              <p:par>
                <p:cTn presetID="2" presetClass="entr" presetSubtype="8" fill="hold" nodeType="clickEffect">
                  <p:stCondLst>
                    <p:cond delay="0"/>
                  </p:stCondLst>
                  <p:childTnLst>
                    <p:set>
                      <p:cBhvr>
                        <p:cTn dur="1" fill="hold">
                          <p:stCondLst>
                            <p:cond delay="0"/>
                          </p:stCondLst>
                        </p:cTn>
                        <p:tgtEl>
                          <p:spTgt spid="4102"/>
                        </p:tgtEl>
                        <p:attrNameLst>
                          <p:attrName>style.visibility</p:attrName>
                        </p:attrNameLst>
                      </p:cBhvr>
                      <p:to>
                        <p:strVal val="visible"/>
                      </p:to>
                    </p:set>
                    <p:anim calcmode="lin" valueType="num">
                      <p:cBhvr additive="base">
                        <p:cTn dur="500" fill="hold"/>
                        <p:tgtEl>
                          <p:spTgt spid="4102"/>
                        </p:tgtEl>
                        <p:attrNameLst>
                          <p:attrName>ppt_x</p:attrName>
                        </p:attrNameLst>
                      </p:cBhvr>
                      <p:tavLst>
                        <p:tav tm="0">
                          <p:val>
                            <p:strVal val="0-#ppt_w/2"/>
                          </p:val>
                        </p:tav>
                        <p:tav tm="100000">
                          <p:val>
                            <p:strVal val="#ppt_x"/>
                          </p:val>
                        </p:tav>
                      </p:tavLst>
                    </p:anim>
                    <p:anim calcmode="lin" valueType="num">
                      <p:cBhvr additive="base">
                        <p:cTn dur="500" fill="hold"/>
                        <p:tgtEl>
                          <p:spTgt spid="4102"/>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clickEffect">
                  <p:stCondLst>
                    <p:cond delay="0"/>
                  </p:stCondLst>
                  <p:childTnLst>
                    <p:set>
                      <p:cBhvr>
                        <p:cTn dur="1" fill="hold">
                          <p:stCondLst>
                            <p:cond delay="0"/>
                          </p:stCondLst>
                        </p:cTn>
                        <p:tgtEl>
                          <p:spTgt spid="4102"/>
                        </p:tgtEl>
                        <p:attrNameLst>
                          <p:attrName>style.visibility</p:attrName>
                        </p:attrNameLst>
                      </p:cBhvr>
                      <p:to>
                        <p:strVal val="visible"/>
                      </p:to>
                    </p:set>
                    <p:anim calcmode="lin" valueType="num">
                      <p:cBhvr additive="base">
                        <p:cTn dur="500" fill="hold"/>
                        <p:tgtEl>
                          <p:spTgt spid="4102"/>
                        </p:tgtEl>
                        <p:attrNameLst>
                          <p:attrName>ppt_x</p:attrName>
                        </p:attrNameLst>
                      </p:cBhvr>
                      <p:tavLst>
                        <p:tav tm="0">
                          <p:val>
                            <p:strVal val="0-#ppt_w/2"/>
                          </p:val>
                        </p:tav>
                        <p:tav tm="100000">
                          <p:val>
                            <p:strVal val="#ppt_x"/>
                          </p:val>
                        </p:tav>
                      </p:tavLst>
                    </p:anim>
                    <p:anim calcmode="lin" valueType="num">
                      <p:cBhvr additive="base">
                        <p:cTn dur="500" fill="hold"/>
                        <p:tgtEl>
                          <p:spTgt spid="4102"/>
                        </p:tgtEl>
                        <p:attrNameLst>
                          <p:attrName>ppt_y</p:attrName>
                        </p:attrNameLst>
                      </p:cBhvr>
                      <p:tavLst>
                        <p:tav tm="0">
                          <p:val>
                            <p:strVal val="#ppt_y"/>
                          </p:val>
                        </p:tav>
                        <p:tav tm="100000">
                          <p:val>
                            <p:strVal val="#ppt_y"/>
                          </p:val>
                        </p:tav>
                      </p:tavLst>
                    </p:anim>
                  </p:childTnLst>
                </p:cTn>
              </p:par>
            </p:tnLst>
          </p:tmpl>
        </p:tmplLst>
      </p:bldP>
    </p:bldLst>
  </p:timing>
  <p:txStyles>
    <p:titleStyle>
      <a:lvl1pPr marL="441325" indent="-441325" algn="l" rtl="0" eaLnBrk="0" fontAlgn="base" hangingPunct="0">
        <a:spcBef>
          <a:spcPct val="0"/>
        </a:spcBef>
        <a:spcAft>
          <a:spcPct val="0"/>
        </a:spcAft>
        <a:buBlip>
          <a:blip r:embed="rId18"/>
        </a:buBlip>
        <a:defRPr sz="4400">
          <a:solidFill>
            <a:srgbClr val="B01C2E"/>
          </a:solidFill>
          <a:latin typeface="+mj-lt"/>
          <a:ea typeface="+mj-ea"/>
          <a:cs typeface="+mj-cs"/>
        </a:defRPr>
      </a:lvl1pPr>
      <a:lvl2pPr marL="441325" indent="-441325" algn="l" rtl="0" eaLnBrk="0" fontAlgn="base" hangingPunct="0">
        <a:spcBef>
          <a:spcPct val="0"/>
        </a:spcBef>
        <a:spcAft>
          <a:spcPct val="0"/>
        </a:spcAft>
        <a:buBlip>
          <a:blip r:embed="rId18"/>
        </a:buBlip>
        <a:defRPr sz="4400">
          <a:solidFill>
            <a:srgbClr val="B01C2E"/>
          </a:solidFill>
          <a:latin typeface="Arial" charset="0"/>
        </a:defRPr>
      </a:lvl2pPr>
      <a:lvl3pPr marL="441325" indent="-441325" algn="l" rtl="0" eaLnBrk="0" fontAlgn="base" hangingPunct="0">
        <a:spcBef>
          <a:spcPct val="0"/>
        </a:spcBef>
        <a:spcAft>
          <a:spcPct val="0"/>
        </a:spcAft>
        <a:buBlip>
          <a:blip r:embed="rId18"/>
        </a:buBlip>
        <a:defRPr sz="4400">
          <a:solidFill>
            <a:srgbClr val="B01C2E"/>
          </a:solidFill>
          <a:latin typeface="Arial" charset="0"/>
        </a:defRPr>
      </a:lvl3pPr>
      <a:lvl4pPr marL="441325" indent="-441325" algn="l" rtl="0" eaLnBrk="0" fontAlgn="base" hangingPunct="0">
        <a:spcBef>
          <a:spcPct val="0"/>
        </a:spcBef>
        <a:spcAft>
          <a:spcPct val="0"/>
        </a:spcAft>
        <a:buBlip>
          <a:blip r:embed="rId18"/>
        </a:buBlip>
        <a:defRPr sz="4400">
          <a:solidFill>
            <a:srgbClr val="B01C2E"/>
          </a:solidFill>
          <a:latin typeface="Arial" charset="0"/>
        </a:defRPr>
      </a:lvl4pPr>
      <a:lvl5pPr marL="441325" indent="-441325" algn="l" rtl="0" eaLnBrk="0" fontAlgn="base" hangingPunct="0">
        <a:spcBef>
          <a:spcPct val="0"/>
        </a:spcBef>
        <a:spcAft>
          <a:spcPct val="0"/>
        </a:spcAft>
        <a:buBlip>
          <a:blip r:embed="rId18"/>
        </a:buBlip>
        <a:defRPr sz="4400">
          <a:solidFill>
            <a:srgbClr val="B01C2E"/>
          </a:solidFill>
          <a:latin typeface="Arial" charset="0"/>
        </a:defRPr>
      </a:lvl5pPr>
      <a:lvl6pPr marL="898525" indent="-441325" algn="l" rtl="0" fontAlgn="base">
        <a:spcBef>
          <a:spcPct val="0"/>
        </a:spcBef>
        <a:spcAft>
          <a:spcPct val="0"/>
        </a:spcAft>
        <a:buBlip>
          <a:blip r:embed="rId18"/>
        </a:buBlip>
        <a:defRPr sz="4400">
          <a:solidFill>
            <a:srgbClr val="B01C2E"/>
          </a:solidFill>
          <a:latin typeface="Arial" charset="0"/>
        </a:defRPr>
      </a:lvl6pPr>
      <a:lvl7pPr marL="1355725" indent="-441325" algn="l" rtl="0" fontAlgn="base">
        <a:spcBef>
          <a:spcPct val="0"/>
        </a:spcBef>
        <a:spcAft>
          <a:spcPct val="0"/>
        </a:spcAft>
        <a:buBlip>
          <a:blip r:embed="rId18"/>
        </a:buBlip>
        <a:defRPr sz="4400">
          <a:solidFill>
            <a:srgbClr val="B01C2E"/>
          </a:solidFill>
          <a:latin typeface="Arial" charset="0"/>
        </a:defRPr>
      </a:lvl7pPr>
      <a:lvl8pPr marL="1812925" indent="-441325" algn="l" rtl="0" fontAlgn="base">
        <a:spcBef>
          <a:spcPct val="0"/>
        </a:spcBef>
        <a:spcAft>
          <a:spcPct val="0"/>
        </a:spcAft>
        <a:buBlip>
          <a:blip r:embed="rId18"/>
        </a:buBlip>
        <a:defRPr sz="4400">
          <a:solidFill>
            <a:srgbClr val="B01C2E"/>
          </a:solidFill>
          <a:latin typeface="Arial" charset="0"/>
        </a:defRPr>
      </a:lvl8pPr>
      <a:lvl9pPr marL="2270125" indent="-441325" algn="l" rtl="0" fontAlgn="base">
        <a:spcBef>
          <a:spcPct val="0"/>
        </a:spcBef>
        <a:spcAft>
          <a:spcPct val="0"/>
        </a:spcAft>
        <a:buBlip>
          <a:blip r:embed="rId18"/>
        </a:buBlip>
        <a:defRPr sz="4400">
          <a:solidFill>
            <a:srgbClr val="B01C2E"/>
          </a:solidFill>
          <a:latin typeface="Arial" charset="0"/>
        </a:defRPr>
      </a:lvl9pPr>
    </p:titleStyle>
    <p:bodyStyle>
      <a:lvl1pPr marL="342900" indent="-342900" algn="l" rtl="0" eaLnBrk="0" fontAlgn="base" hangingPunct="0">
        <a:spcBef>
          <a:spcPct val="20000"/>
        </a:spcBef>
        <a:spcAft>
          <a:spcPct val="0"/>
        </a:spcAft>
        <a:buClr>
          <a:srgbClr val="2858BB"/>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858BB"/>
        </a:buClr>
        <a:buChar char="•"/>
        <a:defRPr sz="2800">
          <a:solidFill>
            <a:schemeClr val="tx1"/>
          </a:solidFill>
          <a:latin typeface="+mn-lt"/>
        </a:defRPr>
      </a:lvl2pPr>
      <a:lvl3pPr marL="1143000" indent="-228600" algn="l" rtl="0" eaLnBrk="0" fontAlgn="base" hangingPunct="0">
        <a:spcBef>
          <a:spcPct val="20000"/>
        </a:spcBef>
        <a:spcAft>
          <a:spcPct val="0"/>
        </a:spcAft>
        <a:buClr>
          <a:srgbClr val="2858BB"/>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3970"/>
            <a:ext cx="8229600" cy="4189228"/>
          </a:xfrm>
        </p:spPr>
        <p:txBody>
          <a:bodyPr/>
          <a:lstStyle/>
          <a:p>
            <a:pPr marL="0"/>
            <a:r>
              <a:rPr lang="en-GB" dirty="0" smtClean="0"/>
              <a:t> UKFIET 2015 Symposium</a:t>
            </a:r>
            <a:br>
              <a:rPr lang="en-GB" dirty="0" smtClean="0"/>
            </a:br>
            <a:r>
              <a:rPr lang="en-GB" dirty="0" smtClean="0"/>
              <a:t/>
            </a:r>
            <a:br>
              <a:rPr lang="en-GB" dirty="0" smtClean="0"/>
            </a:br>
            <a:r>
              <a:rPr lang="en-GB" sz="4000" dirty="0" smtClean="0"/>
              <a:t>Teacher Education, Contextual Values and Sustainable Futures. Learning from Pacific Experience and Perspectives</a:t>
            </a:r>
            <a:br>
              <a:rPr lang="en-GB" sz="4000" dirty="0" smtClean="0"/>
            </a:br>
            <a:r>
              <a:rPr lang="en-GB" sz="4000" dirty="0" smtClean="0"/>
              <a:t/>
            </a:r>
            <a:br>
              <a:rPr lang="en-GB" sz="4000" dirty="0" smtClean="0"/>
            </a:br>
            <a:r>
              <a:rPr lang="en-GB" altLang="en-US" sz="3200" dirty="0"/>
              <a:t>Michael </a:t>
            </a:r>
            <a:r>
              <a:rPr lang="en-GB" altLang="en-US" sz="3200" dirty="0" smtClean="0"/>
              <a:t>Crossley, Frances </a:t>
            </a:r>
            <a:r>
              <a:rPr lang="en-GB" altLang="en-US" sz="3200" dirty="0" err="1"/>
              <a:t>Koya</a:t>
            </a:r>
            <a:r>
              <a:rPr lang="en-GB" altLang="en-US" sz="3200" dirty="0"/>
              <a:t> </a:t>
            </a:r>
            <a:r>
              <a:rPr lang="en-GB" altLang="en-US" sz="3200" dirty="0" err="1" smtClean="0"/>
              <a:t>Vaka’utsa</a:t>
            </a:r>
            <a:r>
              <a:rPr lang="en-GB" altLang="en-US" sz="3200" dirty="0" smtClean="0"/>
              <a:t>, </a:t>
            </a:r>
            <a:r>
              <a:rPr lang="en-GB" altLang="en-US" sz="3200" dirty="0"/>
              <a:t>Simon </a:t>
            </a:r>
            <a:r>
              <a:rPr lang="en-GB" altLang="en-US" sz="3200" dirty="0" smtClean="0"/>
              <a:t>McGrath, </a:t>
            </a:r>
            <a:r>
              <a:rPr lang="en-GB" altLang="en-US" sz="3200" dirty="0" err="1"/>
              <a:t>Ledua</a:t>
            </a:r>
            <a:r>
              <a:rPr lang="en-GB" altLang="en-US" sz="3200" dirty="0"/>
              <a:t> </a:t>
            </a:r>
            <a:r>
              <a:rPr lang="en-GB" altLang="en-US" sz="3200" dirty="0" err="1"/>
              <a:t>Waqailiti</a:t>
            </a:r>
            <a:r>
              <a:rPr lang="en-GB" altLang="en-US" sz="3200" dirty="0" smtClean="0"/>
              <a:t> and </a:t>
            </a:r>
            <a:br>
              <a:rPr lang="en-GB" altLang="en-US" sz="3200" dirty="0" smtClean="0"/>
            </a:br>
            <a:r>
              <a:rPr lang="en-GB" altLang="en-US" sz="3200" dirty="0" smtClean="0"/>
              <a:t>Terra Sprague</a:t>
            </a:r>
            <a:br>
              <a:rPr lang="en-GB" altLang="en-US" sz="3200" dirty="0" smtClean="0"/>
            </a:br>
            <a:endParaRPr lang="en-GB" dirty="0"/>
          </a:p>
        </p:txBody>
      </p:sp>
    </p:spTree>
  </p:cSld>
  <p:clrMapOvr>
    <a:masterClrMapping/>
  </p:clrMapOvr>
  <p:transition advClick="0">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 (2)</a:t>
            </a:r>
            <a:endParaRPr lang="en-GB" dirty="0"/>
          </a:p>
        </p:txBody>
      </p:sp>
      <p:sp>
        <p:nvSpPr>
          <p:cNvPr id="3" name="Content Placeholder 2"/>
          <p:cNvSpPr>
            <a:spLocks noGrp="1"/>
          </p:cNvSpPr>
          <p:nvPr>
            <p:ph idx="1"/>
          </p:nvPr>
        </p:nvSpPr>
        <p:spPr>
          <a:xfrm>
            <a:off x="457200" y="1586910"/>
            <a:ext cx="8547100" cy="4172540"/>
          </a:xfrm>
        </p:spPr>
        <p:txBody>
          <a:bodyPr/>
          <a:lstStyle/>
          <a:p>
            <a:pPr>
              <a:spcBef>
                <a:spcPts val="0"/>
              </a:spcBef>
            </a:pPr>
            <a:r>
              <a:rPr lang="en-GB" dirty="0" err="1" smtClean="0"/>
              <a:t>Talanoa</a:t>
            </a:r>
            <a:r>
              <a:rPr lang="en-GB" dirty="0" smtClean="0"/>
              <a:t> - </a:t>
            </a:r>
            <a:r>
              <a:rPr lang="en-GB" dirty="0"/>
              <a:t>dialogic </a:t>
            </a:r>
            <a:r>
              <a:rPr lang="en-GB" dirty="0" smtClean="0"/>
              <a:t>method </a:t>
            </a:r>
            <a:r>
              <a:rPr lang="en-GB" dirty="0"/>
              <a:t>of participant–researcher </a:t>
            </a:r>
            <a:r>
              <a:rPr lang="en-GB" dirty="0" smtClean="0"/>
              <a:t>conversation (</a:t>
            </a:r>
            <a:r>
              <a:rPr lang="en-GB" dirty="0" err="1"/>
              <a:t>Naisilisili</a:t>
            </a:r>
            <a:r>
              <a:rPr lang="en-GB" dirty="0"/>
              <a:t> </a:t>
            </a:r>
            <a:r>
              <a:rPr lang="en-GB" dirty="0" smtClean="0"/>
              <a:t>2012)</a:t>
            </a:r>
          </a:p>
          <a:p>
            <a:pPr>
              <a:spcBef>
                <a:spcPts val="0"/>
              </a:spcBef>
            </a:pPr>
            <a:r>
              <a:rPr lang="en-GB" dirty="0" err="1" smtClean="0"/>
              <a:t>Talanga</a:t>
            </a:r>
            <a:r>
              <a:rPr lang="en-GB" dirty="0" smtClean="0"/>
              <a:t> - </a:t>
            </a:r>
            <a:r>
              <a:rPr lang="en-GB" dirty="0"/>
              <a:t>stakeholder consultation based on consensus building </a:t>
            </a:r>
            <a:r>
              <a:rPr lang="en-GB" dirty="0" smtClean="0"/>
              <a:t>(</a:t>
            </a:r>
            <a:r>
              <a:rPr lang="en-GB" dirty="0" err="1"/>
              <a:t>Finau</a:t>
            </a:r>
            <a:r>
              <a:rPr lang="en-GB" dirty="0"/>
              <a:t> et.al </a:t>
            </a:r>
            <a:r>
              <a:rPr lang="en-GB" dirty="0" smtClean="0"/>
              <a:t>2011)</a:t>
            </a:r>
            <a:endParaRPr lang="en-GB" dirty="0"/>
          </a:p>
          <a:p>
            <a:pPr>
              <a:spcBef>
                <a:spcPts val="0"/>
              </a:spcBef>
            </a:pPr>
            <a:r>
              <a:rPr lang="en-GB" dirty="0" smtClean="0"/>
              <a:t>Postcolonial perspective (cf. Smith 1999 and presentation 2)</a:t>
            </a:r>
            <a:endParaRPr lang="en-GB" dirty="0"/>
          </a:p>
        </p:txBody>
      </p:sp>
    </p:spTree>
    <p:extLst>
      <p:ext uri="{BB962C8B-B14F-4D97-AF65-F5344CB8AC3E}">
        <p14:creationId xmlns:p14="http://schemas.microsoft.com/office/powerpoint/2010/main" xmlns="" val="793886652"/>
      </p:ext>
    </p:extLst>
  </p:cSld>
  <p:clrMapOvr>
    <a:masterClrMapping/>
  </p:clrMapOvr>
  <p:transition advClick="0">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Points for Discussion</a:t>
            </a:r>
            <a:endParaRPr lang="en-GB" dirty="0"/>
          </a:p>
        </p:txBody>
      </p:sp>
      <p:sp>
        <p:nvSpPr>
          <p:cNvPr id="3" name="Content Placeholder 2"/>
          <p:cNvSpPr>
            <a:spLocks noGrp="1"/>
          </p:cNvSpPr>
          <p:nvPr>
            <p:ph idx="1"/>
          </p:nvPr>
        </p:nvSpPr>
        <p:spPr>
          <a:xfrm>
            <a:off x="457200" y="1612310"/>
            <a:ext cx="8229600" cy="4172540"/>
          </a:xfrm>
        </p:spPr>
        <p:txBody>
          <a:bodyPr/>
          <a:lstStyle/>
          <a:p>
            <a:r>
              <a:rPr lang="en-GB" dirty="0" smtClean="0"/>
              <a:t>Which of these theoretical lenses have any purchase in the data?</a:t>
            </a:r>
          </a:p>
          <a:p>
            <a:r>
              <a:rPr lang="en-GB" dirty="0" smtClean="0"/>
              <a:t>What other theoretical resources might have to be deployed?</a:t>
            </a:r>
          </a:p>
          <a:p>
            <a:r>
              <a:rPr lang="en-GB" dirty="0" smtClean="0"/>
              <a:t>Will the double multi-methods approach work?</a:t>
            </a:r>
          </a:p>
          <a:p>
            <a:r>
              <a:rPr lang="en-GB" dirty="0" smtClean="0"/>
              <a:t>Will it produce particular insights not accessible via other approaches?</a:t>
            </a:r>
            <a:endParaRPr lang="en-GB" dirty="0"/>
          </a:p>
        </p:txBody>
      </p:sp>
    </p:spTree>
    <p:extLst>
      <p:ext uri="{BB962C8B-B14F-4D97-AF65-F5344CB8AC3E}">
        <p14:creationId xmlns:p14="http://schemas.microsoft.com/office/powerpoint/2010/main" xmlns="" val="3405787355"/>
      </p:ext>
    </p:extLst>
  </p:cSld>
  <p:clrMapOvr>
    <a:masterClrMapping/>
  </p:clrMapOvr>
  <p:transition advClick="0">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897380"/>
            <a:ext cx="8258175" cy="2354580"/>
          </a:xfrm>
        </p:spPr>
        <p:txBody>
          <a:bodyPr/>
          <a:lstStyle/>
          <a:p>
            <a:pPr eaLnBrk="1" hangingPunct="1"/>
            <a:r>
              <a:rPr lang="en-GB" altLang="en-US" sz="2800" dirty="0" smtClean="0"/>
              <a:t>Part 2:</a:t>
            </a:r>
            <a:br>
              <a:rPr lang="en-GB" altLang="en-US" sz="2800" dirty="0" smtClean="0"/>
            </a:br>
            <a:r>
              <a:rPr lang="en-GB" altLang="en-US" sz="2800" dirty="0" smtClean="0"/>
              <a:t>Cross-cultural research Partnerships: Reflections of Pacific Experience and Collaboration.</a:t>
            </a:r>
            <a:br>
              <a:rPr lang="en-GB" altLang="en-US" sz="2800" dirty="0" smtClean="0"/>
            </a:br>
            <a:r>
              <a:rPr lang="en-GB" altLang="en-US" sz="2800" dirty="0" smtClean="0"/>
              <a:t/>
            </a:r>
            <a:br>
              <a:rPr lang="en-GB" altLang="en-US" sz="2800" dirty="0" smtClean="0"/>
            </a:br>
            <a:r>
              <a:rPr lang="en-GB" altLang="en-US" sz="3600" dirty="0" smtClean="0"/>
              <a:t/>
            </a:r>
            <a:br>
              <a:rPr lang="en-GB" altLang="en-US" sz="3600" dirty="0" smtClean="0"/>
            </a:br>
            <a:r>
              <a:rPr lang="en-GB" altLang="en-US" sz="3600" dirty="0" smtClean="0"/>
              <a:t/>
            </a:r>
            <a:br>
              <a:rPr lang="en-GB" altLang="en-US" sz="3600" dirty="0" smtClean="0"/>
            </a:br>
            <a:r>
              <a:rPr lang="en-GB" altLang="en-US" dirty="0" smtClean="0"/>
              <a:t/>
            </a:r>
            <a:br>
              <a:rPr lang="en-GB" altLang="en-US" dirty="0" smtClean="0"/>
            </a:br>
            <a:r>
              <a:rPr lang="en-GB" altLang="en-US" dirty="0" smtClean="0"/>
              <a:t/>
            </a:r>
            <a:br>
              <a:rPr lang="en-GB" altLang="en-US" dirty="0" smtClean="0"/>
            </a:br>
            <a:r>
              <a:rPr lang="en-GB" altLang="en-US" dirty="0" smtClean="0"/>
              <a:t/>
            </a:r>
            <a:br>
              <a:rPr lang="en-GB" altLang="en-US" dirty="0" smtClean="0"/>
            </a:br>
            <a:r>
              <a:rPr lang="en-GB" altLang="en-US" dirty="0" smtClean="0"/>
              <a:t/>
            </a:r>
            <a:br>
              <a:rPr lang="en-GB" altLang="en-US" dirty="0" smtClean="0"/>
            </a:br>
            <a:r>
              <a:rPr lang="en-GB" altLang="en-US" dirty="0" smtClean="0"/>
              <a:t/>
            </a:r>
            <a:br>
              <a:rPr lang="en-GB" altLang="en-US" dirty="0" smtClean="0"/>
            </a:br>
            <a:endParaRPr lang="en-GB" altLang="en-US" dirty="0" smtClean="0"/>
          </a:p>
        </p:txBody>
      </p:sp>
      <p:sp>
        <p:nvSpPr>
          <p:cNvPr id="3075" name="TextBox 2"/>
          <p:cNvSpPr txBox="1">
            <a:spLocks noChangeArrowheads="1"/>
          </p:cNvSpPr>
          <p:nvPr/>
        </p:nvSpPr>
        <p:spPr bwMode="auto">
          <a:xfrm>
            <a:off x="273050" y="6057900"/>
            <a:ext cx="4705350" cy="646113"/>
          </a:xfrm>
          <a:prstGeom prst="rect">
            <a:avLst/>
          </a:prstGeom>
          <a:noFill/>
          <a:ln w="9525">
            <a:noFill/>
            <a:miter lim="800000"/>
            <a:headEnd/>
            <a:tailEnd/>
          </a:ln>
        </p:spPr>
        <p:txBody>
          <a:bodyPr>
            <a:spAutoFit/>
          </a:bodyPr>
          <a:lstStyle/>
          <a:p>
            <a:r>
              <a:rPr lang="en-GB" altLang="en-US">
                <a:solidFill>
                  <a:schemeClr val="bg1"/>
                </a:solidFill>
                <a:latin typeface="Calibri" pitchFamily="34" charset="0"/>
              </a:rPr>
              <a:t>Education in Small States Research Group: www.smallstates.net</a:t>
            </a:r>
          </a:p>
        </p:txBody>
      </p:sp>
      <p:pic>
        <p:nvPicPr>
          <p:cNvPr id="3076" name="Picture 1"/>
          <p:cNvPicPr>
            <a:picLocks noChangeAspect="1"/>
          </p:cNvPicPr>
          <p:nvPr/>
        </p:nvPicPr>
        <p:blipFill>
          <a:blip r:embed="rId3" cstate="print"/>
          <a:srcRect/>
          <a:stretch>
            <a:fillRect/>
          </a:stretch>
        </p:blipFill>
        <p:spPr bwMode="auto">
          <a:xfrm>
            <a:off x="6057900" y="4366260"/>
            <a:ext cx="2743200" cy="1394778"/>
          </a:xfrm>
          <a:prstGeom prst="rect">
            <a:avLst/>
          </a:prstGeom>
          <a:noFill/>
          <a:ln w="9525">
            <a:noFill/>
            <a:miter lim="800000"/>
            <a:headEnd/>
            <a:tailEnd/>
          </a:ln>
        </p:spPr>
      </p:pic>
    </p:spTree>
    <p:extLst>
      <p:ext uri="{BB962C8B-B14F-4D97-AF65-F5344CB8AC3E}">
        <p14:creationId xmlns:p14="http://schemas.microsoft.com/office/powerpoint/2010/main" xmlns="" val="2262267050"/>
      </p:ext>
    </p:extLst>
  </p:cSld>
  <p:clrMapOvr>
    <a:masterClrMapping/>
  </p:clrMapOvr>
  <p:transition advClick="0">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a:xfrm>
            <a:off x="457200" y="1701210"/>
            <a:ext cx="8229600" cy="4172540"/>
          </a:xfrm>
        </p:spPr>
        <p:txBody>
          <a:bodyPr/>
          <a:lstStyle/>
          <a:p>
            <a:r>
              <a:rPr lang="en-GB" dirty="0" smtClean="0"/>
              <a:t>Partnerships in the International Development Literature</a:t>
            </a:r>
          </a:p>
          <a:p>
            <a:r>
              <a:rPr lang="en-GB" dirty="0" smtClean="0"/>
              <a:t>The Case for International Research Partnerships</a:t>
            </a:r>
          </a:p>
          <a:p>
            <a:r>
              <a:rPr lang="en-GB" dirty="0" smtClean="0"/>
              <a:t>The Rhetoric and Reality of Partnerships</a:t>
            </a:r>
          </a:p>
          <a:p>
            <a:r>
              <a:rPr lang="en-GB" dirty="0" smtClean="0"/>
              <a:t>The USP/Bristol/Nottingham Partnership</a:t>
            </a:r>
          </a:p>
          <a:p>
            <a:r>
              <a:rPr lang="en-GB" dirty="0" smtClean="0"/>
              <a:t>Points for Discussion</a:t>
            </a:r>
          </a:p>
          <a:p>
            <a:endParaRPr lang="en-GB" dirty="0"/>
          </a:p>
        </p:txBody>
      </p:sp>
    </p:spTree>
    <p:extLst>
      <p:ext uri="{BB962C8B-B14F-4D97-AF65-F5344CB8AC3E}">
        <p14:creationId xmlns:p14="http://schemas.microsoft.com/office/powerpoint/2010/main" xmlns="" val="1948400075"/>
      </p:ext>
    </p:extLst>
  </p:cSld>
  <p:clrMapOvr>
    <a:masterClrMapping/>
  </p:clrMapOvr>
  <p:transition advClick="0">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Partnerships and the International Development Literature</a:t>
            </a:r>
            <a:endParaRPr lang="en-GB" sz="3600" dirty="0"/>
          </a:p>
        </p:txBody>
      </p:sp>
      <p:sp>
        <p:nvSpPr>
          <p:cNvPr id="3" name="Content Placeholder 2"/>
          <p:cNvSpPr>
            <a:spLocks noGrp="1"/>
          </p:cNvSpPr>
          <p:nvPr>
            <p:ph idx="1"/>
          </p:nvPr>
        </p:nvSpPr>
        <p:spPr>
          <a:xfrm>
            <a:off x="457200" y="1850065"/>
            <a:ext cx="8229600" cy="4023685"/>
          </a:xfrm>
        </p:spPr>
        <p:txBody>
          <a:bodyPr/>
          <a:lstStyle/>
          <a:p>
            <a:r>
              <a:rPr lang="en-GB" dirty="0" smtClean="0"/>
              <a:t>International partnerships long advocated </a:t>
            </a:r>
            <a:r>
              <a:rPr lang="en-GB" dirty="0" err="1" smtClean="0"/>
              <a:t>eg</a:t>
            </a:r>
            <a:r>
              <a:rPr lang="en-GB" dirty="0" smtClean="0"/>
              <a:t> King (1990), Chisholm &amp; Steiner </a:t>
            </a:r>
            <a:r>
              <a:rPr lang="en-GB" dirty="0" err="1" smtClean="0"/>
              <a:t>Khamsi</a:t>
            </a:r>
            <a:r>
              <a:rPr lang="en-GB" dirty="0" smtClean="0"/>
              <a:t> ( 2009). Especially North-South…</a:t>
            </a:r>
          </a:p>
          <a:p>
            <a:endParaRPr lang="en-GB" dirty="0" smtClean="0"/>
          </a:p>
          <a:p>
            <a:r>
              <a:rPr lang="en-GB" dirty="0" smtClean="0"/>
              <a:t>Influence on cross-cultural research partnerships in the social sciences and education</a:t>
            </a:r>
          </a:p>
          <a:p>
            <a:endParaRPr lang="en-GB" dirty="0"/>
          </a:p>
        </p:txBody>
      </p:sp>
    </p:spTree>
  </p:cSld>
  <p:clrMapOvr>
    <a:masterClrMapping/>
  </p:clrMapOvr>
  <p:transition advClick="0">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2413"/>
          </a:xfrm>
        </p:spPr>
        <p:txBody>
          <a:bodyPr/>
          <a:lstStyle/>
          <a:p>
            <a:r>
              <a:rPr lang="en-GB" dirty="0" smtClean="0"/>
              <a:t>The Case for International Research Partnerships</a:t>
            </a:r>
            <a:endParaRPr lang="en-GB" dirty="0"/>
          </a:p>
        </p:txBody>
      </p:sp>
      <p:sp>
        <p:nvSpPr>
          <p:cNvPr id="3" name="Content Placeholder 2"/>
          <p:cNvSpPr>
            <a:spLocks noGrp="1"/>
          </p:cNvSpPr>
          <p:nvPr>
            <p:ph idx="1"/>
          </p:nvPr>
        </p:nvSpPr>
        <p:spPr>
          <a:xfrm>
            <a:off x="457200" y="1318437"/>
            <a:ext cx="8229600" cy="4555313"/>
          </a:xfrm>
        </p:spPr>
        <p:txBody>
          <a:bodyPr/>
          <a:lstStyle/>
          <a:p>
            <a:r>
              <a:rPr lang="en-GB" dirty="0" smtClean="0"/>
              <a:t>Perceived Strengths:</a:t>
            </a:r>
          </a:p>
          <a:p>
            <a:r>
              <a:rPr lang="en-GB" dirty="0" smtClean="0"/>
              <a:t> collaborative values and experience</a:t>
            </a:r>
          </a:p>
          <a:p>
            <a:r>
              <a:rPr lang="en-GB" dirty="0" smtClean="0"/>
              <a:t> focus on local relevance </a:t>
            </a:r>
          </a:p>
          <a:p>
            <a:r>
              <a:rPr lang="en-GB" dirty="0" smtClean="0"/>
              <a:t>Increased context sensitivity</a:t>
            </a:r>
          </a:p>
          <a:p>
            <a:r>
              <a:rPr lang="en-GB" dirty="0" smtClean="0"/>
              <a:t> research capacity building North &amp; South</a:t>
            </a:r>
          </a:p>
          <a:p>
            <a:r>
              <a:rPr lang="en-GB" dirty="0" smtClean="0"/>
              <a:t> improved impact on policy and practice…other ?</a:t>
            </a:r>
          </a:p>
          <a:p>
            <a:r>
              <a:rPr lang="en-GB" dirty="0" smtClean="0"/>
              <a:t>new postcolonial models </a:t>
            </a:r>
          </a:p>
          <a:p>
            <a:endParaRPr lang="en-GB" dirty="0"/>
          </a:p>
        </p:txBody>
      </p:sp>
    </p:spTree>
  </p:cSld>
  <p:clrMapOvr>
    <a:masterClrMapping/>
  </p:clrMapOvr>
  <p:transition advClick="0">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33377"/>
          </a:xfrm>
        </p:spPr>
        <p:txBody>
          <a:bodyPr/>
          <a:lstStyle/>
          <a:p>
            <a:r>
              <a:rPr lang="en-GB" dirty="0" smtClean="0"/>
              <a:t>The Rhetoric and Reality of Research Partnerships</a:t>
            </a:r>
            <a:endParaRPr lang="en-GB" dirty="0"/>
          </a:p>
        </p:txBody>
      </p:sp>
      <p:sp>
        <p:nvSpPr>
          <p:cNvPr id="3" name="Content Placeholder 2"/>
          <p:cNvSpPr>
            <a:spLocks noGrp="1"/>
          </p:cNvSpPr>
          <p:nvPr>
            <p:ph idx="1"/>
          </p:nvPr>
        </p:nvSpPr>
        <p:spPr>
          <a:xfrm>
            <a:off x="457200" y="1190847"/>
            <a:ext cx="8229600" cy="4682903"/>
          </a:xfrm>
        </p:spPr>
        <p:txBody>
          <a:bodyPr/>
          <a:lstStyle/>
          <a:p>
            <a:r>
              <a:rPr lang="en-GB" dirty="0" smtClean="0"/>
              <a:t>Much existing literature is advocacy</a:t>
            </a:r>
          </a:p>
          <a:p>
            <a:r>
              <a:rPr lang="en-GB" dirty="0" smtClean="0"/>
              <a:t>Some case studies of practice (Stephens 2009)</a:t>
            </a:r>
          </a:p>
          <a:p>
            <a:r>
              <a:rPr lang="en-GB" dirty="0" smtClean="0"/>
              <a:t>Few critical analyses of partnership in practice that are informed by experience from the North and the South</a:t>
            </a:r>
          </a:p>
          <a:p>
            <a:r>
              <a:rPr lang="en-GB" dirty="0" smtClean="0"/>
              <a:t>Fewer examples of international research partnerships in small states that need  stronger research capacity and support</a:t>
            </a:r>
          </a:p>
          <a:p>
            <a:endParaRPr lang="en-GB" dirty="0"/>
          </a:p>
        </p:txBody>
      </p:sp>
    </p:spTree>
  </p:cSld>
  <p:clrMapOvr>
    <a:masterClrMapping/>
  </p:clrMapOvr>
  <p:transition advClick="0">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228600" y="829340"/>
            <a:ext cx="6023344" cy="3806455"/>
          </a:xfrm>
        </p:spPr>
        <p:txBody>
          <a:bodyPr/>
          <a:lstStyle/>
          <a:p>
            <a:pPr>
              <a:buNone/>
              <a:defRPr/>
            </a:pPr>
            <a:r>
              <a:rPr lang="en-US" sz="2400" kern="1200" dirty="0" smtClean="0"/>
              <a:t>    ‘</a:t>
            </a:r>
            <a:r>
              <a:rPr lang="en-US" sz="2800" kern="1200" dirty="0" smtClean="0"/>
              <a:t>While [small states] must continue to seek external assistance to implement their development strategies, they know best what their own needs are and what their priorities should be. They have much to contribute to the international discourse and to policy deliberations worldwide.’</a:t>
            </a:r>
          </a:p>
          <a:p>
            <a:pPr>
              <a:buNone/>
              <a:defRPr/>
            </a:pPr>
            <a:endParaRPr lang="en-US" sz="2800" kern="1200" dirty="0" smtClean="0"/>
          </a:p>
          <a:p>
            <a:pPr>
              <a:buNone/>
              <a:defRPr/>
            </a:pPr>
            <a:endParaRPr lang="en-US" sz="2800" kern="1200" dirty="0" smtClean="0"/>
          </a:p>
          <a:p>
            <a:pPr>
              <a:buNone/>
              <a:defRPr/>
            </a:pPr>
            <a:endParaRPr lang="en-US" sz="2800" kern="1200" dirty="0" smtClean="0"/>
          </a:p>
          <a:p>
            <a:pPr>
              <a:defRPr/>
            </a:pPr>
            <a:endParaRPr lang="en-US" sz="2400" kern="1200" dirty="0" smtClean="0"/>
          </a:p>
          <a:p>
            <a:pPr>
              <a:buFontTx/>
              <a:buNone/>
              <a:defRPr/>
            </a:pPr>
            <a:endParaRPr lang="en-US" i="1" dirty="0" smtClean="0"/>
          </a:p>
        </p:txBody>
      </p:sp>
      <p:pic>
        <p:nvPicPr>
          <p:cNvPr id="23555" name="Picture 2"/>
          <p:cNvPicPr>
            <a:picLocks noChangeAspect="1" noChangeArrowheads="1"/>
          </p:cNvPicPr>
          <p:nvPr/>
        </p:nvPicPr>
        <p:blipFill>
          <a:blip r:embed="rId3" cstate="print"/>
          <a:srcRect/>
          <a:stretch>
            <a:fillRect/>
          </a:stretch>
        </p:blipFill>
        <p:spPr bwMode="auto">
          <a:xfrm>
            <a:off x="6124353" y="616689"/>
            <a:ext cx="2743200" cy="3402418"/>
          </a:xfrm>
          <a:prstGeom prst="rect">
            <a:avLst/>
          </a:prstGeom>
          <a:noFill/>
          <a:ln w="9525">
            <a:noFill/>
            <a:miter lim="800000"/>
            <a:headEnd/>
            <a:tailEnd/>
          </a:ln>
        </p:spPr>
      </p:pic>
      <p:sp>
        <p:nvSpPr>
          <p:cNvPr id="23556" name="TextBox 4"/>
          <p:cNvSpPr txBox="1">
            <a:spLocks noChangeArrowheads="1"/>
          </p:cNvSpPr>
          <p:nvPr/>
        </p:nvSpPr>
        <p:spPr bwMode="auto">
          <a:xfrm rot="10800000" flipV="1">
            <a:off x="5444843" y="4440504"/>
            <a:ext cx="3508653" cy="646331"/>
          </a:xfrm>
          <a:prstGeom prst="rect">
            <a:avLst/>
          </a:prstGeom>
          <a:noFill/>
          <a:ln w="9525">
            <a:noFill/>
            <a:miter lim="800000"/>
            <a:headEnd/>
            <a:tailEnd/>
          </a:ln>
        </p:spPr>
        <p:txBody>
          <a:bodyPr vert="horz" wrap="square">
            <a:spAutoFit/>
          </a:bodyPr>
          <a:lstStyle/>
          <a:p>
            <a:pPr algn="r"/>
            <a:r>
              <a:rPr lang="en-US" dirty="0"/>
              <a:t>Dame </a:t>
            </a:r>
            <a:r>
              <a:rPr lang="en-US" dirty="0" err="1"/>
              <a:t>Pearlette</a:t>
            </a:r>
            <a:r>
              <a:rPr lang="en-US" dirty="0"/>
              <a:t> </a:t>
            </a:r>
            <a:r>
              <a:rPr lang="en-US" dirty="0" err="1"/>
              <a:t>Louisy</a:t>
            </a:r>
            <a:r>
              <a:rPr lang="en-US" dirty="0"/>
              <a:t>, </a:t>
            </a:r>
          </a:p>
          <a:p>
            <a:pPr algn="r"/>
            <a:r>
              <a:rPr lang="en-US" dirty="0"/>
              <a:t>Governor-General, St Lucia</a:t>
            </a:r>
            <a:endParaRPr lang="en-GB" dirty="0"/>
          </a:p>
        </p:txBody>
      </p:sp>
      <p:sp>
        <p:nvSpPr>
          <p:cNvPr id="23557" name="TextBox 5"/>
          <p:cNvSpPr txBox="1">
            <a:spLocks noChangeArrowheads="1"/>
          </p:cNvSpPr>
          <p:nvPr/>
        </p:nvSpPr>
        <p:spPr bwMode="auto">
          <a:xfrm>
            <a:off x="4229100" y="6097588"/>
            <a:ext cx="4705350" cy="646112"/>
          </a:xfrm>
          <a:prstGeom prst="rect">
            <a:avLst/>
          </a:prstGeom>
          <a:noFill/>
          <a:ln w="9525">
            <a:noFill/>
            <a:miter lim="800000"/>
            <a:headEnd/>
            <a:tailEnd/>
          </a:ln>
        </p:spPr>
        <p:txBody>
          <a:bodyPr>
            <a:spAutoFit/>
          </a:bodyPr>
          <a:lstStyle/>
          <a:p>
            <a:r>
              <a:rPr lang="en-GB">
                <a:solidFill>
                  <a:schemeClr val="bg1"/>
                </a:solidFill>
                <a:latin typeface="Calibri" pitchFamily="34" charset="0"/>
              </a:rPr>
              <a:t>Education in Small States Research Group: www.smallstates.net</a:t>
            </a:r>
          </a:p>
        </p:txBody>
      </p:sp>
      <p:sp>
        <p:nvSpPr>
          <p:cNvPr id="23558" name="TextBox 5"/>
          <p:cNvSpPr txBox="1">
            <a:spLocks noChangeArrowheads="1"/>
          </p:cNvSpPr>
          <p:nvPr/>
        </p:nvSpPr>
        <p:spPr bwMode="auto">
          <a:xfrm flipV="1">
            <a:off x="1275907" y="744279"/>
            <a:ext cx="7487093" cy="369332"/>
          </a:xfrm>
          <a:prstGeom prst="rect">
            <a:avLst/>
          </a:prstGeom>
          <a:noFill/>
          <a:ln w="9525">
            <a:noFill/>
            <a:miter lim="800000"/>
            <a:headEnd/>
            <a:tailEnd/>
          </a:ln>
        </p:spPr>
        <p:txBody>
          <a:bodyPr wrap="square">
            <a:spAutoFit/>
          </a:bodyPr>
          <a:lstStyle/>
          <a:p>
            <a:r>
              <a:rPr lang="en-US" dirty="0" smtClean="0"/>
              <a:t>S</a:t>
            </a:r>
            <a:endParaRPr lang="en-US" dirty="0"/>
          </a:p>
        </p:txBody>
      </p:sp>
      <p:sp>
        <p:nvSpPr>
          <p:cNvPr id="23559" name="Title 1"/>
          <p:cNvSpPr>
            <a:spLocks noGrp="1"/>
          </p:cNvSpPr>
          <p:nvPr>
            <p:ph type="title"/>
          </p:nvPr>
        </p:nvSpPr>
        <p:spPr>
          <a:xfrm>
            <a:off x="616688" y="552892"/>
            <a:ext cx="8012962" cy="510363"/>
          </a:xfrm>
        </p:spPr>
        <p:txBody>
          <a:bodyPr/>
          <a:lstStyle/>
          <a:p>
            <a:pPr>
              <a:buNone/>
            </a:pPr>
            <a:r>
              <a:rPr lang="en-GB" dirty="0" smtClean="0"/>
              <a:t/>
            </a:r>
            <a:br>
              <a:rPr lang="en-GB" dirty="0" smtClean="0"/>
            </a:br>
            <a:endParaRPr lang="en-GB" dirty="0" smtClean="0"/>
          </a:p>
        </p:txBody>
      </p:sp>
      <p:sp>
        <p:nvSpPr>
          <p:cNvPr id="8" name="Content Placeholder 2"/>
          <p:cNvSpPr txBox="1">
            <a:spLocks/>
          </p:cNvSpPr>
          <p:nvPr/>
        </p:nvSpPr>
        <p:spPr bwMode="auto">
          <a:xfrm>
            <a:off x="266700" y="531629"/>
            <a:ext cx="8191500" cy="808073"/>
          </a:xfrm>
          <a:prstGeom prst="rect">
            <a:avLst/>
          </a:prstGeom>
          <a:noFill/>
          <a:ln w="9525">
            <a:noFill/>
            <a:miter lim="800000"/>
            <a:headEnd/>
            <a:tailEnd/>
          </a:ln>
        </p:spPr>
        <p:txBody>
          <a:bodyPr/>
          <a:lstStyle/>
          <a:p>
            <a:pPr marL="342900" indent="-342900" eaLnBrk="0" hangingPunct="0">
              <a:spcBef>
                <a:spcPct val="20000"/>
              </a:spcBef>
              <a:buClr>
                <a:srgbClr val="2858BB"/>
              </a:buClr>
              <a:buFontTx/>
              <a:buChar char="•"/>
              <a:defRPr/>
            </a:pPr>
            <a:endParaRPr lang="en-US" sz="3200" i="1" kern="0" dirty="0">
              <a:latin typeface="+mn-lt"/>
            </a:endParaRPr>
          </a:p>
        </p:txBody>
      </p:sp>
    </p:spTree>
  </p:cSld>
  <p:clrMapOvr>
    <a:masterClrMapping/>
  </p:clrMapOvr>
  <p:transition advClick="0">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Rhetoric and Reality 2</a:t>
            </a:r>
            <a:endParaRPr lang="en-GB" dirty="0"/>
          </a:p>
        </p:txBody>
      </p:sp>
      <p:sp>
        <p:nvSpPr>
          <p:cNvPr id="3" name="Content Placeholder 2"/>
          <p:cNvSpPr>
            <a:spLocks noGrp="1"/>
          </p:cNvSpPr>
          <p:nvPr>
            <p:ph idx="1"/>
          </p:nvPr>
        </p:nvSpPr>
        <p:spPr>
          <a:xfrm>
            <a:off x="457200" y="1233377"/>
            <a:ext cx="8229600" cy="4640373"/>
          </a:xfrm>
        </p:spPr>
        <p:txBody>
          <a:bodyPr/>
          <a:lstStyle/>
          <a:p>
            <a:r>
              <a:rPr lang="en-GB" sz="2800" dirty="0" smtClean="0"/>
              <a:t>Contributions to the existing literature:</a:t>
            </a:r>
          </a:p>
          <a:p>
            <a:r>
              <a:rPr lang="en-GB" sz="2800" dirty="0" smtClean="0"/>
              <a:t>Barrett, </a:t>
            </a:r>
            <a:r>
              <a:rPr lang="en-GB" sz="2800" dirty="0" err="1" smtClean="0"/>
              <a:t>Crossley</a:t>
            </a:r>
            <a:r>
              <a:rPr lang="en-GB" sz="2800" dirty="0" smtClean="0"/>
              <a:t> and </a:t>
            </a:r>
            <a:r>
              <a:rPr lang="en-GB" sz="2800" dirty="0" err="1" smtClean="0"/>
              <a:t>Dachi</a:t>
            </a:r>
            <a:r>
              <a:rPr lang="en-GB" sz="2800" dirty="0" smtClean="0"/>
              <a:t> (2011) International collaboration and research capacity building: learning from the </a:t>
            </a:r>
            <a:r>
              <a:rPr lang="en-GB" sz="2800" dirty="0" err="1" smtClean="0"/>
              <a:t>EdQual</a:t>
            </a:r>
            <a:r>
              <a:rPr lang="en-GB" sz="2800" dirty="0" smtClean="0"/>
              <a:t> experience. UK and Africa </a:t>
            </a:r>
            <a:r>
              <a:rPr lang="en-GB" sz="2800" dirty="0" err="1" smtClean="0"/>
              <a:t>consortium.Comparative</a:t>
            </a:r>
            <a:r>
              <a:rPr lang="en-GB" sz="2800" dirty="0" smtClean="0"/>
              <a:t> Education 47 (1)</a:t>
            </a:r>
          </a:p>
          <a:p>
            <a:r>
              <a:rPr lang="en-GB" sz="2800" dirty="0" smtClean="0"/>
              <a:t>Barrett, </a:t>
            </a:r>
            <a:r>
              <a:rPr lang="en-GB" sz="2800" dirty="0" err="1" smtClean="0"/>
              <a:t>Crossley</a:t>
            </a:r>
            <a:r>
              <a:rPr lang="en-GB" sz="2800" dirty="0" smtClean="0"/>
              <a:t> and </a:t>
            </a:r>
            <a:r>
              <a:rPr lang="en-GB" sz="2800" dirty="0" err="1" smtClean="0"/>
              <a:t>Fon</a:t>
            </a:r>
            <a:r>
              <a:rPr lang="en-GB" sz="2800" dirty="0" smtClean="0"/>
              <a:t> (2014) in Oxford Studies in Comparative Education. University of </a:t>
            </a:r>
            <a:r>
              <a:rPr lang="en-GB" sz="2800" dirty="0" err="1" smtClean="0"/>
              <a:t>Buea</a:t>
            </a:r>
            <a:r>
              <a:rPr lang="en-GB" sz="2800" dirty="0" smtClean="0"/>
              <a:t>, Cameroon and University of Bristol. Strengthening the teaching of research methods</a:t>
            </a:r>
          </a:p>
          <a:p>
            <a:r>
              <a:rPr lang="en-GB" sz="2800" dirty="0" smtClean="0"/>
              <a:t>Holmes and </a:t>
            </a:r>
            <a:r>
              <a:rPr lang="en-GB" sz="2800" dirty="0" err="1" smtClean="0"/>
              <a:t>Crossley</a:t>
            </a:r>
            <a:r>
              <a:rPr lang="en-GB" sz="2800" dirty="0" smtClean="0"/>
              <a:t> (2004) </a:t>
            </a:r>
            <a:r>
              <a:rPr lang="en-GB" sz="2800" dirty="0" err="1" smtClean="0"/>
              <a:t>Louisy</a:t>
            </a:r>
            <a:r>
              <a:rPr lang="en-GB" sz="2800" dirty="0" smtClean="0"/>
              <a:t> (2001;2014)</a:t>
            </a:r>
            <a:endParaRPr lang="en-GB" sz="2800" dirty="0"/>
          </a:p>
        </p:txBody>
      </p:sp>
    </p:spTree>
  </p:cSld>
  <p:clrMapOvr>
    <a:masterClrMapping/>
  </p:clrMapOvr>
  <p:transition advClick="0">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USP/Bristol/Nottingham Research Partnership</a:t>
            </a:r>
            <a:endParaRPr lang="en-GB" dirty="0"/>
          </a:p>
        </p:txBody>
      </p:sp>
      <p:sp>
        <p:nvSpPr>
          <p:cNvPr id="3" name="Content Placeholder 2"/>
          <p:cNvSpPr>
            <a:spLocks noGrp="1"/>
          </p:cNvSpPr>
          <p:nvPr>
            <p:ph idx="1"/>
          </p:nvPr>
        </p:nvSpPr>
        <p:spPr/>
        <p:txBody>
          <a:bodyPr/>
          <a:lstStyle/>
          <a:p>
            <a:r>
              <a:rPr lang="en-GB" dirty="0" smtClean="0"/>
              <a:t>Origins 2012  MC Adjunct Professorship</a:t>
            </a:r>
          </a:p>
          <a:p>
            <a:r>
              <a:rPr lang="en-GB" dirty="0" smtClean="0"/>
              <a:t>Recognised concern within the region for the quality of education and for the quality of teacher education</a:t>
            </a:r>
          </a:p>
          <a:p>
            <a:r>
              <a:rPr lang="en-GB" dirty="0" smtClean="0"/>
              <a:t>Project  2014-2016 : BA and USP funding</a:t>
            </a:r>
          </a:p>
          <a:p>
            <a:r>
              <a:rPr lang="en-GB" dirty="0" smtClean="0"/>
              <a:t>Teachers and Teacher Education in the Pacific. Identities, Capabilities and Quality</a:t>
            </a:r>
            <a:endParaRPr lang="en-GB" dirty="0"/>
          </a:p>
        </p:txBody>
      </p:sp>
    </p:spTree>
  </p:cSld>
  <p:clrMapOvr>
    <a:masterClrMapping/>
  </p:clrMapOvr>
  <p:transition advClick="0">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93135"/>
          </a:xfrm>
        </p:spPr>
        <p:txBody>
          <a:bodyPr/>
          <a:lstStyle/>
          <a:p>
            <a:r>
              <a:rPr lang="en-GB" dirty="0" smtClean="0"/>
              <a:t>Overall Symposium Rationale</a:t>
            </a:r>
            <a:endParaRPr lang="en-GB" dirty="0"/>
          </a:p>
        </p:txBody>
      </p:sp>
      <p:sp>
        <p:nvSpPr>
          <p:cNvPr id="4" name="Content Placeholder 3"/>
          <p:cNvSpPr>
            <a:spLocks noGrp="1"/>
          </p:cNvSpPr>
          <p:nvPr>
            <p:ph idx="1"/>
          </p:nvPr>
        </p:nvSpPr>
        <p:spPr>
          <a:xfrm>
            <a:off x="457200" y="871871"/>
            <a:ext cx="8229600" cy="5001880"/>
          </a:xfrm>
        </p:spPr>
        <p:txBody>
          <a:bodyPr/>
          <a:lstStyle/>
          <a:p>
            <a:r>
              <a:rPr lang="en-GB" sz="2800" dirty="0" smtClean="0"/>
              <a:t>Initial findings from a BA/USP funded research partnership between the USP/University of Bristol and University of Nottingham : 2014-2016</a:t>
            </a:r>
          </a:p>
          <a:p>
            <a:r>
              <a:rPr lang="en-GB" sz="2800" dirty="0" smtClean="0"/>
              <a:t>Focus on the nature, quality and relevance of teacher education in Fiji and how Pacific values, cultures and contexts are influencing new priorities for teacher education policy and practice.</a:t>
            </a:r>
          </a:p>
          <a:p>
            <a:r>
              <a:rPr lang="en-GB" sz="2800" dirty="0" smtClean="0"/>
              <a:t>Two presentations : the first on emergent  research findings, the second as reflections on the research partnership. </a:t>
            </a:r>
          </a:p>
          <a:p>
            <a:endParaRPr lang="en-GB" dirty="0"/>
          </a:p>
        </p:txBody>
      </p:sp>
    </p:spTree>
  </p:cSld>
  <p:clrMapOvr>
    <a:masterClrMapping/>
  </p:clrMapOvr>
  <p:transition advClick="0">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USP/Bristol/Nottingham 2</a:t>
            </a:r>
            <a:endParaRPr lang="en-GB" dirty="0"/>
          </a:p>
        </p:txBody>
      </p:sp>
      <p:sp>
        <p:nvSpPr>
          <p:cNvPr id="3" name="Content Placeholder 2"/>
          <p:cNvSpPr>
            <a:spLocks noGrp="1"/>
          </p:cNvSpPr>
          <p:nvPr>
            <p:ph idx="1"/>
          </p:nvPr>
        </p:nvSpPr>
        <p:spPr/>
        <p:txBody>
          <a:bodyPr/>
          <a:lstStyle/>
          <a:p>
            <a:r>
              <a:rPr lang="en-GB" dirty="0" smtClean="0"/>
              <a:t>Building on earlier experience and existing friendships…focus on Fiji</a:t>
            </a:r>
          </a:p>
          <a:p>
            <a:r>
              <a:rPr lang="en-GB" dirty="0" smtClean="0"/>
              <a:t>Aiming for collaboration from the outset in: planning, implementation, writing, dissemination and impact.</a:t>
            </a:r>
          </a:p>
          <a:p>
            <a:r>
              <a:rPr lang="en-GB" dirty="0" smtClean="0"/>
              <a:t>Core team members as for this Symposium…papers to be a step towards joint publications.</a:t>
            </a:r>
            <a:endParaRPr lang="en-GB" dirty="0"/>
          </a:p>
        </p:txBody>
      </p:sp>
    </p:spTree>
  </p:cSld>
  <p:clrMapOvr>
    <a:masterClrMapping/>
  </p:clrMapOvr>
  <p:transition advClick="0">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USP/Bristol/Nottingham 3</a:t>
            </a:r>
            <a:endParaRPr lang="en-GB" dirty="0"/>
          </a:p>
        </p:txBody>
      </p:sp>
      <p:sp>
        <p:nvSpPr>
          <p:cNvPr id="3" name="Content Placeholder 2"/>
          <p:cNvSpPr>
            <a:spLocks noGrp="1"/>
          </p:cNvSpPr>
          <p:nvPr>
            <p:ph idx="1"/>
          </p:nvPr>
        </p:nvSpPr>
        <p:spPr/>
        <p:txBody>
          <a:bodyPr/>
          <a:lstStyle/>
          <a:p>
            <a:r>
              <a:rPr lang="en-GB" dirty="0" smtClean="0"/>
              <a:t>One of three research questions: </a:t>
            </a:r>
          </a:p>
          <a:p>
            <a:r>
              <a:rPr lang="en-GB" dirty="0" smtClean="0"/>
              <a:t>To what extent is it possible to construct postcolonial research collaboration that balances capacity development, mutual learning and quality outputs?</a:t>
            </a:r>
          </a:p>
          <a:p>
            <a:r>
              <a:rPr lang="en-GB" dirty="0" smtClean="0"/>
              <a:t>To involve critical reflection upon all elements of the research partnership process…for methodological  contributions</a:t>
            </a:r>
            <a:endParaRPr lang="en-GB" dirty="0"/>
          </a:p>
        </p:txBody>
      </p:sp>
    </p:spTree>
  </p:cSld>
  <p:clrMapOvr>
    <a:masterClrMapping/>
  </p:clrMapOvr>
  <p:transition advClick="0">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8618"/>
          </a:xfrm>
        </p:spPr>
        <p:txBody>
          <a:bodyPr/>
          <a:lstStyle/>
          <a:p>
            <a:r>
              <a:rPr lang="en-GB" dirty="0" smtClean="0"/>
              <a:t>USP/Bristol/Nottingham 4</a:t>
            </a:r>
            <a:endParaRPr lang="en-GB" dirty="0"/>
          </a:p>
        </p:txBody>
      </p:sp>
      <p:sp>
        <p:nvSpPr>
          <p:cNvPr id="3" name="Content Placeholder 2"/>
          <p:cNvSpPr>
            <a:spLocks noGrp="1"/>
          </p:cNvSpPr>
          <p:nvPr>
            <p:ph idx="1"/>
          </p:nvPr>
        </p:nvSpPr>
        <p:spPr>
          <a:xfrm>
            <a:off x="457200" y="1233377"/>
            <a:ext cx="8229600" cy="4640373"/>
          </a:xfrm>
        </p:spPr>
        <p:txBody>
          <a:bodyPr/>
          <a:lstStyle/>
          <a:p>
            <a:r>
              <a:rPr lang="en-GB" sz="2400" dirty="0" smtClean="0"/>
              <a:t>Achievements…early analysis:</a:t>
            </a:r>
          </a:p>
          <a:p>
            <a:r>
              <a:rPr lang="en-GB" sz="2400" dirty="0" smtClean="0"/>
              <a:t>Collaborative opportunity for USP researchers to widen experience. USP lead in fieldwork UK lead in literature</a:t>
            </a:r>
          </a:p>
          <a:p>
            <a:r>
              <a:rPr lang="en-GB" sz="2400" dirty="0" smtClean="0"/>
              <a:t>Potential for UK researchers to learn from Pacific teacher education experience and methodologies</a:t>
            </a:r>
          </a:p>
          <a:p>
            <a:r>
              <a:rPr lang="en-GB" sz="2400" dirty="0" err="1" smtClean="0"/>
              <a:t>Talenoa</a:t>
            </a:r>
            <a:r>
              <a:rPr lang="en-GB" sz="2400" dirty="0" smtClean="0"/>
              <a:t>  (dialogic face to face conversations)</a:t>
            </a:r>
          </a:p>
          <a:p>
            <a:r>
              <a:rPr lang="en-GB" sz="2400" dirty="0" err="1" smtClean="0"/>
              <a:t>Talanga</a:t>
            </a:r>
            <a:r>
              <a:rPr lang="en-GB" sz="2400" dirty="0" smtClean="0"/>
              <a:t> (Tongan  consensus building)</a:t>
            </a:r>
          </a:p>
          <a:p>
            <a:r>
              <a:rPr lang="en-GB" sz="2400" dirty="0" smtClean="0"/>
              <a:t>USP collaboration with FNU and </a:t>
            </a:r>
            <a:r>
              <a:rPr lang="en-GB" sz="2400" dirty="0" err="1" smtClean="0"/>
              <a:t>UoF</a:t>
            </a:r>
            <a:r>
              <a:rPr lang="en-GB" sz="2400" dirty="0" smtClean="0"/>
              <a:t> and region </a:t>
            </a:r>
          </a:p>
          <a:p>
            <a:r>
              <a:rPr lang="en-GB" sz="2400" dirty="0" smtClean="0"/>
              <a:t>USP links with Fiji </a:t>
            </a:r>
            <a:r>
              <a:rPr lang="en-GB" sz="2400" dirty="0" err="1" smtClean="0"/>
              <a:t>MoE</a:t>
            </a:r>
            <a:r>
              <a:rPr lang="en-GB" sz="2400" dirty="0" smtClean="0"/>
              <a:t> </a:t>
            </a:r>
          </a:p>
          <a:p>
            <a:r>
              <a:rPr lang="en-GB" sz="2400" dirty="0" smtClean="0"/>
              <a:t>Contributions in line with USP Strategic Plan for research priorities and regional priorities…..other….</a:t>
            </a:r>
            <a:endParaRPr lang="en-GB" sz="2400" dirty="0"/>
          </a:p>
        </p:txBody>
      </p:sp>
    </p:spTree>
  </p:cSld>
  <p:clrMapOvr>
    <a:masterClrMapping/>
  </p:clrMapOvr>
  <p:transition advClick="0">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GB" dirty="0" smtClean="0"/>
              <a:t>USP/Bristol/Nottingham 5</a:t>
            </a:r>
            <a:endParaRPr lang="en-GB" dirty="0"/>
          </a:p>
        </p:txBody>
      </p:sp>
      <p:sp>
        <p:nvSpPr>
          <p:cNvPr id="3" name="Content Placeholder 2"/>
          <p:cNvSpPr>
            <a:spLocks noGrp="1"/>
          </p:cNvSpPr>
          <p:nvPr>
            <p:ph idx="1"/>
          </p:nvPr>
        </p:nvSpPr>
        <p:spPr>
          <a:xfrm>
            <a:off x="457200" y="1190847"/>
            <a:ext cx="8229600" cy="4682903"/>
          </a:xfrm>
        </p:spPr>
        <p:txBody>
          <a:bodyPr/>
          <a:lstStyle/>
          <a:p>
            <a:r>
              <a:rPr lang="en-GB" sz="2800" dirty="0" smtClean="0"/>
              <a:t>Challenges…early analysis:</a:t>
            </a:r>
          </a:p>
          <a:p>
            <a:r>
              <a:rPr lang="en-GB" sz="2800" dirty="0" smtClean="0"/>
              <a:t>Staffing and time constraints at USP</a:t>
            </a:r>
          </a:p>
          <a:p>
            <a:r>
              <a:rPr lang="en-GB" sz="2800" dirty="0" smtClean="0"/>
              <a:t>Personnel changes at university and </a:t>
            </a:r>
            <a:r>
              <a:rPr lang="en-GB" sz="2800" dirty="0" err="1" smtClean="0"/>
              <a:t>MoE</a:t>
            </a:r>
            <a:r>
              <a:rPr lang="en-GB" sz="2800" dirty="0" smtClean="0"/>
              <a:t> levels</a:t>
            </a:r>
          </a:p>
          <a:p>
            <a:r>
              <a:rPr lang="en-GB" sz="2800" dirty="0" smtClean="0"/>
              <a:t>Tensions between teaching and research</a:t>
            </a:r>
          </a:p>
          <a:p>
            <a:r>
              <a:rPr lang="en-GB" sz="2800" dirty="0" smtClean="0"/>
              <a:t>Negotiating different expectations and systems</a:t>
            </a:r>
          </a:p>
          <a:p>
            <a:r>
              <a:rPr lang="en-GB" sz="2800" dirty="0" smtClean="0"/>
              <a:t>International communications &amp; time differences</a:t>
            </a:r>
          </a:p>
          <a:p>
            <a:r>
              <a:rPr lang="en-GB" sz="2800" dirty="0" smtClean="0"/>
              <a:t>Conceptions of time and the impact of deadlines </a:t>
            </a:r>
          </a:p>
          <a:p>
            <a:r>
              <a:rPr lang="en-GB" sz="2800" dirty="0" smtClean="0"/>
              <a:t>Technology compatibilities North and South</a:t>
            </a:r>
          </a:p>
          <a:p>
            <a:r>
              <a:rPr lang="en-GB" sz="2800" dirty="0" smtClean="0"/>
              <a:t>Access to literature at USP </a:t>
            </a:r>
          </a:p>
          <a:p>
            <a:endParaRPr lang="en-GB" sz="2800" dirty="0" smtClean="0"/>
          </a:p>
          <a:p>
            <a:endParaRPr lang="en-GB" sz="2800" dirty="0"/>
          </a:p>
        </p:txBody>
      </p:sp>
    </p:spTree>
  </p:cSld>
  <p:clrMapOvr>
    <a:masterClrMapping/>
  </p:clrMapOvr>
  <p:transition advClick="0">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7353"/>
          </a:xfrm>
        </p:spPr>
        <p:txBody>
          <a:bodyPr/>
          <a:lstStyle/>
          <a:p>
            <a:r>
              <a:rPr lang="en-GB" dirty="0" smtClean="0"/>
              <a:t>USP/Bristol/Nottingham 6</a:t>
            </a:r>
            <a:endParaRPr lang="en-GB" dirty="0"/>
          </a:p>
        </p:txBody>
      </p:sp>
      <p:sp>
        <p:nvSpPr>
          <p:cNvPr id="3" name="Content Placeholder 2"/>
          <p:cNvSpPr>
            <a:spLocks noGrp="1"/>
          </p:cNvSpPr>
          <p:nvPr>
            <p:ph idx="1"/>
          </p:nvPr>
        </p:nvSpPr>
        <p:spPr>
          <a:xfrm>
            <a:off x="457200" y="1127051"/>
            <a:ext cx="8229600" cy="4746699"/>
          </a:xfrm>
        </p:spPr>
        <p:txBody>
          <a:bodyPr/>
          <a:lstStyle/>
          <a:p>
            <a:r>
              <a:rPr lang="en-GB" dirty="0" smtClean="0"/>
              <a:t>More sustainable futures for Pacific research partnerships ? Priorities for consideration:</a:t>
            </a:r>
          </a:p>
          <a:p>
            <a:r>
              <a:rPr lang="en-GB" dirty="0" smtClean="0"/>
              <a:t>The importance of face to face time</a:t>
            </a:r>
          </a:p>
          <a:p>
            <a:r>
              <a:rPr lang="en-GB" dirty="0" smtClean="0"/>
              <a:t>Understanding different research cultures and pressures South and North</a:t>
            </a:r>
          </a:p>
          <a:p>
            <a:r>
              <a:rPr lang="en-GB" dirty="0" smtClean="0"/>
              <a:t>Limitations of technologies</a:t>
            </a:r>
          </a:p>
          <a:p>
            <a:r>
              <a:rPr lang="en-GB" dirty="0" smtClean="0"/>
              <a:t>Other……????</a:t>
            </a:r>
          </a:p>
          <a:p>
            <a:endParaRPr lang="en-GB" dirty="0"/>
          </a:p>
        </p:txBody>
      </p:sp>
    </p:spTree>
  </p:cSld>
  <p:clrMapOvr>
    <a:masterClrMapping/>
  </p:clrMapOvr>
  <p:transition advClick="0">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Points for Discussion</a:t>
            </a:r>
            <a:endParaRPr lang="en-GB" dirty="0"/>
          </a:p>
        </p:txBody>
      </p:sp>
      <p:sp>
        <p:nvSpPr>
          <p:cNvPr id="3" name="Content Placeholder 2"/>
          <p:cNvSpPr>
            <a:spLocks noGrp="1"/>
          </p:cNvSpPr>
          <p:nvPr>
            <p:ph idx="1"/>
          </p:nvPr>
        </p:nvSpPr>
        <p:spPr>
          <a:xfrm>
            <a:off x="457200" y="1275907"/>
            <a:ext cx="8229600" cy="4597843"/>
          </a:xfrm>
        </p:spPr>
        <p:txBody>
          <a:bodyPr/>
          <a:lstStyle/>
          <a:p>
            <a:r>
              <a:rPr lang="en-GB" dirty="0" smtClean="0"/>
              <a:t>Experience of research partnership achievements elsewhere ?</a:t>
            </a:r>
          </a:p>
          <a:p>
            <a:endParaRPr lang="en-GB" dirty="0" smtClean="0"/>
          </a:p>
          <a:p>
            <a:r>
              <a:rPr lang="en-GB" dirty="0" smtClean="0"/>
              <a:t>Experience of challenges elsewhere ?</a:t>
            </a:r>
          </a:p>
          <a:p>
            <a:endParaRPr lang="en-GB" dirty="0" smtClean="0"/>
          </a:p>
          <a:p>
            <a:r>
              <a:rPr lang="en-GB" dirty="0" smtClean="0"/>
              <a:t>Discussion and contributions to the emergent USP/Bristol/Nottingham analysis</a:t>
            </a:r>
            <a:endParaRPr lang="en-GB" dirty="0"/>
          </a:p>
        </p:txBody>
      </p:sp>
    </p:spTree>
  </p:cSld>
  <p:clrMapOvr>
    <a:masterClrMapping/>
  </p:clrMapOvr>
  <p:transition advClick="0">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897380"/>
            <a:ext cx="8258175" cy="2354580"/>
          </a:xfrm>
        </p:spPr>
        <p:txBody>
          <a:bodyPr/>
          <a:lstStyle/>
          <a:p>
            <a:pPr eaLnBrk="1" hangingPunct="1"/>
            <a:r>
              <a:rPr lang="en-GB" altLang="en-US" sz="2800" dirty="0" smtClean="0"/>
              <a:t>Part 1:</a:t>
            </a:r>
            <a:br>
              <a:rPr lang="en-GB" altLang="en-US" sz="2800" dirty="0" smtClean="0"/>
            </a:br>
            <a:r>
              <a:rPr lang="en-GB" sz="2800" dirty="0"/>
              <a:t>Becoming and Being a Teacher: Fijian understandings of teachers' work and lives and their implications for the improvement of teaching and learning quality</a:t>
            </a:r>
            <a:br>
              <a:rPr lang="en-GB" sz="2800" dirty="0"/>
            </a:br>
            <a:r>
              <a:rPr lang="en-GB" altLang="en-US" sz="2800" dirty="0" smtClean="0"/>
              <a:t/>
            </a:r>
            <a:br>
              <a:rPr lang="en-GB" altLang="en-US" sz="2800" dirty="0" smtClean="0"/>
            </a:br>
            <a:r>
              <a:rPr lang="en-GB" altLang="en-US" sz="2800" dirty="0" smtClean="0"/>
              <a:t/>
            </a:r>
            <a:br>
              <a:rPr lang="en-GB" altLang="en-US" sz="2800" dirty="0" smtClean="0"/>
            </a:br>
            <a:r>
              <a:rPr lang="en-GB" altLang="en-US" sz="3600" dirty="0" smtClean="0"/>
              <a:t/>
            </a:r>
            <a:br>
              <a:rPr lang="en-GB" altLang="en-US" sz="3600" dirty="0" smtClean="0"/>
            </a:br>
            <a:r>
              <a:rPr lang="en-GB" altLang="en-US" sz="3600" dirty="0" smtClean="0"/>
              <a:t/>
            </a:r>
            <a:br>
              <a:rPr lang="en-GB" altLang="en-US" sz="3600" dirty="0" smtClean="0"/>
            </a:br>
            <a:r>
              <a:rPr lang="en-GB" altLang="en-US" dirty="0" smtClean="0"/>
              <a:t/>
            </a:r>
            <a:br>
              <a:rPr lang="en-GB" altLang="en-US" dirty="0" smtClean="0"/>
            </a:br>
            <a:r>
              <a:rPr lang="en-GB" altLang="en-US" dirty="0" smtClean="0"/>
              <a:t/>
            </a:r>
            <a:br>
              <a:rPr lang="en-GB" altLang="en-US" dirty="0" smtClean="0"/>
            </a:br>
            <a:r>
              <a:rPr lang="en-GB" altLang="en-US" dirty="0" smtClean="0"/>
              <a:t/>
            </a:r>
            <a:br>
              <a:rPr lang="en-GB" altLang="en-US" dirty="0" smtClean="0"/>
            </a:br>
            <a:r>
              <a:rPr lang="en-GB" altLang="en-US" dirty="0" smtClean="0"/>
              <a:t/>
            </a:r>
            <a:br>
              <a:rPr lang="en-GB" altLang="en-US" dirty="0" smtClean="0"/>
            </a:br>
            <a:r>
              <a:rPr lang="en-GB" altLang="en-US" dirty="0" smtClean="0"/>
              <a:t/>
            </a:r>
            <a:br>
              <a:rPr lang="en-GB" altLang="en-US" dirty="0" smtClean="0"/>
            </a:br>
            <a:endParaRPr lang="en-GB" altLang="en-US" dirty="0" smtClean="0"/>
          </a:p>
        </p:txBody>
      </p:sp>
      <p:sp>
        <p:nvSpPr>
          <p:cNvPr id="3075" name="TextBox 2"/>
          <p:cNvSpPr txBox="1">
            <a:spLocks noChangeArrowheads="1"/>
          </p:cNvSpPr>
          <p:nvPr/>
        </p:nvSpPr>
        <p:spPr bwMode="auto">
          <a:xfrm>
            <a:off x="273050" y="6057900"/>
            <a:ext cx="4705350" cy="646113"/>
          </a:xfrm>
          <a:prstGeom prst="rect">
            <a:avLst/>
          </a:prstGeom>
          <a:noFill/>
          <a:ln w="9525">
            <a:noFill/>
            <a:miter lim="800000"/>
            <a:headEnd/>
            <a:tailEnd/>
          </a:ln>
        </p:spPr>
        <p:txBody>
          <a:bodyPr>
            <a:spAutoFit/>
          </a:bodyPr>
          <a:lstStyle/>
          <a:p>
            <a:r>
              <a:rPr lang="en-GB" altLang="en-US">
                <a:solidFill>
                  <a:schemeClr val="bg1"/>
                </a:solidFill>
                <a:latin typeface="Calibri" pitchFamily="34" charset="0"/>
              </a:rPr>
              <a:t>Education in Small States Research Group: www.smallstates.net</a:t>
            </a:r>
          </a:p>
        </p:txBody>
      </p:sp>
      <p:pic>
        <p:nvPicPr>
          <p:cNvPr id="3076" name="Picture 1"/>
          <p:cNvPicPr>
            <a:picLocks noChangeAspect="1"/>
          </p:cNvPicPr>
          <p:nvPr/>
        </p:nvPicPr>
        <p:blipFill>
          <a:blip r:embed="rId3" cstate="print"/>
          <a:srcRect/>
          <a:stretch>
            <a:fillRect/>
          </a:stretch>
        </p:blipFill>
        <p:spPr bwMode="auto">
          <a:xfrm>
            <a:off x="6057900" y="4366260"/>
            <a:ext cx="2743200" cy="1394778"/>
          </a:xfrm>
          <a:prstGeom prst="rect">
            <a:avLst/>
          </a:prstGeom>
          <a:noFill/>
          <a:ln w="9525">
            <a:noFill/>
            <a:miter lim="800000"/>
            <a:headEnd/>
            <a:tailEnd/>
          </a:ln>
        </p:spPr>
      </p:pic>
    </p:spTree>
  </p:cSld>
  <p:clrMapOvr>
    <a:masterClrMapping/>
  </p:clrMapOvr>
  <p:transition advClick="0">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a:xfrm>
            <a:off x="457200" y="1701210"/>
            <a:ext cx="8229600" cy="4172540"/>
          </a:xfrm>
        </p:spPr>
        <p:txBody>
          <a:bodyPr/>
          <a:lstStyle/>
          <a:p>
            <a:r>
              <a:rPr lang="en-GB" dirty="0" smtClean="0"/>
              <a:t>Policy Imperatives</a:t>
            </a:r>
          </a:p>
          <a:p>
            <a:r>
              <a:rPr lang="en-GB" dirty="0" smtClean="0"/>
              <a:t>Critical Literatures</a:t>
            </a:r>
          </a:p>
          <a:p>
            <a:r>
              <a:rPr lang="en-GB" dirty="0" smtClean="0"/>
              <a:t>Research Question</a:t>
            </a:r>
          </a:p>
          <a:p>
            <a:r>
              <a:rPr lang="en-GB" dirty="0" smtClean="0"/>
              <a:t>Methodology</a:t>
            </a:r>
          </a:p>
          <a:p>
            <a:r>
              <a:rPr lang="en-GB" dirty="0" smtClean="0"/>
              <a:t>Points for Discussion</a:t>
            </a:r>
          </a:p>
          <a:p>
            <a:endParaRPr lang="en-GB" dirty="0"/>
          </a:p>
        </p:txBody>
      </p:sp>
    </p:spTree>
  </p:cSld>
  <p:clrMapOvr>
    <a:masterClrMapping/>
  </p:clrMapOvr>
  <p:transition advClick="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Policy Imperatives</a:t>
            </a:r>
          </a:p>
        </p:txBody>
      </p:sp>
      <p:sp>
        <p:nvSpPr>
          <p:cNvPr id="3" name="Content Placeholder 2"/>
          <p:cNvSpPr>
            <a:spLocks noGrp="1"/>
          </p:cNvSpPr>
          <p:nvPr>
            <p:ph idx="1"/>
          </p:nvPr>
        </p:nvSpPr>
        <p:spPr>
          <a:xfrm>
            <a:off x="457200" y="1701210"/>
            <a:ext cx="8407400" cy="4172540"/>
          </a:xfrm>
        </p:spPr>
        <p:txBody>
          <a:bodyPr/>
          <a:lstStyle/>
          <a:p>
            <a:r>
              <a:rPr lang="en-GB" dirty="0" smtClean="0"/>
              <a:t>SDGs reaffirm the importance of the teacher in achieving quality education for all</a:t>
            </a:r>
          </a:p>
          <a:p>
            <a:r>
              <a:rPr lang="en-GB" dirty="0" smtClean="0"/>
              <a:t>Building on key work such as GMRs</a:t>
            </a:r>
          </a:p>
          <a:p>
            <a:r>
              <a:rPr lang="en-GB" dirty="0" smtClean="0"/>
              <a:t>Small island states as seen as particular site of challenge</a:t>
            </a:r>
          </a:p>
          <a:p>
            <a:r>
              <a:rPr lang="en-GB" dirty="0" smtClean="0"/>
              <a:t>Regional and national policies for teacher education, teacher employment and teaching in South Pacific and Fiji</a:t>
            </a:r>
          </a:p>
          <a:p>
            <a:endParaRPr lang="en-GB" dirty="0"/>
          </a:p>
        </p:txBody>
      </p:sp>
    </p:spTree>
    <p:extLst>
      <p:ext uri="{BB962C8B-B14F-4D97-AF65-F5344CB8AC3E}">
        <p14:creationId xmlns:p14="http://schemas.microsoft.com/office/powerpoint/2010/main" xmlns="" val="1975227770"/>
      </p:ext>
    </p:extLst>
  </p:cSld>
  <p:clrMapOvr>
    <a:masterClrMapping/>
  </p:clrMapOvr>
  <p:transition advClick="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Literatures (1)</a:t>
            </a:r>
            <a:endParaRPr lang="en-GB" dirty="0"/>
          </a:p>
        </p:txBody>
      </p:sp>
      <p:sp>
        <p:nvSpPr>
          <p:cNvPr id="3" name="Content Placeholder 2"/>
          <p:cNvSpPr>
            <a:spLocks noGrp="1"/>
          </p:cNvSpPr>
          <p:nvPr>
            <p:ph idx="1"/>
          </p:nvPr>
        </p:nvSpPr>
        <p:spPr>
          <a:xfrm>
            <a:off x="457200" y="1701210"/>
            <a:ext cx="8229600" cy="4172540"/>
          </a:xfrm>
        </p:spPr>
        <p:txBody>
          <a:bodyPr/>
          <a:lstStyle/>
          <a:p>
            <a:r>
              <a:rPr lang="en-GB" dirty="0" err="1" smtClean="0"/>
              <a:t>Comparativist</a:t>
            </a:r>
            <a:r>
              <a:rPr lang="en-GB" dirty="0" smtClean="0"/>
              <a:t> lenses- policy borrowing / context matters (Crossley 2010; McGrath 2010)</a:t>
            </a:r>
          </a:p>
          <a:p>
            <a:r>
              <a:rPr lang="en-GB" dirty="0" smtClean="0"/>
              <a:t>“The Pacific Teacher” (</a:t>
            </a:r>
            <a:r>
              <a:rPr lang="en-GB" dirty="0" err="1"/>
              <a:t>Koya</a:t>
            </a:r>
            <a:r>
              <a:rPr lang="en-GB" dirty="0"/>
              <a:t> </a:t>
            </a:r>
            <a:r>
              <a:rPr lang="en-GB" dirty="0" err="1"/>
              <a:t>Vaka’uta</a:t>
            </a:r>
            <a:r>
              <a:rPr lang="en-GB" dirty="0"/>
              <a:t> </a:t>
            </a:r>
            <a:r>
              <a:rPr lang="en-GB" dirty="0" smtClean="0"/>
              <a:t>2012)</a:t>
            </a:r>
          </a:p>
          <a:p>
            <a:r>
              <a:rPr lang="en-GB" dirty="0" smtClean="0"/>
              <a:t>Teachers’ work, lives, capabilities (Day and </a:t>
            </a:r>
            <a:r>
              <a:rPr lang="en-GB" dirty="0" err="1" smtClean="0"/>
              <a:t>Gu</a:t>
            </a:r>
            <a:r>
              <a:rPr lang="en-GB" dirty="0" smtClean="0"/>
              <a:t> 2010; Buckler 2015)</a:t>
            </a:r>
          </a:p>
          <a:p>
            <a:endParaRPr lang="en-GB" dirty="0"/>
          </a:p>
        </p:txBody>
      </p:sp>
    </p:spTree>
    <p:extLst>
      <p:ext uri="{BB962C8B-B14F-4D97-AF65-F5344CB8AC3E}">
        <p14:creationId xmlns:p14="http://schemas.microsoft.com/office/powerpoint/2010/main" xmlns="" val="2662772125"/>
      </p:ext>
    </p:extLst>
  </p:cSld>
  <p:clrMapOvr>
    <a:masterClrMapping/>
  </p:clrMapOvr>
  <p:transition advClick="0">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Literatures (2)</a:t>
            </a:r>
            <a:endParaRPr lang="en-GB" dirty="0"/>
          </a:p>
        </p:txBody>
      </p:sp>
      <p:sp>
        <p:nvSpPr>
          <p:cNvPr id="3" name="Content Placeholder 2"/>
          <p:cNvSpPr>
            <a:spLocks noGrp="1"/>
          </p:cNvSpPr>
          <p:nvPr>
            <p:ph idx="1"/>
          </p:nvPr>
        </p:nvSpPr>
        <p:spPr>
          <a:xfrm>
            <a:off x="457200" y="1701210"/>
            <a:ext cx="8229600" cy="4172540"/>
          </a:xfrm>
        </p:spPr>
        <p:txBody>
          <a:bodyPr/>
          <a:lstStyle/>
          <a:p>
            <a:r>
              <a:rPr lang="en-GB" dirty="0"/>
              <a:t>Failures of teacher education policy enactment (</a:t>
            </a:r>
            <a:r>
              <a:rPr lang="en-GB" dirty="0" err="1"/>
              <a:t>Thaman</a:t>
            </a:r>
            <a:r>
              <a:rPr lang="en-GB" dirty="0"/>
              <a:t> 2008; </a:t>
            </a:r>
            <a:r>
              <a:rPr lang="en-GB" dirty="0" err="1"/>
              <a:t>Schweisfurth</a:t>
            </a:r>
            <a:r>
              <a:rPr lang="en-GB" dirty="0"/>
              <a:t> 2011). </a:t>
            </a:r>
          </a:p>
          <a:p>
            <a:r>
              <a:rPr lang="en-GB" dirty="0" err="1" smtClean="0"/>
              <a:t>Postcoloniality</a:t>
            </a:r>
            <a:r>
              <a:rPr lang="en-GB" dirty="0" smtClean="0"/>
              <a:t> and schooling (</a:t>
            </a:r>
            <a:r>
              <a:rPr lang="en-GB" dirty="0" err="1" smtClean="0"/>
              <a:t>Kupferman</a:t>
            </a:r>
            <a:r>
              <a:rPr lang="en-GB" dirty="0" smtClean="0"/>
              <a:t> 2013)</a:t>
            </a:r>
          </a:p>
          <a:p>
            <a:r>
              <a:rPr lang="en-GB" dirty="0" smtClean="0"/>
              <a:t>Political </a:t>
            </a:r>
            <a:r>
              <a:rPr lang="en-GB" dirty="0"/>
              <a:t>economy of scale </a:t>
            </a:r>
            <a:r>
              <a:rPr lang="en-GB" dirty="0" smtClean="0"/>
              <a:t>(Jessop 2002)</a:t>
            </a:r>
            <a:endParaRPr lang="en-GB" dirty="0"/>
          </a:p>
        </p:txBody>
      </p:sp>
    </p:spTree>
    <p:extLst>
      <p:ext uri="{BB962C8B-B14F-4D97-AF65-F5344CB8AC3E}">
        <p14:creationId xmlns:p14="http://schemas.microsoft.com/office/powerpoint/2010/main" xmlns="" val="4012629889"/>
      </p:ext>
    </p:extLst>
  </p:cSld>
  <p:clrMapOvr>
    <a:masterClrMapping/>
  </p:clrMapOvr>
  <p:transition advClick="0">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a:t>
            </a:r>
            <a:endParaRPr lang="en-GB" dirty="0"/>
          </a:p>
        </p:txBody>
      </p:sp>
      <p:sp>
        <p:nvSpPr>
          <p:cNvPr id="3" name="Content Placeholder 2"/>
          <p:cNvSpPr>
            <a:spLocks noGrp="1"/>
          </p:cNvSpPr>
          <p:nvPr>
            <p:ph idx="1"/>
          </p:nvPr>
        </p:nvSpPr>
        <p:spPr>
          <a:xfrm>
            <a:off x="457200" y="1701210"/>
            <a:ext cx="8229600" cy="4172540"/>
          </a:xfrm>
        </p:spPr>
        <p:txBody>
          <a:bodyPr/>
          <a:lstStyle/>
          <a:p>
            <a:r>
              <a:rPr lang="en-GB" dirty="0" smtClean="0"/>
              <a:t>How </a:t>
            </a:r>
            <a:r>
              <a:rPr lang="en-GB" dirty="0"/>
              <a:t>are issues of teacher becoming, being and belonging understood in Fiji by various stakeholders and what implications does this have for the drive to improve the quality of teaching and learning? </a:t>
            </a:r>
          </a:p>
          <a:p>
            <a:endParaRPr lang="en-GB" dirty="0"/>
          </a:p>
        </p:txBody>
      </p:sp>
    </p:spTree>
    <p:extLst>
      <p:ext uri="{BB962C8B-B14F-4D97-AF65-F5344CB8AC3E}">
        <p14:creationId xmlns:p14="http://schemas.microsoft.com/office/powerpoint/2010/main" xmlns="" val="2886366255"/>
      </p:ext>
    </p:extLst>
  </p:cSld>
  <p:clrMapOvr>
    <a:masterClrMapping/>
  </p:clrMapOvr>
  <p:transition advClick="0">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 (1)</a:t>
            </a:r>
            <a:endParaRPr lang="en-GB" dirty="0"/>
          </a:p>
        </p:txBody>
      </p:sp>
      <p:sp>
        <p:nvSpPr>
          <p:cNvPr id="3" name="Content Placeholder 2"/>
          <p:cNvSpPr>
            <a:spLocks noGrp="1"/>
          </p:cNvSpPr>
          <p:nvPr>
            <p:ph idx="1"/>
          </p:nvPr>
        </p:nvSpPr>
        <p:spPr>
          <a:xfrm>
            <a:off x="457200" y="1586910"/>
            <a:ext cx="8547100" cy="4172540"/>
          </a:xfrm>
        </p:spPr>
        <p:txBody>
          <a:bodyPr/>
          <a:lstStyle/>
          <a:p>
            <a:pPr>
              <a:spcBef>
                <a:spcPts val="760"/>
              </a:spcBef>
            </a:pPr>
            <a:r>
              <a:rPr lang="en-GB" dirty="0" smtClean="0"/>
              <a:t>Mixed </a:t>
            </a:r>
            <a:r>
              <a:rPr lang="en-GB" dirty="0"/>
              <a:t>methods approach </a:t>
            </a:r>
            <a:r>
              <a:rPr lang="en-GB" dirty="0" smtClean="0"/>
              <a:t>–</a:t>
            </a:r>
          </a:p>
          <a:p>
            <a:pPr lvl="1">
              <a:spcBef>
                <a:spcPts val="760"/>
              </a:spcBef>
            </a:pPr>
            <a:r>
              <a:rPr lang="en-GB" dirty="0" smtClean="0"/>
              <a:t>qualitative / quantitative</a:t>
            </a:r>
          </a:p>
          <a:p>
            <a:pPr lvl="1">
              <a:spcBef>
                <a:spcPts val="760"/>
              </a:spcBef>
            </a:pPr>
            <a:r>
              <a:rPr lang="en-GB" dirty="0" smtClean="0"/>
              <a:t>Pacific </a:t>
            </a:r>
            <a:r>
              <a:rPr lang="en-GB" dirty="0"/>
              <a:t>Island and Western </a:t>
            </a:r>
            <a:endParaRPr lang="en-GB" dirty="0" smtClean="0"/>
          </a:p>
          <a:p>
            <a:pPr>
              <a:spcBef>
                <a:spcPts val="760"/>
              </a:spcBef>
            </a:pPr>
            <a:r>
              <a:rPr lang="en-GB" dirty="0" smtClean="0"/>
              <a:t>Questionnaires</a:t>
            </a:r>
          </a:p>
          <a:p>
            <a:pPr>
              <a:spcBef>
                <a:spcPts val="760"/>
              </a:spcBef>
            </a:pPr>
            <a:r>
              <a:rPr lang="en-GB" dirty="0"/>
              <a:t>Elite interviews</a:t>
            </a:r>
          </a:p>
          <a:p>
            <a:pPr>
              <a:spcBef>
                <a:spcPts val="760"/>
              </a:spcBef>
            </a:pPr>
            <a:r>
              <a:rPr lang="en-GB" dirty="0"/>
              <a:t>Critical discourse </a:t>
            </a:r>
            <a:r>
              <a:rPr lang="en-GB" dirty="0" smtClean="0"/>
              <a:t>analysis</a:t>
            </a:r>
            <a:endParaRPr lang="en-GB" dirty="0"/>
          </a:p>
        </p:txBody>
      </p:sp>
    </p:spTree>
    <p:extLst>
      <p:ext uri="{BB962C8B-B14F-4D97-AF65-F5344CB8AC3E}">
        <p14:creationId xmlns:p14="http://schemas.microsoft.com/office/powerpoint/2010/main" xmlns="" val="1663090146"/>
      </p:ext>
    </p:extLst>
  </p:cSld>
  <p:clrMapOvr>
    <a:masterClrMapping/>
  </p:clrMapOvr>
  <p:transition advClick="0">
    <p:wedge/>
  </p:transition>
  <p:timing>
    <p:tnLst>
      <p:par>
        <p:cTn id="1" dur="indefinite" restart="never" nodeType="tmRoot"/>
      </p:par>
    </p:tnLst>
  </p:timing>
</p:sld>
</file>

<file path=ppt/theme/theme1.xml><?xml version="1.0" encoding="utf-8"?>
<a:theme xmlns:a="http://schemas.openxmlformats.org/drawingml/2006/main" name="UOBtemplate 13 Feb">
  <a:themeElements>
    <a:clrScheme name="UOBtemplate 13 Fe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OBtemplate 13 Feb">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OBtemplate 13 Fe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OBtemplate 13 Fe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OBtemplate 13 Fe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OBtemplate 13 Fe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OBtemplate 13 Fe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OBtemplate 13 Fe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OBtemplate 13 Feb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OBtemplate 13 Fe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OBtemplate 13 Fe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OBtemplate 13 Fe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OBtemplate 13 Fe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OBtemplate 13 Fe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UOB template subtitle in white bar 01 May</Template>
  <TotalTime>1581</TotalTime>
  <Words>1003</Words>
  <Application>Microsoft Office PowerPoint</Application>
  <PresentationFormat>On-screen Show (4:3)</PresentationFormat>
  <Paragraphs>130</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UOBtemplate 13 Feb</vt:lpstr>
      <vt:lpstr> UKFIET 2015 Symposium  Teacher Education, Contextual Values and Sustainable Futures. Learning from Pacific Experience and Perspectives  Michael Crossley, Frances Koya Vaka’utsa, Simon McGrath, Ledua Waqailiti and  Terra Sprague </vt:lpstr>
      <vt:lpstr>Overall Symposium Rationale</vt:lpstr>
      <vt:lpstr>Part 1: Becoming and Being a Teacher: Fijian understandings of teachers' work and lives and their implications for the improvement of teaching and learning quality          </vt:lpstr>
      <vt:lpstr>Structure</vt:lpstr>
      <vt:lpstr>Policy Imperatives</vt:lpstr>
      <vt:lpstr>Critical Literatures (1)</vt:lpstr>
      <vt:lpstr>Critical Literatures (2)</vt:lpstr>
      <vt:lpstr>Research Question</vt:lpstr>
      <vt:lpstr>Methodology (1)</vt:lpstr>
      <vt:lpstr>Methodology (2)</vt:lpstr>
      <vt:lpstr>Points for Discussion</vt:lpstr>
      <vt:lpstr>Part 2: Cross-cultural research Partnerships: Reflections of Pacific Experience and Collaboration.         </vt:lpstr>
      <vt:lpstr>Structure</vt:lpstr>
      <vt:lpstr>Partnerships and the International Development Literature</vt:lpstr>
      <vt:lpstr>The Case for International Research Partnerships</vt:lpstr>
      <vt:lpstr>The Rhetoric and Reality of Research Partnerships</vt:lpstr>
      <vt:lpstr> </vt:lpstr>
      <vt:lpstr>Rhetoric and Reality 2</vt:lpstr>
      <vt:lpstr>The USP/Bristol/Nottingham Research Partnership</vt:lpstr>
      <vt:lpstr>USP/Bristol/Nottingham 2</vt:lpstr>
      <vt:lpstr>USP/Bristol/Nottingham 3</vt:lpstr>
      <vt:lpstr>USP/Bristol/Nottingham 4</vt:lpstr>
      <vt:lpstr>USP/Bristol/Nottingham 5</vt:lpstr>
      <vt:lpstr>USP/Bristol/Nottingham 6</vt:lpstr>
      <vt:lpstr>Points for Discussion</vt:lpstr>
    </vt:vector>
  </TitlesOfParts>
  <Company>University of Bristol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title here</dc:title>
  <dc:creator>isses</dc:creator>
  <cp:lastModifiedBy>edmwc</cp:lastModifiedBy>
  <cp:revision>214</cp:revision>
  <dcterms:created xsi:type="dcterms:W3CDTF">2007-05-01T15:00:58Z</dcterms:created>
  <dcterms:modified xsi:type="dcterms:W3CDTF">2015-09-19T17:55:34Z</dcterms:modified>
</cp:coreProperties>
</file>