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4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4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BCA40-8CE2-4B54-8839-4BB68A7B7685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8BF2D-EEEB-4B5F-B7F4-B3C484283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51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CI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funnel chart&#10;&#10;Description automatically generated">
            <a:extLst>
              <a:ext uri="{FF2B5EF4-FFF2-40B4-BE49-F238E27FC236}">
                <a16:creationId xmlns:a16="http://schemas.microsoft.com/office/drawing/2014/main" id="{1415F76C-197C-3C4D-BD0B-494B26EAFD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4272"/>
            <a:ext cx="12192000" cy="6857602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AA2C545-983C-C24D-9E75-B485A05AC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86" y="252560"/>
            <a:ext cx="11713228" cy="577470"/>
          </a:xfrm>
        </p:spPr>
        <p:txBody>
          <a:bodyPr>
            <a:noAutofit/>
          </a:bodyPr>
          <a:lstStyle>
            <a:lvl1pPr>
              <a:defRPr sz="4411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885874F2-3C63-174A-8381-879EA6A6B5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9386" y="997206"/>
            <a:ext cx="11713228" cy="4908498"/>
          </a:xfrm>
        </p:spPr>
        <p:txBody>
          <a:bodyPr/>
          <a:lstStyle>
            <a:lvl1pPr>
              <a:lnSpc>
                <a:spcPct val="100000"/>
              </a:lnSpc>
              <a:defRPr sz="3509"/>
            </a:lvl1pPr>
            <a:lvl2pPr>
              <a:lnSpc>
                <a:spcPct val="100000"/>
              </a:lnSpc>
              <a:defRPr sz="3008"/>
            </a:lvl2pPr>
            <a:lvl3pPr>
              <a:defRPr sz="2607"/>
            </a:lvl3pPr>
            <a:lvl4pPr>
              <a:lnSpc>
                <a:spcPct val="100000"/>
              </a:lnSpc>
              <a:defRPr sz="2406"/>
            </a:lvl4pPr>
            <a:lvl5pPr>
              <a:lnSpc>
                <a:spcPct val="100000"/>
              </a:lnSpc>
              <a:defRPr sz="2005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5FBDA0-9DAE-4C09-B540-95E33F4F73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4" y="5958101"/>
            <a:ext cx="239395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6CDEDAA-0CD6-71A2-A8B1-4233A6BE81C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452186" y="5906406"/>
            <a:ext cx="2195614" cy="812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27CAF4-BF30-1F4D-8730-D7B9E8B9C2A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074314" y="5905704"/>
            <a:ext cx="2158171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86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96D695-DABE-704C-9DE1-B34EA0F87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EBAE5-299D-9748-A0A4-C34FC5E37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65AC1-6376-8747-BA3B-407DB7221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ADA23-DA57-2A4C-B6CB-B7AB741D3F6E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815B8-EEB9-A744-BF65-312B42B16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53F34-A200-4A47-B0BB-60F18F542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25027-66E5-A54D-A7C0-36C2EAFEA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6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41C52C-AC1F-243E-238A-F2D2BFDDC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17573"/>
              </p:ext>
            </p:extLst>
          </p:nvPr>
        </p:nvGraphicFramePr>
        <p:xfrm>
          <a:off x="101601" y="190500"/>
          <a:ext cx="9826170" cy="4295052"/>
        </p:xfrm>
        <a:graphic>
          <a:graphicData uri="http://schemas.openxmlformats.org/drawingml/2006/table">
            <a:tbl>
              <a:tblPr firstRow="1" bandRow="1"/>
              <a:tblGrid>
                <a:gridCol w="295969">
                  <a:extLst>
                    <a:ext uri="{9D8B030D-6E8A-4147-A177-3AD203B41FA5}">
                      <a16:colId xmlns:a16="http://schemas.microsoft.com/office/drawing/2014/main" val="2965996"/>
                    </a:ext>
                  </a:extLst>
                </a:gridCol>
                <a:gridCol w="591938">
                  <a:extLst>
                    <a:ext uri="{9D8B030D-6E8A-4147-A177-3AD203B41FA5}">
                      <a16:colId xmlns:a16="http://schemas.microsoft.com/office/drawing/2014/main" val="1896135751"/>
                    </a:ext>
                  </a:extLst>
                </a:gridCol>
                <a:gridCol w="2249364">
                  <a:extLst>
                    <a:ext uri="{9D8B030D-6E8A-4147-A177-3AD203B41FA5}">
                      <a16:colId xmlns:a16="http://schemas.microsoft.com/office/drawing/2014/main" val="3505175809"/>
                    </a:ext>
                  </a:extLst>
                </a:gridCol>
                <a:gridCol w="2249364">
                  <a:extLst>
                    <a:ext uri="{9D8B030D-6E8A-4147-A177-3AD203B41FA5}">
                      <a16:colId xmlns:a16="http://schemas.microsoft.com/office/drawing/2014/main" val="3017657653"/>
                    </a:ext>
                  </a:extLst>
                </a:gridCol>
                <a:gridCol w="1479845">
                  <a:extLst>
                    <a:ext uri="{9D8B030D-6E8A-4147-A177-3AD203B41FA5}">
                      <a16:colId xmlns:a16="http://schemas.microsoft.com/office/drawing/2014/main" val="1198160682"/>
                    </a:ext>
                  </a:extLst>
                </a:gridCol>
                <a:gridCol w="1124352">
                  <a:extLst>
                    <a:ext uri="{9D8B030D-6E8A-4147-A177-3AD203B41FA5}">
                      <a16:colId xmlns:a16="http://schemas.microsoft.com/office/drawing/2014/main" val="229635521"/>
                    </a:ext>
                  </a:extLst>
                </a:gridCol>
                <a:gridCol w="1835338">
                  <a:extLst>
                    <a:ext uri="{9D8B030D-6E8A-4147-A177-3AD203B41FA5}">
                      <a16:colId xmlns:a16="http://schemas.microsoft.com/office/drawing/2014/main" val="3416927289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Sem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 bearing units 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Professional development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400289"/>
                  </a:ext>
                </a:extLst>
              </a:tr>
              <a:tr h="1055052">
                <a:tc rowSpan="3">
                  <a:txBody>
                    <a:bodyPr/>
                    <a:lstStyle>
                      <a:lvl1pPr marL="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Composites materials for sustainability (20 CATS)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Composites design, manufacture and product development  (20 CATS)</a:t>
                      </a:r>
                    </a:p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Research skills and ethics</a:t>
                      </a:r>
                    </a:p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Manufacturing of composite components</a:t>
                      </a:r>
                    </a:p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57424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Composites for lightweight structures </a:t>
                      </a:r>
                    </a:p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(20 CATS)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Presentation skills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Managing</a:t>
                      </a:r>
                    </a:p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data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Design, build and test competition</a:t>
                      </a:r>
                    </a:p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76177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800" dirty="0">
                        <a:effectLst/>
                        <a:latin typeface="+mj-lt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195401"/>
                  </a:ext>
                </a:extLst>
              </a:tr>
              <a:tr h="360000">
                <a:tc rowSpan="3">
                  <a:txBody>
                    <a:bodyPr/>
                    <a:lstStyle>
                      <a:lvl1pPr marL="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6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6E5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Business, innovation and entrepreneurship            (20 CATS)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Life cycle assessment (LCA)</a:t>
                      </a:r>
                      <a:endParaRPr lang="en-GB" sz="11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08964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6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6E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Advanced topics in composites (20 CATS)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JEC World Trade Show</a:t>
                      </a:r>
                      <a:endParaRPr lang="en-GB" sz="11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22818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6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6E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6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Chartered Engineer workshop</a:t>
                      </a:r>
                      <a:endParaRPr lang="en-GB" sz="1100" i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079045"/>
                  </a:ext>
                </a:extLst>
              </a:tr>
              <a:tr h="360000">
                <a:tc rowSpan="3">
                  <a:txBody>
                    <a:bodyPr/>
                    <a:lstStyle>
                      <a:lvl1pPr marL="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 rowSpan="3" gridSpan="2">
                  <a:txBody>
                    <a:bodyPr/>
                    <a:lstStyle>
                      <a:lvl1pPr marL="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transfer in practice (20 CATS)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3">
                  <a:txBody>
                    <a:bodyPr/>
                    <a:lstStyle>
                      <a:lvl1pPr marL="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60960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219207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82880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43841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04801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3657619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267220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4876823" algn="l" defTabSz="1219207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Journal paper writing retreat</a:t>
                      </a:r>
                      <a:endParaRPr lang="en-GB" sz="11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27273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52338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your own business</a:t>
                      </a:r>
                      <a:endParaRPr lang="en-GB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3984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A89421E-DDB8-0B6C-79F8-BD0BE871B29A}"/>
              </a:ext>
            </a:extLst>
          </p:cNvPr>
          <p:cNvSpPr txBox="1"/>
          <p:nvPr/>
        </p:nvSpPr>
        <p:spPr>
          <a:xfrm>
            <a:off x="101601" y="4570192"/>
            <a:ext cx="425116" cy="261610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UoB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E6848B-D07F-2DF4-C698-61ECE7059501}"/>
              </a:ext>
            </a:extLst>
          </p:cNvPr>
          <p:cNvSpPr txBox="1"/>
          <p:nvPr/>
        </p:nvSpPr>
        <p:spPr>
          <a:xfrm>
            <a:off x="568326" y="4570192"/>
            <a:ext cx="439544" cy="2616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chemeClr val="bg1"/>
                </a:solidFill>
              </a:rPr>
              <a:t>UoN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14707B-33A5-B008-6FF5-DB480297D4F8}"/>
              </a:ext>
            </a:extLst>
          </p:cNvPr>
          <p:cNvSpPr txBox="1"/>
          <p:nvPr/>
        </p:nvSpPr>
        <p:spPr>
          <a:xfrm>
            <a:off x="1057427" y="4570192"/>
            <a:ext cx="426720" cy="26161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NCC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971014-1885-83F3-36BE-276199B2F789}"/>
              </a:ext>
            </a:extLst>
          </p:cNvPr>
          <p:cNvSpPr txBox="1"/>
          <p:nvPr/>
        </p:nvSpPr>
        <p:spPr>
          <a:xfrm>
            <a:off x="1533704" y="4570192"/>
            <a:ext cx="1172116" cy="43088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Distance learning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</a:rPr>
              <a:t>UoB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6E1BA4-69AF-B77F-A471-0AB82A3E81B5}"/>
              </a:ext>
            </a:extLst>
          </p:cNvPr>
          <p:cNvSpPr txBox="1"/>
          <p:nvPr/>
        </p:nvSpPr>
        <p:spPr>
          <a:xfrm>
            <a:off x="2774104" y="4570192"/>
            <a:ext cx="655949" cy="26161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Industry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B229B4-88FE-6CA0-4C88-9F3017EB1A6B}"/>
              </a:ext>
            </a:extLst>
          </p:cNvPr>
          <p:cNvSpPr txBox="1"/>
          <p:nvPr/>
        </p:nvSpPr>
        <p:spPr>
          <a:xfrm>
            <a:off x="3436286" y="4485553"/>
            <a:ext cx="202331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CATS = Credit Accumulation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and Transfer Scheme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Sem  = Semester,  Y= Year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060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Theme 2 - Design for Manufacturing via Validated Simulation</dc:title>
  <dc:creator>Janice Barton</dc:creator>
  <cp:lastModifiedBy>Clare Lapworth</cp:lastModifiedBy>
  <cp:revision>43</cp:revision>
  <dcterms:created xsi:type="dcterms:W3CDTF">2023-06-15T13:21:48Z</dcterms:created>
  <dcterms:modified xsi:type="dcterms:W3CDTF">2024-03-11T12:51:10Z</dcterms:modified>
</cp:coreProperties>
</file>