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sldIdLst>
    <p:sldId id="269" r:id="rId5"/>
    <p:sldId id="273" r:id="rId6"/>
    <p:sldId id="272" r:id="rId7"/>
    <p:sldId id="265" r:id="rId8"/>
    <p:sldId id="266" r:id="rId9"/>
    <p:sldId id="264" r:id="rId10"/>
    <p:sldId id="284" r:id="rId11"/>
    <p:sldId id="256" r:id="rId12"/>
    <p:sldId id="274" r:id="rId13"/>
    <p:sldId id="267" r:id="rId14"/>
    <p:sldId id="268" r:id="rId15"/>
    <p:sldId id="288" r:id="rId16"/>
    <p:sldId id="270" r:id="rId17"/>
    <p:sldId id="271"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5ADD3-5749-4070-9A57-63B0C6A0125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F3994CE8-6524-4406-A764-C44293A155FC}">
      <dgm:prSet phldrT="[Text]" custT="1"/>
      <dgm:spPr/>
      <dgm:t>
        <a:bodyPr/>
        <a:lstStyle/>
        <a:p>
          <a:r>
            <a:rPr lang="en-GB" sz="3600" dirty="0" smtClean="0"/>
            <a:t>Grammar and vocabulary </a:t>
          </a:r>
          <a:endParaRPr lang="en-GB" sz="3600" dirty="0"/>
        </a:p>
      </dgm:t>
    </dgm:pt>
    <dgm:pt modelId="{A3349993-21DB-4388-80E1-E25E1E2F9F54}" type="parTrans" cxnId="{9AF6234B-726B-4F04-8546-F95C2A2F98B6}">
      <dgm:prSet/>
      <dgm:spPr/>
      <dgm:t>
        <a:bodyPr/>
        <a:lstStyle/>
        <a:p>
          <a:endParaRPr lang="en-GB"/>
        </a:p>
      </dgm:t>
    </dgm:pt>
    <dgm:pt modelId="{B218873E-67F4-40D7-B0A6-E7929D624FF7}" type="sibTrans" cxnId="{9AF6234B-726B-4F04-8546-F95C2A2F98B6}">
      <dgm:prSet/>
      <dgm:spPr/>
      <dgm:t>
        <a:bodyPr/>
        <a:lstStyle/>
        <a:p>
          <a:endParaRPr lang="en-GB"/>
        </a:p>
      </dgm:t>
    </dgm:pt>
    <dgm:pt modelId="{FEFF6840-7D40-4E48-A070-8937FC189DB3}">
      <dgm:prSet phldrT="[Text]"/>
      <dgm:spPr/>
      <dgm:t>
        <a:bodyPr/>
        <a:lstStyle/>
        <a:p>
          <a:r>
            <a:rPr lang="en-GB" dirty="0" smtClean="0"/>
            <a:t>Critical thinking</a:t>
          </a:r>
          <a:endParaRPr lang="en-GB" dirty="0"/>
        </a:p>
      </dgm:t>
    </dgm:pt>
    <dgm:pt modelId="{691B73F7-71A8-46E7-AC15-17F8DE182EBF}" type="parTrans" cxnId="{FDCEEAA3-C041-4116-9F51-E5D9B3B8C09F}">
      <dgm:prSet/>
      <dgm:spPr/>
      <dgm:t>
        <a:bodyPr/>
        <a:lstStyle/>
        <a:p>
          <a:endParaRPr lang="en-GB"/>
        </a:p>
      </dgm:t>
    </dgm:pt>
    <dgm:pt modelId="{A07358E7-6A2B-4C7E-9F07-6388AB70E691}" type="sibTrans" cxnId="{FDCEEAA3-C041-4116-9F51-E5D9B3B8C09F}">
      <dgm:prSet/>
      <dgm:spPr/>
      <dgm:t>
        <a:bodyPr/>
        <a:lstStyle/>
        <a:p>
          <a:endParaRPr lang="en-GB"/>
        </a:p>
      </dgm:t>
    </dgm:pt>
    <dgm:pt modelId="{DC25CBAC-853B-4E8A-8CB4-D812AAD8CB46}">
      <dgm:prSet phldrT="[Text]"/>
      <dgm:spPr/>
      <dgm:t>
        <a:bodyPr/>
        <a:lstStyle/>
        <a:p>
          <a:r>
            <a:rPr lang="en-GB" dirty="0" smtClean="0"/>
            <a:t>Culture</a:t>
          </a:r>
          <a:endParaRPr lang="en-GB" dirty="0"/>
        </a:p>
      </dgm:t>
    </dgm:pt>
    <dgm:pt modelId="{4712AEF3-C670-40E0-B6B4-AAF6F8D90BAB}" type="parTrans" cxnId="{E1564987-3FC1-432D-B1E5-74838CCB523A}">
      <dgm:prSet/>
      <dgm:spPr/>
      <dgm:t>
        <a:bodyPr/>
        <a:lstStyle/>
        <a:p>
          <a:endParaRPr lang="en-GB"/>
        </a:p>
      </dgm:t>
    </dgm:pt>
    <dgm:pt modelId="{2A9C98C9-2C86-4002-8B98-4F1A635F4313}" type="sibTrans" cxnId="{E1564987-3FC1-432D-B1E5-74838CCB523A}">
      <dgm:prSet/>
      <dgm:spPr/>
      <dgm:t>
        <a:bodyPr/>
        <a:lstStyle/>
        <a:p>
          <a:endParaRPr lang="en-GB"/>
        </a:p>
      </dgm:t>
    </dgm:pt>
    <dgm:pt modelId="{2EDEE2A6-97B0-48AD-AAF0-81B18CDD0B74}" type="pres">
      <dgm:prSet presAssocID="{88E5ADD3-5749-4070-9A57-63B0C6A01255}" presName="Name0" presStyleCnt="0">
        <dgm:presLayoutVars>
          <dgm:chMax val="7"/>
          <dgm:chPref val="7"/>
          <dgm:dir/>
          <dgm:animLvl val="lvl"/>
        </dgm:presLayoutVars>
      </dgm:prSet>
      <dgm:spPr/>
      <dgm:t>
        <a:bodyPr/>
        <a:lstStyle/>
        <a:p>
          <a:endParaRPr lang="en-GB"/>
        </a:p>
      </dgm:t>
    </dgm:pt>
    <dgm:pt modelId="{9B0C9F4E-9781-4412-964D-B2597E2F852F}" type="pres">
      <dgm:prSet presAssocID="{F3994CE8-6524-4406-A764-C44293A155FC}" presName="Accent1" presStyleCnt="0"/>
      <dgm:spPr/>
    </dgm:pt>
    <dgm:pt modelId="{C22BED4A-4719-4A54-8CC3-C68A6C24C2A3}" type="pres">
      <dgm:prSet presAssocID="{F3994CE8-6524-4406-A764-C44293A155FC}" presName="Accent" presStyleLbl="node1" presStyleIdx="0" presStyleCnt="3" custScaleX="171191" custScaleY="103275" custLinFactNeighborX="610" custLinFactNeighborY="613"/>
      <dgm:spPr>
        <a:solidFill>
          <a:schemeClr val="accent2">
            <a:lumMod val="40000"/>
            <a:lumOff val="60000"/>
          </a:schemeClr>
        </a:solidFill>
      </dgm:spPr>
    </dgm:pt>
    <dgm:pt modelId="{2FBFFD4A-721D-484C-A179-E301EEA75DF7}" type="pres">
      <dgm:prSet presAssocID="{F3994CE8-6524-4406-A764-C44293A155FC}" presName="Parent1" presStyleLbl="revTx" presStyleIdx="0" presStyleCnt="3" custScaleX="204721" custLinFactNeighborX="0" custLinFactNeighborY="-16932">
        <dgm:presLayoutVars>
          <dgm:chMax val="1"/>
          <dgm:chPref val="1"/>
          <dgm:bulletEnabled val="1"/>
        </dgm:presLayoutVars>
      </dgm:prSet>
      <dgm:spPr/>
      <dgm:t>
        <a:bodyPr/>
        <a:lstStyle/>
        <a:p>
          <a:endParaRPr lang="en-GB"/>
        </a:p>
      </dgm:t>
    </dgm:pt>
    <dgm:pt modelId="{C9CACB0C-78A3-4205-BFFA-26DE27C43431}" type="pres">
      <dgm:prSet presAssocID="{FEFF6840-7D40-4E48-A070-8937FC189DB3}" presName="Accent2" presStyleCnt="0"/>
      <dgm:spPr/>
    </dgm:pt>
    <dgm:pt modelId="{F416A471-A15A-492F-BDD2-B4125068FDC2}" type="pres">
      <dgm:prSet presAssocID="{FEFF6840-7D40-4E48-A070-8937FC189DB3}" presName="Accent" presStyleLbl="node1" presStyleIdx="1" presStyleCnt="3" custScaleX="166298" custScaleY="94379"/>
      <dgm:spPr>
        <a:solidFill>
          <a:schemeClr val="accent1">
            <a:lumMod val="60000"/>
            <a:lumOff val="40000"/>
          </a:schemeClr>
        </a:solidFill>
      </dgm:spPr>
    </dgm:pt>
    <dgm:pt modelId="{B7D14119-4F6C-4D82-ADF8-4DC7C7FFA661}" type="pres">
      <dgm:prSet presAssocID="{FEFF6840-7D40-4E48-A070-8937FC189DB3}" presName="Parent2" presStyleLbl="revTx" presStyleIdx="1" presStyleCnt="3" custScaleX="207168">
        <dgm:presLayoutVars>
          <dgm:chMax val="1"/>
          <dgm:chPref val="1"/>
          <dgm:bulletEnabled val="1"/>
        </dgm:presLayoutVars>
      </dgm:prSet>
      <dgm:spPr/>
      <dgm:t>
        <a:bodyPr/>
        <a:lstStyle/>
        <a:p>
          <a:endParaRPr lang="en-GB"/>
        </a:p>
      </dgm:t>
    </dgm:pt>
    <dgm:pt modelId="{0C9CD717-C2A1-4204-B9E8-1FAB0F664F2E}" type="pres">
      <dgm:prSet presAssocID="{DC25CBAC-853B-4E8A-8CB4-D812AAD8CB46}" presName="Accent3" presStyleCnt="0"/>
      <dgm:spPr/>
    </dgm:pt>
    <dgm:pt modelId="{66ADF459-60CB-44DF-B484-45C16F161F9C}" type="pres">
      <dgm:prSet presAssocID="{DC25CBAC-853B-4E8A-8CB4-D812AAD8CB46}" presName="Accent" presStyleLbl="node1" presStyleIdx="2" presStyleCnt="3" custScaleX="185234" custScaleY="103860"/>
      <dgm:spPr>
        <a:solidFill>
          <a:schemeClr val="accent2">
            <a:lumMod val="75000"/>
          </a:schemeClr>
        </a:solidFill>
      </dgm:spPr>
    </dgm:pt>
    <dgm:pt modelId="{052D2644-3980-4FAE-9859-125E1C4733DD}" type="pres">
      <dgm:prSet presAssocID="{DC25CBAC-853B-4E8A-8CB4-D812AAD8CB46}" presName="Parent3" presStyleLbl="revTx" presStyleIdx="2" presStyleCnt="3" custLinFactNeighborX="7854" custLinFactNeighborY="10023">
        <dgm:presLayoutVars>
          <dgm:chMax val="1"/>
          <dgm:chPref val="1"/>
          <dgm:bulletEnabled val="1"/>
        </dgm:presLayoutVars>
      </dgm:prSet>
      <dgm:spPr/>
      <dgm:t>
        <a:bodyPr/>
        <a:lstStyle/>
        <a:p>
          <a:endParaRPr lang="en-GB"/>
        </a:p>
      </dgm:t>
    </dgm:pt>
  </dgm:ptLst>
  <dgm:cxnLst>
    <dgm:cxn modelId="{61DA93A1-E1A3-4121-BA5A-5ABDF03F8F28}" type="presOf" srcId="{FEFF6840-7D40-4E48-A070-8937FC189DB3}" destId="{B7D14119-4F6C-4D82-ADF8-4DC7C7FFA661}" srcOrd="0" destOrd="0" presId="urn:microsoft.com/office/officeart/2009/layout/CircleArrowProcess"/>
    <dgm:cxn modelId="{EA4C09C8-9093-408C-95C5-8693C506CE9D}" type="presOf" srcId="{DC25CBAC-853B-4E8A-8CB4-D812AAD8CB46}" destId="{052D2644-3980-4FAE-9859-125E1C4733DD}" srcOrd="0" destOrd="0" presId="urn:microsoft.com/office/officeart/2009/layout/CircleArrowProcess"/>
    <dgm:cxn modelId="{FDCEEAA3-C041-4116-9F51-E5D9B3B8C09F}" srcId="{88E5ADD3-5749-4070-9A57-63B0C6A01255}" destId="{FEFF6840-7D40-4E48-A070-8937FC189DB3}" srcOrd="1" destOrd="0" parTransId="{691B73F7-71A8-46E7-AC15-17F8DE182EBF}" sibTransId="{A07358E7-6A2B-4C7E-9F07-6388AB70E691}"/>
    <dgm:cxn modelId="{E1564987-3FC1-432D-B1E5-74838CCB523A}" srcId="{88E5ADD3-5749-4070-9A57-63B0C6A01255}" destId="{DC25CBAC-853B-4E8A-8CB4-D812AAD8CB46}" srcOrd="2" destOrd="0" parTransId="{4712AEF3-C670-40E0-B6B4-AAF6F8D90BAB}" sibTransId="{2A9C98C9-2C86-4002-8B98-4F1A635F4313}"/>
    <dgm:cxn modelId="{23578C80-CDEB-4EA0-8EC0-7DD2EA50E1D8}" type="presOf" srcId="{88E5ADD3-5749-4070-9A57-63B0C6A01255}" destId="{2EDEE2A6-97B0-48AD-AAF0-81B18CDD0B74}" srcOrd="0" destOrd="0" presId="urn:microsoft.com/office/officeart/2009/layout/CircleArrowProcess"/>
    <dgm:cxn modelId="{AC2587D7-5913-409E-9A2F-086FA90C0855}" type="presOf" srcId="{F3994CE8-6524-4406-A764-C44293A155FC}" destId="{2FBFFD4A-721D-484C-A179-E301EEA75DF7}" srcOrd="0" destOrd="0" presId="urn:microsoft.com/office/officeart/2009/layout/CircleArrowProcess"/>
    <dgm:cxn modelId="{9AF6234B-726B-4F04-8546-F95C2A2F98B6}" srcId="{88E5ADD3-5749-4070-9A57-63B0C6A01255}" destId="{F3994CE8-6524-4406-A764-C44293A155FC}" srcOrd="0" destOrd="0" parTransId="{A3349993-21DB-4388-80E1-E25E1E2F9F54}" sibTransId="{B218873E-67F4-40D7-B0A6-E7929D624FF7}"/>
    <dgm:cxn modelId="{4C16204C-05BC-4C07-9E12-5D180AB86851}" type="presParOf" srcId="{2EDEE2A6-97B0-48AD-AAF0-81B18CDD0B74}" destId="{9B0C9F4E-9781-4412-964D-B2597E2F852F}" srcOrd="0" destOrd="0" presId="urn:microsoft.com/office/officeart/2009/layout/CircleArrowProcess"/>
    <dgm:cxn modelId="{4952C622-7DFF-4A85-BE27-0416CDFE6792}" type="presParOf" srcId="{9B0C9F4E-9781-4412-964D-B2597E2F852F}" destId="{C22BED4A-4719-4A54-8CC3-C68A6C24C2A3}" srcOrd="0" destOrd="0" presId="urn:microsoft.com/office/officeart/2009/layout/CircleArrowProcess"/>
    <dgm:cxn modelId="{0D93E491-F6F3-49B9-873E-8E8253BBC0F5}" type="presParOf" srcId="{2EDEE2A6-97B0-48AD-AAF0-81B18CDD0B74}" destId="{2FBFFD4A-721D-484C-A179-E301EEA75DF7}" srcOrd="1" destOrd="0" presId="urn:microsoft.com/office/officeart/2009/layout/CircleArrowProcess"/>
    <dgm:cxn modelId="{FC68DAD9-965E-49EA-8093-C4DEA070625E}" type="presParOf" srcId="{2EDEE2A6-97B0-48AD-AAF0-81B18CDD0B74}" destId="{C9CACB0C-78A3-4205-BFFA-26DE27C43431}" srcOrd="2" destOrd="0" presId="urn:microsoft.com/office/officeart/2009/layout/CircleArrowProcess"/>
    <dgm:cxn modelId="{3927BBA9-4238-4384-A870-50CB0529A87C}" type="presParOf" srcId="{C9CACB0C-78A3-4205-BFFA-26DE27C43431}" destId="{F416A471-A15A-492F-BDD2-B4125068FDC2}" srcOrd="0" destOrd="0" presId="urn:microsoft.com/office/officeart/2009/layout/CircleArrowProcess"/>
    <dgm:cxn modelId="{6865F3DB-D27A-40D4-97DE-198BF569745D}" type="presParOf" srcId="{2EDEE2A6-97B0-48AD-AAF0-81B18CDD0B74}" destId="{B7D14119-4F6C-4D82-ADF8-4DC7C7FFA661}" srcOrd="3" destOrd="0" presId="urn:microsoft.com/office/officeart/2009/layout/CircleArrowProcess"/>
    <dgm:cxn modelId="{12A0F5A4-101C-4776-AA6A-1B3F83FF8F32}" type="presParOf" srcId="{2EDEE2A6-97B0-48AD-AAF0-81B18CDD0B74}" destId="{0C9CD717-C2A1-4204-B9E8-1FAB0F664F2E}" srcOrd="4" destOrd="0" presId="urn:microsoft.com/office/officeart/2009/layout/CircleArrowProcess"/>
    <dgm:cxn modelId="{EC620B88-B3C8-47B2-B03D-70BBFE1B0C9C}" type="presParOf" srcId="{0C9CD717-C2A1-4204-B9E8-1FAB0F664F2E}" destId="{66ADF459-60CB-44DF-B484-45C16F161F9C}" srcOrd="0" destOrd="0" presId="urn:microsoft.com/office/officeart/2009/layout/CircleArrowProcess"/>
    <dgm:cxn modelId="{B8FBE5D7-3A7F-4FE8-B804-CD9919059BA8}" type="presParOf" srcId="{2EDEE2A6-97B0-48AD-AAF0-81B18CDD0B74}" destId="{052D2644-3980-4FAE-9859-125E1C4733D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5ADD3-5749-4070-9A57-63B0C6A0125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F3994CE8-6524-4406-A764-C44293A155FC}">
      <dgm:prSet phldrT="[Text]" custT="1"/>
      <dgm:spPr/>
      <dgm:t>
        <a:bodyPr/>
        <a:lstStyle/>
        <a:p>
          <a:r>
            <a:rPr lang="en-GB" sz="3600" dirty="0" smtClean="0"/>
            <a:t>Grammar and vocabulary </a:t>
          </a:r>
          <a:endParaRPr lang="en-GB" sz="3600" dirty="0"/>
        </a:p>
      </dgm:t>
    </dgm:pt>
    <dgm:pt modelId="{A3349993-21DB-4388-80E1-E25E1E2F9F54}" type="parTrans" cxnId="{9AF6234B-726B-4F04-8546-F95C2A2F98B6}">
      <dgm:prSet/>
      <dgm:spPr/>
      <dgm:t>
        <a:bodyPr/>
        <a:lstStyle/>
        <a:p>
          <a:endParaRPr lang="en-GB"/>
        </a:p>
      </dgm:t>
    </dgm:pt>
    <dgm:pt modelId="{B218873E-67F4-40D7-B0A6-E7929D624FF7}" type="sibTrans" cxnId="{9AF6234B-726B-4F04-8546-F95C2A2F98B6}">
      <dgm:prSet/>
      <dgm:spPr/>
      <dgm:t>
        <a:bodyPr/>
        <a:lstStyle/>
        <a:p>
          <a:endParaRPr lang="en-GB"/>
        </a:p>
      </dgm:t>
    </dgm:pt>
    <dgm:pt modelId="{FEFF6840-7D40-4E48-A070-8937FC189DB3}">
      <dgm:prSet phldrT="[Text]"/>
      <dgm:spPr/>
      <dgm:t>
        <a:bodyPr/>
        <a:lstStyle/>
        <a:p>
          <a:r>
            <a:rPr lang="en-GB" dirty="0" smtClean="0"/>
            <a:t>Critical thinking</a:t>
          </a:r>
          <a:endParaRPr lang="en-GB" dirty="0"/>
        </a:p>
      </dgm:t>
    </dgm:pt>
    <dgm:pt modelId="{691B73F7-71A8-46E7-AC15-17F8DE182EBF}" type="parTrans" cxnId="{FDCEEAA3-C041-4116-9F51-E5D9B3B8C09F}">
      <dgm:prSet/>
      <dgm:spPr/>
      <dgm:t>
        <a:bodyPr/>
        <a:lstStyle/>
        <a:p>
          <a:endParaRPr lang="en-GB"/>
        </a:p>
      </dgm:t>
    </dgm:pt>
    <dgm:pt modelId="{A07358E7-6A2B-4C7E-9F07-6388AB70E691}" type="sibTrans" cxnId="{FDCEEAA3-C041-4116-9F51-E5D9B3B8C09F}">
      <dgm:prSet/>
      <dgm:spPr/>
      <dgm:t>
        <a:bodyPr/>
        <a:lstStyle/>
        <a:p>
          <a:endParaRPr lang="en-GB"/>
        </a:p>
      </dgm:t>
    </dgm:pt>
    <dgm:pt modelId="{DC25CBAC-853B-4E8A-8CB4-D812AAD8CB46}">
      <dgm:prSet phldrT="[Text]"/>
      <dgm:spPr/>
      <dgm:t>
        <a:bodyPr/>
        <a:lstStyle/>
        <a:p>
          <a:r>
            <a:rPr lang="en-GB" dirty="0" smtClean="0"/>
            <a:t>Culture</a:t>
          </a:r>
          <a:endParaRPr lang="en-GB" dirty="0"/>
        </a:p>
      </dgm:t>
    </dgm:pt>
    <dgm:pt modelId="{4712AEF3-C670-40E0-B6B4-AAF6F8D90BAB}" type="parTrans" cxnId="{E1564987-3FC1-432D-B1E5-74838CCB523A}">
      <dgm:prSet/>
      <dgm:spPr/>
      <dgm:t>
        <a:bodyPr/>
        <a:lstStyle/>
        <a:p>
          <a:endParaRPr lang="en-GB"/>
        </a:p>
      </dgm:t>
    </dgm:pt>
    <dgm:pt modelId="{2A9C98C9-2C86-4002-8B98-4F1A635F4313}" type="sibTrans" cxnId="{E1564987-3FC1-432D-B1E5-74838CCB523A}">
      <dgm:prSet/>
      <dgm:spPr/>
      <dgm:t>
        <a:bodyPr/>
        <a:lstStyle/>
        <a:p>
          <a:endParaRPr lang="en-GB"/>
        </a:p>
      </dgm:t>
    </dgm:pt>
    <dgm:pt modelId="{2EDEE2A6-97B0-48AD-AAF0-81B18CDD0B74}" type="pres">
      <dgm:prSet presAssocID="{88E5ADD3-5749-4070-9A57-63B0C6A01255}" presName="Name0" presStyleCnt="0">
        <dgm:presLayoutVars>
          <dgm:chMax val="7"/>
          <dgm:chPref val="7"/>
          <dgm:dir/>
          <dgm:animLvl val="lvl"/>
        </dgm:presLayoutVars>
      </dgm:prSet>
      <dgm:spPr/>
      <dgm:t>
        <a:bodyPr/>
        <a:lstStyle/>
        <a:p>
          <a:endParaRPr lang="en-GB"/>
        </a:p>
      </dgm:t>
    </dgm:pt>
    <dgm:pt modelId="{9B0C9F4E-9781-4412-964D-B2597E2F852F}" type="pres">
      <dgm:prSet presAssocID="{F3994CE8-6524-4406-A764-C44293A155FC}" presName="Accent1" presStyleCnt="0"/>
      <dgm:spPr/>
    </dgm:pt>
    <dgm:pt modelId="{C22BED4A-4719-4A54-8CC3-C68A6C24C2A3}" type="pres">
      <dgm:prSet presAssocID="{F3994CE8-6524-4406-A764-C44293A155FC}" presName="Accent" presStyleLbl="node1" presStyleIdx="0" presStyleCnt="3" custScaleX="171191" custScaleY="103275" custLinFactNeighborX="610" custLinFactNeighborY="613"/>
      <dgm:spPr>
        <a:solidFill>
          <a:schemeClr val="accent2">
            <a:lumMod val="40000"/>
            <a:lumOff val="60000"/>
          </a:schemeClr>
        </a:solidFill>
      </dgm:spPr>
    </dgm:pt>
    <dgm:pt modelId="{2FBFFD4A-721D-484C-A179-E301EEA75DF7}" type="pres">
      <dgm:prSet presAssocID="{F3994CE8-6524-4406-A764-C44293A155FC}" presName="Parent1" presStyleLbl="revTx" presStyleIdx="0" presStyleCnt="3" custScaleX="204721" custLinFactNeighborX="0" custLinFactNeighborY="-16932">
        <dgm:presLayoutVars>
          <dgm:chMax val="1"/>
          <dgm:chPref val="1"/>
          <dgm:bulletEnabled val="1"/>
        </dgm:presLayoutVars>
      </dgm:prSet>
      <dgm:spPr/>
      <dgm:t>
        <a:bodyPr/>
        <a:lstStyle/>
        <a:p>
          <a:endParaRPr lang="en-GB"/>
        </a:p>
      </dgm:t>
    </dgm:pt>
    <dgm:pt modelId="{C9CACB0C-78A3-4205-BFFA-26DE27C43431}" type="pres">
      <dgm:prSet presAssocID="{FEFF6840-7D40-4E48-A070-8937FC189DB3}" presName="Accent2" presStyleCnt="0"/>
      <dgm:spPr/>
    </dgm:pt>
    <dgm:pt modelId="{F416A471-A15A-492F-BDD2-B4125068FDC2}" type="pres">
      <dgm:prSet presAssocID="{FEFF6840-7D40-4E48-A070-8937FC189DB3}" presName="Accent" presStyleLbl="node1" presStyleIdx="1" presStyleCnt="3" custScaleX="166298" custScaleY="94379"/>
      <dgm:spPr>
        <a:solidFill>
          <a:schemeClr val="accent1">
            <a:lumMod val="60000"/>
            <a:lumOff val="40000"/>
          </a:schemeClr>
        </a:solidFill>
      </dgm:spPr>
    </dgm:pt>
    <dgm:pt modelId="{B7D14119-4F6C-4D82-ADF8-4DC7C7FFA661}" type="pres">
      <dgm:prSet presAssocID="{FEFF6840-7D40-4E48-A070-8937FC189DB3}" presName="Parent2" presStyleLbl="revTx" presStyleIdx="1" presStyleCnt="3" custScaleX="207168">
        <dgm:presLayoutVars>
          <dgm:chMax val="1"/>
          <dgm:chPref val="1"/>
          <dgm:bulletEnabled val="1"/>
        </dgm:presLayoutVars>
      </dgm:prSet>
      <dgm:spPr/>
      <dgm:t>
        <a:bodyPr/>
        <a:lstStyle/>
        <a:p>
          <a:endParaRPr lang="en-GB"/>
        </a:p>
      </dgm:t>
    </dgm:pt>
    <dgm:pt modelId="{0C9CD717-C2A1-4204-B9E8-1FAB0F664F2E}" type="pres">
      <dgm:prSet presAssocID="{DC25CBAC-853B-4E8A-8CB4-D812AAD8CB46}" presName="Accent3" presStyleCnt="0"/>
      <dgm:spPr/>
    </dgm:pt>
    <dgm:pt modelId="{66ADF459-60CB-44DF-B484-45C16F161F9C}" type="pres">
      <dgm:prSet presAssocID="{DC25CBAC-853B-4E8A-8CB4-D812AAD8CB46}" presName="Accent" presStyleLbl="node1" presStyleIdx="2" presStyleCnt="3" custScaleX="185234" custScaleY="103860"/>
      <dgm:spPr>
        <a:solidFill>
          <a:schemeClr val="accent2">
            <a:lumMod val="75000"/>
          </a:schemeClr>
        </a:solidFill>
      </dgm:spPr>
    </dgm:pt>
    <dgm:pt modelId="{052D2644-3980-4FAE-9859-125E1C4733DD}" type="pres">
      <dgm:prSet presAssocID="{DC25CBAC-853B-4E8A-8CB4-D812AAD8CB46}" presName="Parent3" presStyleLbl="revTx" presStyleIdx="2" presStyleCnt="3" custLinFactNeighborX="7854" custLinFactNeighborY="10023">
        <dgm:presLayoutVars>
          <dgm:chMax val="1"/>
          <dgm:chPref val="1"/>
          <dgm:bulletEnabled val="1"/>
        </dgm:presLayoutVars>
      </dgm:prSet>
      <dgm:spPr/>
      <dgm:t>
        <a:bodyPr/>
        <a:lstStyle/>
        <a:p>
          <a:endParaRPr lang="en-GB"/>
        </a:p>
      </dgm:t>
    </dgm:pt>
  </dgm:ptLst>
  <dgm:cxnLst>
    <dgm:cxn modelId="{FDCEEAA3-C041-4116-9F51-E5D9B3B8C09F}" srcId="{88E5ADD3-5749-4070-9A57-63B0C6A01255}" destId="{FEFF6840-7D40-4E48-A070-8937FC189DB3}" srcOrd="1" destOrd="0" parTransId="{691B73F7-71A8-46E7-AC15-17F8DE182EBF}" sibTransId="{A07358E7-6A2B-4C7E-9F07-6388AB70E691}"/>
    <dgm:cxn modelId="{AC66AE8B-6F64-4E2A-83A4-94B3AAD7E71A}" type="presOf" srcId="{88E5ADD3-5749-4070-9A57-63B0C6A01255}" destId="{2EDEE2A6-97B0-48AD-AAF0-81B18CDD0B74}" srcOrd="0" destOrd="0" presId="urn:microsoft.com/office/officeart/2009/layout/CircleArrowProcess"/>
    <dgm:cxn modelId="{E1564987-3FC1-432D-B1E5-74838CCB523A}" srcId="{88E5ADD3-5749-4070-9A57-63B0C6A01255}" destId="{DC25CBAC-853B-4E8A-8CB4-D812AAD8CB46}" srcOrd="2" destOrd="0" parTransId="{4712AEF3-C670-40E0-B6B4-AAF6F8D90BAB}" sibTransId="{2A9C98C9-2C86-4002-8B98-4F1A635F4313}"/>
    <dgm:cxn modelId="{95C1C113-D350-4E9C-94CE-44DD3E78AE22}" type="presOf" srcId="{DC25CBAC-853B-4E8A-8CB4-D812AAD8CB46}" destId="{052D2644-3980-4FAE-9859-125E1C4733DD}" srcOrd="0" destOrd="0" presId="urn:microsoft.com/office/officeart/2009/layout/CircleArrowProcess"/>
    <dgm:cxn modelId="{21C82BC5-0BFA-4206-AAA5-556496B88F0F}" type="presOf" srcId="{FEFF6840-7D40-4E48-A070-8937FC189DB3}" destId="{B7D14119-4F6C-4D82-ADF8-4DC7C7FFA661}" srcOrd="0" destOrd="0" presId="urn:microsoft.com/office/officeart/2009/layout/CircleArrowProcess"/>
    <dgm:cxn modelId="{A5EA728E-5CD8-4781-8BDB-4FFC110B63BD}" type="presOf" srcId="{F3994CE8-6524-4406-A764-C44293A155FC}" destId="{2FBFFD4A-721D-484C-A179-E301EEA75DF7}" srcOrd="0" destOrd="0" presId="urn:microsoft.com/office/officeart/2009/layout/CircleArrowProcess"/>
    <dgm:cxn modelId="{9AF6234B-726B-4F04-8546-F95C2A2F98B6}" srcId="{88E5ADD3-5749-4070-9A57-63B0C6A01255}" destId="{F3994CE8-6524-4406-A764-C44293A155FC}" srcOrd="0" destOrd="0" parTransId="{A3349993-21DB-4388-80E1-E25E1E2F9F54}" sibTransId="{B218873E-67F4-40D7-B0A6-E7929D624FF7}"/>
    <dgm:cxn modelId="{C85C8494-70C7-4535-9389-07222E08C7C2}" type="presParOf" srcId="{2EDEE2A6-97B0-48AD-AAF0-81B18CDD0B74}" destId="{9B0C9F4E-9781-4412-964D-B2597E2F852F}" srcOrd="0" destOrd="0" presId="urn:microsoft.com/office/officeart/2009/layout/CircleArrowProcess"/>
    <dgm:cxn modelId="{3E3E65A5-EC7E-4CA6-8233-60D05361C1BB}" type="presParOf" srcId="{9B0C9F4E-9781-4412-964D-B2597E2F852F}" destId="{C22BED4A-4719-4A54-8CC3-C68A6C24C2A3}" srcOrd="0" destOrd="0" presId="urn:microsoft.com/office/officeart/2009/layout/CircleArrowProcess"/>
    <dgm:cxn modelId="{79E7F6ED-D6C7-4798-9BEC-B108802AB4DF}" type="presParOf" srcId="{2EDEE2A6-97B0-48AD-AAF0-81B18CDD0B74}" destId="{2FBFFD4A-721D-484C-A179-E301EEA75DF7}" srcOrd="1" destOrd="0" presId="urn:microsoft.com/office/officeart/2009/layout/CircleArrowProcess"/>
    <dgm:cxn modelId="{8365B381-2AB2-4D38-B5C9-F3D1C405E9DE}" type="presParOf" srcId="{2EDEE2A6-97B0-48AD-AAF0-81B18CDD0B74}" destId="{C9CACB0C-78A3-4205-BFFA-26DE27C43431}" srcOrd="2" destOrd="0" presId="urn:microsoft.com/office/officeart/2009/layout/CircleArrowProcess"/>
    <dgm:cxn modelId="{9BC8975F-C39A-4141-BDBD-5784A9A1AFFC}" type="presParOf" srcId="{C9CACB0C-78A3-4205-BFFA-26DE27C43431}" destId="{F416A471-A15A-492F-BDD2-B4125068FDC2}" srcOrd="0" destOrd="0" presId="urn:microsoft.com/office/officeart/2009/layout/CircleArrowProcess"/>
    <dgm:cxn modelId="{125071E4-E280-4E38-8B11-5B3398466315}" type="presParOf" srcId="{2EDEE2A6-97B0-48AD-AAF0-81B18CDD0B74}" destId="{B7D14119-4F6C-4D82-ADF8-4DC7C7FFA661}" srcOrd="3" destOrd="0" presId="urn:microsoft.com/office/officeart/2009/layout/CircleArrowProcess"/>
    <dgm:cxn modelId="{C621F08A-17A0-4827-841C-505BA5F69514}" type="presParOf" srcId="{2EDEE2A6-97B0-48AD-AAF0-81B18CDD0B74}" destId="{0C9CD717-C2A1-4204-B9E8-1FAB0F664F2E}" srcOrd="4" destOrd="0" presId="urn:microsoft.com/office/officeart/2009/layout/CircleArrowProcess"/>
    <dgm:cxn modelId="{5500F439-F041-4778-A629-F6FFBB7E746E}" type="presParOf" srcId="{0C9CD717-C2A1-4204-B9E8-1FAB0F664F2E}" destId="{66ADF459-60CB-44DF-B484-45C16F161F9C}" srcOrd="0" destOrd="0" presId="urn:microsoft.com/office/officeart/2009/layout/CircleArrowProcess"/>
    <dgm:cxn modelId="{1145D96C-10BE-4CE2-B840-70A7CEECFFC9}" type="presParOf" srcId="{2EDEE2A6-97B0-48AD-AAF0-81B18CDD0B74}" destId="{052D2644-3980-4FAE-9859-125E1C4733D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ED4A-4719-4A54-8CC3-C68A6C24C2A3}">
      <dsp:nvSpPr>
        <dsp:cNvPr id="0" name=""/>
        <dsp:cNvSpPr/>
      </dsp:nvSpPr>
      <dsp:spPr>
        <a:xfrm>
          <a:off x="1751844" y="-26629"/>
          <a:ext cx="4403695" cy="2657037"/>
        </a:xfrm>
        <a:prstGeom prst="circularArrow">
          <a:avLst>
            <a:gd name="adj1" fmla="val 10980"/>
            <a:gd name="adj2" fmla="val 1142322"/>
            <a:gd name="adj3" fmla="val 4500000"/>
            <a:gd name="adj4" fmla="val 10800000"/>
            <a:gd name="adj5" fmla="val 125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FFD4A-721D-484C-A179-E301EEA75DF7}">
      <dsp:nvSpPr>
        <dsp:cNvPr id="0" name=""/>
        <dsp:cNvSpPr/>
      </dsp:nvSpPr>
      <dsp:spPr>
        <a:xfrm>
          <a:off x="2471934" y="807593"/>
          <a:ext cx="2926335"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t>Grammar and vocabulary </a:t>
          </a:r>
          <a:endParaRPr lang="en-GB" sz="3600" kern="1200" dirty="0"/>
        </a:p>
      </dsp:txBody>
      <dsp:txXfrm>
        <a:off x="2471934" y="807593"/>
        <a:ext cx="2926335" cy="714542"/>
      </dsp:txXfrm>
    </dsp:sp>
    <dsp:sp modelId="{F416A471-A15A-492F-BDD2-B4125068FDC2}">
      <dsp:nvSpPr>
        <dsp:cNvPr id="0" name=""/>
        <dsp:cNvSpPr/>
      </dsp:nvSpPr>
      <dsp:spPr>
        <a:xfrm>
          <a:off x="1084615" y="1550288"/>
          <a:ext cx="4277828" cy="2428162"/>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14119-4F6C-4D82-ADF8-4DC7C7FFA661}">
      <dsp:nvSpPr>
        <dsp:cNvPr id="0" name=""/>
        <dsp:cNvSpPr/>
      </dsp:nvSpPr>
      <dsp:spPr>
        <a:xfrm>
          <a:off x="1742872" y="2415383"/>
          <a:ext cx="2961313"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Critical thinking</a:t>
          </a:r>
          <a:endParaRPr lang="en-GB" sz="3500" kern="1200" dirty="0"/>
        </a:p>
      </dsp:txBody>
      <dsp:txXfrm>
        <a:off x="1742872" y="2415383"/>
        <a:ext cx="2961313" cy="714542"/>
      </dsp:txXfrm>
    </dsp:sp>
    <dsp:sp modelId="{66ADF459-60CB-44DF-B484-45C16F161F9C}">
      <dsp:nvSpPr>
        <dsp:cNvPr id="0" name=""/>
        <dsp:cNvSpPr/>
      </dsp:nvSpPr>
      <dsp:spPr>
        <a:xfrm>
          <a:off x="1893024" y="3090460"/>
          <a:ext cx="4093818" cy="2296308"/>
        </a:xfrm>
        <a:prstGeom prst="blockArc">
          <a:avLst>
            <a:gd name="adj1" fmla="val 13500000"/>
            <a:gd name="adj2" fmla="val 10800000"/>
            <a:gd name="adj3" fmla="val 1274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D2644-3980-4FAE-9859-125E1C4733DD}">
      <dsp:nvSpPr>
        <dsp:cNvPr id="0" name=""/>
        <dsp:cNvSpPr/>
      </dsp:nvSpPr>
      <dsp:spPr>
        <a:xfrm>
          <a:off x="3336038" y="3975942"/>
          <a:ext cx="1429426"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Culture</a:t>
          </a:r>
          <a:endParaRPr lang="en-GB" sz="3500" kern="1200" dirty="0"/>
        </a:p>
      </dsp:txBody>
      <dsp:txXfrm>
        <a:off x="3336038" y="3975942"/>
        <a:ext cx="1429426" cy="714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ED4A-4719-4A54-8CC3-C68A6C24C2A3}">
      <dsp:nvSpPr>
        <dsp:cNvPr id="0" name=""/>
        <dsp:cNvSpPr/>
      </dsp:nvSpPr>
      <dsp:spPr>
        <a:xfrm>
          <a:off x="1751844" y="-26629"/>
          <a:ext cx="4403695" cy="2657037"/>
        </a:xfrm>
        <a:prstGeom prst="circularArrow">
          <a:avLst>
            <a:gd name="adj1" fmla="val 10980"/>
            <a:gd name="adj2" fmla="val 1142322"/>
            <a:gd name="adj3" fmla="val 4500000"/>
            <a:gd name="adj4" fmla="val 10800000"/>
            <a:gd name="adj5" fmla="val 125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FFD4A-721D-484C-A179-E301EEA75DF7}">
      <dsp:nvSpPr>
        <dsp:cNvPr id="0" name=""/>
        <dsp:cNvSpPr/>
      </dsp:nvSpPr>
      <dsp:spPr>
        <a:xfrm>
          <a:off x="2471934" y="807593"/>
          <a:ext cx="2926335"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t>Grammar and vocabulary </a:t>
          </a:r>
          <a:endParaRPr lang="en-GB" sz="3600" kern="1200" dirty="0"/>
        </a:p>
      </dsp:txBody>
      <dsp:txXfrm>
        <a:off x="2471934" y="807593"/>
        <a:ext cx="2926335" cy="714542"/>
      </dsp:txXfrm>
    </dsp:sp>
    <dsp:sp modelId="{F416A471-A15A-492F-BDD2-B4125068FDC2}">
      <dsp:nvSpPr>
        <dsp:cNvPr id="0" name=""/>
        <dsp:cNvSpPr/>
      </dsp:nvSpPr>
      <dsp:spPr>
        <a:xfrm>
          <a:off x="1084615" y="1550288"/>
          <a:ext cx="4277828" cy="2428162"/>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14119-4F6C-4D82-ADF8-4DC7C7FFA661}">
      <dsp:nvSpPr>
        <dsp:cNvPr id="0" name=""/>
        <dsp:cNvSpPr/>
      </dsp:nvSpPr>
      <dsp:spPr>
        <a:xfrm>
          <a:off x="1742872" y="2415383"/>
          <a:ext cx="2961313"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Critical thinking</a:t>
          </a:r>
          <a:endParaRPr lang="en-GB" sz="3500" kern="1200" dirty="0"/>
        </a:p>
      </dsp:txBody>
      <dsp:txXfrm>
        <a:off x="1742872" y="2415383"/>
        <a:ext cx="2961313" cy="714542"/>
      </dsp:txXfrm>
    </dsp:sp>
    <dsp:sp modelId="{66ADF459-60CB-44DF-B484-45C16F161F9C}">
      <dsp:nvSpPr>
        <dsp:cNvPr id="0" name=""/>
        <dsp:cNvSpPr/>
      </dsp:nvSpPr>
      <dsp:spPr>
        <a:xfrm>
          <a:off x="1893024" y="3090460"/>
          <a:ext cx="4093818" cy="2296308"/>
        </a:xfrm>
        <a:prstGeom prst="blockArc">
          <a:avLst>
            <a:gd name="adj1" fmla="val 13500000"/>
            <a:gd name="adj2" fmla="val 10800000"/>
            <a:gd name="adj3" fmla="val 1274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D2644-3980-4FAE-9859-125E1C4733DD}">
      <dsp:nvSpPr>
        <dsp:cNvPr id="0" name=""/>
        <dsp:cNvSpPr/>
      </dsp:nvSpPr>
      <dsp:spPr>
        <a:xfrm>
          <a:off x="3336038" y="3975942"/>
          <a:ext cx="1429426" cy="71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Culture</a:t>
          </a:r>
          <a:endParaRPr lang="en-GB" sz="3500" kern="1200" dirty="0"/>
        </a:p>
      </dsp:txBody>
      <dsp:txXfrm>
        <a:off x="3336038" y="3975942"/>
        <a:ext cx="1429426" cy="71454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DF2CC-DF42-4E80-BF6C-E173A916217D}"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213977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F2CC-DF42-4E80-BF6C-E173A916217D}"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396179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F2CC-DF42-4E80-BF6C-E173A916217D}"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30853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77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730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386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52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371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073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204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427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F2CC-DF42-4E80-BF6C-E173A916217D}"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81831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790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3779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958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265F2-B766-47C5-88A1-8D96FB7EC5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72332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D98730-3357-45CF-AA41-574EEA137F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7369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53DF8E-1112-4E58-82BF-245468E525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656929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A236B4-E3B0-4291-9CC9-386E6BE929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79923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FA6BE2-6DA8-4DCD-9CEB-119B58FC397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99198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A54725-A958-4082-8858-9AB052C75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493909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2ED735-C776-41FE-B2F7-7E06278F742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79094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DF2CC-DF42-4E80-BF6C-E173A916217D}"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3761119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017BD-823D-41A8-A6FC-6140A910A05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12258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7E1E4C-FC14-4895-AF02-360D7D5353C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812361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9F5503-704F-4F0F-BF93-FC5BA2D9B1C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60180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EFFAE3-5B36-45B9-92EC-8D72E57C5AE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913911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6199B40-C55D-40C4-875C-A1A3ECB2B596}" type="datetimeFigureOut">
              <a:rPr lang="en-US"/>
              <a:pPr>
                <a:defRPr/>
              </a:pPr>
              <a:t>6/21/2016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603EAF-3A40-44C5-8920-DBAC2ACDE4B0}" type="slidenum">
              <a:rPr lang="en-GB"/>
              <a:pPr>
                <a:defRPr/>
              </a:pPr>
              <a:t>‹#›</a:t>
            </a:fld>
            <a:endParaRPr lang="en-GB"/>
          </a:p>
        </p:txBody>
      </p:sp>
    </p:spTree>
    <p:extLst>
      <p:ext uri="{BB962C8B-B14F-4D97-AF65-F5344CB8AC3E}">
        <p14:creationId xmlns:p14="http://schemas.microsoft.com/office/powerpoint/2010/main" val="334605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9A7556-2925-4EFC-BE5A-10A69948D948}" type="datetimeFigureOut">
              <a:rPr lang="en-US"/>
              <a:pPr>
                <a:defRPr/>
              </a:pPr>
              <a:t>6/21/2016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B9EF45-0F5F-41CF-B66F-626C6A122C1D}" type="slidenum">
              <a:rPr lang="en-GB"/>
              <a:pPr>
                <a:defRPr/>
              </a:pPr>
              <a:t>‹#›</a:t>
            </a:fld>
            <a:endParaRPr lang="en-GB"/>
          </a:p>
        </p:txBody>
      </p:sp>
    </p:spTree>
    <p:extLst>
      <p:ext uri="{BB962C8B-B14F-4D97-AF65-F5344CB8AC3E}">
        <p14:creationId xmlns:p14="http://schemas.microsoft.com/office/powerpoint/2010/main" val="2979137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0C993D-95FB-40B8-A4D3-0D74EA474695}" type="datetimeFigureOut">
              <a:rPr lang="en-US"/>
              <a:pPr>
                <a:defRPr/>
              </a:pPr>
              <a:t>6/21/2016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872559-0A18-4E16-BB23-B6CA24B407EA}" type="slidenum">
              <a:rPr lang="en-GB"/>
              <a:pPr>
                <a:defRPr/>
              </a:pPr>
              <a:t>‹#›</a:t>
            </a:fld>
            <a:endParaRPr lang="en-GB"/>
          </a:p>
        </p:txBody>
      </p:sp>
    </p:spTree>
    <p:extLst>
      <p:ext uri="{BB962C8B-B14F-4D97-AF65-F5344CB8AC3E}">
        <p14:creationId xmlns:p14="http://schemas.microsoft.com/office/powerpoint/2010/main" val="589314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6708084-17A5-454C-9D65-1352A98FCB16}" type="datetimeFigureOut">
              <a:rPr lang="en-US"/>
              <a:pPr>
                <a:defRPr/>
              </a:pPr>
              <a:t>6/21/2016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CACAC2-825E-4CAB-8B83-3E2F5A15BBC8}" type="slidenum">
              <a:rPr lang="en-GB"/>
              <a:pPr>
                <a:defRPr/>
              </a:pPr>
              <a:t>‹#›</a:t>
            </a:fld>
            <a:endParaRPr lang="en-GB"/>
          </a:p>
        </p:txBody>
      </p:sp>
    </p:spTree>
    <p:extLst>
      <p:ext uri="{BB962C8B-B14F-4D97-AF65-F5344CB8AC3E}">
        <p14:creationId xmlns:p14="http://schemas.microsoft.com/office/powerpoint/2010/main" val="880954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8D09935-F656-45BA-BF7D-F5C3535B7B9E}" type="datetimeFigureOut">
              <a:rPr lang="en-US"/>
              <a:pPr>
                <a:defRPr/>
              </a:pPr>
              <a:t>6/21/2016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5B70632-975D-476E-BE18-AE420644BF4D}" type="slidenum">
              <a:rPr lang="en-GB"/>
              <a:pPr>
                <a:defRPr/>
              </a:pPr>
              <a:t>‹#›</a:t>
            </a:fld>
            <a:endParaRPr lang="en-GB"/>
          </a:p>
        </p:txBody>
      </p:sp>
    </p:spTree>
    <p:extLst>
      <p:ext uri="{BB962C8B-B14F-4D97-AF65-F5344CB8AC3E}">
        <p14:creationId xmlns:p14="http://schemas.microsoft.com/office/powerpoint/2010/main" val="272224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25580EF-8142-4C78-872B-D59AF41ED6EE}" type="datetimeFigureOut">
              <a:rPr lang="en-US"/>
              <a:pPr>
                <a:defRPr/>
              </a:pPr>
              <a:t>6/21/2016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568966E-2766-4B9F-99C0-E891A021C9BB}" type="slidenum">
              <a:rPr lang="en-GB"/>
              <a:pPr>
                <a:defRPr/>
              </a:pPr>
              <a:t>‹#›</a:t>
            </a:fld>
            <a:endParaRPr lang="en-GB"/>
          </a:p>
        </p:txBody>
      </p:sp>
    </p:spTree>
    <p:extLst>
      <p:ext uri="{BB962C8B-B14F-4D97-AF65-F5344CB8AC3E}">
        <p14:creationId xmlns:p14="http://schemas.microsoft.com/office/powerpoint/2010/main" val="263542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DF2CC-DF42-4E80-BF6C-E173A916217D}"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2784405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071EF0-CD37-4295-85AC-7538BDDB6F95}" type="datetimeFigureOut">
              <a:rPr lang="en-US"/>
              <a:pPr>
                <a:defRPr/>
              </a:pPr>
              <a:t>6/21/2016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8799804-408F-4918-9B86-7889C1EEEF9A}" type="slidenum">
              <a:rPr lang="en-GB"/>
              <a:pPr>
                <a:defRPr/>
              </a:pPr>
              <a:t>‹#›</a:t>
            </a:fld>
            <a:endParaRPr lang="en-GB"/>
          </a:p>
        </p:txBody>
      </p:sp>
    </p:spTree>
    <p:extLst>
      <p:ext uri="{BB962C8B-B14F-4D97-AF65-F5344CB8AC3E}">
        <p14:creationId xmlns:p14="http://schemas.microsoft.com/office/powerpoint/2010/main" val="439273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DE0B-DC43-4001-ABDA-9DE5A6BE0DC6}" type="datetimeFigureOut">
              <a:rPr lang="en-US"/>
              <a:pPr>
                <a:defRPr/>
              </a:pPr>
              <a:t>6/21/2016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603570-2AF7-4E08-8677-B42D5965B7DB}" type="slidenum">
              <a:rPr lang="en-GB"/>
              <a:pPr>
                <a:defRPr/>
              </a:pPr>
              <a:t>‹#›</a:t>
            </a:fld>
            <a:endParaRPr lang="en-GB"/>
          </a:p>
        </p:txBody>
      </p:sp>
    </p:spTree>
    <p:extLst>
      <p:ext uri="{BB962C8B-B14F-4D97-AF65-F5344CB8AC3E}">
        <p14:creationId xmlns:p14="http://schemas.microsoft.com/office/powerpoint/2010/main" val="2700711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70BD3-7C07-4A1F-A83E-C365AEEDD3E5}" type="datetimeFigureOut">
              <a:rPr lang="en-US"/>
              <a:pPr>
                <a:defRPr/>
              </a:pPr>
              <a:t>6/21/2016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3713E5D-1A03-4DE1-A532-F037006248F8}" type="slidenum">
              <a:rPr lang="en-GB"/>
              <a:pPr>
                <a:defRPr/>
              </a:pPr>
              <a:t>‹#›</a:t>
            </a:fld>
            <a:endParaRPr lang="en-GB"/>
          </a:p>
        </p:txBody>
      </p:sp>
    </p:spTree>
    <p:extLst>
      <p:ext uri="{BB962C8B-B14F-4D97-AF65-F5344CB8AC3E}">
        <p14:creationId xmlns:p14="http://schemas.microsoft.com/office/powerpoint/2010/main" val="3741603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BE4E972-A2DD-43A2-BF97-FEB4F854BDE3}" type="datetimeFigureOut">
              <a:rPr lang="en-US"/>
              <a:pPr>
                <a:defRPr/>
              </a:pPr>
              <a:t>6/21/2016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647FA6-92F4-41CB-B13A-2D9F9A1E587C}" type="slidenum">
              <a:rPr lang="en-GB"/>
              <a:pPr>
                <a:defRPr/>
              </a:pPr>
              <a:t>‹#›</a:t>
            </a:fld>
            <a:endParaRPr lang="en-GB"/>
          </a:p>
        </p:txBody>
      </p:sp>
    </p:spTree>
    <p:extLst>
      <p:ext uri="{BB962C8B-B14F-4D97-AF65-F5344CB8AC3E}">
        <p14:creationId xmlns:p14="http://schemas.microsoft.com/office/powerpoint/2010/main" val="2816843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10E41BB-A0E1-4C38-946B-4953F6020D1B}" type="datetimeFigureOut">
              <a:rPr lang="en-US"/>
              <a:pPr>
                <a:defRPr/>
              </a:pPr>
              <a:t>6/21/2016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4C7567-EE59-47DA-B2B2-950347938E53}" type="slidenum">
              <a:rPr lang="en-GB"/>
              <a:pPr>
                <a:defRPr/>
              </a:pPr>
              <a:t>‹#›</a:t>
            </a:fld>
            <a:endParaRPr lang="en-GB"/>
          </a:p>
        </p:txBody>
      </p:sp>
    </p:spTree>
    <p:extLst>
      <p:ext uri="{BB962C8B-B14F-4D97-AF65-F5344CB8AC3E}">
        <p14:creationId xmlns:p14="http://schemas.microsoft.com/office/powerpoint/2010/main" val="22226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9"/>
          <p:cNvSpPr>
            <a:spLocks noGrp="1" noChangeArrowheads="1"/>
          </p:cNvSpPr>
          <p:nvPr>
            <p:ph type="dt" sz="half" idx="10"/>
          </p:nvPr>
        </p:nvSpPr>
        <p:spPr/>
        <p:txBody>
          <a:bodyPr/>
          <a:lstStyle>
            <a:lvl1pPr>
              <a:defRPr/>
            </a:lvl1pPr>
          </a:lstStyle>
          <a:p>
            <a:pPr>
              <a:defRPr/>
            </a:pPr>
            <a:endParaRPr lang="en-GB"/>
          </a:p>
        </p:txBody>
      </p:sp>
      <p:sp>
        <p:nvSpPr>
          <p:cNvPr id="8" name="Rectangle 20"/>
          <p:cNvSpPr>
            <a:spLocks noGrp="1" noChangeArrowheads="1"/>
          </p:cNvSpPr>
          <p:nvPr>
            <p:ph type="ftr" sz="quarter" idx="11"/>
          </p:nvPr>
        </p:nvSpPr>
        <p:spPr/>
        <p:txBody>
          <a:bodyPr/>
          <a:lstStyle>
            <a:lvl1pPr>
              <a:defRPr/>
            </a:lvl1pPr>
          </a:lstStyle>
          <a:p>
            <a:pPr>
              <a:defRPr/>
            </a:pPr>
            <a:endParaRPr lang="en-GB"/>
          </a:p>
        </p:txBody>
      </p:sp>
      <p:sp>
        <p:nvSpPr>
          <p:cNvPr id="9" name="Rectangle 21"/>
          <p:cNvSpPr>
            <a:spLocks noGrp="1" noChangeArrowheads="1"/>
          </p:cNvSpPr>
          <p:nvPr>
            <p:ph type="sldNum" sz="quarter" idx="12"/>
          </p:nvPr>
        </p:nvSpPr>
        <p:spPr/>
        <p:txBody>
          <a:bodyPr/>
          <a:lstStyle>
            <a:lvl1pPr>
              <a:defRPr/>
            </a:lvl1pPr>
          </a:lstStyle>
          <a:p>
            <a:pPr>
              <a:defRPr/>
            </a:pPr>
            <a:fld id="{4BDC1DE1-AA11-4EA4-9F18-7B9365FCB78A}" type="slidenum">
              <a:rPr lang="en-GB"/>
              <a:pPr>
                <a:defRPr/>
              </a:pPr>
              <a:t>‹#›</a:t>
            </a:fld>
            <a:endParaRPr lang="en-GB"/>
          </a:p>
        </p:txBody>
      </p:sp>
    </p:spTree>
    <p:extLst>
      <p:ext uri="{BB962C8B-B14F-4D97-AF65-F5344CB8AC3E}">
        <p14:creationId xmlns:p14="http://schemas.microsoft.com/office/powerpoint/2010/main" val="273512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DF2CC-DF42-4E80-BF6C-E173A916217D}" type="datetimeFigureOut">
              <a:rPr lang="en-GB" smtClean="0"/>
              <a:t>21/06/2016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24639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DF2CC-DF42-4E80-BF6C-E173A916217D}" type="datetimeFigureOut">
              <a:rPr lang="en-GB" smtClean="0"/>
              <a:t>21/06/2016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7457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DF2CC-DF42-4E80-BF6C-E173A916217D}" type="datetimeFigureOut">
              <a:rPr lang="en-GB" smtClean="0"/>
              <a:t>21/06/2016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180503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F2CC-DF42-4E80-BF6C-E173A916217D}"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146094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F2CC-DF42-4E80-BF6C-E173A916217D}"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25526-7507-4A14-908C-BE04CAD093E1}" type="slidenum">
              <a:rPr lang="en-GB" smtClean="0"/>
              <a:t>‹#›</a:t>
            </a:fld>
            <a:endParaRPr lang="en-GB"/>
          </a:p>
        </p:txBody>
      </p:sp>
    </p:spTree>
    <p:extLst>
      <p:ext uri="{BB962C8B-B14F-4D97-AF65-F5344CB8AC3E}">
        <p14:creationId xmlns:p14="http://schemas.microsoft.com/office/powerpoint/2010/main" val="28486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F2CC-DF42-4E80-BF6C-E173A916217D}" type="datetimeFigureOut">
              <a:rPr lang="en-GB" smtClean="0"/>
              <a:t>21/06/2016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5526-7507-4A14-908C-BE04CAD093E1}" type="slidenum">
              <a:rPr lang="en-GB" smtClean="0"/>
              <a:t>‹#›</a:t>
            </a:fld>
            <a:endParaRPr lang="en-GB"/>
          </a:p>
        </p:txBody>
      </p:sp>
    </p:spTree>
    <p:extLst>
      <p:ext uri="{BB962C8B-B14F-4D97-AF65-F5344CB8AC3E}">
        <p14:creationId xmlns:p14="http://schemas.microsoft.com/office/powerpoint/2010/main" val="41560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207CE-1F74-48D9-A344-C340F07FAC2D}" type="datetimeFigureOut">
              <a:rPr lang="en-GB" smtClean="0">
                <a:solidFill>
                  <a:prstClr val="black">
                    <a:tint val="75000"/>
                  </a:prstClr>
                </a:solidFill>
              </a:rPr>
              <a:pPr/>
              <a:t>21/06/2016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22F63-9FD2-492D-BFE1-4FFE41BD52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3475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47EFE5F-7F5E-4830-9EF6-F8ADF83FA1CE}"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690522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0BEBE91-99ED-4922-9413-DEF702812FC6}" type="datetimeFigureOut">
              <a:rPr lang="en-US"/>
              <a:pPr>
                <a:defRPr/>
              </a:pPr>
              <a:t>6/21/2016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508C07-8101-43D1-B869-679003A42AE0}" type="slidenum">
              <a:rPr lang="en-GB"/>
              <a:pPr>
                <a:defRPr/>
              </a:pPr>
              <a:t>‹#›</a:t>
            </a:fld>
            <a:endParaRPr lang="en-GB"/>
          </a:p>
        </p:txBody>
      </p:sp>
    </p:spTree>
    <p:extLst>
      <p:ext uri="{BB962C8B-B14F-4D97-AF65-F5344CB8AC3E}">
        <p14:creationId xmlns:p14="http://schemas.microsoft.com/office/powerpoint/2010/main" val="14590348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s://pragmaticreform.wordpress.com/2015/02/28/which-knowledge/"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2" name="Content Placeholder 1"/>
          <p:cNvSpPr>
            <a:spLocks noGrp="1"/>
          </p:cNvSpPr>
          <p:nvPr>
            <p:ph idx="1"/>
          </p:nvPr>
        </p:nvSpPr>
        <p:spPr>
          <a:xfrm>
            <a:off x="628650" y="2199665"/>
            <a:ext cx="7886700" cy="4351338"/>
          </a:xfrm>
        </p:spPr>
        <p:txBody>
          <a:bodyPr/>
          <a:lstStyle/>
          <a:p>
            <a:pPr marL="0" indent="0" algn="ctr">
              <a:buNone/>
            </a:pPr>
            <a:endParaRPr lang="en-GB" dirty="0"/>
          </a:p>
          <a:p>
            <a:pPr marL="0" indent="0" algn="ctr">
              <a:buNone/>
            </a:pPr>
            <a:r>
              <a:rPr lang="en-GB" sz="4000" b="1" dirty="0" smtClean="0"/>
              <a:t>Classics Colloquium</a:t>
            </a:r>
          </a:p>
          <a:p>
            <a:pPr marL="0" indent="0" algn="ctr">
              <a:buNone/>
            </a:pPr>
            <a:r>
              <a:rPr lang="en-GB" dirty="0" smtClean="0"/>
              <a:t>Graduate School of Education</a:t>
            </a:r>
          </a:p>
          <a:p>
            <a:pPr marL="0" indent="0" algn="ctr">
              <a:buNone/>
            </a:pPr>
            <a:endParaRPr lang="en-GB" sz="4000" b="1" dirty="0"/>
          </a:p>
          <a:p>
            <a:pPr marL="0" indent="0" algn="ctr">
              <a:buNone/>
            </a:pPr>
            <a:r>
              <a:rPr lang="en-GB" sz="4000" b="1" dirty="0" smtClean="0"/>
              <a:t>22</a:t>
            </a:r>
            <a:r>
              <a:rPr lang="en-GB" sz="4000" b="1" baseline="30000" dirty="0" smtClean="0"/>
              <a:t>nd</a:t>
            </a:r>
            <a:r>
              <a:rPr lang="en-GB" sz="4000" b="1" dirty="0" smtClean="0"/>
              <a:t> June</a:t>
            </a:r>
          </a:p>
          <a:p>
            <a:pPr marL="0" indent="0" algn="ctr">
              <a:buNone/>
            </a:pPr>
            <a:endParaRPr lang="en-GB" dirty="0"/>
          </a:p>
          <a:p>
            <a:pPr marL="0" indent="0" algn="ctr">
              <a:buNone/>
            </a:pPr>
            <a:r>
              <a:rPr lang="en-GB" dirty="0" smtClean="0"/>
              <a:t>Hannah Walsh</a:t>
            </a:r>
            <a:endParaRPr lang="en-GB" dirty="0"/>
          </a:p>
        </p:txBody>
      </p:sp>
      <p:pic>
        <p:nvPicPr>
          <p:cNvPr id="5122" name="Picture 1" descr="Description: http://bookshop.blackwell.co.uk/stores/blackwell-bristol/wp-content/uploads/sites/57/2013/09/BrisUni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548679"/>
            <a:ext cx="3568749" cy="159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FA_logo-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3255"/>
            <a:ext cx="4340670" cy="9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284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056784" cy="646331"/>
          </a:xfrm>
          <a:prstGeom prst="rect">
            <a:avLst/>
          </a:prstGeom>
          <a:noFill/>
        </p:spPr>
        <p:txBody>
          <a:bodyPr wrap="square" rtlCol="0">
            <a:spAutoFit/>
          </a:bodyPr>
          <a:lstStyle/>
          <a:p>
            <a:r>
              <a:rPr lang="en-GB" sz="3600" b="1" dirty="0" smtClean="0">
                <a:solidFill>
                  <a:srgbClr val="FF0000"/>
                </a:solidFill>
              </a:rPr>
              <a:t>Critical thinking </a:t>
            </a:r>
            <a:endParaRPr lang="en-GB" sz="3600" b="1" dirty="0">
              <a:solidFill>
                <a:srgbClr val="FF0000"/>
              </a:solidFill>
            </a:endParaRPr>
          </a:p>
        </p:txBody>
      </p:sp>
      <p:sp>
        <p:nvSpPr>
          <p:cNvPr id="3" name="TextBox 2"/>
          <p:cNvSpPr txBox="1"/>
          <p:nvPr/>
        </p:nvSpPr>
        <p:spPr>
          <a:xfrm>
            <a:off x="179512" y="1844824"/>
            <a:ext cx="8640960" cy="1631216"/>
          </a:xfrm>
          <a:prstGeom prst="rect">
            <a:avLst/>
          </a:prstGeom>
          <a:noFill/>
        </p:spPr>
        <p:txBody>
          <a:bodyPr wrap="square" rtlCol="0">
            <a:spAutoFit/>
          </a:bodyPr>
          <a:lstStyle/>
          <a:p>
            <a:pPr marL="342900" indent="-342900">
              <a:buFont typeface="Arial" pitchFamily="34" charset="0"/>
              <a:buChar char="•"/>
            </a:pPr>
            <a:r>
              <a:rPr lang="en-GB" sz="2000" dirty="0" smtClean="0"/>
              <a:t>Latin </a:t>
            </a:r>
            <a:r>
              <a:rPr lang="en-GB" sz="2000" dirty="0"/>
              <a:t>grammar </a:t>
            </a:r>
            <a:r>
              <a:rPr lang="en-GB" sz="2000" dirty="0" smtClean="0"/>
              <a:t>teaches </a:t>
            </a:r>
            <a:r>
              <a:rPr lang="en-GB" sz="2000" b="1" dirty="0" smtClean="0"/>
              <a:t>systematic thinking.</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Use</a:t>
            </a:r>
            <a:r>
              <a:rPr lang="en-GB" sz="2000" dirty="0" smtClean="0"/>
              <a:t>ful for </a:t>
            </a:r>
            <a:r>
              <a:rPr lang="en-GB" sz="2000" b="1" dirty="0" smtClean="0"/>
              <a:t>STEM</a:t>
            </a:r>
            <a:r>
              <a:rPr lang="en-GB" sz="2000" dirty="0" smtClean="0"/>
              <a:t> subjects</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E</a:t>
            </a:r>
            <a:r>
              <a:rPr lang="en-GB" sz="2000" dirty="0" smtClean="0"/>
              <a:t>ncourages </a:t>
            </a:r>
            <a:r>
              <a:rPr lang="en-GB" sz="2000" b="1" dirty="0" smtClean="0"/>
              <a:t>critical evaluation of </a:t>
            </a:r>
            <a:r>
              <a:rPr lang="en-GB" sz="2000" dirty="0" smtClean="0"/>
              <a:t>language</a:t>
            </a:r>
            <a:r>
              <a:rPr lang="en-GB" sz="2000" dirty="0"/>
              <a:t>, literature and civilisation.</a:t>
            </a:r>
          </a:p>
        </p:txBody>
      </p:sp>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123" y="4639307"/>
            <a:ext cx="2849877" cy="220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056784" cy="646331"/>
          </a:xfrm>
          <a:prstGeom prst="rect">
            <a:avLst/>
          </a:prstGeom>
          <a:noFill/>
        </p:spPr>
        <p:txBody>
          <a:bodyPr wrap="square" rtlCol="0">
            <a:spAutoFit/>
          </a:bodyPr>
          <a:lstStyle/>
          <a:p>
            <a:r>
              <a:rPr lang="en-GB" sz="3600" b="1" dirty="0" smtClean="0">
                <a:solidFill>
                  <a:srgbClr val="FF0000"/>
                </a:solidFill>
              </a:rPr>
              <a:t>Culture </a:t>
            </a:r>
            <a:endParaRPr lang="en-GB" sz="3600" b="1" dirty="0">
              <a:solidFill>
                <a:srgbClr val="FF0000"/>
              </a:solidFill>
            </a:endParaRPr>
          </a:p>
        </p:txBody>
      </p:sp>
      <p:sp>
        <p:nvSpPr>
          <p:cNvPr id="3" name="TextBox 2"/>
          <p:cNvSpPr txBox="1"/>
          <p:nvPr/>
        </p:nvSpPr>
        <p:spPr>
          <a:xfrm>
            <a:off x="195749" y="1916832"/>
            <a:ext cx="8640960" cy="1692771"/>
          </a:xfrm>
          <a:prstGeom prst="rect">
            <a:avLst/>
          </a:prstGeom>
          <a:noFill/>
        </p:spPr>
        <p:txBody>
          <a:bodyPr wrap="square" rtlCol="0">
            <a:spAutoFit/>
          </a:bodyPr>
          <a:lstStyle/>
          <a:p>
            <a:pPr marL="342900" indent="-342900">
              <a:spcAft>
                <a:spcPts val="1200"/>
              </a:spcAft>
              <a:buFont typeface="Arial" pitchFamily="34" charset="0"/>
              <a:buChar char="•"/>
            </a:pPr>
            <a:r>
              <a:rPr lang="en-GB" sz="2800" dirty="0"/>
              <a:t>A</a:t>
            </a:r>
            <a:r>
              <a:rPr lang="en-GB" sz="2800" dirty="0" smtClean="0"/>
              <a:t>ids </a:t>
            </a:r>
            <a:r>
              <a:rPr lang="en-GB" sz="2800" b="1" dirty="0" smtClean="0"/>
              <a:t>cultural </a:t>
            </a:r>
            <a:r>
              <a:rPr lang="en-GB" sz="2800" b="1" dirty="0" smtClean="0"/>
              <a:t>literacy</a:t>
            </a:r>
          </a:p>
          <a:p>
            <a:pPr marL="342900" indent="-342900">
              <a:spcAft>
                <a:spcPts val="1200"/>
              </a:spcAft>
              <a:buFont typeface="Arial" pitchFamily="34" charset="0"/>
              <a:buChar char="•"/>
            </a:pPr>
            <a:r>
              <a:rPr lang="en-GB" sz="2800" dirty="0" smtClean="0"/>
              <a:t>Teaches </a:t>
            </a:r>
            <a:r>
              <a:rPr lang="en-GB" sz="2800" dirty="0" smtClean="0"/>
              <a:t>the </a:t>
            </a:r>
            <a:r>
              <a:rPr lang="en-GB" sz="2800" b="1" dirty="0" smtClean="0"/>
              <a:t>foundations of philosophy and history </a:t>
            </a:r>
            <a:endParaRPr lang="en-GB" sz="2800" b="1" dirty="0" smtClean="0"/>
          </a:p>
          <a:p>
            <a:pPr marL="342900" indent="-342900">
              <a:spcAft>
                <a:spcPts val="1200"/>
              </a:spcAft>
              <a:buFont typeface="Arial" pitchFamily="34" charset="0"/>
              <a:buChar char="•"/>
            </a:pPr>
            <a:r>
              <a:rPr lang="en-GB" sz="2800" dirty="0" smtClean="0"/>
              <a:t>Encourages</a:t>
            </a:r>
            <a:r>
              <a:rPr lang="en-GB" sz="2800" dirty="0"/>
              <a:t> </a:t>
            </a:r>
            <a:r>
              <a:rPr lang="en-GB" sz="2800" b="1" dirty="0"/>
              <a:t>cultural </a:t>
            </a:r>
            <a:r>
              <a:rPr lang="en-GB" sz="2800" b="1" dirty="0" smtClean="0"/>
              <a:t>insight</a:t>
            </a:r>
            <a:endParaRPr lang="en-GB" sz="2800" dirty="0"/>
          </a:p>
        </p:txBody>
      </p:sp>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434" y="5258757"/>
            <a:ext cx="1906275" cy="15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73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66226"/>
            <a:ext cx="7056784" cy="646331"/>
          </a:xfrm>
          <a:prstGeom prst="rect">
            <a:avLst/>
          </a:prstGeom>
          <a:noFill/>
        </p:spPr>
        <p:txBody>
          <a:bodyPr wrap="square" rtlCol="0">
            <a:spAutoFit/>
          </a:bodyPr>
          <a:lstStyle/>
          <a:p>
            <a:r>
              <a:rPr lang="en-GB" sz="3600" b="1" dirty="0" smtClean="0">
                <a:solidFill>
                  <a:srgbClr val="FF0000"/>
                </a:solidFill>
              </a:rPr>
              <a:t>Why Classics? </a:t>
            </a:r>
            <a:endParaRPr lang="en-GB" sz="3600" b="1" dirty="0">
              <a:solidFill>
                <a:srgbClr val="FF0000"/>
              </a:solidFill>
            </a:endParaRPr>
          </a:p>
        </p:txBody>
      </p:sp>
      <p:graphicFrame>
        <p:nvGraphicFramePr>
          <p:cNvPr id="10" name="Diagram 9"/>
          <p:cNvGraphicFramePr/>
          <p:nvPr>
            <p:extLst>
              <p:ext uri="{D42A27DB-BD31-4B8C-83A1-F6EECF244321}">
                <p14:modId xmlns:p14="http://schemas.microsoft.com/office/powerpoint/2010/main" val="49150441"/>
              </p:ext>
            </p:extLst>
          </p:nvPr>
        </p:nvGraphicFramePr>
        <p:xfrm>
          <a:off x="1115616" y="889391"/>
          <a:ext cx="7224464"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prstClr val="black"/>
                </a:solidFill>
              </a:rPr>
              <a:t>Classics Colloquium: </a:t>
            </a:r>
            <a:r>
              <a:rPr lang="en-GB" dirty="0" smtClean="0">
                <a:solidFill>
                  <a:prstClr val="black"/>
                </a:solidFill>
              </a:rPr>
              <a:t>University of Bristol – Why Classics?</a:t>
            </a:r>
            <a:endParaRPr lang="en-GB" dirty="0">
              <a:solidFill>
                <a:prstClr val="black"/>
              </a:solidFill>
            </a:endParaRPr>
          </a:p>
        </p:txBody>
      </p:sp>
    </p:spTree>
    <p:extLst>
      <p:ext uri="{BB962C8B-B14F-4D97-AF65-F5344CB8AC3E}">
        <p14:creationId xmlns:p14="http://schemas.microsoft.com/office/powerpoint/2010/main" val="235685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056784" cy="646331"/>
          </a:xfrm>
          <a:prstGeom prst="rect">
            <a:avLst/>
          </a:prstGeom>
          <a:noFill/>
        </p:spPr>
        <p:txBody>
          <a:bodyPr wrap="square" rtlCol="0">
            <a:spAutoFit/>
          </a:bodyPr>
          <a:lstStyle/>
          <a:p>
            <a:r>
              <a:rPr lang="en-GB" sz="3600" b="1" dirty="0" smtClean="0">
                <a:solidFill>
                  <a:srgbClr val="FF0000"/>
                </a:solidFill>
              </a:rPr>
              <a:t> </a:t>
            </a:r>
            <a:endParaRPr lang="en-GB" sz="3600" b="1" dirty="0">
              <a:solidFill>
                <a:srgbClr val="FF0000"/>
              </a:solidFill>
            </a:endParaRPr>
          </a:p>
        </p:txBody>
      </p:sp>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4" name="TextBox 3"/>
          <p:cNvSpPr txBox="1"/>
          <p:nvPr/>
        </p:nvSpPr>
        <p:spPr>
          <a:xfrm>
            <a:off x="179512" y="589753"/>
            <a:ext cx="8280920" cy="646331"/>
          </a:xfrm>
          <a:prstGeom prst="rect">
            <a:avLst/>
          </a:prstGeom>
          <a:noFill/>
        </p:spPr>
        <p:txBody>
          <a:bodyPr wrap="square" rtlCol="0">
            <a:spAutoFit/>
          </a:bodyPr>
          <a:lstStyle/>
          <a:p>
            <a:r>
              <a:rPr lang="en-GB" sz="3600" b="1" dirty="0" smtClean="0">
                <a:solidFill>
                  <a:srgbClr val="FF0000"/>
                </a:solidFill>
              </a:rPr>
              <a:t>The benefits of Classics: a personal view</a:t>
            </a:r>
            <a:endParaRPr lang="en-GB" sz="3600" b="1" dirty="0">
              <a:solidFill>
                <a:srgbClr val="FF0000"/>
              </a:solidFill>
            </a:endParaRPr>
          </a:p>
        </p:txBody>
      </p:sp>
      <p:sp>
        <p:nvSpPr>
          <p:cNvPr id="6" name="TextBox 5"/>
          <p:cNvSpPr txBox="1"/>
          <p:nvPr/>
        </p:nvSpPr>
        <p:spPr>
          <a:xfrm>
            <a:off x="179512" y="1412776"/>
            <a:ext cx="8712968" cy="5155257"/>
          </a:xfrm>
          <a:prstGeom prst="rect">
            <a:avLst/>
          </a:prstGeom>
          <a:noFill/>
        </p:spPr>
        <p:txBody>
          <a:bodyPr wrap="square" rtlCol="0">
            <a:spAutoFit/>
          </a:bodyPr>
          <a:lstStyle/>
          <a:p>
            <a:pPr marL="285750" indent="-285750">
              <a:spcAft>
                <a:spcPts val="600"/>
              </a:spcAft>
              <a:buFont typeface="Arial" pitchFamily="34" charset="0"/>
              <a:buChar char="•"/>
            </a:pPr>
            <a:r>
              <a:rPr lang="en-GB" b="1" dirty="0" smtClean="0"/>
              <a:t>State-school educated</a:t>
            </a:r>
          </a:p>
          <a:p>
            <a:pPr marL="285750" indent="-285750">
              <a:spcAft>
                <a:spcPts val="600"/>
              </a:spcAft>
              <a:buFont typeface="Arial" pitchFamily="34" charset="0"/>
              <a:buChar char="•"/>
            </a:pPr>
            <a:r>
              <a:rPr lang="en-GB" b="1" dirty="0" smtClean="0"/>
              <a:t>Studied English Literature at Cambridge University</a:t>
            </a:r>
          </a:p>
          <a:p>
            <a:pPr marL="285750" indent="-285750">
              <a:spcAft>
                <a:spcPts val="600"/>
              </a:spcAft>
              <a:buFont typeface="Arial" pitchFamily="34" charset="0"/>
              <a:buChar char="•"/>
            </a:pPr>
            <a:r>
              <a:rPr lang="en-GB" b="1" dirty="0" smtClean="0"/>
              <a:t>Now an English teacher </a:t>
            </a:r>
            <a:r>
              <a:rPr lang="en-GB" b="1" dirty="0" smtClean="0"/>
              <a:t>at</a:t>
            </a:r>
            <a:r>
              <a:rPr lang="en-GB" b="1" dirty="0" smtClean="0"/>
              <a:t> </a:t>
            </a:r>
            <a:r>
              <a:rPr lang="en-GB" b="1" dirty="0" smtClean="0"/>
              <a:t>a large state school in Devon</a:t>
            </a:r>
          </a:p>
          <a:p>
            <a:pPr>
              <a:spcAft>
                <a:spcPts val="1200"/>
              </a:spcAft>
            </a:pPr>
            <a:endParaRPr lang="en-GB" sz="2000" i="1" dirty="0"/>
          </a:p>
          <a:p>
            <a:pPr>
              <a:spcAft>
                <a:spcPts val="1200"/>
              </a:spcAft>
            </a:pPr>
            <a:r>
              <a:rPr lang="en-GB" sz="2000" i="1" dirty="0" smtClean="0"/>
              <a:t>“It </a:t>
            </a:r>
            <a:r>
              <a:rPr lang="en-GB" sz="2000" i="1" dirty="0"/>
              <a:t>widened my vocabulary considerably and it definitely made me use my memory more than any other </a:t>
            </a:r>
            <a:r>
              <a:rPr lang="en-GB" sz="2000" i="1" dirty="0" smtClean="0"/>
              <a:t>subject”</a:t>
            </a:r>
            <a:endParaRPr lang="en-GB" sz="2000" i="1" dirty="0"/>
          </a:p>
          <a:p>
            <a:pPr>
              <a:spcAft>
                <a:spcPts val="1200"/>
              </a:spcAft>
            </a:pPr>
            <a:r>
              <a:rPr lang="en-GB" sz="2000" i="1" dirty="0" smtClean="0"/>
              <a:t>“Where </a:t>
            </a:r>
            <a:r>
              <a:rPr lang="en-GB" sz="2000" i="1" dirty="0"/>
              <a:t>it really did come into its own was studying English at </a:t>
            </a:r>
            <a:r>
              <a:rPr lang="en-GB" sz="2000" i="1" dirty="0" smtClean="0"/>
              <a:t>university: my study of Classics at school had expanded my vocabulary </a:t>
            </a:r>
            <a:r>
              <a:rPr lang="en-GB" sz="2000" i="1" dirty="0"/>
              <a:t>and </a:t>
            </a:r>
            <a:r>
              <a:rPr lang="en-GB" sz="2000" i="1" dirty="0" smtClean="0"/>
              <a:t>had given me an </a:t>
            </a:r>
            <a:r>
              <a:rPr lang="en-GB" sz="2000" i="1" dirty="0"/>
              <a:t>awareness of the classical mythologies and </a:t>
            </a:r>
            <a:r>
              <a:rPr lang="en-GB" sz="2000" i="1" dirty="0" smtClean="0"/>
              <a:t>stories.” </a:t>
            </a:r>
            <a:endParaRPr lang="en-GB" sz="2000" i="1" dirty="0"/>
          </a:p>
          <a:p>
            <a:pPr>
              <a:spcAft>
                <a:spcPts val="1200"/>
              </a:spcAft>
            </a:pPr>
            <a:r>
              <a:rPr lang="en-GB" sz="2000" i="1" dirty="0" smtClean="0"/>
              <a:t>“My experience of learning Latin was </a:t>
            </a:r>
            <a:r>
              <a:rPr lang="en-GB" sz="2000" i="1" dirty="0"/>
              <a:t>almost certainly the thing that gave me the confidence to do Anglo-Saxon and also </a:t>
            </a:r>
            <a:r>
              <a:rPr lang="en-GB" sz="2000" i="1" dirty="0" smtClean="0"/>
              <a:t>Greek.” </a:t>
            </a:r>
            <a:endParaRPr lang="en-GB" sz="2000" i="1" dirty="0"/>
          </a:p>
          <a:p>
            <a:pPr>
              <a:spcAft>
                <a:spcPts val="1200"/>
              </a:spcAft>
            </a:pPr>
            <a:r>
              <a:rPr lang="en-GB" sz="2000" i="1" dirty="0" smtClean="0"/>
              <a:t>“It </a:t>
            </a:r>
            <a:r>
              <a:rPr lang="en-GB" sz="2000" i="1" dirty="0"/>
              <a:t>has been incredibly useful in teaching, because I teach new vocab through word roots ALL the time, so my knowledge of three </a:t>
            </a:r>
            <a:r>
              <a:rPr lang="en-GB" sz="2000" i="1" dirty="0" smtClean="0"/>
              <a:t>‘dead’ </a:t>
            </a:r>
            <a:r>
              <a:rPr lang="en-GB" sz="2000" i="1" dirty="0"/>
              <a:t>languages is surprisingly helpful</a:t>
            </a:r>
            <a:r>
              <a:rPr lang="en-GB" sz="2000" i="1" dirty="0" smtClean="0"/>
              <a:t>!”</a:t>
            </a:r>
            <a:endParaRPr lang="en-GB" sz="2000" i="1" dirty="0"/>
          </a:p>
        </p:txBody>
      </p:sp>
    </p:spTree>
    <p:extLst>
      <p:ext uri="{BB962C8B-B14F-4D97-AF65-F5344CB8AC3E}">
        <p14:creationId xmlns:p14="http://schemas.microsoft.com/office/powerpoint/2010/main" val="173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4" name="TextBox 3"/>
          <p:cNvSpPr txBox="1"/>
          <p:nvPr/>
        </p:nvSpPr>
        <p:spPr>
          <a:xfrm>
            <a:off x="179512" y="589753"/>
            <a:ext cx="1872208" cy="1200329"/>
          </a:xfrm>
          <a:prstGeom prst="rect">
            <a:avLst/>
          </a:prstGeom>
          <a:noFill/>
        </p:spPr>
        <p:txBody>
          <a:bodyPr wrap="square" rtlCol="0">
            <a:spAutoFit/>
          </a:bodyPr>
          <a:lstStyle/>
          <a:p>
            <a:r>
              <a:rPr lang="en-GB" sz="3600" b="1" dirty="0" smtClean="0">
                <a:solidFill>
                  <a:srgbClr val="FF0000"/>
                </a:solidFill>
              </a:rPr>
              <a:t>HOW?   	</a:t>
            </a:r>
            <a:endParaRPr lang="en-GB" sz="3600" b="1" dirty="0">
              <a:solidFill>
                <a:srgbClr val="FF0000"/>
              </a:solidFill>
            </a:endParaRPr>
          </a:p>
        </p:txBody>
      </p:sp>
      <p:sp>
        <p:nvSpPr>
          <p:cNvPr id="3" name="TextBox 2"/>
          <p:cNvSpPr txBox="1"/>
          <p:nvPr/>
        </p:nvSpPr>
        <p:spPr>
          <a:xfrm>
            <a:off x="211881" y="1484784"/>
            <a:ext cx="4176464" cy="4493538"/>
          </a:xfrm>
          <a:prstGeom prst="rect">
            <a:avLst/>
          </a:prstGeom>
          <a:solidFill>
            <a:schemeClr val="accent2">
              <a:lumMod val="20000"/>
              <a:lumOff val="80000"/>
            </a:schemeClr>
          </a:solidFill>
        </p:spPr>
        <p:txBody>
          <a:bodyPr wrap="square" rtlCol="0">
            <a:spAutoFit/>
          </a:bodyPr>
          <a:lstStyle/>
          <a:p>
            <a:pPr marL="285750" indent="-285750">
              <a:spcAft>
                <a:spcPts val="1200"/>
              </a:spcAft>
              <a:buFont typeface="Arial" pitchFamily="34" charset="0"/>
              <a:buChar char="•"/>
            </a:pPr>
            <a:r>
              <a:rPr lang="en-GB" sz="2800" b="1" dirty="0" smtClean="0"/>
              <a:t>Enjoyment</a:t>
            </a:r>
          </a:p>
          <a:p>
            <a:pPr lvl="1">
              <a:spcAft>
                <a:spcPts val="1200"/>
              </a:spcAft>
            </a:pPr>
            <a:r>
              <a:rPr lang="en-GB" sz="2400" dirty="0" smtClean="0"/>
              <a:t>games, songs, projects</a:t>
            </a:r>
          </a:p>
          <a:p>
            <a:pPr marL="285750" indent="-285750">
              <a:spcAft>
                <a:spcPts val="1200"/>
              </a:spcAft>
              <a:buFont typeface="Arial" pitchFamily="34" charset="0"/>
              <a:buChar char="•"/>
            </a:pPr>
            <a:r>
              <a:rPr lang="en-GB" sz="2800" b="1" dirty="0" smtClean="0"/>
              <a:t>Challenge</a:t>
            </a:r>
          </a:p>
          <a:p>
            <a:pPr lvl="1">
              <a:spcAft>
                <a:spcPts val="1200"/>
              </a:spcAft>
            </a:pPr>
            <a:r>
              <a:rPr lang="en-GB" sz="2400" dirty="0" smtClean="0"/>
              <a:t>explicit teaching of grammar, use of linguistic terminology</a:t>
            </a:r>
            <a:endParaRPr lang="en-GB" sz="2800" dirty="0" smtClean="0"/>
          </a:p>
          <a:p>
            <a:pPr marL="285750" indent="-285750">
              <a:spcAft>
                <a:spcPts val="1200"/>
              </a:spcAft>
              <a:buFont typeface="Arial" pitchFamily="34" charset="0"/>
              <a:buChar char="•"/>
            </a:pPr>
            <a:r>
              <a:rPr lang="en-GB" sz="2800" b="1" dirty="0" smtClean="0"/>
              <a:t>Inclusivity </a:t>
            </a:r>
          </a:p>
          <a:p>
            <a:pPr lvl="1">
              <a:spcAft>
                <a:spcPts val="1200"/>
              </a:spcAft>
            </a:pPr>
            <a:r>
              <a:rPr lang="en-GB" sz="2400" dirty="0" smtClean="0"/>
              <a:t>promoting self-esteem and self-reliance</a:t>
            </a:r>
            <a:endParaRPr lang="en-GB" sz="2400" b="1" dirty="0"/>
          </a:p>
        </p:txBody>
      </p:sp>
      <p:sp>
        <p:nvSpPr>
          <p:cNvPr id="7" name="TextBox 6"/>
          <p:cNvSpPr txBox="1"/>
          <p:nvPr/>
        </p:nvSpPr>
        <p:spPr>
          <a:xfrm>
            <a:off x="4716016" y="2498958"/>
            <a:ext cx="3960440" cy="2862322"/>
          </a:xfrm>
          <a:prstGeom prst="rect">
            <a:avLst/>
          </a:prstGeom>
          <a:solidFill>
            <a:schemeClr val="accent4">
              <a:lumMod val="40000"/>
              <a:lumOff val="60000"/>
            </a:schemeClr>
          </a:solidFill>
        </p:spPr>
        <p:txBody>
          <a:bodyPr wrap="square" rtlCol="0">
            <a:spAutoFit/>
          </a:bodyPr>
          <a:lstStyle/>
          <a:p>
            <a:pPr>
              <a:spcAft>
                <a:spcPts val="600"/>
              </a:spcAft>
            </a:pPr>
            <a:r>
              <a:rPr lang="en-GB" sz="3200" b="1" dirty="0" smtClean="0"/>
              <a:t>Practicalities</a:t>
            </a:r>
          </a:p>
          <a:p>
            <a:pPr marL="457200" indent="-457200">
              <a:spcAft>
                <a:spcPts val="600"/>
              </a:spcAft>
              <a:buFont typeface="Arial" pitchFamily="34" charset="0"/>
              <a:buChar char="•"/>
            </a:pPr>
            <a:r>
              <a:rPr lang="en-GB" sz="3200" dirty="0" smtClean="0"/>
              <a:t>When?</a:t>
            </a:r>
          </a:p>
          <a:p>
            <a:pPr marL="457200" indent="-457200">
              <a:spcAft>
                <a:spcPts val="600"/>
              </a:spcAft>
              <a:buFont typeface="Arial" pitchFamily="34" charset="0"/>
              <a:buChar char="•"/>
            </a:pPr>
            <a:r>
              <a:rPr lang="en-GB" sz="3200" dirty="0" smtClean="0"/>
              <a:t>Where?</a:t>
            </a:r>
          </a:p>
          <a:p>
            <a:pPr marL="457200" indent="-457200">
              <a:spcAft>
                <a:spcPts val="600"/>
              </a:spcAft>
              <a:buFont typeface="Arial" pitchFamily="34" charset="0"/>
              <a:buChar char="•"/>
            </a:pPr>
            <a:r>
              <a:rPr lang="en-GB" sz="3200" dirty="0" smtClean="0"/>
              <a:t>Which students?</a:t>
            </a:r>
          </a:p>
          <a:p>
            <a:pPr marL="457200" indent="-457200">
              <a:spcAft>
                <a:spcPts val="600"/>
              </a:spcAft>
              <a:buFont typeface="Arial" pitchFamily="34" charset="0"/>
              <a:buChar char="•"/>
            </a:pPr>
            <a:r>
              <a:rPr lang="en-GB" sz="3200" dirty="0" smtClean="0"/>
              <a:t>Resources?</a:t>
            </a:r>
            <a:endParaRPr lang="en-GB" sz="3200" dirty="0"/>
          </a:p>
        </p:txBody>
      </p:sp>
      <p:sp>
        <p:nvSpPr>
          <p:cNvPr id="2" name="TextBox 1"/>
          <p:cNvSpPr txBox="1"/>
          <p:nvPr/>
        </p:nvSpPr>
        <p:spPr>
          <a:xfrm>
            <a:off x="2300113" y="589753"/>
            <a:ext cx="6520359" cy="923330"/>
          </a:xfrm>
          <a:prstGeom prst="rect">
            <a:avLst/>
          </a:prstGeom>
          <a:noFill/>
        </p:spPr>
        <p:txBody>
          <a:bodyPr wrap="square" rtlCol="0">
            <a:spAutoFit/>
          </a:bodyPr>
          <a:lstStyle/>
          <a:p>
            <a:r>
              <a:rPr lang="en-GB" sz="3600" b="1" dirty="0">
                <a:solidFill>
                  <a:srgbClr val="FF0000"/>
                </a:solidFill>
              </a:rPr>
              <a:t>Latin for beginners</a:t>
            </a:r>
          </a:p>
          <a:p>
            <a:endParaRPr lang="en-GB" dirty="0"/>
          </a:p>
        </p:txBody>
      </p:sp>
    </p:spTree>
    <p:extLst>
      <p:ext uri="{BB962C8B-B14F-4D97-AF65-F5344CB8AC3E}">
        <p14:creationId xmlns:p14="http://schemas.microsoft.com/office/powerpoint/2010/main" val="10949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407988"/>
            <a:ext cx="4759325"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3795713"/>
            <a:ext cx="421957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3759200"/>
            <a:ext cx="4992688"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050" y="2771775"/>
            <a:ext cx="2401888"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3"/>
          <p:cNvSpPr>
            <a:spLocks noGrp="1" noChangeArrowheads="1"/>
          </p:cNvSpPr>
          <p:nvPr>
            <p:ph type="subTitle" idx="1"/>
          </p:nvPr>
        </p:nvSpPr>
        <p:spPr>
          <a:xfrm>
            <a:off x="-1588" y="3092450"/>
            <a:ext cx="6751638" cy="666750"/>
          </a:xfrm>
          <a:solidFill>
            <a:srgbClr val="FFFF00"/>
          </a:solidFill>
        </p:spPr>
        <p:txBody>
          <a:bodyPr/>
          <a:lstStyle/>
          <a:p>
            <a:pPr eaLnBrk="1" hangingPunct="1"/>
            <a:r>
              <a:rPr lang="en-GB" altLang="en-US" b="1" smtClean="0">
                <a:latin typeface="Calibri" pitchFamily="34" charset="0"/>
              </a:rPr>
              <a:t>How are these pictures linked?</a:t>
            </a:r>
          </a:p>
        </p:txBody>
      </p:sp>
      <p:sp>
        <p:nvSpPr>
          <p:cNvPr id="4103"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138" y="366713"/>
            <a:ext cx="4360862"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8665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197100" y="620713"/>
            <a:ext cx="6479356" cy="1457325"/>
          </a:xfrm>
          <a:prstGeom prst="wedgeRoundRectCallout">
            <a:avLst>
              <a:gd name="adj1" fmla="val -53564"/>
              <a:gd name="adj2" fmla="val 842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 name="TextBox 1"/>
          <p:cNvSpPr txBox="1">
            <a:spLocks noChangeArrowheads="1"/>
          </p:cNvSpPr>
          <p:nvPr/>
        </p:nvSpPr>
        <p:spPr bwMode="auto">
          <a:xfrm>
            <a:off x="2315284" y="940369"/>
            <a:ext cx="6095057" cy="861774"/>
          </a:xfrm>
          <a:prstGeom prst="rect">
            <a:avLst/>
          </a:prstGeom>
          <a:solidFill>
            <a:srgbClr val="FFFF00"/>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ts val="600"/>
              </a:spcAft>
            </a:pPr>
            <a:r>
              <a:rPr lang="en-GB" sz="3200" b="1" dirty="0" smtClean="0">
                <a:solidFill>
                  <a:srgbClr val="000000"/>
                </a:solidFill>
                <a:latin typeface="Calibri" pitchFamily="34" charset="0"/>
              </a:rPr>
              <a:t>CLASSICS</a:t>
            </a:r>
            <a:r>
              <a:rPr lang="en-GB" sz="3200" b="1" dirty="0">
                <a:solidFill>
                  <a:srgbClr val="000000"/>
                </a:solidFill>
                <a:latin typeface="Calibri" pitchFamily="34" charset="0"/>
              </a:rPr>
              <a:t>:</a:t>
            </a:r>
            <a:r>
              <a:rPr lang="en-GB" sz="3200" b="1" dirty="0" smtClean="0">
                <a:solidFill>
                  <a:srgbClr val="000000"/>
                </a:solidFill>
                <a:latin typeface="Calibri" pitchFamily="34" charset="0"/>
              </a:rPr>
              <a:t> </a:t>
            </a:r>
            <a:r>
              <a:rPr lang="en-GB" sz="3200" dirty="0">
                <a:solidFill>
                  <a:srgbClr val="000000"/>
                </a:solidFill>
                <a:latin typeface="Calibri" pitchFamily="34" charset="0"/>
              </a:rPr>
              <a:t>w</a:t>
            </a:r>
            <a:r>
              <a:rPr lang="en-GB" sz="3200" dirty="0" smtClean="0">
                <a:solidFill>
                  <a:srgbClr val="000000"/>
                </a:solidFill>
                <a:latin typeface="Calibri" pitchFamily="34" charset="0"/>
              </a:rPr>
              <a:t>hat does this mean? </a:t>
            </a:r>
            <a:r>
              <a:rPr lang="en-GB" i="1" dirty="0" smtClean="0">
                <a:solidFill>
                  <a:srgbClr val="000000"/>
                </a:solidFill>
                <a:latin typeface="Calibri" pitchFamily="34" charset="0"/>
              </a:rPr>
              <a:t>*Bonus: Who am I?</a:t>
            </a:r>
          </a:p>
        </p:txBody>
      </p:sp>
      <p:sp>
        <p:nvSpPr>
          <p:cNvPr id="7" name="TextBox 6"/>
          <p:cNvSpPr txBox="1">
            <a:spLocks noChangeArrowheads="1"/>
          </p:cNvSpPr>
          <p:nvPr/>
        </p:nvSpPr>
        <p:spPr bwMode="auto">
          <a:xfrm>
            <a:off x="4572000" y="3573463"/>
            <a:ext cx="4392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400" b="1" dirty="0" smtClean="0">
                <a:solidFill>
                  <a:srgbClr val="000000"/>
                </a:solidFill>
                <a:latin typeface="Calibri" pitchFamily="34" charset="0"/>
              </a:rPr>
              <a:t>Ideas on a post-it. What do you already know about Classics? What questions do you have?</a:t>
            </a:r>
          </a:p>
        </p:txBody>
      </p:sp>
      <p:sp>
        <p:nvSpPr>
          <p:cNvPr id="8" name="Down Arrow 7"/>
          <p:cNvSpPr/>
          <p:nvPr/>
        </p:nvSpPr>
        <p:spPr>
          <a:xfrm rot="8007536">
            <a:off x="5402262" y="1898651"/>
            <a:ext cx="504825" cy="180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 name="TextBox 4"/>
          <p:cNvSpPr txBox="1">
            <a:spLocks noChangeArrowheads="1"/>
          </p:cNvSpPr>
          <p:nvPr/>
        </p:nvSpPr>
        <p:spPr bwMode="auto">
          <a:xfrm>
            <a:off x="406400" y="5640067"/>
            <a:ext cx="841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b="1" i="1" dirty="0" smtClean="0">
                <a:solidFill>
                  <a:srgbClr val="000000"/>
                </a:solidFill>
              </a:rPr>
              <a:t>*</a:t>
            </a:r>
            <a:r>
              <a:rPr lang="en-GB" b="1" i="1" dirty="0" smtClean="0">
                <a:solidFill>
                  <a:srgbClr val="000000"/>
                </a:solidFill>
                <a:latin typeface="Calibri" pitchFamily="34" charset="0"/>
              </a:rPr>
              <a:t>Bonus answer: </a:t>
            </a:r>
            <a:r>
              <a:rPr lang="en-GB" i="1" dirty="0" smtClean="0">
                <a:solidFill>
                  <a:srgbClr val="000000"/>
                </a:solidFill>
                <a:latin typeface="Calibri" pitchFamily="34" charset="0"/>
              </a:rPr>
              <a:t>I’m called Julius Caesar and I was a very important figure in Roman history. Apparently I said ‘</a:t>
            </a:r>
            <a:r>
              <a:rPr lang="en-GB" i="1" dirty="0" err="1" smtClean="0">
                <a:solidFill>
                  <a:srgbClr val="000000"/>
                </a:solidFill>
                <a:latin typeface="Calibri" pitchFamily="34" charset="0"/>
              </a:rPr>
              <a:t>veni</a:t>
            </a:r>
            <a:r>
              <a:rPr lang="en-GB" i="1" dirty="0" smtClean="0">
                <a:solidFill>
                  <a:srgbClr val="000000"/>
                </a:solidFill>
                <a:latin typeface="Calibri" pitchFamily="34" charset="0"/>
              </a:rPr>
              <a:t>, </a:t>
            </a:r>
            <a:r>
              <a:rPr lang="en-GB" i="1" dirty="0" err="1" smtClean="0">
                <a:solidFill>
                  <a:srgbClr val="000000"/>
                </a:solidFill>
                <a:latin typeface="Calibri" pitchFamily="34" charset="0"/>
              </a:rPr>
              <a:t>vidi</a:t>
            </a:r>
            <a:r>
              <a:rPr lang="en-GB" i="1" dirty="0" smtClean="0">
                <a:solidFill>
                  <a:srgbClr val="000000"/>
                </a:solidFill>
                <a:latin typeface="Calibri" pitchFamily="34" charset="0"/>
              </a:rPr>
              <a:t>, vici’ but that’s not all you should remember me for…</a:t>
            </a:r>
          </a:p>
        </p:txBody>
      </p:sp>
      <p:sp>
        <p:nvSpPr>
          <p:cNvPr id="6" name="TextBox 5"/>
          <p:cNvSpPr txBox="1"/>
          <p:nvPr/>
        </p:nvSpPr>
        <p:spPr>
          <a:xfrm rot="21392933">
            <a:off x="219333" y="3622356"/>
            <a:ext cx="8858250" cy="1384995"/>
          </a:xfrm>
          <a:prstGeom prst="rect">
            <a:avLst/>
          </a:prstGeom>
          <a:solidFill>
            <a:schemeClr val="accent5">
              <a:lumMod val="60000"/>
              <a:lumOff val="40000"/>
            </a:schemeClr>
          </a:solidFill>
          <a:ln>
            <a:solidFill>
              <a:schemeClr val="accent5">
                <a:lumMod val="60000"/>
                <a:lumOff val="40000"/>
              </a:schemeClr>
            </a:solidFill>
          </a:ln>
        </p:spPr>
        <p:txBody>
          <a:bodyPr>
            <a:spAutoFit/>
          </a:bodyPr>
          <a:lstStyle/>
          <a:p>
            <a:pPr fontAlgn="base">
              <a:spcBef>
                <a:spcPct val="0"/>
              </a:spcBef>
              <a:spcAft>
                <a:spcPct val="0"/>
              </a:spcAft>
              <a:defRPr/>
            </a:pPr>
            <a:r>
              <a:rPr lang="en-GB" sz="2800" b="1" dirty="0" smtClean="0">
                <a:solidFill>
                  <a:prstClr val="black"/>
                </a:solidFill>
                <a:cs typeface="Arial" charset="0"/>
              </a:rPr>
              <a:t>Classics</a:t>
            </a:r>
            <a:r>
              <a:rPr lang="en-GB" sz="2800" dirty="0" smtClean="0">
                <a:solidFill>
                  <a:prstClr val="black"/>
                </a:solidFill>
                <a:cs typeface="Arial" charset="0"/>
              </a:rPr>
              <a:t> </a:t>
            </a:r>
            <a:r>
              <a:rPr lang="en-GB" sz="2800" dirty="0">
                <a:solidFill>
                  <a:prstClr val="black"/>
                </a:solidFill>
                <a:cs typeface="Arial" charset="0"/>
              </a:rPr>
              <a:t>is the study of </a:t>
            </a:r>
            <a:r>
              <a:rPr lang="en-US" sz="2800" dirty="0" smtClean="0"/>
              <a:t>ancient </a:t>
            </a:r>
            <a:r>
              <a:rPr lang="en-US" sz="2800" dirty="0"/>
              <a:t>Greek and Roman civilisation in all its aspects: language, religion, philosophy, history, oratory, art, archaeology, myth, poetry and so much more </a:t>
            </a:r>
            <a:r>
              <a:rPr lang="en-US" sz="2800" dirty="0" smtClean="0"/>
              <a:t>. </a:t>
            </a:r>
            <a:endParaRPr lang="en-GB" sz="2800" dirty="0">
              <a:solidFill>
                <a:prstClr val="black"/>
              </a:solidFill>
              <a:cs typeface="Arial" charset="0"/>
            </a:endParaRPr>
          </a:p>
        </p:txBody>
      </p:sp>
      <p:pic>
        <p:nvPicPr>
          <p:cNvPr id="51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89000"/>
            <a:ext cx="180975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453153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68313" y="1052513"/>
            <a:ext cx="7920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4000" b="1" smtClean="0">
                <a:solidFill>
                  <a:srgbClr val="000000"/>
                </a:solidFill>
                <a:latin typeface="Calibri" pitchFamily="34" charset="0"/>
              </a:rPr>
              <a:t>What can you tell me about…?</a:t>
            </a:r>
          </a:p>
        </p:txBody>
      </p:sp>
      <p:sp>
        <p:nvSpPr>
          <p:cNvPr id="5" name="TextBox 4"/>
          <p:cNvSpPr txBox="1">
            <a:spLocks noChangeArrowheads="1"/>
          </p:cNvSpPr>
          <p:nvPr/>
        </p:nvSpPr>
        <p:spPr bwMode="auto">
          <a:xfrm rot="-727832">
            <a:off x="290513" y="2317750"/>
            <a:ext cx="3240087"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6000" b="1" dirty="0" smtClean="0">
                <a:solidFill>
                  <a:srgbClr val="FF0000"/>
                </a:solidFill>
                <a:latin typeface="Calibri" pitchFamily="34" charset="0"/>
              </a:rPr>
              <a:t>A: </a:t>
            </a:r>
            <a:r>
              <a:rPr lang="en-GB" sz="6000" b="1" dirty="0" smtClean="0">
                <a:solidFill>
                  <a:srgbClr val="000000"/>
                </a:solidFill>
                <a:latin typeface="Calibri" pitchFamily="34" charset="0"/>
              </a:rPr>
              <a:t>LATIN</a:t>
            </a:r>
          </a:p>
        </p:txBody>
      </p:sp>
      <p:sp>
        <p:nvSpPr>
          <p:cNvPr id="11" name="TextBox 10"/>
          <p:cNvSpPr txBox="1">
            <a:spLocks noChangeArrowheads="1"/>
          </p:cNvSpPr>
          <p:nvPr/>
        </p:nvSpPr>
        <p:spPr bwMode="auto">
          <a:xfrm rot="497768">
            <a:off x="3079750" y="3840163"/>
            <a:ext cx="5768975"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6000" b="1" smtClean="0">
                <a:solidFill>
                  <a:srgbClr val="FF0000"/>
                </a:solidFill>
                <a:latin typeface="Calibri" pitchFamily="34" charset="0"/>
              </a:rPr>
              <a:t>B: </a:t>
            </a:r>
            <a:r>
              <a:rPr lang="en-GB" sz="6000" b="1" smtClean="0">
                <a:solidFill>
                  <a:srgbClr val="000000"/>
                </a:solidFill>
                <a:latin typeface="Calibri" pitchFamily="34" charset="0"/>
              </a:rPr>
              <a:t>THE ROMANS</a:t>
            </a:r>
          </a:p>
        </p:txBody>
      </p:sp>
      <p:sp>
        <p:nvSpPr>
          <p:cNvPr id="6149"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24705429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233363" y="549275"/>
            <a:ext cx="867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4000" b="1" smtClean="0">
                <a:solidFill>
                  <a:srgbClr val="000000"/>
                </a:solidFill>
                <a:latin typeface="Calibri" pitchFamily="34" charset="0"/>
              </a:rPr>
              <a:t>The Romans: gone but not forgotten!</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l="28111" t="23215" r="27492" b="10516"/>
          <a:stretch>
            <a:fillRect/>
          </a:stretch>
        </p:blipFill>
        <p:spPr bwMode="auto">
          <a:xfrm>
            <a:off x="233363" y="1412875"/>
            <a:ext cx="5776912"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Box 1"/>
          <p:cNvSpPr txBox="1">
            <a:spLocks noChangeArrowheads="1"/>
          </p:cNvSpPr>
          <p:nvPr/>
        </p:nvSpPr>
        <p:spPr bwMode="auto">
          <a:xfrm>
            <a:off x="6084888" y="1844675"/>
            <a:ext cx="2914650" cy="261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ts val="1200"/>
              </a:spcAft>
              <a:buFontTx/>
              <a:buAutoNum type="arabicPeriod"/>
            </a:pPr>
            <a:r>
              <a:rPr lang="en-GB" sz="2400" smtClean="0">
                <a:solidFill>
                  <a:srgbClr val="000000"/>
                </a:solidFill>
                <a:latin typeface="Calibri" pitchFamily="34" charset="0"/>
              </a:rPr>
              <a:t>Individual</a:t>
            </a:r>
          </a:p>
          <a:p>
            <a:pPr eaLnBrk="1" fontAlgn="base" hangingPunct="1">
              <a:spcBef>
                <a:spcPct val="0"/>
              </a:spcBef>
              <a:spcAft>
                <a:spcPts val="1200"/>
              </a:spcAft>
              <a:buFontTx/>
              <a:buAutoNum type="arabicPeriod"/>
            </a:pPr>
            <a:r>
              <a:rPr lang="en-GB" sz="2400" smtClean="0">
                <a:solidFill>
                  <a:srgbClr val="000000"/>
                </a:solidFill>
                <a:latin typeface="Calibri" pitchFamily="34" charset="0"/>
              </a:rPr>
              <a:t>Pairs</a:t>
            </a:r>
          </a:p>
          <a:p>
            <a:pPr eaLnBrk="1" fontAlgn="base" hangingPunct="1">
              <a:spcBef>
                <a:spcPct val="0"/>
              </a:spcBef>
              <a:spcAft>
                <a:spcPts val="1200"/>
              </a:spcAft>
              <a:buFontTx/>
              <a:buAutoNum type="arabicPeriod"/>
            </a:pPr>
            <a:r>
              <a:rPr lang="en-GB" sz="2400" smtClean="0">
                <a:solidFill>
                  <a:srgbClr val="000000"/>
                </a:solidFill>
                <a:latin typeface="Calibri" pitchFamily="34" charset="0"/>
              </a:rPr>
              <a:t>Add your best idea from each box to the class version  of the table.</a:t>
            </a:r>
          </a:p>
        </p:txBody>
      </p:sp>
      <p:sp>
        <p:nvSpPr>
          <p:cNvPr id="7173"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30373305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106363" y="620713"/>
            <a:ext cx="8137525" cy="1752600"/>
          </a:xfrm>
        </p:spPr>
        <p:txBody>
          <a:bodyPr/>
          <a:lstStyle/>
          <a:p>
            <a:pPr algn="l" eaLnBrk="1" hangingPunct="1"/>
            <a:r>
              <a:rPr lang="en-GB" altLang="en-US" sz="4000" b="1" smtClean="0">
                <a:solidFill>
                  <a:srgbClr val="FF0000"/>
                </a:solidFill>
                <a:latin typeface="Calibri" pitchFamily="34" charset="0"/>
              </a:rPr>
              <a:t>Are you ready to read some Latin?</a:t>
            </a:r>
          </a:p>
        </p:txBody>
      </p:sp>
      <p:sp>
        <p:nvSpPr>
          <p:cNvPr id="8195" name="TextBox 2"/>
          <p:cNvSpPr txBox="1">
            <a:spLocks noChangeArrowheads="1"/>
          </p:cNvSpPr>
          <p:nvPr/>
        </p:nvSpPr>
        <p:spPr bwMode="auto">
          <a:xfrm>
            <a:off x="179388" y="1484313"/>
            <a:ext cx="8496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ts val="600"/>
              </a:spcAft>
            </a:pPr>
            <a:r>
              <a:rPr lang="en-GB" sz="2800" dirty="0" err="1" smtClean="0">
                <a:solidFill>
                  <a:srgbClr val="000000"/>
                </a:solidFill>
                <a:latin typeface="Calibri" pitchFamily="34" charset="0"/>
              </a:rPr>
              <a:t>Caecilius</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est</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horto</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Caecilius</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horto</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sedet</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Metella</a:t>
            </a:r>
            <a:r>
              <a:rPr lang="en-GB" sz="2800" dirty="0" smtClean="0">
                <a:solidFill>
                  <a:srgbClr val="000000"/>
                </a:solidFill>
                <a:latin typeface="Calibri" pitchFamily="34" charset="0"/>
              </a:rPr>
              <a:t> et Quintus in </a:t>
            </a:r>
            <a:r>
              <a:rPr lang="en-GB" sz="2800" dirty="0" err="1" smtClean="0">
                <a:solidFill>
                  <a:srgbClr val="000000"/>
                </a:solidFill>
                <a:latin typeface="Calibri" pitchFamily="34" charset="0"/>
              </a:rPr>
              <a:t>tablino</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sedent</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servus</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est</a:t>
            </a:r>
            <a:r>
              <a:rPr lang="en-GB" sz="2800" dirty="0" smtClean="0">
                <a:solidFill>
                  <a:srgbClr val="000000"/>
                </a:solidFill>
                <a:latin typeface="Calibri" pitchFamily="34" charset="0"/>
              </a:rPr>
              <a:t> in via. </a:t>
            </a:r>
            <a:r>
              <a:rPr lang="en-GB" sz="2800" dirty="0" err="1" smtClean="0">
                <a:solidFill>
                  <a:srgbClr val="000000"/>
                </a:solidFill>
                <a:latin typeface="Calibri" pitchFamily="34" charset="0"/>
              </a:rPr>
              <a:t>coquus</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est</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culina</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coquus</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culina</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dormit</a:t>
            </a:r>
            <a:r>
              <a:rPr lang="en-GB" sz="2800" dirty="0" smtClean="0">
                <a:solidFill>
                  <a:srgbClr val="000000"/>
                </a:solidFill>
                <a:latin typeface="Calibri" pitchFamily="34" charset="0"/>
              </a:rPr>
              <a:t>. Cerberus </a:t>
            </a:r>
            <a:r>
              <a:rPr lang="en-GB" sz="2800" dirty="0" err="1" smtClean="0">
                <a:solidFill>
                  <a:srgbClr val="000000"/>
                </a:solidFill>
                <a:latin typeface="Calibri" pitchFamily="34" charset="0"/>
              </a:rPr>
              <a:t>intrat</a:t>
            </a:r>
            <a:r>
              <a:rPr lang="en-GB" sz="2800" dirty="0" smtClean="0">
                <a:solidFill>
                  <a:srgbClr val="000000"/>
                </a:solidFill>
                <a:latin typeface="Calibri" pitchFamily="34" charset="0"/>
              </a:rPr>
              <a:t> et </a:t>
            </a:r>
            <a:r>
              <a:rPr lang="en-GB" sz="2800" dirty="0" err="1" smtClean="0">
                <a:solidFill>
                  <a:srgbClr val="000000"/>
                </a:solidFill>
                <a:latin typeface="Calibri" pitchFamily="34" charset="0"/>
              </a:rPr>
              <a:t>circumspectat</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cibus</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est</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mensa</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canis</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salit</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canis</a:t>
            </a:r>
            <a:r>
              <a:rPr lang="en-GB" sz="2800" dirty="0" smtClean="0">
                <a:solidFill>
                  <a:srgbClr val="000000"/>
                </a:solidFill>
                <a:latin typeface="Calibri" pitchFamily="34" charset="0"/>
              </a:rPr>
              <a:t> in </a:t>
            </a:r>
            <a:r>
              <a:rPr lang="en-GB" sz="2800" dirty="0" err="1" smtClean="0">
                <a:solidFill>
                  <a:srgbClr val="000000"/>
                </a:solidFill>
                <a:latin typeface="Calibri" pitchFamily="34" charset="0"/>
              </a:rPr>
              <a:t>mensa</a:t>
            </a:r>
            <a:r>
              <a:rPr lang="en-GB" sz="2800" dirty="0" smtClean="0">
                <a:solidFill>
                  <a:srgbClr val="000000"/>
                </a:solidFill>
                <a:latin typeface="Calibri" pitchFamily="34" charset="0"/>
              </a:rPr>
              <a:t> stat </a:t>
            </a:r>
            <a:r>
              <a:rPr lang="en-GB" sz="2800" dirty="0" err="1" smtClean="0">
                <a:solidFill>
                  <a:srgbClr val="000000"/>
                </a:solidFill>
                <a:latin typeface="Calibri" pitchFamily="34" charset="0"/>
              </a:rPr>
              <a:t>sed</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Grumio</a:t>
            </a:r>
            <a:r>
              <a:rPr lang="en-GB" sz="2800" dirty="0" smtClean="0">
                <a:solidFill>
                  <a:srgbClr val="000000"/>
                </a:solidFill>
                <a:latin typeface="Calibri" pitchFamily="34" charset="0"/>
              </a:rPr>
              <a:t> </a:t>
            </a:r>
            <a:r>
              <a:rPr lang="en-GB" sz="2800" dirty="0" err="1" smtClean="0">
                <a:solidFill>
                  <a:srgbClr val="000000"/>
                </a:solidFill>
                <a:latin typeface="Calibri" pitchFamily="34" charset="0"/>
              </a:rPr>
              <a:t>stertit</a:t>
            </a:r>
            <a:r>
              <a:rPr lang="en-GB" sz="2800" dirty="0" smtClean="0">
                <a:solidFill>
                  <a:srgbClr val="000000"/>
                </a:solidFill>
                <a:latin typeface="Calibri" pitchFamily="34" charset="0"/>
              </a:rPr>
              <a:t>…</a:t>
            </a:r>
          </a:p>
        </p:txBody>
      </p:sp>
      <p:sp>
        <p:nvSpPr>
          <p:cNvPr id="8196" name="TextBox 1"/>
          <p:cNvSpPr txBox="1">
            <a:spLocks noChangeArrowheads="1"/>
          </p:cNvSpPr>
          <p:nvPr/>
        </p:nvSpPr>
        <p:spPr bwMode="auto">
          <a:xfrm>
            <a:off x="315913" y="4941888"/>
            <a:ext cx="8208962" cy="1568450"/>
          </a:xfrm>
          <a:prstGeom prst="rect">
            <a:avLst/>
          </a:prstGeom>
          <a:solidFill>
            <a:srgbClr val="F8E9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400" b="1" dirty="0" smtClean="0">
                <a:solidFill>
                  <a:srgbClr val="000000"/>
                </a:solidFill>
                <a:latin typeface="Calibri" pitchFamily="34" charset="0"/>
              </a:rPr>
              <a:t>Look carefully at this section of Latin.</a:t>
            </a:r>
            <a:r>
              <a:rPr lang="en-GB" sz="2400" dirty="0" smtClean="0">
                <a:solidFill>
                  <a:srgbClr val="000000"/>
                </a:solidFill>
                <a:latin typeface="Calibri" pitchFamily="34" charset="0"/>
              </a:rPr>
              <a:t> </a:t>
            </a:r>
          </a:p>
          <a:p>
            <a:pPr eaLnBrk="1" fontAlgn="base" hangingPunct="1">
              <a:spcBef>
                <a:spcPct val="0"/>
              </a:spcBef>
              <a:spcAft>
                <a:spcPct val="0"/>
              </a:spcAft>
            </a:pPr>
            <a:endParaRPr lang="en-GB" sz="2400" b="1" dirty="0" smtClean="0">
              <a:solidFill>
                <a:srgbClr val="000000"/>
              </a:solidFill>
              <a:latin typeface="Calibri" pitchFamily="34" charset="0"/>
            </a:endParaRPr>
          </a:p>
          <a:p>
            <a:pPr eaLnBrk="1" fontAlgn="base" hangingPunct="1">
              <a:spcBef>
                <a:spcPct val="0"/>
              </a:spcBef>
              <a:spcAft>
                <a:spcPct val="0"/>
              </a:spcAft>
            </a:pPr>
            <a:r>
              <a:rPr lang="en-GB" sz="2400" dirty="0" smtClean="0">
                <a:solidFill>
                  <a:srgbClr val="000000"/>
                </a:solidFill>
                <a:latin typeface="Calibri" pitchFamily="34" charset="0"/>
              </a:rPr>
              <a:t>1. Why do you think some sentences start with a capital letter and some don’t?</a:t>
            </a:r>
          </a:p>
        </p:txBody>
      </p:sp>
      <p:sp>
        <p:nvSpPr>
          <p:cNvPr id="8197"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396414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6" name="Content Placeholder 5"/>
          <p:cNvSpPr>
            <a:spLocks noGrp="1"/>
          </p:cNvSpPr>
          <p:nvPr>
            <p:ph idx="1"/>
          </p:nvPr>
        </p:nvSpPr>
        <p:spPr>
          <a:xfrm>
            <a:off x="241663" y="1196752"/>
            <a:ext cx="8660674" cy="4792300"/>
          </a:xfrm>
        </p:spPr>
        <p:txBody>
          <a:bodyPr>
            <a:normAutofit/>
          </a:bodyPr>
          <a:lstStyle/>
          <a:p>
            <a:pPr marL="0" indent="0">
              <a:spcAft>
                <a:spcPts val="1200"/>
              </a:spcAft>
              <a:buNone/>
            </a:pPr>
            <a:r>
              <a:rPr lang="en-GB" sz="4000" b="1" dirty="0" smtClean="0"/>
              <a:t>Session overview</a:t>
            </a:r>
          </a:p>
          <a:p>
            <a:pPr marL="742950" indent="-742950">
              <a:spcAft>
                <a:spcPts val="1200"/>
              </a:spcAft>
              <a:buFont typeface="+mj-lt"/>
              <a:buAutoNum type="arabicPeriod"/>
            </a:pPr>
            <a:r>
              <a:rPr lang="en-GB" sz="3200" dirty="0" smtClean="0"/>
              <a:t>Why Classics? </a:t>
            </a:r>
          </a:p>
          <a:p>
            <a:pPr marL="742950" indent="-742950">
              <a:spcAft>
                <a:spcPts val="1200"/>
              </a:spcAft>
              <a:buFont typeface="+mj-lt"/>
              <a:buAutoNum type="arabicPeriod"/>
            </a:pPr>
            <a:r>
              <a:rPr lang="en-GB" sz="3200" dirty="0" smtClean="0"/>
              <a:t>Latin for beginners</a:t>
            </a:r>
          </a:p>
          <a:p>
            <a:pPr marL="742950" indent="-742950">
              <a:spcAft>
                <a:spcPts val="1200"/>
              </a:spcAft>
              <a:buFont typeface="+mj-lt"/>
              <a:buAutoNum type="arabicPeriod"/>
            </a:pPr>
            <a:r>
              <a:rPr lang="en-GB" sz="3200" dirty="0" smtClean="0"/>
              <a:t>Embedding Latin into other curriculum areas</a:t>
            </a:r>
            <a:endParaRPr lang="en-GB" sz="3200" dirty="0"/>
          </a:p>
        </p:txBody>
      </p:sp>
    </p:spTree>
    <p:extLst>
      <p:ext uri="{BB962C8B-B14F-4D97-AF65-F5344CB8AC3E}">
        <p14:creationId xmlns:p14="http://schemas.microsoft.com/office/powerpoint/2010/main" val="2190172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106363" y="620713"/>
            <a:ext cx="8137525" cy="1752600"/>
          </a:xfrm>
        </p:spPr>
        <p:txBody>
          <a:bodyPr/>
          <a:lstStyle/>
          <a:p>
            <a:pPr algn="l" eaLnBrk="1" hangingPunct="1"/>
            <a:r>
              <a:rPr lang="en-GB" altLang="en-US" sz="4000" b="1" smtClean="0">
                <a:solidFill>
                  <a:srgbClr val="FF0000"/>
                </a:solidFill>
                <a:latin typeface="Calibri" pitchFamily="34" charset="0"/>
              </a:rPr>
              <a:t>Are you ready to read some Latin?</a:t>
            </a:r>
          </a:p>
        </p:txBody>
      </p:sp>
      <p:sp>
        <p:nvSpPr>
          <p:cNvPr id="9219" name="TextBox 2"/>
          <p:cNvSpPr txBox="1">
            <a:spLocks noChangeArrowheads="1"/>
          </p:cNvSpPr>
          <p:nvPr/>
        </p:nvSpPr>
        <p:spPr bwMode="auto">
          <a:xfrm>
            <a:off x="179388" y="1484313"/>
            <a:ext cx="87852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ts val="600"/>
              </a:spcAft>
            </a:pPr>
            <a:r>
              <a:rPr lang="en-GB" sz="2800" smtClean="0">
                <a:solidFill>
                  <a:srgbClr val="000000"/>
                </a:solidFill>
                <a:latin typeface="Calibri" pitchFamily="34" charset="0"/>
              </a:rPr>
              <a:t>Caecilius est in horto. Caecilius in horto sedet. Metella et Quintus in tablino sedent. </a:t>
            </a:r>
          </a:p>
          <a:p>
            <a:pPr eaLnBrk="1" fontAlgn="base" hangingPunct="1">
              <a:spcBef>
                <a:spcPct val="0"/>
              </a:spcBef>
              <a:spcAft>
                <a:spcPts val="600"/>
              </a:spcAft>
            </a:pPr>
            <a:r>
              <a:rPr lang="en-GB" sz="2800" smtClean="0">
                <a:solidFill>
                  <a:srgbClr val="FF0000"/>
                </a:solidFill>
                <a:latin typeface="Calibri" pitchFamily="34" charset="0"/>
              </a:rPr>
              <a:t>Caecilius is in the garden. Caecilius sits in the garden. Metella and Quintus sit in the study.</a:t>
            </a:r>
          </a:p>
        </p:txBody>
      </p:sp>
      <p:sp>
        <p:nvSpPr>
          <p:cNvPr id="9220" name="TextBox 1"/>
          <p:cNvSpPr txBox="1">
            <a:spLocks noChangeArrowheads="1"/>
          </p:cNvSpPr>
          <p:nvPr/>
        </p:nvSpPr>
        <p:spPr bwMode="auto">
          <a:xfrm>
            <a:off x="341313" y="4149725"/>
            <a:ext cx="8208962" cy="2092325"/>
          </a:xfrm>
          <a:prstGeom prst="rect">
            <a:avLst/>
          </a:prstGeom>
          <a:solidFill>
            <a:srgbClr val="F8E9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base" hangingPunct="1">
              <a:spcBef>
                <a:spcPct val="0"/>
              </a:spcBef>
              <a:spcAft>
                <a:spcPts val="600"/>
              </a:spcAft>
            </a:pPr>
            <a:r>
              <a:rPr lang="en-GB" sz="2400" dirty="0" smtClean="0">
                <a:solidFill>
                  <a:srgbClr val="000000"/>
                </a:solidFill>
                <a:latin typeface="Calibri" pitchFamily="34" charset="0"/>
              </a:rPr>
              <a:t>2. Does Latin have a word for ‘THE’?</a:t>
            </a:r>
          </a:p>
          <a:p>
            <a:pPr marL="0" indent="0" eaLnBrk="1" fontAlgn="base" hangingPunct="1">
              <a:spcBef>
                <a:spcPct val="0"/>
              </a:spcBef>
              <a:spcAft>
                <a:spcPts val="600"/>
              </a:spcAft>
            </a:pPr>
            <a:r>
              <a:rPr lang="en-GB" sz="2400" dirty="0" smtClean="0">
                <a:solidFill>
                  <a:srgbClr val="000000"/>
                </a:solidFill>
                <a:latin typeface="Calibri" pitchFamily="34" charset="0"/>
              </a:rPr>
              <a:t>3. Look at sentence 2: does Latin use the same word order as English?</a:t>
            </a:r>
          </a:p>
          <a:p>
            <a:pPr marL="0" indent="0" eaLnBrk="1" fontAlgn="base" hangingPunct="1">
              <a:spcBef>
                <a:spcPct val="0"/>
              </a:spcBef>
              <a:spcAft>
                <a:spcPts val="600"/>
              </a:spcAft>
            </a:pPr>
            <a:r>
              <a:rPr lang="en-GB" sz="2400" dirty="0" smtClean="0">
                <a:solidFill>
                  <a:srgbClr val="000000"/>
                </a:solidFill>
                <a:latin typeface="Calibri" pitchFamily="34" charset="0"/>
              </a:rPr>
              <a:t>4. Why is ‘</a:t>
            </a:r>
            <a:r>
              <a:rPr lang="en-GB" sz="2400" dirty="0" err="1" smtClean="0">
                <a:solidFill>
                  <a:srgbClr val="000000"/>
                </a:solidFill>
                <a:latin typeface="Calibri" pitchFamily="34" charset="0"/>
              </a:rPr>
              <a:t>sedet</a:t>
            </a:r>
            <a:r>
              <a:rPr lang="en-GB" sz="2400" dirty="0" smtClean="0">
                <a:solidFill>
                  <a:srgbClr val="000000"/>
                </a:solidFill>
                <a:latin typeface="Calibri" pitchFamily="34" charset="0"/>
              </a:rPr>
              <a:t>’ used in sentence 2 but ‘</a:t>
            </a:r>
            <a:r>
              <a:rPr lang="en-GB" sz="2400" dirty="0" err="1" smtClean="0">
                <a:solidFill>
                  <a:srgbClr val="000000"/>
                </a:solidFill>
                <a:latin typeface="Calibri" pitchFamily="34" charset="0"/>
              </a:rPr>
              <a:t>sedent</a:t>
            </a:r>
            <a:r>
              <a:rPr lang="en-GB" sz="2400" dirty="0" smtClean="0">
                <a:solidFill>
                  <a:srgbClr val="000000"/>
                </a:solidFill>
                <a:latin typeface="Calibri" pitchFamily="34" charset="0"/>
              </a:rPr>
              <a:t>’ is used in sentence 3?</a:t>
            </a:r>
          </a:p>
        </p:txBody>
      </p:sp>
      <p:sp>
        <p:nvSpPr>
          <p:cNvPr id="9221"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41725345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87313" y="584200"/>
            <a:ext cx="8137525" cy="1752600"/>
          </a:xfrm>
        </p:spPr>
        <p:txBody>
          <a:bodyPr/>
          <a:lstStyle/>
          <a:p>
            <a:pPr algn="l" eaLnBrk="1" hangingPunct="1"/>
            <a:r>
              <a:rPr lang="en-GB" altLang="en-US" sz="4000" b="1" smtClean="0">
                <a:solidFill>
                  <a:srgbClr val="FF0000"/>
                </a:solidFill>
                <a:latin typeface="Calibri" pitchFamily="34" charset="0"/>
              </a:rPr>
              <a:t>Are you ready to read some Latin?</a:t>
            </a:r>
          </a:p>
        </p:txBody>
      </p:sp>
      <p:sp>
        <p:nvSpPr>
          <p:cNvPr id="10243" name="TextBox 2"/>
          <p:cNvSpPr txBox="1">
            <a:spLocks noChangeArrowheads="1"/>
          </p:cNvSpPr>
          <p:nvPr/>
        </p:nvSpPr>
        <p:spPr bwMode="auto">
          <a:xfrm>
            <a:off x="179388" y="1484313"/>
            <a:ext cx="8496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ts val="600"/>
              </a:spcAft>
            </a:pPr>
            <a:r>
              <a:rPr lang="en-GB" sz="2800" smtClean="0">
                <a:solidFill>
                  <a:srgbClr val="000000"/>
                </a:solidFill>
                <a:latin typeface="Calibri" pitchFamily="34" charset="0"/>
              </a:rPr>
              <a:t>Caecilius est in horto. Caecilius in horto sedet. Metella et Quintus in tablino sedent. </a:t>
            </a:r>
            <a:r>
              <a:rPr lang="en-GB" sz="2800" b="1" smtClean="0">
                <a:solidFill>
                  <a:srgbClr val="000000"/>
                </a:solidFill>
                <a:latin typeface="Calibri" pitchFamily="34" charset="0"/>
              </a:rPr>
              <a:t>servus</a:t>
            </a:r>
            <a:r>
              <a:rPr lang="en-GB" sz="2800" smtClean="0">
                <a:solidFill>
                  <a:srgbClr val="000000"/>
                </a:solidFill>
                <a:latin typeface="Calibri" pitchFamily="34" charset="0"/>
              </a:rPr>
              <a:t> est in atrio. coquus est in culina. </a:t>
            </a:r>
            <a:r>
              <a:rPr lang="en-GB" sz="2800" b="1" smtClean="0">
                <a:solidFill>
                  <a:srgbClr val="000000"/>
                </a:solidFill>
                <a:latin typeface="Calibri" pitchFamily="34" charset="0"/>
              </a:rPr>
              <a:t>coquus</a:t>
            </a:r>
            <a:r>
              <a:rPr lang="en-GB" sz="2800" smtClean="0">
                <a:solidFill>
                  <a:srgbClr val="000000"/>
                </a:solidFill>
                <a:latin typeface="Calibri" pitchFamily="34" charset="0"/>
              </a:rPr>
              <a:t> in culina dormit. Cerberus intrat et circumspectat. cibus est in mensa. </a:t>
            </a:r>
            <a:r>
              <a:rPr lang="en-GB" sz="2800" b="1" smtClean="0">
                <a:solidFill>
                  <a:srgbClr val="000000"/>
                </a:solidFill>
                <a:latin typeface="Calibri" pitchFamily="34" charset="0"/>
              </a:rPr>
              <a:t>canis </a:t>
            </a:r>
            <a:r>
              <a:rPr lang="en-GB" sz="2800" smtClean="0">
                <a:solidFill>
                  <a:srgbClr val="000000"/>
                </a:solidFill>
                <a:latin typeface="Calibri" pitchFamily="34" charset="0"/>
              </a:rPr>
              <a:t>salit. canis in mensa stat sed Grumio stertit…</a:t>
            </a:r>
          </a:p>
        </p:txBody>
      </p:sp>
      <p:sp>
        <p:nvSpPr>
          <p:cNvPr id="10244" name="TextBox 1"/>
          <p:cNvSpPr txBox="1">
            <a:spLocks noChangeArrowheads="1"/>
          </p:cNvSpPr>
          <p:nvPr/>
        </p:nvSpPr>
        <p:spPr bwMode="auto">
          <a:xfrm>
            <a:off x="323850" y="5416550"/>
            <a:ext cx="8208963" cy="1138238"/>
          </a:xfrm>
          <a:prstGeom prst="rect">
            <a:avLst/>
          </a:prstGeom>
          <a:solidFill>
            <a:srgbClr val="F8E9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400" b="1" smtClean="0">
                <a:solidFill>
                  <a:srgbClr val="000000"/>
                </a:solidFill>
                <a:latin typeface="Calibri" pitchFamily="34" charset="0"/>
              </a:rPr>
              <a:t>Any ideas what the words in bold might mean? Do these Latin words remind you of any English words?</a:t>
            </a:r>
          </a:p>
          <a:p>
            <a:pPr eaLnBrk="1" fontAlgn="base" hangingPunct="1">
              <a:spcBef>
                <a:spcPct val="0"/>
              </a:spcBef>
              <a:spcAft>
                <a:spcPct val="0"/>
              </a:spcAft>
            </a:pPr>
            <a:r>
              <a:rPr lang="en-GB" sz="2000" i="1" smtClean="0">
                <a:solidFill>
                  <a:srgbClr val="000000"/>
                </a:solidFill>
                <a:latin typeface="Calibri" pitchFamily="34" charset="0"/>
              </a:rPr>
              <a:t>*HINT: 2 of these words refer to types of people, 1 is the name of an animal</a:t>
            </a:r>
          </a:p>
        </p:txBody>
      </p:sp>
      <p:sp>
        <p:nvSpPr>
          <p:cNvPr id="3" name="TextBox 2"/>
          <p:cNvSpPr txBox="1">
            <a:spLocks noChangeArrowheads="1"/>
          </p:cNvSpPr>
          <p:nvPr/>
        </p:nvSpPr>
        <p:spPr bwMode="auto">
          <a:xfrm>
            <a:off x="1042988" y="1274763"/>
            <a:ext cx="172878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smtClean="0">
                <a:solidFill>
                  <a:srgbClr val="000000"/>
                </a:solidFill>
                <a:latin typeface="Calibri" pitchFamily="34" charset="0"/>
              </a:rPr>
              <a:t>servus = slave</a:t>
            </a:r>
          </a:p>
        </p:txBody>
      </p:sp>
      <p:sp>
        <p:nvSpPr>
          <p:cNvPr id="7" name="TextBox 6"/>
          <p:cNvSpPr txBox="1">
            <a:spLocks noChangeArrowheads="1"/>
          </p:cNvSpPr>
          <p:nvPr/>
        </p:nvSpPr>
        <p:spPr bwMode="auto">
          <a:xfrm>
            <a:off x="6804025" y="1284288"/>
            <a:ext cx="1871663"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smtClean="0">
                <a:solidFill>
                  <a:srgbClr val="000000"/>
                </a:solidFill>
                <a:latin typeface="Calibri" pitchFamily="34" charset="0"/>
              </a:rPr>
              <a:t>coquus = cook</a:t>
            </a:r>
          </a:p>
        </p:txBody>
      </p:sp>
      <p:sp>
        <p:nvSpPr>
          <p:cNvPr id="8" name="TextBox 7"/>
          <p:cNvSpPr txBox="1">
            <a:spLocks noChangeArrowheads="1"/>
          </p:cNvSpPr>
          <p:nvPr/>
        </p:nvSpPr>
        <p:spPr bwMode="auto">
          <a:xfrm>
            <a:off x="1619250" y="4808538"/>
            <a:ext cx="187325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smtClean="0">
                <a:solidFill>
                  <a:srgbClr val="000000"/>
                </a:solidFill>
                <a:latin typeface="Calibri" pitchFamily="34" charset="0"/>
              </a:rPr>
              <a:t>canis = dog</a:t>
            </a:r>
          </a:p>
        </p:txBody>
      </p:sp>
      <p:sp>
        <p:nvSpPr>
          <p:cNvPr id="10248"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38316945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66675" y="581025"/>
            <a:ext cx="8137525" cy="1752600"/>
          </a:xfrm>
        </p:spPr>
        <p:txBody>
          <a:bodyPr/>
          <a:lstStyle/>
          <a:p>
            <a:pPr algn="l" eaLnBrk="1" hangingPunct="1"/>
            <a:r>
              <a:rPr lang="en-GB" altLang="en-US" sz="4000" b="1" smtClean="0">
                <a:solidFill>
                  <a:srgbClr val="FF0000"/>
                </a:solidFill>
                <a:latin typeface="Calibri" pitchFamily="34" charset="0"/>
              </a:rPr>
              <a:t>Are you ready to read some Latin?</a:t>
            </a:r>
          </a:p>
        </p:txBody>
      </p:sp>
      <p:sp>
        <p:nvSpPr>
          <p:cNvPr id="11267" name="TextBox 2"/>
          <p:cNvSpPr txBox="1">
            <a:spLocks noChangeArrowheads="1"/>
          </p:cNvSpPr>
          <p:nvPr/>
        </p:nvSpPr>
        <p:spPr bwMode="auto">
          <a:xfrm>
            <a:off x="179388" y="1125538"/>
            <a:ext cx="84963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ts val="600"/>
              </a:spcAft>
            </a:pPr>
            <a:r>
              <a:rPr lang="en-GB" sz="2800" smtClean="0">
                <a:solidFill>
                  <a:srgbClr val="000000"/>
                </a:solidFill>
                <a:latin typeface="Calibri" pitchFamily="34" charset="0"/>
              </a:rPr>
              <a:t>Caecilius est in horto. Caecilius in horto sedet. Metella et Quintus in tablino sedent. </a:t>
            </a:r>
            <a:r>
              <a:rPr lang="en-GB" sz="2800" b="1" smtClean="0">
                <a:solidFill>
                  <a:srgbClr val="000000"/>
                </a:solidFill>
                <a:latin typeface="Calibri" pitchFamily="34" charset="0"/>
              </a:rPr>
              <a:t>servus</a:t>
            </a:r>
            <a:r>
              <a:rPr lang="en-GB" sz="2800" smtClean="0">
                <a:solidFill>
                  <a:srgbClr val="000000"/>
                </a:solidFill>
                <a:latin typeface="Calibri" pitchFamily="34" charset="0"/>
              </a:rPr>
              <a:t> est in atrio. coquus est in culina. </a:t>
            </a:r>
            <a:r>
              <a:rPr lang="en-GB" sz="2800" b="1" smtClean="0">
                <a:solidFill>
                  <a:srgbClr val="000000"/>
                </a:solidFill>
                <a:latin typeface="Calibri" pitchFamily="34" charset="0"/>
              </a:rPr>
              <a:t>coquus</a:t>
            </a:r>
            <a:r>
              <a:rPr lang="en-GB" sz="2800" smtClean="0">
                <a:solidFill>
                  <a:srgbClr val="000000"/>
                </a:solidFill>
                <a:latin typeface="Calibri" pitchFamily="34" charset="0"/>
              </a:rPr>
              <a:t> in culina dormit. Cerberus intrat et circumspectat. cibus est in mensa. </a:t>
            </a:r>
            <a:r>
              <a:rPr lang="en-GB" sz="2800" b="1" smtClean="0">
                <a:solidFill>
                  <a:srgbClr val="000000"/>
                </a:solidFill>
                <a:latin typeface="Calibri" pitchFamily="34" charset="0"/>
              </a:rPr>
              <a:t>canis </a:t>
            </a:r>
            <a:r>
              <a:rPr lang="en-GB" sz="2800" smtClean="0">
                <a:solidFill>
                  <a:srgbClr val="000000"/>
                </a:solidFill>
                <a:latin typeface="Calibri" pitchFamily="34" charset="0"/>
              </a:rPr>
              <a:t>salit. canis in mensa stat sed Grumio stertit…</a:t>
            </a:r>
          </a:p>
        </p:txBody>
      </p:sp>
      <p:sp>
        <p:nvSpPr>
          <p:cNvPr id="11268" name="TextBox 1"/>
          <p:cNvSpPr txBox="1">
            <a:spLocks noChangeArrowheads="1"/>
          </p:cNvSpPr>
          <p:nvPr/>
        </p:nvSpPr>
        <p:spPr bwMode="auto">
          <a:xfrm>
            <a:off x="433388" y="4581525"/>
            <a:ext cx="8208962" cy="1384300"/>
          </a:xfrm>
          <a:prstGeom prst="rect">
            <a:avLst/>
          </a:prstGeom>
          <a:solidFill>
            <a:srgbClr val="F8E9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GB" sz="2800" smtClean="0">
                <a:solidFill>
                  <a:srgbClr val="000000"/>
                </a:solidFill>
                <a:latin typeface="Calibri" pitchFamily="34" charset="0"/>
              </a:rPr>
              <a:t>Use the vocabulary list to help you translate this section of Latin. </a:t>
            </a:r>
          </a:p>
          <a:p>
            <a:pPr eaLnBrk="1" fontAlgn="base" hangingPunct="1">
              <a:spcBef>
                <a:spcPct val="0"/>
              </a:spcBef>
              <a:spcAft>
                <a:spcPct val="0"/>
              </a:spcAft>
              <a:buFont typeface="Arial" charset="0"/>
              <a:buChar char="•"/>
            </a:pPr>
            <a:r>
              <a:rPr lang="en-GB" sz="2800" smtClean="0">
                <a:solidFill>
                  <a:srgbClr val="000000"/>
                </a:solidFill>
                <a:latin typeface="Calibri" pitchFamily="34" charset="0"/>
              </a:rPr>
              <a:t>Can you predict what is going to happen next?</a:t>
            </a:r>
          </a:p>
        </p:txBody>
      </p:sp>
      <p:sp>
        <p:nvSpPr>
          <p:cNvPr id="11269"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41706868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106363" y="620713"/>
            <a:ext cx="8137525" cy="1752600"/>
          </a:xfrm>
        </p:spPr>
        <p:txBody>
          <a:bodyPr/>
          <a:lstStyle/>
          <a:p>
            <a:pPr algn="l" eaLnBrk="1" hangingPunct="1"/>
            <a:r>
              <a:rPr lang="en-GB" altLang="en-US" sz="5400" b="1" smtClean="0">
                <a:solidFill>
                  <a:srgbClr val="FF0000"/>
                </a:solidFill>
                <a:latin typeface="Calibri" pitchFamily="34" charset="0"/>
              </a:rPr>
              <a:t>RECAP: </a:t>
            </a:r>
            <a:r>
              <a:rPr lang="en-GB" altLang="en-US" b="1" smtClean="0">
                <a:solidFill>
                  <a:srgbClr val="FF0000"/>
                </a:solidFill>
                <a:latin typeface="Calibri" pitchFamily="34" charset="0"/>
              </a:rPr>
              <a:t>How much can you remember?</a:t>
            </a:r>
          </a:p>
        </p:txBody>
      </p:sp>
      <p:sp>
        <p:nvSpPr>
          <p:cNvPr id="12291" name="TextBox 2"/>
          <p:cNvSpPr txBox="1">
            <a:spLocks noChangeArrowheads="1"/>
          </p:cNvSpPr>
          <p:nvPr/>
        </p:nvSpPr>
        <p:spPr bwMode="auto">
          <a:xfrm>
            <a:off x="3690938" y="1895475"/>
            <a:ext cx="50355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3600" b="1" smtClean="0">
                <a:solidFill>
                  <a:srgbClr val="000000"/>
                </a:solidFill>
                <a:latin typeface="Calibri" pitchFamily="34" charset="0"/>
              </a:rPr>
              <a:t>3 </a:t>
            </a:r>
            <a:r>
              <a:rPr lang="en-GB" sz="2800" smtClean="0">
                <a:solidFill>
                  <a:srgbClr val="000000"/>
                </a:solidFill>
                <a:latin typeface="Calibri" pitchFamily="34" charset="0"/>
              </a:rPr>
              <a:t>ways in which the Romans have influenced our own society/culture</a:t>
            </a:r>
          </a:p>
          <a:p>
            <a:pPr eaLnBrk="1" fontAlgn="base" hangingPunct="1">
              <a:spcBef>
                <a:spcPct val="0"/>
              </a:spcBef>
              <a:spcAft>
                <a:spcPct val="0"/>
              </a:spcAft>
            </a:pPr>
            <a:endParaRPr lang="en-GB" sz="2800" smtClean="0">
              <a:solidFill>
                <a:srgbClr val="000000"/>
              </a:solidFill>
              <a:latin typeface="Calibri" pitchFamily="34" charset="0"/>
            </a:endParaRPr>
          </a:p>
          <a:p>
            <a:pPr eaLnBrk="1" fontAlgn="base" hangingPunct="1">
              <a:spcBef>
                <a:spcPct val="0"/>
              </a:spcBef>
              <a:spcAft>
                <a:spcPct val="0"/>
              </a:spcAft>
            </a:pPr>
            <a:r>
              <a:rPr lang="en-GB" sz="3600" b="1" smtClean="0">
                <a:solidFill>
                  <a:srgbClr val="000000"/>
                </a:solidFill>
                <a:latin typeface="Calibri" pitchFamily="34" charset="0"/>
              </a:rPr>
              <a:t>2</a:t>
            </a:r>
            <a:r>
              <a:rPr lang="en-GB" sz="2800" b="1" smtClean="0">
                <a:solidFill>
                  <a:srgbClr val="000000"/>
                </a:solidFill>
                <a:latin typeface="Calibri" pitchFamily="34" charset="0"/>
              </a:rPr>
              <a:t> </a:t>
            </a:r>
            <a:r>
              <a:rPr lang="en-GB" sz="2800" smtClean="0">
                <a:solidFill>
                  <a:srgbClr val="000000"/>
                </a:solidFill>
                <a:latin typeface="Calibri" pitchFamily="34" charset="0"/>
              </a:rPr>
              <a:t>ways in which Latin differs from English</a:t>
            </a:r>
          </a:p>
          <a:p>
            <a:pPr eaLnBrk="1" fontAlgn="base" hangingPunct="1">
              <a:spcBef>
                <a:spcPct val="0"/>
              </a:spcBef>
              <a:spcAft>
                <a:spcPct val="0"/>
              </a:spcAft>
            </a:pPr>
            <a:endParaRPr lang="en-GB" sz="2800" smtClean="0">
              <a:solidFill>
                <a:srgbClr val="000000"/>
              </a:solidFill>
              <a:latin typeface="Calibri" pitchFamily="34" charset="0"/>
            </a:endParaRPr>
          </a:p>
          <a:p>
            <a:pPr eaLnBrk="1" fontAlgn="base" hangingPunct="1">
              <a:spcBef>
                <a:spcPct val="0"/>
              </a:spcBef>
              <a:spcAft>
                <a:spcPct val="0"/>
              </a:spcAft>
            </a:pPr>
            <a:r>
              <a:rPr lang="en-GB" sz="3600" b="1" smtClean="0">
                <a:solidFill>
                  <a:srgbClr val="000000"/>
                </a:solidFill>
                <a:latin typeface="Calibri" pitchFamily="34" charset="0"/>
              </a:rPr>
              <a:t>1</a:t>
            </a:r>
            <a:r>
              <a:rPr lang="en-GB" sz="2800" smtClean="0">
                <a:solidFill>
                  <a:srgbClr val="000000"/>
                </a:solidFill>
                <a:latin typeface="Calibri" pitchFamily="34" charset="0"/>
              </a:rPr>
              <a:t> new Latin word you have learnt </a:t>
            </a:r>
          </a:p>
        </p:txBody>
      </p:sp>
      <p:pic>
        <p:nvPicPr>
          <p:cNvPr id="12292" name="Picture 10" descr="https://pbs.twimg.com/profile_images/459302679785656321/0Xela7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05038"/>
            <a:ext cx="329088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0" y="0"/>
            <a:ext cx="9144000" cy="584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smtClean="0">
                <a:solidFill>
                  <a:srgbClr val="FFFF00"/>
                </a:solidFill>
              </a:rPr>
              <a:t>LO: To explore how the Romans have influenced the modern world; to be able to recognise key differences between English and Latin</a:t>
            </a:r>
          </a:p>
        </p:txBody>
      </p:sp>
    </p:spTree>
    <p:extLst>
      <p:ext uri="{BB962C8B-B14F-4D97-AF65-F5344CB8AC3E}">
        <p14:creationId xmlns:p14="http://schemas.microsoft.com/office/powerpoint/2010/main" val="25072077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prstClr val="black"/>
                </a:solidFill>
              </a:rPr>
              <a:t>Classics Colloquium: </a:t>
            </a:r>
            <a:r>
              <a:rPr lang="en-GB" dirty="0" smtClean="0">
                <a:solidFill>
                  <a:prstClr val="black"/>
                </a:solidFill>
              </a:rPr>
              <a:t>University of Bristol – Why Classics?</a:t>
            </a:r>
            <a:endParaRPr lang="en-GB" dirty="0">
              <a:solidFill>
                <a:prstClr val="black"/>
              </a:solidFill>
            </a:endParaRPr>
          </a:p>
        </p:txBody>
      </p:sp>
      <p:sp>
        <p:nvSpPr>
          <p:cNvPr id="5" name="TextBox 4"/>
          <p:cNvSpPr txBox="1"/>
          <p:nvPr/>
        </p:nvSpPr>
        <p:spPr>
          <a:xfrm>
            <a:off x="173403" y="548679"/>
            <a:ext cx="7056784" cy="646331"/>
          </a:xfrm>
          <a:prstGeom prst="rect">
            <a:avLst/>
          </a:prstGeom>
          <a:noFill/>
        </p:spPr>
        <p:txBody>
          <a:bodyPr wrap="square" rtlCol="0">
            <a:spAutoFit/>
          </a:bodyPr>
          <a:lstStyle/>
          <a:p>
            <a:r>
              <a:rPr lang="en-GB" sz="3600" b="1" dirty="0" smtClean="0">
                <a:solidFill>
                  <a:srgbClr val="FF0000"/>
                </a:solidFill>
              </a:rPr>
              <a:t>Classics in other curriculum areas </a:t>
            </a:r>
            <a:endParaRPr lang="en-GB" sz="3600" b="1" dirty="0">
              <a:solidFill>
                <a:srgbClr val="FF0000"/>
              </a:solidFill>
            </a:endParaRPr>
          </a:p>
        </p:txBody>
      </p:sp>
      <p:sp>
        <p:nvSpPr>
          <p:cNvPr id="2" name="Content Placeholder 1"/>
          <p:cNvSpPr>
            <a:spLocks noGrp="1"/>
          </p:cNvSpPr>
          <p:nvPr>
            <p:ph idx="1"/>
          </p:nvPr>
        </p:nvSpPr>
        <p:spPr>
          <a:xfrm>
            <a:off x="6444208" y="2276872"/>
            <a:ext cx="1763688" cy="1378369"/>
          </a:xfrm>
        </p:spPr>
        <p:txBody>
          <a:bodyPr>
            <a:normAutofit/>
          </a:bodyPr>
          <a:lstStyle/>
          <a:p>
            <a:pPr marL="0" indent="0">
              <a:buNone/>
            </a:pPr>
            <a:r>
              <a:rPr lang="en-GB" sz="2000" b="1" dirty="0" smtClean="0"/>
              <a:t>Year 7 English: </a:t>
            </a:r>
            <a:r>
              <a:rPr lang="en-GB" sz="2000" dirty="0" smtClean="0"/>
              <a:t>30 Greek and Latin word roots</a:t>
            </a:r>
            <a:endParaRPr lang="en-GB" sz="2000" dirty="0"/>
          </a:p>
        </p:txBody>
      </p:sp>
      <p:pic>
        <p:nvPicPr>
          <p:cNvPr id="7" name="Picture 2" descr="EngH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8" y="2132856"/>
            <a:ext cx="5842601" cy="44002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220352"/>
            <a:ext cx="8784976" cy="923330"/>
          </a:xfrm>
          <a:prstGeom prst="rect">
            <a:avLst/>
          </a:prstGeom>
          <a:noFill/>
        </p:spPr>
        <p:txBody>
          <a:bodyPr wrap="square" rtlCol="0">
            <a:spAutoFit/>
          </a:bodyPr>
          <a:lstStyle/>
          <a:p>
            <a:r>
              <a:rPr lang="en-GB" b="1" dirty="0" smtClean="0"/>
              <a:t>Michaela Community School, Brent: </a:t>
            </a:r>
            <a:r>
              <a:rPr lang="en-GB" dirty="0" smtClean="0"/>
              <a:t>a knowledge-based chronological approach</a:t>
            </a:r>
          </a:p>
          <a:p>
            <a:r>
              <a:rPr lang="en-GB" dirty="0">
                <a:hlinkClick r:id="rId3"/>
              </a:rPr>
              <a:t>https://pragmaticreform.wordpress.com/2015/02/28/which-knowledge/</a:t>
            </a:r>
            <a:endParaRPr lang="en-GB" dirty="0" smtClean="0"/>
          </a:p>
          <a:p>
            <a:endParaRPr lang="en-GB" dirty="0"/>
          </a:p>
        </p:txBody>
      </p:sp>
    </p:spTree>
    <p:extLst>
      <p:ext uri="{BB962C8B-B14F-4D97-AF65-F5344CB8AC3E}">
        <p14:creationId xmlns:p14="http://schemas.microsoft.com/office/powerpoint/2010/main" val="4079601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prstClr val="black"/>
                </a:solidFill>
              </a:rPr>
              <a:t>Classics Colloquium: </a:t>
            </a:r>
            <a:r>
              <a:rPr lang="en-GB" dirty="0" smtClean="0">
                <a:solidFill>
                  <a:prstClr val="black"/>
                </a:solidFill>
              </a:rPr>
              <a:t>University of Bristol – Why Classics?</a:t>
            </a:r>
            <a:endParaRPr lang="en-GB" dirty="0">
              <a:solidFill>
                <a:prstClr val="black"/>
              </a:solidFill>
            </a:endParaRPr>
          </a:p>
        </p:txBody>
      </p:sp>
      <p:sp>
        <p:nvSpPr>
          <p:cNvPr id="5" name="TextBox 4"/>
          <p:cNvSpPr txBox="1"/>
          <p:nvPr/>
        </p:nvSpPr>
        <p:spPr>
          <a:xfrm>
            <a:off x="173403" y="548679"/>
            <a:ext cx="7056784" cy="646331"/>
          </a:xfrm>
          <a:prstGeom prst="rect">
            <a:avLst/>
          </a:prstGeom>
          <a:noFill/>
        </p:spPr>
        <p:txBody>
          <a:bodyPr wrap="square" rtlCol="0">
            <a:spAutoFit/>
          </a:bodyPr>
          <a:lstStyle/>
          <a:p>
            <a:r>
              <a:rPr lang="en-GB" sz="3600" b="1" dirty="0" smtClean="0">
                <a:solidFill>
                  <a:srgbClr val="FF0000"/>
                </a:solidFill>
              </a:rPr>
              <a:t>Classics in other curriculum areas </a:t>
            </a:r>
            <a:endParaRPr lang="en-GB" sz="3600" b="1" dirty="0">
              <a:solidFill>
                <a:srgbClr val="FF0000"/>
              </a:solidFill>
            </a:endParaRPr>
          </a:p>
        </p:txBody>
      </p:sp>
      <p:sp>
        <p:nvSpPr>
          <p:cNvPr id="6" name="TextBox 5"/>
          <p:cNvSpPr txBox="1"/>
          <p:nvPr/>
        </p:nvSpPr>
        <p:spPr>
          <a:xfrm>
            <a:off x="323528" y="1484784"/>
            <a:ext cx="8424936" cy="5432256"/>
          </a:xfrm>
          <a:prstGeom prst="rect">
            <a:avLst/>
          </a:prstGeom>
          <a:noFill/>
        </p:spPr>
        <p:txBody>
          <a:bodyPr wrap="square" rtlCol="0">
            <a:spAutoFit/>
          </a:bodyPr>
          <a:lstStyle/>
          <a:p>
            <a:pPr marL="285750" indent="-285750">
              <a:spcAft>
                <a:spcPts val="600"/>
              </a:spcAft>
              <a:buFont typeface="Arial" pitchFamily="34" charset="0"/>
              <a:buChar char="•"/>
            </a:pPr>
            <a:r>
              <a:rPr lang="en-GB" sz="2800" b="1" dirty="0" smtClean="0"/>
              <a:t>Vocabulary building</a:t>
            </a:r>
          </a:p>
          <a:p>
            <a:pPr marL="742950" lvl="1" indent="-285750">
              <a:spcAft>
                <a:spcPts val="600"/>
              </a:spcAft>
              <a:buFont typeface="Arial" pitchFamily="34" charset="0"/>
              <a:buChar char="•"/>
            </a:pPr>
            <a:r>
              <a:rPr lang="en-GB" sz="2000" dirty="0"/>
              <a:t>R</a:t>
            </a:r>
            <a:r>
              <a:rPr lang="en-GB" sz="2000" dirty="0" smtClean="0"/>
              <a:t>ather than setting random lists of </a:t>
            </a:r>
            <a:r>
              <a:rPr lang="en-GB" sz="2000" dirty="0" smtClean="0"/>
              <a:t>spellings and vocabulary, </a:t>
            </a:r>
            <a:r>
              <a:rPr lang="en-GB" sz="2000" dirty="0" smtClean="0"/>
              <a:t>focus on word families – produce lists of words connected to a common root word</a:t>
            </a:r>
          </a:p>
          <a:p>
            <a:pPr marL="742950" lvl="1" indent="-285750">
              <a:spcAft>
                <a:spcPts val="600"/>
              </a:spcAft>
              <a:buFont typeface="Arial" pitchFamily="34" charset="0"/>
              <a:buChar char="•"/>
            </a:pPr>
            <a:r>
              <a:rPr lang="en-GB" sz="2000" dirty="0" smtClean="0"/>
              <a:t>Regular ‘Word of the Day/Week’ starters</a:t>
            </a:r>
          </a:p>
          <a:p>
            <a:pPr marL="742950" lvl="1" indent="-285750">
              <a:spcAft>
                <a:spcPts val="600"/>
              </a:spcAft>
              <a:buFont typeface="Arial" pitchFamily="34" charset="0"/>
              <a:buChar char="•"/>
            </a:pPr>
            <a:r>
              <a:rPr lang="en-GB" sz="2000" dirty="0" smtClean="0"/>
              <a:t>Core GCSE set texts (e.g. ‘Jekyll and Hyde’ and ‘A Christmas Carol’) often contain complex Latinate vocabulary: break down these words into their </a:t>
            </a:r>
            <a:r>
              <a:rPr lang="en-GB" sz="2000" dirty="0" smtClean="0"/>
              <a:t>constituent </a:t>
            </a:r>
            <a:r>
              <a:rPr lang="en-GB" sz="2000" dirty="0" smtClean="0"/>
              <a:t>parts to consolidate meaning</a:t>
            </a:r>
          </a:p>
          <a:p>
            <a:pPr marL="285750" indent="-285750">
              <a:spcAft>
                <a:spcPts val="600"/>
              </a:spcAft>
              <a:buFont typeface="Arial" pitchFamily="34" charset="0"/>
              <a:buChar char="•"/>
            </a:pPr>
            <a:r>
              <a:rPr lang="en-GB" sz="2800" b="1" dirty="0" smtClean="0"/>
              <a:t>Teaching key reading skills through classical texts</a:t>
            </a:r>
          </a:p>
          <a:p>
            <a:pPr marL="742950" lvl="1" indent="-285750">
              <a:spcAft>
                <a:spcPts val="600"/>
              </a:spcAft>
              <a:buFont typeface="Arial" pitchFamily="34" charset="0"/>
              <a:buChar char="•"/>
            </a:pPr>
            <a:r>
              <a:rPr lang="en-GB" sz="2000" dirty="0" smtClean="0"/>
              <a:t>Using Cicero’s speeches as a basis for analysing persuasive oratory and introducing rhetorical terminology</a:t>
            </a:r>
          </a:p>
          <a:p>
            <a:pPr marL="742950" lvl="1" indent="-285750">
              <a:spcAft>
                <a:spcPts val="600"/>
              </a:spcAft>
              <a:buFont typeface="Arial" pitchFamily="34" charset="0"/>
              <a:buChar char="•"/>
            </a:pPr>
            <a:r>
              <a:rPr lang="en-GB" sz="2000" dirty="0" smtClean="0"/>
              <a:t>Using Roman epic poetry as a means of teaching inference skills and discussing structural features</a:t>
            </a:r>
          </a:p>
          <a:p>
            <a:pPr marL="742950" lvl="1" indent="-285750">
              <a:buFont typeface="Arial" pitchFamily="34" charset="0"/>
              <a:buChar char="•"/>
            </a:pPr>
            <a:endParaRPr lang="en-GB" dirty="0" smtClean="0"/>
          </a:p>
          <a:p>
            <a:pPr marL="285750" indent="-285750">
              <a:buFont typeface="Arial" pitchFamily="34" charset="0"/>
              <a:buChar char="•"/>
            </a:pPr>
            <a:endParaRPr lang="en-GB" dirty="0"/>
          </a:p>
        </p:txBody>
      </p:sp>
    </p:spTree>
    <p:extLst>
      <p:ext uri="{BB962C8B-B14F-4D97-AF65-F5344CB8AC3E}">
        <p14:creationId xmlns:p14="http://schemas.microsoft.com/office/powerpoint/2010/main" val="8488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prstClr val="black"/>
                </a:solidFill>
              </a:rPr>
              <a:t>Classics Colloquium: </a:t>
            </a:r>
            <a:r>
              <a:rPr lang="en-GB" dirty="0" smtClean="0">
                <a:solidFill>
                  <a:prstClr val="black"/>
                </a:solidFill>
              </a:rPr>
              <a:t>University of Bristol – Why Classics?</a:t>
            </a:r>
            <a:endParaRPr lang="en-GB" dirty="0">
              <a:solidFill>
                <a:prstClr val="black"/>
              </a:solidFill>
            </a:endParaRPr>
          </a:p>
        </p:txBody>
      </p:sp>
      <p:sp>
        <p:nvSpPr>
          <p:cNvPr id="2" name="Content Placeholder 1"/>
          <p:cNvSpPr>
            <a:spLocks noGrp="1"/>
          </p:cNvSpPr>
          <p:nvPr>
            <p:ph idx="1"/>
          </p:nvPr>
        </p:nvSpPr>
        <p:spPr>
          <a:xfrm>
            <a:off x="628650" y="2199665"/>
            <a:ext cx="7886700" cy="4351338"/>
          </a:xfrm>
        </p:spPr>
        <p:txBody>
          <a:bodyPr>
            <a:normAutofit/>
          </a:bodyPr>
          <a:lstStyle/>
          <a:p>
            <a:pPr marL="0" indent="0" algn="ctr">
              <a:buNone/>
            </a:pPr>
            <a:endParaRPr lang="en-GB" sz="4400" dirty="0" smtClean="0"/>
          </a:p>
          <a:p>
            <a:pPr marL="0" indent="0" algn="ctr">
              <a:buNone/>
            </a:pPr>
            <a:endParaRPr lang="en-GB" sz="4400" dirty="0"/>
          </a:p>
          <a:p>
            <a:pPr marL="0" indent="0" algn="ctr">
              <a:buNone/>
            </a:pPr>
            <a:r>
              <a:rPr lang="en-GB" sz="4400" dirty="0" smtClean="0"/>
              <a:t>Any questions?</a:t>
            </a:r>
            <a:endParaRPr lang="en-GB" sz="4400" dirty="0"/>
          </a:p>
        </p:txBody>
      </p:sp>
      <p:pic>
        <p:nvPicPr>
          <p:cNvPr id="5122" name="Picture 1" descr="Description: http://bookshop.blackwell.co.uk/stores/blackwell-bristol/wp-content/uploads/sites/57/2013/09/BrisUni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548679"/>
            <a:ext cx="3568749" cy="159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FA_logo-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3255"/>
            <a:ext cx="4340670" cy="9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93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6" name="Content Placeholder 5"/>
          <p:cNvSpPr>
            <a:spLocks noGrp="1"/>
          </p:cNvSpPr>
          <p:nvPr>
            <p:ph idx="1"/>
          </p:nvPr>
        </p:nvSpPr>
        <p:spPr>
          <a:xfrm>
            <a:off x="555988" y="1628800"/>
            <a:ext cx="8032024" cy="4792300"/>
          </a:xfrm>
        </p:spPr>
        <p:txBody>
          <a:bodyPr>
            <a:normAutofit fontScale="92500"/>
          </a:bodyPr>
          <a:lstStyle/>
          <a:p>
            <a:pPr marL="0" indent="0">
              <a:buNone/>
            </a:pPr>
            <a:r>
              <a:rPr lang="en-GB" i="1" dirty="0" smtClean="0"/>
              <a:t>“[The study of Classics provides what] Jefferson </a:t>
            </a:r>
            <a:r>
              <a:rPr lang="en-GB" i="1" dirty="0"/>
              <a:t>argued in Notes on the State of Virginia (1782) was the main goal of education in a democracy: to enable us to defend our liberty. History, he proposed, is the subject that equips citizens for this. To stay free also requires comparison of constitutions, utopian thinking, fearlessness about innovation, critical, lateral and relativist thinking, advanced epistemological skills in source criticism and the ability to argue cogently. All these skills can be learned from their succinct, entertaining, original formulations and applications in the works of </a:t>
            </a:r>
            <a:r>
              <a:rPr lang="en-GB" i="1" dirty="0" smtClean="0"/>
              <a:t>[the Romans] and Greeks.”</a:t>
            </a:r>
          </a:p>
          <a:p>
            <a:pPr marL="0" indent="0">
              <a:buNone/>
            </a:pPr>
            <a:r>
              <a:rPr lang="en-GB" sz="1900" b="1" dirty="0" smtClean="0"/>
              <a:t>Professor Edith Hall, “Classics for the People” in </a:t>
            </a:r>
            <a:r>
              <a:rPr lang="en-GB" sz="1900" b="1" i="1" dirty="0" smtClean="0"/>
              <a:t>The Guardian</a:t>
            </a:r>
            <a:r>
              <a:rPr lang="en-GB" sz="1900" b="1" dirty="0" smtClean="0"/>
              <a:t>, 20 June 2015</a:t>
            </a:r>
            <a:endParaRPr lang="en-GB" sz="1900" b="1" dirty="0"/>
          </a:p>
        </p:txBody>
      </p:sp>
      <p:sp>
        <p:nvSpPr>
          <p:cNvPr id="5" name="TextBox 4"/>
          <p:cNvSpPr txBox="1"/>
          <p:nvPr/>
        </p:nvSpPr>
        <p:spPr>
          <a:xfrm>
            <a:off x="1043608" y="548680"/>
            <a:ext cx="7056784" cy="830997"/>
          </a:xfrm>
          <a:prstGeom prst="rect">
            <a:avLst/>
          </a:prstGeom>
          <a:noFill/>
        </p:spPr>
        <p:txBody>
          <a:bodyPr wrap="square" rtlCol="0">
            <a:spAutoFit/>
          </a:bodyPr>
          <a:lstStyle/>
          <a:p>
            <a:pPr algn="ctr"/>
            <a:r>
              <a:rPr lang="en-GB" sz="4800" b="1" dirty="0" smtClean="0">
                <a:solidFill>
                  <a:srgbClr val="FF0000"/>
                </a:solidFill>
              </a:rPr>
              <a:t>Why Classics? </a:t>
            </a:r>
            <a:endParaRPr lang="en-GB" sz="4800" b="1" dirty="0">
              <a:solidFill>
                <a:srgbClr val="FF0000"/>
              </a:solidFill>
            </a:endParaRPr>
          </a:p>
        </p:txBody>
      </p:sp>
    </p:spTree>
    <p:extLst>
      <p:ext uri="{BB962C8B-B14F-4D97-AF65-F5344CB8AC3E}">
        <p14:creationId xmlns:p14="http://schemas.microsoft.com/office/powerpoint/2010/main" val="60908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66226"/>
            <a:ext cx="7056784" cy="646331"/>
          </a:xfrm>
          <a:prstGeom prst="rect">
            <a:avLst/>
          </a:prstGeom>
          <a:noFill/>
        </p:spPr>
        <p:txBody>
          <a:bodyPr wrap="square" rtlCol="0">
            <a:spAutoFit/>
          </a:bodyPr>
          <a:lstStyle/>
          <a:p>
            <a:r>
              <a:rPr lang="en-GB" sz="3600" b="1" dirty="0" smtClean="0">
                <a:solidFill>
                  <a:srgbClr val="FF0000"/>
                </a:solidFill>
              </a:rPr>
              <a:t>Why Classics? </a:t>
            </a:r>
            <a:endParaRPr lang="en-GB" sz="3600" b="1" dirty="0">
              <a:solidFill>
                <a:srgbClr val="FF0000"/>
              </a:solidFill>
            </a:endParaRPr>
          </a:p>
        </p:txBody>
      </p:sp>
      <p:graphicFrame>
        <p:nvGraphicFramePr>
          <p:cNvPr id="10" name="Diagram 9"/>
          <p:cNvGraphicFramePr/>
          <p:nvPr>
            <p:extLst>
              <p:ext uri="{D42A27DB-BD31-4B8C-83A1-F6EECF244321}">
                <p14:modId xmlns:p14="http://schemas.microsoft.com/office/powerpoint/2010/main" val="686247189"/>
              </p:ext>
            </p:extLst>
          </p:nvPr>
        </p:nvGraphicFramePr>
        <p:xfrm>
          <a:off x="1115616" y="889391"/>
          <a:ext cx="7224464"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Tree>
    <p:extLst>
      <p:ext uri="{BB962C8B-B14F-4D97-AF65-F5344CB8AC3E}">
        <p14:creationId xmlns:p14="http://schemas.microsoft.com/office/powerpoint/2010/main" val="110131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404664"/>
            <a:ext cx="7056784" cy="646331"/>
          </a:xfrm>
          <a:prstGeom prst="rect">
            <a:avLst/>
          </a:prstGeom>
          <a:noFill/>
        </p:spPr>
        <p:txBody>
          <a:bodyPr wrap="square" rtlCol="0">
            <a:spAutoFit/>
          </a:bodyPr>
          <a:lstStyle/>
          <a:p>
            <a:r>
              <a:rPr lang="en-GB" sz="3600" b="1" dirty="0" smtClean="0">
                <a:solidFill>
                  <a:srgbClr val="FF0000"/>
                </a:solidFill>
              </a:rPr>
              <a:t>Grammar</a:t>
            </a:r>
            <a:endParaRPr lang="en-GB" sz="3600" b="1" dirty="0">
              <a:solidFill>
                <a:srgbClr val="FF0000"/>
              </a:solidFill>
            </a:endParaRPr>
          </a:p>
        </p:txBody>
      </p:sp>
      <p:sp>
        <p:nvSpPr>
          <p:cNvPr id="3" name="TextBox 2"/>
          <p:cNvSpPr txBox="1"/>
          <p:nvPr/>
        </p:nvSpPr>
        <p:spPr>
          <a:xfrm>
            <a:off x="160272" y="1118752"/>
            <a:ext cx="8640960" cy="1969770"/>
          </a:xfrm>
          <a:prstGeom prst="rect">
            <a:avLst/>
          </a:prstGeom>
          <a:noFill/>
        </p:spPr>
        <p:txBody>
          <a:bodyPr wrap="square" rtlCol="0">
            <a:spAutoFit/>
          </a:bodyPr>
          <a:lstStyle/>
          <a:p>
            <a:pPr marL="285750" indent="-285750">
              <a:spcAft>
                <a:spcPts val="600"/>
              </a:spcAft>
              <a:buFont typeface="Arial" pitchFamily="34" charset="0"/>
              <a:buChar char="•"/>
            </a:pPr>
            <a:r>
              <a:rPr lang="en-GB" sz="2800" dirty="0"/>
              <a:t>E</a:t>
            </a:r>
            <a:r>
              <a:rPr lang="en-GB" sz="2800" dirty="0" smtClean="0"/>
              <a:t>ncourages </a:t>
            </a:r>
            <a:r>
              <a:rPr lang="en-GB" sz="2800" dirty="0" smtClean="0"/>
              <a:t>the </a:t>
            </a:r>
            <a:r>
              <a:rPr lang="en-GB" sz="2800" b="1" dirty="0" smtClean="0"/>
              <a:t>accurate use of language. </a:t>
            </a:r>
          </a:p>
          <a:p>
            <a:pPr marL="285750" indent="-285750">
              <a:spcAft>
                <a:spcPts val="600"/>
              </a:spcAft>
              <a:buFont typeface="Arial" pitchFamily="34" charset="0"/>
              <a:buChar char="•"/>
            </a:pPr>
            <a:r>
              <a:rPr lang="en-GB" sz="2800" dirty="0" smtClean="0"/>
              <a:t>Helpful for other</a:t>
            </a:r>
            <a:r>
              <a:rPr lang="en-GB" sz="2800" dirty="0" smtClean="0"/>
              <a:t> </a:t>
            </a:r>
            <a:r>
              <a:rPr lang="en-GB" sz="2800" b="1" dirty="0"/>
              <a:t>inflected</a:t>
            </a:r>
            <a:r>
              <a:rPr lang="en-GB" sz="2800" dirty="0"/>
              <a:t> </a:t>
            </a:r>
            <a:r>
              <a:rPr lang="en-GB" sz="2800" dirty="0" smtClean="0"/>
              <a:t>languages (e.g. German)</a:t>
            </a:r>
          </a:p>
          <a:p>
            <a:pPr marL="285750" indent="-285750">
              <a:spcAft>
                <a:spcPts val="600"/>
              </a:spcAft>
              <a:buFont typeface="Arial" pitchFamily="34" charset="0"/>
              <a:buChar char="•"/>
            </a:pPr>
            <a:r>
              <a:rPr lang="en-GB" sz="2800" dirty="0" smtClean="0"/>
              <a:t>Close attention to grammar necessary for understanding meaning (can’t rely on word order) </a:t>
            </a:r>
          </a:p>
        </p:txBody>
      </p:sp>
      <p:sp>
        <p:nvSpPr>
          <p:cNvPr id="7" name="Rectangle 6"/>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393" y="3799432"/>
            <a:ext cx="2397220" cy="236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48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313761"/>
            <a:ext cx="3357091" cy="3339375"/>
          </a:xfrm>
          <a:prstGeom prst="rect">
            <a:avLst/>
          </a:prstGeom>
        </p:spPr>
        <p:txBody>
          <a:bodyPr wrap="square">
            <a:spAutoFit/>
          </a:bodyPr>
          <a:lstStyle/>
          <a:p>
            <a:pPr marL="285750" indent="-285750">
              <a:spcAft>
                <a:spcPts val="600"/>
              </a:spcAft>
              <a:buFont typeface="Wingdings" charset="2"/>
              <a:buChar char="q"/>
            </a:pPr>
            <a:r>
              <a:rPr lang="en-GB" sz="2200" dirty="0"/>
              <a:t>Nouns </a:t>
            </a:r>
            <a:endParaRPr lang="en-GB" sz="2200" dirty="0" smtClean="0"/>
          </a:p>
          <a:p>
            <a:pPr marL="285750" indent="-285750">
              <a:spcAft>
                <a:spcPts val="600"/>
              </a:spcAft>
              <a:buFont typeface="Wingdings" charset="2"/>
              <a:buChar char="q"/>
            </a:pPr>
            <a:r>
              <a:rPr lang="en-GB" sz="2200" dirty="0" smtClean="0"/>
              <a:t>Verbs </a:t>
            </a:r>
          </a:p>
          <a:p>
            <a:pPr marL="285750" indent="-285750">
              <a:spcAft>
                <a:spcPts val="600"/>
              </a:spcAft>
              <a:buFont typeface="Wingdings" charset="2"/>
              <a:buChar char="q"/>
            </a:pPr>
            <a:r>
              <a:rPr lang="en-GB" sz="2200" dirty="0" smtClean="0"/>
              <a:t>Adjectives </a:t>
            </a:r>
          </a:p>
          <a:p>
            <a:pPr marL="285750" indent="-285750">
              <a:spcAft>
                <a:spcPts val="600"/>
              </a:spcAft>
              <a:buFont typeface="Wingdings" charset="2"/>
              <a:buChar char="q"/>
            </a:pPr>
            <a:r>
              <a:rPr lang="en-GB" sz="2200" dirty="0" smtClean="0"/>
              <a:t>Connectives </a:t>
            </a:r>
          </a:p>
          <a:p>
            <a:pPr marL="285750" indent="-285750">
              <a:spcAft>
                <a:spcPts val="600"/>
              </a:spcAft>
              <a:buFont typeface="Wingdings" charset="2"/>
              <a:buChar char="q"/>
            </a:pPr>
            <a:r>
              <a:rPr lang="en-GB" sz="2200" dirty="0" smtClean="0"/>
              <a:t>Pronouns </a:t>
            </a:r>
          </a:p>
          <a:p>
            <a:pPr marL="285750" indent="-285750">
              <a:spcAft>
                <a:spcPts val="600"/>
              </a:spcAft>
              <a:buFont typeface="Wingdings" charset="2"/>
              <a:buChar char="q"/>
            </a:pPr>
            <a:r>
              <a:rPr lang="en-GB" sz="2200" dirty="0" smtClean="0"/>
              <a:t>Adverbs </a:t>
            </a:r>
          </a:p>
          <a:p>
            <a:pPr marL="285750" indent="-285750">
              <a:spcAft>
                <a:spcPts val="600"/>
              </a:spcAft>
              <a:buFont typeface="Wingdings" charset="2"/>
              <a:buChar char="q"/>
            </a:pPr>
            <a:r>
              <a:rPr lang="en-GB" sz="2200" dirty="0" smtClean="0"/>
              <a:t>Prepositions </a:t>
            </a:r>
          </a:p>
          <a:p>
            <a:pPr marL="285750" indent="-285750">
              <a:spcAft>
                <a:spcPts val="600"/>
              </a:spcAft>
              <a:buFont typeface="Wingdings" charset="2"/>
              <a:buChar char="q"/>
            </a:pPr>
            <a:r>
              <a:rPr lang="en-GB" sz="2200" dirty="0" smtClean="0"/>
              <a:t>Articles</a:t>
            </a:r>
          </a:p>
        </p:txBody>
      </p:sp>
      <p:sp>
        <p:nvSpPr>
          <p:cNvPr id="6" name="Rectangle 5"/>
          <p:cNvSpPr/>
          <p:nvPr/>
        </p:nvSpPr>
        <p:spPr>
          <a:xfrm>
            <a:off x="3721104" y="1521508"/>
            <a:ext cx="4248472" cy="2923877"/>
          </a:xfrm>
          <a:prstGeom prst="rect">
            <a:avLst/>
          </a:prstGeom>
        </p:spPr>
        <p:txBody>
          <a:bodyPr wrap="square">
            <a:spAutoFit/>
          </a:bodyPr>
          <a:lstStyle/>
          <a:p>
            <a:pPr marL="285750" indent="-285750">
              <a:spcAft>
                <a:spcPts val="600"/>
              </a:spcAft>
              <a:buFont typeface="Wingdings" charset="2"/>
              <a:buChar char="q"/>
            </a:pPr>
            <a:r>
              <a:rPr lang="en-GB" sz="2200" dirty="0"/>
              <a:t>Complex sentences </a:t>
            </a:r>
          </a:p>
          <a:p>
            <a:pPr marL="285750" indent="-285750">
              <a:spcAft>
                <a:spcPts val="600"/>
              </a:spcAft>
              <a:buFont typeface="Wingdings" charset="2"/>
              <a:buChar char="q"/>
            </a:pPr>
            <a:r>
              <a:rPr lang="en-GB" sz="2200" dirty="0" smtClean="0"/>
              <a:t>Clauses (main and subordinate)</a:t>
            </a:r>
          </a:p>
          <a:p>
            <a:pPr marL="285750" indent="-285750">
              <a:spcAft>
                <a:spcPts val="600"/>
              </a:spcAft>
              <a:buFont typeface="Wingdings" charset="2"/>
              <a:buChar char="q"/>
            </a:pPr>
            <a:r>
              <a:rPr lang="en-GB" sz="2200" dirty="0" smtClean="0"/>
              <a:t>Subordinating </a:t>
            </a:r>
            <a:r>
              <a:rPr lang="en-GB" sz="2200" dirty="0"/>
              <a:t>connectives </a:t>
            </a:r>
          </a:p>
          <a:p>
            <a:pPr marL="285750" indent="-285750">
              <a:spcAft>
                <a:spcPts val="600"/>
              </a:spcAft>
              <a:buFont typeface="Wingdings" charset="2"/>
              <a:buChar char="q"/>
            </a:pPr>
            <a:r>
              <a:rPr lang="en-GB" sz="2200" dirty="0"/>
              <a:t>Tense agreement </a:t>
            </a:r>
            <a:endParaRPr lang="en-GB" sz="2200" dirty="0" smtClean="0"/>
          </a:p>
          <a:p>
            <a:pPr marL="285750" indent="-285750">
              <a:spcAft>
                <a:spcPts val="600"/>
              </a:spcAft>
              <a:buFont typeface="Wingdings" charset="2"/>
              <a:buChar char="q"/>
            </a:pPr>
            <a:r>
              <a:rPr lang="en-GB" sz="2200" dirty="0" smtClean="0"/>
              <a:t>Subject</a:t>
            </a:r>
            <a:r>
              <a:rPr lang="en-GB" sz="2200" dirty="0"/>
              <a:t>–verb agreement </a:t>
            </a:r>
          </a:p>
          <a:p>
            <a:pPr marL="285750" indent="-285750">
              <a:spcAft>
                <a:spcPts val="600"/>
              </a:spcAft>
              <a:buFont typeface="Wingdings" charset="2"/>
              <a:buChar char="q"/>
            </a:pPr>
            <a:r>
              <a:rPr lang="en-GB" sz="2200" dirty="0"/>
              <a:t>Double </a:t>
            </a:r>
            <a:r>
              <a:rPr lang="en-GB" sz="2200" dirty="0" smtClean="0"/>
              <a:t>negatives</a:t>
            </a:r>
          </a:p>
          <a:p>
            <a:pPr marL="285750" indent="-285750">
              <a:spcAft>
                <a:spcPts val="600"/>
              </a:spcAft>
              <a:buFont typeface="Wingdings" charset="2"/>
              <a:buChar char="q"/>
            </a:pPr>
            <a:r>
              <a:rPr lang="en-GB" sz="2200" dirty="0" smtClean="0"/>
              <a:t>Active and passive voices</a:t>
            </a:r>
          </a:p>
        </p:txBody>
      </p:sp>
      <p:sp>
        <p:nvSpPr>
          <p:cNvPr id="7" name="TextBox 6"/>
          <p:cNvSpPr txBox="1"/>
          <p:nvPr/>
        </p:nvSpPr>
        <p:spPr>
          <a:xfrm>
            <a:off x="410106" y="620688"/>
            <a:ext cx="8311331"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rgbClr val="FF0000"/>
                </a:solidFill>
              </a:rPr>
              <a:t> KS2 SPAG requirements</a:t>
            </a:r>
            <a:endParaRPr lang="en-GB" sz="3200" b="1" dirty="0">
              <a:solidFill>
                <a:srgbClr val="FF0000"/>
              </a:solidFill>
            </a:endParaRPr>
          </a:p>
        </p:txBody>
      </p:sp>
      <p:sp>
        <p:nvSpPr>
          <p:cNvPr id="8" name="Rectangle 7"/>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pic>
        <p:nvPicPr>
          <p:cNvPr id="9" name="Picture 8"/>
          <p:cNvPicPr>
            <a:picLocks noChangeAspect="1"/>
          </p:cNvPicPr>
          <p:nvPr/>
        </p:nvPicPr>
        <p:blipFill>
          <a:blip r:embed="rId2"/>
          <a:stretch>
            <a:fillRect/>
          </a:stretch>
        </p:blipFill>
        <p:spPr>
          <a:xfrm rot="779075">
            <a:off x="7039050" y="3967656"/>
            <a:ext cx="1861052" cy="2382769"/>
          </a:xfrm>
          <a:prstGeom prst="rect">
            <a:avLst/>
          </a:prstGeom>
          <a:ln>
            <a:solidFill>
              <a:schemeClr val="tx1"/>
            </a:solidFill>
          </a:ln>
        </p:spPr>
      </p:pic>
    </p:spTree>
    <p:extLst>
      <p:ext uri="{BB962C8B-B14F-4D97-AF65-F5344CB8AC3E}">
        <p14:creationId xmlns:p14="http://schemas.microsoft.com/office/powerpoint/2010/main" val="175499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404664"/>
            <a:ext cx="7056784" cy="646331"/>
          </a:xfrm>
          <a:prstGeom prst="rect">
            <a:avLst/>
          </a:prstGeom>
          <a:noFill/>
        </p:spPr>
        <p:txBody>
          <a:bodyPr wrap="square" rtlCol="0">
            <a:spAutoFit/>
          </a:bodyPr>
          <a:lstStyle/>
          <a:p>
            <a:r>
              <a:rPr lang="en-GB" sz="3600" b="1" dirty="0" smtClean="0">
                <a:solidFill>
                  <a:srgbClr val="FF0000"/>
                </a:solidFill>
              </a:rPr>
              <a:t>Vocabulary</a:t>
            </a:r>
            <a:endParaRPr lang="en-GB" sz="3600" b="1" dirty="0">
              <a:solidFill>
                <a:srgbClr val="FF0000"/>
              </a:solidFill>
            </a:endParaRPr>
          </a:p>
        </p:txBody>
      </p:sp>
      <p:sp>
        <p:nvSpPr>
          <p:cNvPr id="3" name="TextBox 2"/>
          <p:cNvSpPr txBox="1"/>
          <p:nvPr/>
        </p:nvSpPr>
        <p:spPr>
          <a:xfrm>
            <a:off x="160272" y="1050995"/>
            <a:ext cx="8640960" cy="1646605"/>
          </a:xfrm>
          <a:prstGeom prst="rect">
            <a:avLst/>
          </a:prstGeom>
          <a:noFill/>
        </p:spPr>
        <p:txBody>
          <a:bodyPr wrap="square" rtlCol="0">
            <a:spAutoFit/>
          </a:bodyPr>
          <a:lstStyle/>
          <a:p>
            <a:pPr marL="285750" indent="-285750">
              <a:spcAft>
                <a:spcPts val="600"/>
              </a:spcAft>
              <a:buFont typeface="Arial" pitchFamily="34" charset="0"/>
              <a:buChar char="•"/>
            </a:pPr>
            <a:r>
              <a:rPr lang="en-GB" sz="2400" b="1" dirty="0" smtClean="0"/>
              <a:t>More </a:t>
            </a:r>
            <a:r>
              <a:rPr lang="en-GB" sz="2400" b="1" dirty="0"/>
              <a:t>than 65% of English words come from Latin</a:t>
            </a:r>
            <a:r>
              <a:rPr lang="en-GB" sz="2400" dirty="0"/>
              <a:t> (and more than 90% of those over two syllables</a:t>
            </a:r>
            <a:r>
              <a:rPr lang="en-GB" sz="2400" dirty="0" smtClean="0"/>
              <a:t>).</a:t>
            </a:r>
          </a:p>
          <a:p>
            <a:pPr marL="285750" indent="-285750">
              <a:spcAft>
                <a:spcPts val="600"/>
              </a:spcAft>
              <a:buFont typeface="Arial" pitchFamily="34" charset="0"/>
              <a:buChar char="•"/>
            </a:pPr>
            <a:r>
              <a:rPr lang="en-GB" sz="2400" b="1" dirty="0"/>
              <a:t>Latin is the basis of 75–80% of all Spanish, French, Italian and Portuguese </a:t>
            </a:r>
            <a:r>
              <a:rPr lang="en-GB" sz="2400" b="1" dirty="0" smtClean="0"/>
              <a:t>words. </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26081"/>
            <a:ext cx="3203704" cy="213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8" name="TextBox 7"/>
          <p:cNvSpPr txBox="1"/>
          <p:nvPr/>
        </p:nvSpPr>
        <p:spPr>
          <a:xfrm rot="20591503">
            <a:off x="116495" y="4618976"/>
            <a:ext cx="6840761" cy="707886"/>
          </a:xfrm>
          <a:prstGeom prst="rect">
            <a:avLst/>
          </a:prstGeom>
          <a:solidFill>
            <a:srgbClr val="FFFF00"/>
          </a:solidFill>
        </p:spPr>
        <p:txBody>
          <a:bodyPr wrap="square" rtlCol="0">
            <a:spAutoFit/>
          </a:bodyPr>
          <a:lstStyle/>
          <a:p>
            <a:pPr algn="ctr"/>
            <a:r>
              <a:rPr lang="en-GB" sz="2000" b="1" dirty="0" smtClean="0"/>
              <a:t>73% </a:t>
            </a:r>
            <a:r>
              <a:rPr lang="en-GB" sz="2000" dirty="0" smtClean="0"/>
              <a:t>of students in Year 7 at CHS believe that Latin has helped them with learning other languages</a:t>
            </a:r>
            <a:endParaRPr lang="en-GB" sz="2000" dirty="0"/>
          </a:p>
        </p:txBody>
      </p:sp>
    </p:spTree>
    <p:extLst>
      <p:ext uri="{BB962C8B-B14F-4D97-AF65-F5344CB8AC3E}">
        <p14:creationId xmlns:p14="http://schemas.microsoft.com/office/powerpoint/2010/main" val="154203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3" t="2578" r="9605" b="4033"/>
          <a:stretch/>
        </p:blipFill>
        <p:spPr bwMode="auto">
          <a:xfrm>
            <a:off x="242223" y="548680"/>
            <a:ext cx="865955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Tree>
    <p:extLst>
      <p:ext uri="{BB962C8B-B14F-4D97-AF65-F5344CB8AC3E}">
        <p14:creationId xmlns:p14="http://schemas.microsoft.com/office/powerpoint/2010/main" val="11229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21" t="2578" r="9605" b="55146"/>
          <a:stretch/>
        </p:blipFill>
        <p:spPr bwMode="auto">
          <a:xfrm>
            <a:off x="278421" y="836712"/>
            <a:ext cx="775851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404664"/>
          </a:xfrm>
          <a:prstGeom prst="rect">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b="1" dirty="0" smtClean="0">
                <a:solidFill>
                  <a:schemeClr val="tx1"/>
                </a:solidFill>
              </a:rPr>
              <a:t>Classics Colloquium: </a:t>
            </a:r>
            <a:r>
              <a:rPr lang="en-GB" dirty="0" smtClean="0">
                <a:solidFill>
                  <a:schemeClr val="tx1"/>
                </a:solidFill>
              </a:rPr>
              <a:t>University of Bristol – Why Classics?</a:t>
            </a:r>
            <a:endParaRPr lang="en-GB" dirty="0">
              <a:solidFill>
                <a:schemeClr val="tx1"/>
              </a:solidFill>
            </a:endParaRPr>
          </a:p>
        </p:txBody>
      </p:sp>
      <p:sp>
        <p:nvSpPr>
          <p:cNvPr id="7" name="Oval 6"/>
          <p:cNvSpPr/>
          <p:nvPr/>
        </p:nvSpPr>
        <p:spPr>
          <a:xfrm>
            <a:off x="1619672" y="3981698"/>
            <a:ext cx="648072" cy="599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4"/>
          </p:cNvCxnSpPr>
          <p:nvPr/>
        </p:nvCxnSpPr>
        <p:spPr>
          <a:xfrm>
            <a:off x="1943708" y="4581128"/>
            <a:ext cx="1332148" cy="1656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5856" y="6093296"/>
            <a:ext cx="2736304" cy="400110"/>
          </a:xfrm>
          <a:prstGeom prst="rect">
            <a:avLst/>
          </a:prstGeom>
          <a:noFill/>
        </p:spPr>
        <p:txBody>
          <a:bodyPr wrap="square" rtlCol="0">
            <a:spAutoFit/>
          </a:bodyPr>
          <a:lstStyle/>
          <a:p>
            <a:r>
              <a:rPr lang="en-GB" sz="2000" b="1" dirty="0" smtClean="0"/>
              <a:t>Latin </a:t>
            </a:r>
            <a:endParaRPr lang="en-GB" sz="2000" b="1" dirty="0"/>
          </a:p>
        </p:txBody>
      </p:sp>
      <p:sp>
        <p:nvSpPr>
          <p:cNvPr id="2" name="TextBox 1"/>
          <p:cNvSpPr txBox="1"/>
          <p:nvPr/>
        </p:nvSpPr>
        <p:spPr>
          <a:xfrm>
            <a:off x="4572000" y="5949280"/>
            <a:ext cx="4499992" cy="400110"/>
          </a:xfrm>
          <a:prstGeom prst="rect">
            <a:avLst/>
          </a:prstGeom>
          <a:noFill/>
        </p:spPr>
        <p:txBody>
          <a:bodyPr wrap="square" rtlCol="0">
            <a:spAutoFit/>
          </a:bodyPr>
          <a:lstStyle/>
          <a:p>
            <a:r>
              <a:rPr lang="en-GB" sz="2000" dirty="0" err="1" smtClean="0"/>
              <a:t>Minna</a:t>
            </a:r>
            <a:r>
              <a:rPr lang="en-GB" sz="2000" dirty="0" smtClean="0"/>
              <a:t> </a:t>
            </a:r>
            <a:r>
              <a:rPr lang="en-GB" sz="2000" dirty="0" err="1" smtClean="0"/>
              <a:t>Sundberg</a:t>
            </a:r>
            <a:r>
              <a:rPr lang="en-GB" sz="2000" dirty="0" smtClean="0"/>
              <a:t>: Language Family Tree</a:t>
            </a:r>
            <a:endParaRPr lang="en-GB" sz="2000" dirty="0"/>
          </a:p>
        </p:txBody>
      </p:sp>
    </p:spTree>
    <p:extLst>
      <p:ext uri="{BB962C8B-B14F-4D97-AF65-F5344CB8AC3E}">
        <p14:creationId xmlns:p14="http://schemas.microsoft.com/office/powerpoint/2010/main" val="44617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1356</Words>
  <Application>Microsoft Office PowerPoint</Application>
  <PresentationFormat>On-screen Show (4:3)</PresentationFormat>
  <Paragraphs>162</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2_Office Theme</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Clifton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Walsh</dc:creator>
  <cp:lastModifiedBy>Hannah</cp:lastModifiedBy>
  <cp:revision>23</cp:revision>
  <dcterms:created xsi:type="dcterms:W3CDTF">2016-06-13T07:10:49Z</dcterms:created>
  <dcterms:modified xsi:type="dcterms:W3CDTF">2016-06-21T18:10:13Z</dcterms:modified>
</cp:coreProperties>
</file>