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63" r:id="rId1"/>
  </p:sldMasterIdLst>
  <p:notesMasterIdLst>
    <p:notesMasterId r:id="rId10"/>
  </p:notesMasterIdLst>
  <p:sldIdLst>
    <p:sldId id="256" r:id="rId2"/>
    <p:sldId id="261" r:id="rId3"/>
    <p:sldId id="257" r:id="rId4"/>
    <p:sldId id="258" r:id="rId5"/>
    <p:sldId id="262" r:id="rId6"/>
    <p:sldId id="265" r:id="rId7"/>
    <p:sldId id="264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53087"/>
  </p:normalViewPr>
  <p:slideViewPr>
    <p:cSldViewPr snapToGrid="0">
      <p:cViewPr varScale="1">
        <p:scale>
          <a:sx n="57" d="100"/>
          <a:sy n="57" d="100"/>
        </p:scale>
        <p:origin x="26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ED5AE7-2CEB-0E41-A0C4-0287DB16BF02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27B40F-0319-FF41-AC5F-7C52B58C97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856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Los: </a:t>
            </a:r>
          </a:p>
          <a:p>
            <a:r>
              <a:rPr lang="en-GB" dirty="0"/>
              <a:t>Learn what sacrifice is and was</a:t>
            </a:r>
          </a:p>
          <a:p>
            <a:r>
              <a:rPr lang="en-GB" dirty="0"/>
              <a:t>Why people sacrifices</a:t>
            </a:r>
          </a:p>
          <a:p>
            <a:r>
              <a:rPr lang="en-GB" dirty="0"/>
              <a:t>(For KS5) how it relates to modern day</a:t>
            </a:r>
          </a:p>
          <a:p>
            <a:endParaRPr lang="en-GB" dirty="0"/>
          </a:p>
          <a:p>
            <a:r>
              <a:rPr lang="en-GB" dirty="0"/>
              <a:t>Focus on Ancient Greece and Rome using activity sheets</a:t>
            </a:r>
          </a:p>
          <a:p>
            <a:r>
              <a:rPr lang="en-GB" dirty="0"/>
              <a:t>(KS5) Also discuss sacrifice in modern day at the end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27B40F-0319-FF41-AC5F-7C52B58C97C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720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Defined as: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schemeClr val="tx1"/>
                </a:solidFill>
              </a:rPr>
              <a:t>An act of slaughter as an offering to a deity.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schemeClr val="tx1"/>
                </a:solidFill>
              </a:rPr>
              <a:t>Usually used to </a:t>
            </a: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Thank the gods</a:t>
            </a: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Ask for gods’ help </a:t>
            </a: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Celebrate the gods in religious festivals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schemeClr val="tx1"/>
                </a:solidFill>
              </a:rPr>
              <a:t>Believed to have originated from hunting practises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schemeClr val="tx1"/>
                </a:solidFill>
              </a:rPr>
              <a:t>Done out of guilt and sorrow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27B40F-0319-FF41-AC5F-7C52B58C97C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488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Ancient Greece and Rome both polytheistic societies, meaning they believe in many gods</a:t>
            </a:r>
          </a:p>
          <a:p>
            <a:r>
              <a:rPr lang="en-GB" dirty="0"/>
              <a:t>When they perform sacrifices, they specify which god(s) the sacrifice is for based on their needs</a:t>
            </a:r>
          </a:p>
          <a:p>
            <a:r>
              <a:rPr lang="en-GB" dirty="0"/>
              <a:t>Both societies’ gods have similar titles (</a:t>
            </a:r>
            <a:r>
              <a:rPr lang="en-GB" dirty="0" err="1"/>
              <a:t>e.g</a:t>
            </a:r>
            <a:r>
              <a:rPr lang="en-GB" dirty="0"/>
              <a:t> Zeus=Jupiter : King of the gods, ruler of the skies)</a:t>
            </a:r>
          </a:p>
          <a:p>
            <a:endParaRPr lang="en-GB" dirty="0"/>
          </a:p>
          <a:p>
            <a:r>
              <a:rPr lang="en-GB" dirty="0"/>
              <a:t>Usually domestic animals sacrificed, e.g. chickens, sheep, goats, occasionally ox and bulls</a:t>
            </a:r>
          </a:p>
          <a:p>
            <a:r>
              <a:rPr lang="en-GB" dirty="0"/>
              <a:t>	People sacrificed their hunt to Artemis as well</a:t>
            </a:r>
          </a:p>
          <a:p>
            <a:endParaRPr lang="en-GB" dirty="0"/>
          </a:p>
          <a:p>
            <a:r>
              <a:rPr lang="en-GB" dirty="0"/>
              <a:t>Greeks and Romans sacrificed frequently during wars. </a:t>
            </a:r>
          </a:p>
          <a:p>
            <a:r>
              <a:rPr lang="en-GB" dirty="0"/>
              <a:t>	Sacrificed every morning before dawn, before attacks and other tasks, e.g. before building forts</a:t>
            </a:r>
          </a:p>
          <a:p>
            <a:r>
              <a:rPr lang="en-GB" dirty="0"/>
              <a:t>	Might sacrifice to Athena/Minerva (goddess of wisdom &amp; battle strategy), Ares/Mars (god of battle violence).</a:t>
            </a:r>
          </a:p>
          <a:p>
            <a:r>
              <a:rPr lang="en-GB" dirty="0"/>
              <a:t>	Will sacrifice to Zeus/Jupiter</a:t>
            </a:r>
          </a:p>
          <a:p>
            <a:r>
              <a:rPr lang="en-GB" dirty="0"/>
              <a:t>Religious festivals took place where a certain god/goddess was worshipped</a:t>
            </a:r>
          </a:p>
          <a:p>
            <a:r>
              <a:rPr lang="en-GB" dirty="0"/>
              <a:t>	E.g.</a:t>
            </a:r>
          </a:p>
          <a:p>
            <a:r>
              <a:rPr lang="en-GB" dirty="0"/>
              <a:t>	Olympia (Greek sporting festival dedicated to Zeus)</a:t>
            </a:r>
          </a:p>
          <a:p>
            <a:r>
              <a:rPr lang="en-GB" dirty="0"/>
              <a:t>	Dionysia (Greek festival celebrating theatre and arts; sacrifices made to Dionysus)</a:t>
            </a:r>
          </a:p>
          <a:p>
            <a:r>
              <a:rPr lang="en-GB" dirty="0"/>
              <a:t>	</a:t>
            </a:r>
            <a:r>
              <a:rPr lang="en-GB" dirty="0" err="1"/>
              <a:t>Veneralia</a:t>
            </a:r>
            <a:r>
              <a:rPr lang="en-GB" dirty="0"/>
              <a:t> (Roman festival celebrating Venus, goddess of love)</a:t>
            </a:r>
          </a:p>
          <a:p>
            <a:r>
              <a:rPr lang="en-GB" dirty="0"/>
              <a:t>	</a:t>
            </a:r>
            <a:r>
              <a:rPr lang="en-GB" dirty="0" err="1"/>
              <a:t>Mercuralia</a:t>
            </a:r>
            <a:r>
              <a:rPr lang="en-GB" dirty="0"/>
              <a:t> (Roman festival for merchants and commerce dedicated to Mercury, god of merchants and commerce)</a:t>
            </a:r>
          </a:p>
          <a:p>
            <a:r>
              <a:rPr lang="en-GB" dirty="0"/>
              <a:t>At home, Hestia (goddess of the hearth) was given sacrifices before meals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27B40F-0319-FF41-AC5F-7C52B58C97C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8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Greek Historian Herodotus wrote about the Egyptian sacrifice</a:t>
            </a:r>
          </a:p>
          <a:p>
            <a:r>
              <a:rPr lang="en-GB" dirty="0"/>
              <a:t>	A priest test bulls to check if they are clean for sacrifice before</a:t>
            </a:r>
          </a:p>
          <a:p>
            <a:r>
              <a:rPr lang="en-GB" dirty="0"/>
              <a:t>	The priest marks ‘clean’ bulls, ready for sacrifice</a:t>
            </a:r>
          </a:p>
          <a:p>
            <a:r>
              <a:rPr lang="en-GB" dirty="0"/>
              <a:t>	They take the animal to the altar &amp; light fires</a:t>
            </a:r>
          </a:p>
          <a:p>
            <a:r>
              <a:rPr lang="en-GB" dirty="0"/>
              <a:t>	Pour libations of wine &amp; invoke god by name</a:t>
            </a:r>
          </a:p>
          <a:p>
            <a:r>
              <a:rPr lang="en-GB" dirty="0"/>
              <a:t>	Sacrifice animal by beheading and flaying </a:t>
            </a:r>
            <a:r>
              <a:rPr lang="en-GB" dirty="0" err="1"/>
              <a:t>carcas</a:t>
            </a:r>
            <a:endParaRPr lang="en-GB" dirty="0"/>
          </a:p>
          <a:p>
            <a:r>
              <a:rPr lang="en-GB" dirty="0"/>
              <a:t>	Head is believed to be full of curses so either sold to Greeks in market or thrown down river</a:t>
            </a:r>
          </a:p>
          <a:p>
            <a:r>
              <a:rPr lang="en-GB" dirty="0"/>
              <a:t>	Fill body with 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loaves and honey and raisins and figs &amp; other </a:t>
            </a:r>
            <a:r>
              <a:rPr lang="en-GB" dirty="0"/>
              <a:t>scents/spices and burn</a:t>
            </a:r>
          </a:p>
          <a:p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Herodotus coined both ‘Father of History’ and ‘Father of Lies’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	Stories often incredible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	Historical accounts well-told lies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Did travel round the world a lot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	Held curiosity to know world better</a:t>
            </a:r>
          </a:p>
          <a:p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Sometimes uses his first-person voice to admit doesn't know the whole truth.</a:t>
            </a:r>
          </a:p>
          <a:p>
            <a:br>
              <a:rPr lang="en-GB" dirty="0"/>
            </a:br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Discuss how accurate his account might be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27B40F-0319-FF41-AC5F-7C52B58C97C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30960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Julius Caesar (later to be emperor) went to Gaul to fight </a:t>
            </a:r>
            <a:r>
              <a:rPr lang="en-GB" dirty="0" err="1"/>
              <a:t>Gauls</a:t>
            </a:r>
            <a:endParaRPr lang="en-GB" dirty="0"/>
          </a:p>
          <a:p>
            <a:r>
              <a:rPr lang="en-GB" dirty="0"/>
              <a:t>Also wrote about </a:t>
            </a:r>
            <a:r>
              <a:rPr lang="en-GB" dirty="0" err="1"/>
              <a:t>Gauls</a:t>
            </a:r>
            <a:r>
              <a:rPr lang="en-GB" dirty="0"/>
              <a:t> and Druids</a:t>
            </a:r>
          </a:p>
          <a:p>
            <a:r>
              <a:rPr lang="en-GB" dirty="0"/>
              <a:t>	Practise private and public sacrifices</a:t>
            </a:r>
          </a:p>
          <a:p>
            <a:r>
              <a:rPr lang="en-GB" dirty="0"/>
              <a:t>	Sacrificed other humans for people suffering severe sicknesses or if injured in war</a:t>
            </a:r>
          </a:p>
          <a:p>
            <a:r>
              <a:rPr lang="en-GB" dirty="0"/>
              <a:t>	Believed human life can only be returned/given back if another life is given</a:t>
            </a:r>
          </a:p>
          <a:p>
            <a:r>
              <a:rPr lang="en-GB" dirty="0"/>
              <a:t>	Sacrifices in a ‘wicker man’ – a giant wooden statue of a man </a:t>
            </a:r>
          </a:p>
          <a:p>
            <a:r>
              <a:rPr lang="en-GB" dirty="0"/>
              <a:t>	Puts criminals in the wicker man and sets on fire </a:t>
            </a:r>
          </a:p>
          <a:p>
            <a:r>
              <a:rPr lang="en-GB" dirty="0"/>
              <a:t>	If no criminals left, they use innocent people </a:t>
            </a:r>
          </a:p>
          <a:p>
            <a:endParaRPr lang="en-GB" dirty="0"/>
          </a:p>
          <a:p>
            <a:r>
              <a:rPr lang="en-GB" dirty="0"/>
              <a:t>Caesar may/may nit be accurate</a:t>
            </a: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Caesar fought against </a:t>
            </a:r>
            <a:r>
              <a:rPr lang="en-GB" sz="2000" dirty="0" err="1">
                <a:solidFill>
                  <a:schemeClr val="tx1"/>
                </a:solidFill>
              </a:rPr>
              <a:t>Gauls</a:t>
            </a:r>
            <a:endParaRPr lang="en-GB" sz="2000" dirty="0">
              <a:solidFill>
                <a:schemeClr val="tx1"/>
              </a:solidFill>
            </a:endParaRP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Partially in Gaul to further political agenda</a:t>
            </a:r>
          </a:p>
          <a:p>
            <a:pPr lvl="1"/>
            <a:r>
              <a:rPr lang="en-GB" sz="2000" i="1" dirty="0">
                <a:solidFill>
                  <a:schemeClr val="tx1"/>
                </a:solidFill>
              </a:rPr>
              <a:t>Gallic War </a:t>
            </a:r>
            <a:r>
              <a:rPr lang="en-GB" sz="2000" dirty="0">
                <a:solidFill>
                  <a:schemeClr val="tx1"/>
                </a:solidFill>
              </a:rPr>
              <a:t>written as memoirs </a:t>
            </a:r>
            <a:endParaRPr lang="en-GB" sz="2000" i="1" dirty="0">
              <a:solidFill>
                <a:schemeClr val="tx1"/>
              </a:solidFill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27B40F-0319-FF41-AC5F-7C52B58C97C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4670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27B40F-0319-FF41-AC5F-7C52B58C97CD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920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172E1CE-E1A5-BF4B-9317-17752A39D648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49BC8FD-DAAF-4846-8870-581DA7AD8E48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80948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E1CE-E1A5-BF4B-9317-17752A39D648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C8FD-DAAF-4846-8870-581DA7AD8E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871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E1CE-E1A5-BF4B-9317-17752A39D648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C8FD-DAAF-4846-8870-581DA7AD8E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586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E1CE-E1A5-BF4B-9317-17752A39D648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C8FD-DAAF-4846-8870-581DA7AD8E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30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172E1CE-E1A5-BF4B-9317-17752A39D648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49BC8FD-DAAF-4846-8870-581DA7AD8E48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0988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E1CE-E1A5-BF4B-9317-17752A39D648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C8FD-DAAF-4846-8870-581DA7AD8E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81294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E1CE-E1A5-BF4B-9317-17752A39D648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C8FD-DAAF-4846-8870-581DA7AD8E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0169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E1CE-E1A5-BF4B-9317-17752A39D648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C8FD-DAAF-4846-8870-581DA7AD8E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3857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E1CE-E1A5-BF4B-9317-17752A39D648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C8FD-DAAF-4846-8870-581DA7AD8E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390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0172E1CE-E1A5-BF4B-9317-17752A39D648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49BC8FD-DAAF-4846-8870-581DA7AD8E48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206935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0172E1CE-E1A5-BF4B-9317-17752A39D648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49BC8FD-DAAF-4846-8870-581DA7AD8E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047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172E1CE-E1A5-BF4B-9317-17752A39D648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49BC8FD-DAAF-4846-8870-581DA7AD8E48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33923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4" r:id="rId1"/>
    <p:sldLayoutId id="2147484065" r:id="rId2"/>
    <p:sldLayoutId id="2147484066" r:id="rId3"/>
    <p:sldLayoutId id="2147484067" r:id="rId4"/>
    <p:sldLayoutId id="2147484068" r:id="rId5"/>
    <p:sldLayoutId id="2147484069" r:id="rId6"/>
    <p:sldLayoutId id="2147484070" r:id="rId7"/>
    <p:sldLayoutId id="2147484071" r:id="rId8"/>
    <p:sldLayoutId id="2147484072" r:id="rId9"/>
    <p:sldLayoutId id="2147484073" r:id="rId10"/>
    <p:sldLayoutId id="21474840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7D729-1824-C7BA-DAE9-75466BA69C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Sacrifice in the Ancient Mediterranean</a:t>
            </a:r>
          </a:p>
        </p:txBody>
      </p:sp>
    </p:spTree>
    <p:extLst>
      <p:ext uri="{BB962C8B-B14F-4D97-AF65-F5344CB8AC3E}">
        <p14:creationId xmlns:p14="http://schemas.microsoft.com/office/powerpoint/2010/main" val="1611514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A56CE-DB4D-B2BD-7164-03DF998CD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725285"/>
            <a:ext cx="10178322" cy="846340"/>
          </a:xfrm>
        </p:spPr>
        <p:txBody>
          <a:bodyPr/>
          <a:lstStyle/>
          <a:p>
            <a:pPr algn="ctr"/>
            <a:r>
              <a:rPr lang="en-GB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3523D-E7ED-2F31-CA12-5D745BAA3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8606" y="2529459"/>
            <a:ext cx="8764466" cy="2756916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tx1"/>
                </a:solidFill>
              </a:rPr>
              <a:t>What was sacrifice in the ancient Mediterranean? </a:t>
            </a:r>
          </a:p>
          <a:p>
            <a:r>
              <a:rPr lang="en-GB" sz="2800" dirty="0">
                <a:solidFill>
                  <a:schemeClr val="tx1"/>
                </a:solidFill>
              </a:rPr>
              <a:t>Why did people sacrifice? </a:t>
            </a:r>
          </a:p>
          <a:p>
            <a:r>
              <a:rPr lang="en-GB" sz="2800" dirty="0">
                <a:solidFill>
                  <a:schemeClr val="tx1"/>
                </a:solidFill>
              </a:rPr>
              <a:t>How does it relate to modern day?</a:t>
            </a:r>
          </a:p>
          <a:p>
            <a:endParaRPr lang="en-GB" sz="2800" dirty="0">
              <a:solidFill>
                <a:schemeClr val="tx1"/>
              </a:solidFill>
            </a:endParaRPr>
          </a:p>
          <a:p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587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4D25B-6731-0506-0957-03E572A77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What is Sacrifice?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BEB49-C7BB-AB76-1F00-C2656D6824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2901" y="2170386"/>
            <a:ext cx="9720073" cy="4023360"/>
          </a:xfrm>
        </p:spPr>
        <p:txBody>
          <a:bodyPr>
            <a:normAutofit/>
          </a:bodyPr>
          <a:lstStyle/>
          <a:p>
            <a:r>
              <a:rPr lang="en-GB" sz="2400" i="1" dirty="0">
                <a:solidFill>
                  <a:schemeClr val="tx1"/>
                </a:solidFill>
              </a:rPr>
              <a:t>Sacrifice</a:t>
            </a:r>
            <a:r>
              <a:rPr lang="en-GB" sz="2400" dirty="0">
                <a:solidFill>
                  <a:schemeClr val="tx1"/>
                </a:solidFill>
              </a:rPr>
              <a:t>: </a:t>
            </a: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An act of slaughter as an offering to a deity.</a:t>
            </a:r>
          </a:p>
          <a:p>
            <a:pPr marL="470916" lvl="1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</a:rPr>
              <a:t>Uses:</a:t>
            </a: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Thank the gods</a:t>
            </a: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Ask for gods’ help </a:t>
            </a: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Celebrate the gods in religious festivals</a:t>
            </a:r>
          </a:p>
          <a:p>
            <a:r>
              <a:rPr lang="en-GB" sz="2200" dirty="0">
                <a:solidFill>
                  <a:schemeClr val="tx1"/>
                </a:solidFill>
              </a:rPr>
              <a:t>Origins:</a:t>
            </a: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Guilt from hunting</a:t>
            </a:r>
          </a:p>
        </p:txBody>
      </p:sp>
      <p:pic>
        <p:nvPicPr>
          <p:cNvPr id="1028" name="Picture 4" descr="The ritual of buphonia. Telling the story of ancient Greek… | by Pique |  Medium">
            <a:extLst>
              <a:ext uri="{FF2B5EF4-FFF2-40B4-BE49-F238E27FC236}">
                <a16:creationId xmlns:a16="http://schemas.microsoft.com/office/drawing/2014/main" id="{E5F1B299-2905-E9ED-211A-0785C92AD95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1" t="3739" r="5177" b="11738"/>
          <a:stretch/>
        </p:blipFill>
        <p:spPr bwMode="auto">
          <a:xfrm>
            <a:off x="6968359" y="3165086"/>
            <a:ext cx="4774326" cy="3216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9499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3D83D-CCA1-C28F-BBF7-9B8226C26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2727" y="346450"/>
            <a:ext cx="8227648" cy="1396626"/>
          </a:xfrm>
        </p:spPr>
        <p:txBody>
          <a:bodyPr>
            <a:noAutofit/>
          </a:bodyPr>
          <a:lstStyle/>
          <a:p>
            <a:pPr algn="ctr"/>
            <a:r>
              <a:rPr lang="en-GB" dirty="0"/>
              <a:t>Ancient Greek And Roman Sacrifices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FA3A96-E793-05E6-F86A-DDDA55DFA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7390" y="1959552"/>
            <a:ext cx="10178322" cy="4741285"/>
          </a:xfrm>
        </p:spPr>
        <p:txBody>
          <a:bodyPr>
            <a:normAutofit/>
          </a:bodyPr>
          <a:lstStyle/>
          <a:p>
            <a:r>
              <a:rPr lang="en-GB" sz="2400" i="1" dirty="0">
                <a:solidFill>
                  <a:schemeClr val="tx1"/>
                </a:solidFill>
              </a:rPr>
              <a:t>Polytheistic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en-GB" sz="2400" dirty="0">
                <a:solidFill>
                  <a:schemeClr val="tx1"/>
                </a:solidFill>
              </a:rPr>
              <a:t>societies</a:t>
            </a:r>
            <a:endParaRPr lang="en-GB" sz="2800" dirty="0">
              <a:solidFill>
                <a:schemeClr val="tx1"/>
              </a:solidFill>
            </a:endParaRP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12</a:t>
            </a:r>
            <a:r>
              <a:rPr lang="en-GB" sz="2000" i="1" dirty="0">
                <a:solidFill>
                  <a:schemeClr val="tx1"/>
                </a:solidFill>
              </a:rPr>
              <a:t> main gods </a:t>
            </a:r>
          </a:p>
          <a:p>
            <a:pPr lvl="1"/>
            <a:r>
              <a:rPr lang="en-GB" sz="2000" i="1" dirty="0">
                <a:solidFill>
                  <a:schemeClr val="tx1"/>
                </a:solidFill>
              </a:rPr>
              <a:t>Over 400 minor gods</a:t>
            </a:r>
          </a:p>
          <a:p>
            <a:pPr marL="470916" lvl="1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</a:rPr>
              <a:t>Usually sacrificed domestic farm animals</a:t>
            </a:r>
          </a:p>
          <a:p>
            <a:pPr marL="928116" lvl="2" indent="-342900">
              <a:buFont typeface="System Font Regular"/>
              <a:buChar char="-"/>
            </a:pPr>
            <a:r>
              <a:rPr lang="en-GB" sz="2000" dirty="0">
                <a:solidFill>
                  <a:schemeClr val="tx1"/>
                </a:solidFill>
              </a:rPr>
              <a:t>Animal meat would be eaten</a:t>
            </a:r>
          </a:p>
          <a:p>
            <a:pPr marL="928116" lvl="2" indent="-342900">
              <a:buFont typeface="System Font Regular"/>
              <a:buChar char="-"/>
            </a:pPr>
            <a:r>
              <a:rPr lang="en-GB" sz="2000" dirty="0">
                <a:solidFill>
                  <a:schemeClr val="tx1"/>
                </a:solidFill>
              </a:rPr>
              <a:t>Fat and offal burnt for the gods</a:t>
            </a:r>
          </a:p>
          <a:p>
            <a:pPr marL="470916" lvl="1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</a:rPr>
              <a:t>Occurred during:</a:t>
            </a:r>
          </a:p>
          <a:p>
            <a:pPr marL="928116" lvl="2" indent="-342900">
              <a:buFont typeface="System Font Regular"/>
              <a:buChar char="-"/>
            </a:pPr>
            <a:r>
              <a:rPr lang="en-GB" sz="2000" dirty="0">
                <a:solidFill>
                  <a:schemeClr val="tx1"/>
                </a:solidFill>
              </a:rPr>
              <a:t>Wars</a:t>
            </a:r>
          </a:p>
          <a:p>
            <a:pPr marL="928116" lvl="2" indent="-342900">
              <a:buFont typeface="System Font Regular"/>
              <a:buChar char="-"/>
            </a:pPr>
            <a:r>
              <a:rPr lang="en-GB" sz="2000" dirty="0">
                <a:solidFill>
                  <a:schemeClr val="tx1"/>
                </a:solidFill>
              </a:rPr>
              <a:t>Festivals </a:t>
            </a:r>
          </a:p>
          <a:p>
            <a:pPr marL="928116" lvl="2" indent="-342900">
              <a:buFont typeface="System Font Regular"/>
              <a:buChar char="-"/>
            </a:pPr>
            <a:r>
              <a:rPr lang="en-GB" sz="2000" dirty="0">
                <a:solidFill>
                  <a:schemeClr val="tx1"/>
                </a:solidFill>
              </a:rPr>
              <a:t>Home</a:t>
            </a:r>
          </a:p>
          <a:p>
            <a:pPr marL="128016" lvl="1" indent="0">
              <a:buNone/>
            </a:pPr>
            <a:endParaRPr lang="en-GB" sz="2400" dirty="0">
              <a:solidFill>
                <a:schemeClr val="tx1"/>
              </a:solidFill>
            </a:endParaRPr>
          </a:p>
          <a:p>
            <a:pPr marL="128016" lvl="1" indent="0">
              <a:buNone/>
            </a:pPr>
            <a:endParaRPr lang="en-GB" sz="2400" i="1" dirty="0">
              <a:solidFill>
                <a:schemeClr val="tx1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7B0C44F-8BB7-C4BE-FFBF-C4DDB9A97E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16" t="6875" r="4736" b="7869"/>
          <a:stretch/>
        </p:blipFill>
        <p:spPr bwMode="auto">
          <a:xfrm>
            <a:off x="7389792" y="1959552"/>
            <a:ext cx="4025920" cy="2983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CF8EF72-99C3-6948-33C2-3FA60361DA23}"/>
              </a:ext>
            </a:extLst>
          </p:cNvPr>
          <p:cNvSpPr txBox="1"/>
          <p:nvPr/>
        </p:nvSpPr>
        <p:spPr>
          <a:xfrm>
            <a:off x="7389792" y="4943475"/>
            <a:ext cx="402592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Jean-Auguste-Dominique Ingres</a:t>
            </a:r>
            <a:r>
              <a:rPr lang="en-GB" sz="1400" dirty="0"/>
              <a:t>, 1827</a:t>
            </a:r>
          </a:p>
          <a:p>
            <a:pPr algn="ctr"/>
            <a:r>
              <a:rPr lang="en-GB" sz="1600" dirty="0"/>
              <a:t>  </a:t>
            </a:r>
            <a:r>
              <a:rPr lang="en-GB" i="1" dirty="0"/>
              <a:t>The Apotheosis of Homer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8851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5912E-15D8-58D4-5F35-F101D4FF7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60628"/>
          </a:xfrm>
        </p:spPr>
        <p:txBody>
          <a:bodyPr/>
          <a:lstStyle/>
          <a:p>
            <a:pPr algn="ctr"/>
            <a:r>
              <a:rPr lang="en-GB" dirty="0"/>
              <a:t>Other Sacrifices: Egypt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FC693-A09B-4F65-7D22-4D8DD9542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643063"/>
            <a:ext cx="10178322" cy="4832552"/>
          </a:xfrm>
        </p:spPr>
        <p:txBody>
          <a:bodyPr>
            <a:normAutofit/>
          </a:bodyPr>
          <a:lstStyle/>
          <a:p>
            <a:r>
              <a:rPr lang="en-GB" sz="2400" dirty="0">
                <a:solidFill>
                  <a:schemeClr val="tx1"/>
                </a:solidFill>
              </a:rPr>
              <a:t>Ancient Egypt, from Herodotus, </a:t>
            </a:r>
            <a:r>
              <a:rPr lang="en-GB" sz="2400" i="1" dirty="0">
                <a:solidFill>
                  <a:schemeClr val="tx1"/>
                </a:solidFill>
              </a:rPr>
              <a:t>Histories II</a:t>
            </a:r>
            <a:r>
              <a:rPr lang="en-GB" sz="24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Sacrificed bulls</a:t>
            </a: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Examined by Priests &amp; marked</a:t>
            </a: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Beheaded and carcass stuffed</a:t>
            </a:r>
          </a:p>
          <a:p>
            <a:pPr lvl="1"/>
            <a:endParaRPr lang="en-GB" sz="2000" dirty="0">
              <a:solidFill>
                <a:schemeClr val="tx1"/>
              </a:solidFill>
            </a:endParaRPr>
          </a:p>
          <a:p>
            <a:r>
              <a:rPr lang="en-GB" sz="2200" dirty="0">
                <a:solidFill>
                  <a:schemeClr val="tx1"/>
                </a:solidFill>
              </a:rPr>
              <a:t>Herodotus: Father of History and Father of Lies</a:t>
            </a: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Plutarch (Ancient Roman historian) coined Herodotus ‘Father of Lies’</a:t>
            </a: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Some of Herodotus’ accounts appear to be fanciful</a:t>
            </a:r>
          </a:p>
          <a:p>
            <a:pPr marL="457200" lvl="1" indent="0">
              <a:buNone/>
            </a:pPr>
            <a:r>
              <a:rPr lang="en-GB" sz="2000" dirty="0">
                <a:solidFill>
                  <a:schemeClr val="tx1"/>
                </a:solidFill>
              </a:rPr>
              <a:t>HOWEVER:</a:t>
            </a: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Herodotus travelled around the world to better understand</a:t>
            </a: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Often uses first-person voice to admit he doesn’t know whole truth</a:t>
            </a:r>
          </a:p>
        </p:txBody>
      </p:sp>
    </p:spTree>
    <p:extLst>
      <p:ext uri="{BB962C8B-B14F-4D97-AF65-F5344CB8AC3E}">
        <p14:creationId xmlns:p14="http://schemas.microsoft.com/office/powerpoint/2010/main" val="2803454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05803-E4A4-F6AE-DF87-68DBA635E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Other sacrifices: Druids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3A0F2-0307-4D2F-6DF0-D7A3EB5D2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389893"/>
            <a:ext cx="10178322" cy="5085722"/>
          </a:xfrm>
        </p:spPr>
        <p:txBody>
          <a:bodyPr/>
          <a:lstStyle/>
          <a:p>
            <a:r>
              <a:rPr lang="en-GB" sz="2200" dirty="0">
                <a:solidFill>
                  <a:schemeClr val="tx1"/>
                </a:solidFill>
              </a:rPr>
              <a:t>Druids, from Caesar’s </a:t>
            </a:r>
            <a:r>
              <a:rPr lang="en-GB" sz="2200" i="1" dirty="0">
                <a:solidFill>
                  <a:schemeClr val="tx1"/>
                </a:solidFill>
              </a:rPr>
              <a:t>Gallic War VI</a:t>
            </a:r>
            <a:r>
              <a:rPr lang="en-GB" sz="2200" dirty="0">
                <a:solidFill>
                  <a:schemeClr val="tx1"/>
                </a:solidFill>
              </a:rPr>
              <a:t>:</a:t>
            </a:r>
            <a:endParaRPr lang="en-GB" dirty="0">
              <a:solidFill>
                <a:schemeClr val="tx1"/>
              </a:solidFill>
            </a:endParaRP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Human sacrifices</a:t>
            </a: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Used for those with severe diseases or injuries in war</a:t>
            </a: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Sacrifices criminals in a ‘wicker man’</a:t>
            </a:r>
          </a:p>
          <a:p>
            <a:endParaRPr lang="en-GB" sz="2200" dirty="0">
              <a:solidFill>
                <a:schemeClr val="tx1"/>
              </a:solidFill>
            </a:endParaRPr>
          </a:p>
          <a:p>
            <a:r>
              <a:rPr lang="en-GB" sz="2200" dirty="0">
                <a:solidFill>
                  <a:schemeClr val="tx1"/>
                </a:solidFill>
              </a:rPr>
              <a:t>Julius Caesar: trustworthy source or not?</a:t>
            </a: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Caesar fought against </a:t>
            </a:r>
            <a:r>
              <a:rPr lang="en-GB" sz="2000" dirty="0" err="1">
                <a:solidFill>
                  <a:schemeClr val="tx1"/>
                </a:solidFill>
              </a:rPr>
              <a:t>Gauls</a:t>
            </a:r>
            <a:endParaRPr lang="en-GB" sz="2000" dirty="0">
              <a:solidFill>
                <a:schemeClr val="tx1"/>
              </a:solidFill>
            </a:endParaRP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Partially in Gaul to further political agenda</a:t>
            </a:r>
          </a:p>
          <a:p>
            <a:pPr lvl="1"/>
            <a:r>
              <a:rPr lang="en-GB" sz="2000" i="1" dirty="0">
                <a:solidFill>
                  <a:schemeClr val="tx1"/>
                </a:solidFill>
              </a:rPr>
              <a:t>Gallic War </a:t>
            </a:r>
            <a:r>
              <a:rPr lang="en-GB" sz="2000" dirty="0">
                <a:solidFill>
                  <a:schemeClr val="tx1"/>
                </a:solidFill>
              </a:rPr>
              <a:t>written as memoirs </a:t>
            </a:r>
            <a:endParaRPr lang="en-GB" sz="2000" i="1" dirty="0">
              <a:solidFill>
                <a:schemeClr val="tx1"/>
              </a:solidFill>
            </a:endParaRPr>
          </a:p>
          <a:p>
            <a:endParaRPr lang="en-GB" sz="2200" dirty="0">
              <a:solidFill>
                <a:schemeClr val="tx1"/>
              </a:solidFill>
            </a:endParaRPr>
          </a:p>
          <a:p>
            <a:r>
              <a:rPr lang="en-GB" sz="2200" dirty="0">
                <a:solidFill>
                  <a:schemeClr val="tx1"/>
                </a:solidFill>
              </a:rPr>
              <a:t>Accurate or not?</a:t>
            </a:r>
          </a:p>
          <a:p>
            <a:pPr lvl="1"/>
            <a:endParaRPr lang="en-GB" sz="2000" dirty="0">
              <a:solidFill>
                <a:schemeClr val="tx1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9761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28821-45E6-83B6-C03C-6AA40741D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8478" y="2938015"/>
            <a:ext cx="5782168" cy="1282293"/>
          </a:xfrm>
        </p:spPr>
        <p:txBody>
          <a:bodyPr/>
          <a:lstStyle/>
          <a:p>
            <a:r>
              <a:rPr lang="en-GB" dirty="0"/>
              <a:t>Next Slide for ks5</a:t>
            </a:r>
          </a:p>
        </p:txBody>
      </p:sp>
    </p:spTree>
    <p:extLst>
      <p:ext uri="{BB962C8B-B14F-4D97-AF65-F5344CB8AC3E}">
        <p14:creationId xmlns:p14="http://schemas.microsoft.com/office/powerpoint/2010/main" val="179691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F6C51-254E-108E-9B4B-969937BE9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32053"/>
          </a:xfrm>
        </p:spPr>
        <p:txBody>
          <a:bodyPr/>
          <a:lstStyle/>
          <a:p>
            <a:pPr algn="ctr"/>
            <a:r>
              <a:rPr lang="en-GB" dirty="0"/>
              <a:t>Sacrifice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A48AC6-19A5-AF71-0EF4-A0CD3870BF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549730"/>
            <a:ext cx="10178322" cy="5124201"/>
          </a:xfrm>
        </p:spPr>
        <p:txBody>
          <a:bodyPr>
            <a:normAutofit fontScale="92500" lnSpcReduction="10000"/>
          </a:bodyPr>
          <a:lstStyle/>
          <a:p>
            <a:r>
              <a:rPr lang="en-GB" sz="2400" dirty="0">
                <a:solidFill>
                  <a:schemeClr val="tx1"/>
                </a:solidFill>
              </a:rPr>
              <a:t>Now, few religions practise/promote sacrifice</a:t>
            </a:r>
          </a:p>
          <a:p>
            <a:r>
              <a:rPr lang="en-GB" sz="2400" dirty="0">
                <a:solidFill>
                  <a:schemeClr val="tx1"/>
                </a:solidFill>
              </a:rPr>
              <a:t>UK Laws:</a:t>
            </a: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“UK and EU slaughter regulations set minim welfare standards at slaughter and require all animals to be pre-stunned before slaughter to minimise their suffering. Member States may exempt slaughter in accordance with religious beliefs from the pre-stunning requirement and the UK implements this derogation.”, </a:t>
            </a:r>
            <a:r>
              <a:rPr lang="en-GB" sz="1600" i="1" dirty="0">
                <a:solidFill>
                  <a:schemeClr val="tx1"/>
                </a:solidFill>
              </a:rPr>
              <a:t>UK House of Commons Library</a:t>
            </a:r>
            <a:r>
              <a:rPr lang="en-GB" sz="1600" dirty="0">
                <a:solidFill>
                  <a:schemeClr val="tx1"/>
                </a:solidFill>
              </a:rPr>
              <a:t>, [accessed 15-08-2022]</a:t>
            </a:r>
          </a:p>
          <a:p>
            <a:r>
              <a:rPr lang="en-GB" sz="2400" dirty="0">
                <a:solidFill>
                  <a:schemeClr val="tx1"/>
                </a:solidFill>
              </a:rPr>
              <a:t>Read the case study of </a:t>
            </a:r>
            <a:r>
              <a:rPr lang="en-GB" sz="2400" i="1" dirty="0">
                <a:solidFill>
                  <a:schemeClr val="tx1"/>
                </a:solidFill>
              </a:rPr>
              <a:t>Church of the </a:t>
            </a:r>
            <a:r>
              <a:rPr lang="en-GB" sz="2400" i="1" dirty="0" err="1">
                <a:solidFill>
                  <a:schemeClr val="tx1"/>
                </a:solidFill>
              </a:rPr>
              <a:t>Lukumi</a:t>
            </a:r>
            <a:r>
              <a:rPr lang="en-GB" sz="2400" i="1" dirty="0">
                <a:solidFill>
                  <a:schemeClr val="tx1"/>
                </a:solidFill>
              </a:rPr>
              <a:t> </a:t>
            </a:r>
            <a:r>
              <a:rPr lang="en-GB" sz="2400" i="1" dirty="0" err="1">
                <a:solidFill>
                  <a:schemeClr val="tx1"/>
                </a:solidFill>
              </a:rPr>
              <a:t>Babalu</a:t>
            </a:r>
            <a:r>
              <a:rPr lang="en-GB" sz="2400" i="1" dirty="0">
                <a:solidFill>
                  <a:schemeClr val="tx1"/>
                </a:solidFill>
              </a:rPr>
              <a:t> Aye v. City of Hialeah (1993)</a:t>
            </a:r>
          </a:p>
          <a:p>
            <a:pPr marL="0" indent="0">
              <a:buNone/>
            </a:pPr>
            <a:endParaRPr lang="en-GB" sz="22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GB" sz="2800" b="1" dirty="0">
                <a:solidFill>
                  <a:schemeClr val="tx2"/>
                </a:solidFill>
              </a:rPr>
              <a:t>Why might people object to sacrifice today?</a:t>
            </a:r>
          </a:p>
          <a:p>
            <a:pPr marL="0" indent="0" algn="ctr">
              <a:buNone/>
            </a:pPr>
            <a:r>
              <a:rPr lang="en-GB" sz="2800" b="1" dirty="0">
                <a:solidFill>
                  <a:schemeClr val="tx2"/>
                </a:solidFill>
              </a:rPr>
              <a:t>Would ancient sacrifices be allowed today?</a:t>
            </a:r>
          </a:p>
          <a:p>
            <a:pPr marL="0" indent="0" algn="ctr">
              <a:buNone/>
            </a:pPr>
            <a:endParaRPr lang="en-GB" sz="2800" b="1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GB" sz="2200" dirty="0">
                <a:solidFill>
                  <a:schemeClr val="tx1"/>
                </a:solidFill>
              </a:rPr>
              <a:t>Consider both the case study and the UK laws above</a:t>
            </a:r>
          </a:p>
        </p:txBody>
      </p:sp>
    </p:spTree>
    <p:extLst>
      <p:ext uri="{BB962C8B-B14F-4D97-AF65-F5344CB8AC3E}">
        <p14:creationId xmlns:p14="http://schemas.microsoft.com/office/powerpoint/2010/main" val="902354269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Custom 1">
      <a:dk1>
        <a:srgbClr val="000000"/>
      </a:dk1>
      <a:lt1>
        <a:srgbClr val="FF9200"/>
      </a:lt1>
      <a:dk2>
        <a:srgbClr val="800000"/>
      </a:dk2>
      <a:lt2>
        <a:srgbClr val="FEFFFF"/>
      </a:lt2>
      <a:accent1>
        <a:srgbClr val="C61200"/>
      </a:accent1>
      <a:accent2>
        <a:srgbClr val="CC3400"/>
      </a:accent2>
      <a:accent3>
        <a:srgbClr val="E3DC65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{3586C59E-357B-7C4E-A9CD-21EC4B9A9B42}tf10001071</Template>
  <TotalTime>1979</TotalTime>
  <Words>966</Words>
  <Application>Microsoft Macintosh PowerPoint</Application>
  <PresentationFormat>Widescreen</PresentationFormat>
  <Paragraphs>133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Gill Sans MT</vt:lpstr>
      <vt:lpstr>Impact</vt:lpstr>
      <vt:lpstr>System Font Regular</vt:lpstr>
      <vt:lpstr>Badge</vt:lpstr>
      <vt:lpstr>Sacrifice in the Ancient Mediterranean</vt:lpstr>
      <vt:lpstr>Introduction</vt:lpstr>
      <vt:lpstr>What is Sacrifice?</vt:lpstr>
      <vt:lpstr>Ancient Greek And Roman Sacrifices</vt:lpstr>
      <vt:lpstr>Other Sacrifices: Egypt</vt:lpstr>
      <vt:lpstr>Other sacrifices: Druids</vt:lpstr>
      <vt:lpstr>Next Slide for ks5</vt:lpstr>
      <vt:lpstr>Sacrifice Today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Sacrifice in the Ancient Mediterranean</dc:title>
  <dc:creator>Sophia Fry</dc:creator>
  <cp:lastModifiedBy>Sophia Fry</cp:lastModifiedBy>
  <cp:revision>28</cp:revision>
  <dcterms:created xsi:type="dcterms:W3CDTF">2022-08-11T11:09:06Z</dcterms:created>
  <dcterms:modified xsi:type="dcterms:W3CDTF">2022-08-17T12:07:01Z</dcterms:modified>
</cp:coreProperties>
</file>