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41" r:id="rId3"/>
    <p:sldId id="745" r:id="rId4"/>
    <p:sldId id="746" r:id="rId5"/>
    <p:sldId id="748" r:id="rId6"/>
    <p:sldId id="750" r:id="rId7"/>
    <p:sldId id="749" r:id="rId8"/>
    <p:sldId id="668" r:id="rId9"/>
    <p:sldId id="669" r:id="rId10"/>
    <p:sldId id="677" r:id="rId11"/>
    <p:sldId id="755" r:id="rId12"/>
    <p:sldId id="756" r:id="rId13"/>
    <p:sldId id="757" r:id="rId14"/>
    <p:sldId id="758" r:id="rId15"/>
    <p:sldId id="759"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 id="773" r:id="rId30"/>
    <p:sldId id="774" r:id="rId31"/>
    <p:sldId id="775" r:id="rId32"/>
    <p:sldId id="753" r:id="rId33"/>
    <p:sldId id="74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4D9"/>
    <a:srgbClr val="5BAED7"/>
    <a:srgbClr val="718FC1"/>
    <a:srgbClr val="6C95C6"/>
    <a:srgbClr val="779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660"/>
  </p:normalViewPr>
  <p:slideViewPr>
    <p:cSldViewPr>
      <p:cViewPr varScale="1">
        <p:scale>
          <a:sx n="110" d="100"/>
          <a:sy n="110" d="100"/>
        </p:scale>
        <p:origin x="188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8E6796-2B12-43E2-83C6-3D0CCE1E9FCF}" type="datetimeFigureOut">
              <a:rPr lang="en-GB"/>
              <a:pPr>
                <a:defRPr/>
              </a:pPr>
              <a:t>04/04/2019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73394C-C9AE-466B-B59C-74A0F79558BD}" type="slidenum">
              <a:rPr lang="en-GB"/>
              <a:pPr>
                <a:defRPr/>
              </a:pPr>
              <a:t>‹#›</a:t>
            </a:fld>
            <a:endParaRPr lang="en-GB"/>
          </a:p>
        </p:txBody>
      </p:sp>
    </p:spTree>
    <p:extLst>
      <p:ext uri="{BB962C8B-B14F-4D97-AF65-F5344CB8AC3E}">
        <p14:creationId xmlns:p14="http://schemas.microsoft.com/office/powerpoint/2010/main" val="3132999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7A59B70-E85C-49B4-A51B-D958EA702440}" type="datetimeFigureOut">
              <a:rPr lang="en-GB"/>
              <a:pPr>
                <a:defRPr/>
              </a:pPr>
              <a:t>04/04/2019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A592819-A4B4-427D-80F3-6FB13415643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EF6111-A196-4550-8D9F-D3388B841787}" type="datetimeFigureOut">
              <a:rPr lang="en-GB"/>
              <a:pPr>
                <a:defRPr/>
              </a:pPr>
              <a:t>04/04/2019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E0BE80-25C9-44F4-A598-B1ED1F0DF04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632091A-7D6F-4A4D-9A53-468A5972AC04}" type="datetimeFigureOut">
              <a:rPr lang="en-GB"/>
              <a:pPr>
                <a:defRPr/>
              </a:pPr>
              <a:t>04/04/2019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845D95-AF34-4919-A4E2-5D22281F4C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7AE55AC-1869-4954-8DB8-6A5BE7CE959A}" type="datetimeFigureOut">
              <a:rPr lang="en-GB"/>
              <a:pPr>
                <a:defRPr/>
              </a:pPr>
              <a:t>04/04/2019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D6B3B4-9559-44C0-9D11-DBBCCCC154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D39B0C-6658-46D3-B851-2BED19969EF6}" type="datetimeFigureOut">
              <a:rPr lang="en-GB"/>
              <a:pPr>
                <a:defRPr/>
              </a:pPr>
              <a:t>04/04/2019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9E0E2A-4F9E-4866-9250-A4027FCF170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6FCC59A-3F78-4967-8C99-C3321C5511B0}" type="datetimeFigureOut">
              <a:rPr lang="en-GB"/>
              <a:pPr>
                <a:defRPr/>
              </a:pPr>
              <a:t>04/04/2019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FCE1C7-B6B0-4526-8E98-FB20DD444FB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49C17D7-86E6-4F4E-8939-57622C991E5A}" type="datetimeFigureOut">
              <a:rPr lang="en-GB"/>
              <a:pPr>
                <a:defRPr/>
              </a:pPr>
              <a:t>04/04/2019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E35D2A4-4AAA-4CF3-8816-82276D96BF5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34B7E82-E672-478B-940E-1242960E25B8}" type="datetimeFigureOut">
              <a:rPr lang="en-GB"/>
              <a:pPr>
                <a:defRPr/>
              </a:pPr>
              <a:t>04/04/2019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84CA562-05F1-4B0A-9482-A43686639D4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DB2B5B-288B-4F8E-B20E-722729C5EB03}" type="datetimeFigureOut">
              <a:rPr lang="en-GB"/>
              <a:pPr>
                <a:defRPr/>
              </a:pPr>
              <a:t>04/04/2019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0F1C34F-47E0-4EE7-9C92-015AE5A3F8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CFB9C8-B67A-4203-BDAA-942DDD1B21BD}" type="datetimeFigureOut">
              <a:rPr lang="en-GB"/>
              <a:pPr>
                <a:defRPr/>
              </a:pPr>
              <a:t>04/04/2019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53292F-2691-4CFC-AAD8-D50BBB1E8AD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F408B5-71F4-4B22-9E52-2EC95425ABB0}" type="datetimeFigureOut">
              <a:rPr lang="en-GB"/>
              <a:pPr>
                <a:defRPr/>
              </a:pPr>
              <a:t>04/04/2019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F0A46E-20C9-47F1-A3ED-0B26E8AA64F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636723-0E34-4588-8373-287BD627CF1B}" type="datetimeFigureOut">
              <a:rPr lang="en-GB"/>
              <a:pPr>
                <a:defRPr/>
              </a:pPr>
              <a:t>04/04/2019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86F5B9-3B09-43E8-B434-4F48F4AEE6C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ristol.ac.uk/cmm/software/statj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130425"/>
            <a:ext cx="8062664" cy="1470025"/>
          </a:xfrm>
        </p:spPr>
        <p:txBody>
          <a:bodyPr/>
          <a:lstStyle/>
          <a:p>
            <a:r>
              <a:rPr lang="en-US" sz="3600" dirty="0"/>
              <a:t>Developing a statistical analysis assistant for Small Area Estimation in </a:t>
            </a:r>
            <a:r>
              <a:rPr lang="en-US" sz="3600" dirty="0" err="1"/>
              <a:t>StatJR</a:t>
            </a:r>
            <a:endParaRPr lang="en-US" sz="3600" dirty="0"/>
          </a:p>
        </p:txBody>
      </p:sp>
      <p:sp>
        <p:nvSpPr>
          <p:cNvPr id="8" name="Rectangle 7"/>
          <p:cNvSpPr/>
          <p:nvPr/>
        </p:nvSpPr>
        <p:spPr>
          <a:xfrm>
            <a:off x="0" y="0"/>
            <a:ext cx="9144000" cy="1125538"/>
          </a:xfrm>
          <a:prstGeom prst="rect">
            <a:avLst/>
          </a:prstGeom>
          <a:solidFill>
            <a:schemeClr val="accent5">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339" name="Picture 3"/>
          <p:cNvPicPr>
            <a:picLocks noChangeAspect="1" noChangeArrowheads="1"/>
          </p:cNvPicPr>
          <p:nvPr/>
        </p:nvPicPr>
        <p:blipFill>
          <a:blip r:embed="rId2" cstate="print"/>
          <a:srcRect/>
          <a:stretch>
            <a:fillRect/>
          </a:stretch>
        </p:blipFill>
        <p:spPr bwMode="auto">
          <a:xfrm>
            <a:off x="7740650" y="115888"/>
            <a:ext cx="1079500" cy="874712"/>
          </a:xfrm>
          <a:prstGeom prst="rect">
            <a:avLst/>
          </a:prstGeom>
          <a:noFill/>
          <a:ln w="9525">
            <a:noFill/>
            <a:miter lim="800000"/>
            <a:headEnd/>
            <a:tailEnd/>
          </a:ln>
        </p:spPr>
      </p:pic>
      <p:pic>
        <p:nvPicPr>
          <p:cNvPr id="14340" name="Picture 11" descr="lemma-logo-no-words-button.jpg"/>
          <p:cNvPicPr>
            <a:picLocks noChangeAspect="1"/>
          </p:cNvPicPr>
          <p:nvPr/>
        </p:nvPicPr>
        <p:blipFill>
          <a:blip r:embed="rId3" cstate="print"/>
          <a:srcRect/>
          <a:stretch>
            <a:fillRect/>
          </a:stretch>
        </p:blipFill>
        <p:spPr bwMode="auto">
          <a:xfrm>
            <a:off x="2700338" y="115888"/>
            <a:ext cx="939800" cy="949325"/>
          </a:xfrm>
          <a:prstGeom prst="rect">
            <a:avLst/>
          </a:prstGeom>
          <a:noFill/>
          <a:ln w="9525">
            <a:noFill/>
            <a:miter lim="800000"/>
            <a:headEnd/>
            <a:tailEnd/>
          </a:ln>
        </p:spPr>
      </p:pic>
      <p:pic>
        <p:nvPicPr>
          <p:cNvPr id="14341" name="Picture 13" descr="cmm-banner.jpg"/>
          <p:cNvPicPr>
            <a:picLocks noChangeAspect="1"/>
          </p:cNvPicPr>
          <p:nvPr/>
        </p:nvPicPr>
        <p:blipFill>
          <a:blip r:embed="rId4" cstate="print"/>
          <a:srcRect/>
          <a:stretch>
            <a:fillRect/>
          </a:stretch>
        </p:blipFill>
        <p:spPr bwMode="auto">
          <a:xfrm>
            <a:off x="0" y="6272213"/>
            <a:ext cx="9144000" cy="585787"/>
          </a:xfrm>
          <a:prstGeom prst="rect">
            <a:avLst/>
          </a:prstGeom>
          <a:noFill/>
          <a:ln w="9525">
            <a:noFill/>
            <a:miter lim="800000"/>
            <a:headEnd/>
            <a:tailEnd/>
          </a:ln>
        </p:spPr>
      </p:pic>
      <p:pic>
        <p:nvPicPr>
          <p:cNvPr id="14342" name="Picture 9" descr="NCRM Logo Vertical.jpg"/>
          <p:cNvPicPr>
            <a:picLocks noChangeAspect="1"/>
          </p:cNvPicPr>
          <p:nvPr/>
        </p:nvPicPr>
        <p:blipFill>
          <a:blip r:embed="rId5" cstate="print"/>
          <a:srcRect/>
          <a:stretch>
            <a:fillRect/>
          </a:stretch>
        </p:blipFill>
        <p:spPr bwMode="auto">
          <a:xfrm>
            <a:off x="250825" y="115888"/>
            <a:ext cx="1527175" cy="893762"/>
          </a:xfrm>
          <a:prstGeom prst="rect">
            <a:avLst/>
          </a:prstGeom>
          <a:noFill/>
          <a:ln w="9525">
            <a:noFill/>
            <a:miter lim="800000"/>
            <a:headEnd/>
            <a:tailEnd/>
          </a:ln>
        </p:spPr>
      </p:pic>
      <p:sp>
        <p:nvSpPr>
          <p:cNvPr id="14345" name="AutoShape 9" descr="Digital Social Research programme logo"/>
          <p:cNvSpPr>
            <a:spLocks noChangeAspect="1" noChangeArrowheads="1"/>
          </p:cNvSpPr>
          <p:nvPr/>
        </p:nvSpPr>
        <p:spPr bwMode="auto">
          <a:xfrm>
            <a:off x="4419600" y="3276600"/>
            <a:ext cx="304800" cy="304800"/>
          </a:xfrm>
          <a:prstGeom prst="rect">
            <a:avLst/>
          </a:prstGeom>
          <a:noFill/>
        </p:spPr>
        <p:txBody>
          <a:bodyPr/>
          <a:lstStyle/>
          <a:p>
            <a:endParaRPr lang="en-GB"/>
          </a:p>
        </p:txBody>
      </p:sp>
      <p:sp>
        <p:nvSpPr>
          <p:cNvPr id="14347" name="AutoShape 11" descr="Digital Social Research programme logo"/>
          <p:cNvSpPr>
            <a:spLocks noChangeAspect="1" noChangeArrowheads="1"/>
          </p:cNvSpPr>
          <p:nvPr/>
        </p:nvSpPr>
        <p:spPr bwMode="auto">
          <a:xfrm>
            <a:off x="155575" y="46038"/>
            <a:ext cx="304800" cy="304800"/>
          </a:xfrm>
          <a:prstGeom prst="rect">
            <a:avLst/>
          </a:prstGeom>
          <a:noFill/>
        </p:spPr>
        <p:txBody>
          <a:bodyPr/>
          <a:lstStyle/>
          <a:p>
            <a:endParaRPr lang="en-GB"/>
          </a:p>
        </p:txBody>
      </p:sp>
      <p:sp>
        <p:nvSpPr>
          <p:cNvPr id="14349" name="AutoShape 13" descr="Digital Social Research programme logo"/>
          <p:cNvSpPr>
            <a:spLocks noChangeAspect="1" noChangeArrowheads="1"/>
          </p:cNvSpPr>
          <p:nvPr/>
        </p:nvSpPr>
        <p:spPr bwMode="auto">
          <a:xfrm>
            <a:off x="4419600" y="3276600"/>
            <a:ext cx="304800" cy="304800"/>
          </a:xfrm>
          <a:prstGeom prst="rect">
            <a:avLst/>
          </a:prstGeom>
          <a:noFill/>
        </p:spPr>
        <p:txBody>
          <a:bodyPr/>
          <a:lstStyle/>
          <a:p>
            <a:endParaRPr lang="en-GB"/>
          </a:p>
        </p:txBody>
      </p:sp>
      <p:pic>
        <p:nvPicPr>
          <p:cNvPr id="14350" name="Picture 2" descr="Digital Social Research programme logo"/>
          <p:cNvPicPr>
            <a:picLocks noChangeAspect="1" noChangeArrowheads="1"/>
          </p:cNvPicPr>
          <p:nvPr/>
        </p:nvPicPr>
        <p:blipFill>
          <a:blip r:embed="rId6" cstate="print"/>
          <a:srcRect/>
          <a:stretch>
            <a:fillRect/>
          </a:stretch>
        </p:blipFill>
        <p:spPr bwMode="auto">
          <a:xfrm>
            <a:off x="4419600" y="115888"/>
            <a:ext cx="1057275" cy="981075"/>
          </a:xfrm>
          <a:prstGeom prst="rect">
            <a:avLst/>
          </a:prstGeom>
          <a:noFill/>
          <a:ln w="9525">
            <a:noFill/>
            <a:miter lim="800000"/>
            <a:headEnd/>
            <a:tailEnd/>
          </a:ln>
        </p:spPr>
      </p:pic>
      <p:sp>
        <p:nvSpPr>
          <p:cNvPr id="14351" name="Rectangle 15"/>
          <p:cNvSpPr>
            <a:spLocks noChangeArrowheads="1"/>
          </p:cNvSpPr>
          <p:nvPr/>
        </p:nvSpPr>
        <p:spPr bwMode="auto">
          <a:xfrm>
            <a:off x="685800" y="3860800"/>
            <a:ext cx="7918648" cy="1200329"/>
          </a:xfrm>
          <a:prstGeom prst="rect">
            <a:avLst/>
          </a:prstGeom>
          <a:noFill/>
          <a:ln w="9525">
            <a:noFill/>
            <a:miter lim="800000"/>
            <a:headEnd/>
            <a:tailEnd/>
          </a:ln>
          <a:effectLst/>
        </p:spPr>
        <p:txBody>
          <a:bodyPr wrap="square">
            <a:spAutoFit/>
          </a:bodyPr>
          <a:lstStyle/>
          <a:p>
            <a:pPr algn="ctr"/>
            <a:r>
              <a:rPr lang="en-GB" sz="2400" dirty="0"/>
              <a:t>Professor William Browne, </a:t>
            </a:r>
          </a:p>
          <a:p>
            <a:pPr algn="ctr"/>
            <a:r>
              <a:rPr lang="en-GB" sz="2400" dirty="0"/>
              <a:t>Centre for Multilevel </a:t>
            </a:r>
            <a:r>
              <a:rPr lang="en-GB" sz="2400" dirty="0" err="1"/>
              <a:t>Modelling,University</a:t>
            </a:r>
            <a:r>
              <a:rPr lang="en-GB" sz="2400" dirty="0"/>
              <a:t> of Bristol</a:t>
            </a:r>
          </a:p>
          <a:p>
            <a:pPr algn="ctr"/>
            <a:r>
              <a:rPr lang="en-GB" sz="2400" dirty="0"/>
              <a:t>(with Chris Charlton, Nikos </a:t>
            </a:r>
            <a:r>
              <a:rPr lang="en-GB" sz="2400" dirty="0" err="1"/>
              <a:t>Tzavidis</a:t>
            </a:r>
            <a:r>
              <a:rPr lang="en-GB" sz="2400" dirty="0"/>
              <a:t> and Timo Schmid)</a:t>
            </a:r>
          </a:p>
        </p:txBody>
      </p:sp>
      <p:pic>
        <p:nvPicPr>
          <p:cNvPr id="13" name="Picture 4" descr="Image result">
            <a:extLst>
              <a:ext uri="{FF2B5EF4-FFF2-40B4-BE49-F238E27FC236}">
                <a16:creationId xmlns:a16="http://schemas.microsoft.com/office/drawing/2014/main" id="{F4556858-483A-4840-9C5E-E60CC58DC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4375" y="65840"/>
            <a:ext cx="949325" cy="94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dirty="0">
                <a:solidFill>
                  <a:schemeClr val="tx2"/>
                </a:solidFill>
              </a:rPr>
              <a:t>Statistical Analysis Assistants</a:t>
            </a:r>
          </a:p>
        </p:txBody>
      </p:sp>
      <p:sp>
        <p:nvSpPr>
          <p:cNvPr id="15362" name="Content Placeholder 1"/>
          <p:cNvSpPr>
            <a:spLocks noGrp="1"/>
          </p:cNvSpPr>
          <p:nvPr>
            <p:ph idx="1"/>
          </p:nvPr>
        </p:nvSpPr>
        <p:spPr>
          <a:xfrm>
            <a:off x="457200" y="1484783"/>
            <a:ext cx="8229600" cy="4641379"/>
          </a:xfrm>
        </p:spPr>
        <p:txBody>
          <a:bodyPr/>
          <a:lstStyle/>
          <a:p>
            <a:r>
              <a:rPr lang="en-GB" sz="2400" dirty="0"/>
              <a:t>We adapt our eBook system to allow workflows that will be constructed to describe how the steps in a statistical analysis fit together.</a:t>
            </a:r>
          </a:p>
          <a:p>
            <a:r>
              <a:rPr lang="en-GB" sz="2400" dirty="0"/>
              <a:t>There may be many SAAs adapted to different researcher’s approaches – e.g. one might want to answer a research question/analyse a dataset as a specific expert might do it.</a:t>
            </a:r>
          </a:p>
          <a:p>
            <a:r>
              <a:rPr lang="en-GB" sz="2400" dirty="0"/>
              <a:t>Opinion is divided on how far one can take the idea – from nowhere to complete automation i.e. pour in the dataset  at the top and let the computer sort it out. </a:t>
            </a:r>
          </a:p>
          <a:p>
            <a:r>
              <a:rPr lang="en-GB" sz="2400" dirty="0"/>
              <a:t>Probable end point will be somewhere in between or in fact a series of SAAs that lie on this continuum.</a:t>
            </a:r>
          </a:p>
          <a:p>
            <a:r>
              <a:rPr lang="en-GB" sz="2400" dirty="0"/>
              <a:t>Here we will investigate an SAA for SAE.</a:t>
            </a:r>
            <a:endParaRPr lang="en-GB" sz="2200" dirty="0"/>
          </a:p>
          <a:p>
            <a:pPr marL="0" indent="0">
              <a:buFont typeface="Arial" charset="0"/>
              <a:buNone/>
            </a:pPr>
            <a:endParaRPr lang="en-GB" sz="2200" dirty="0"/>
          </a:p>
          <a:p>
            <a:pPr marL="0" indent="0">
              <a:buFont typeface="Arial" charset="0"/>
              <a:buNone/>
            </a:pPr>
            <a:endParaRPr lang="en-GB" sz="2200" i="1" dirty="0">
              <a:solidFill>
                <a:srgbClr val="000000"/>
              </a:solidFill>
              <a:latin typeface="Cambria Math" pitchFamily="18" charset="0"/>
            </a:endParaRPr>
          </a:p>
          <a:p>
            <a:pPr marL="0" indent="0">
              <a:buFont typeface="Arial" charset="0"/>
              <a:buNone/>
            </a:pPr>
            <a:endParaRPr lang="en-GB" sz="2200" dirty="0">
              <a:solidFill>
                <a:srgbClr val="000000"/>
              </a:solidFill>
            </a:endParaRPr>
          </a:p>
          <a:p>
            <a:pPr marL="0" indent="0">
              <a:buFont typeface="Arial" charset="0"/>
              <a:buNone/>
            </a:pPr>
            <a:r>
              <a:rPr lang="en-GB" sz="2200" dirty="0"/>
              <a:t> </a:t>
            </a:r>
          </a:p>
          <a:p>
            <a:pPr marL="0" indent="0">
              <a:buFont typeface="Arial" charset="0"/>
              <a:buNone/>
            </a:pPr>
            <a:endParaRPr lang="en-GB" sz="2200" dirty="0"/>
          </a:p>
        </p:txBody>
      </p:sp>
      <p:pic>
        <p:nvPicPr>
          <p:cNvPr id="1536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46378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Example:  EU-SILC data from Austria 2006</a:t>
            </a:r>
          </a:p>
        </p:txBody>
      </p:sp>
      <p:sp>
        <p:nvSpPr>
          <p:cNvPr id="56322" name="Content Placeholder 4"/>
          <p:cNvSpPr>
            <a:spLocks noGrp="1"/>
          </p:cNvSpPr>
          <p:nvPr>
            <p:ph idx="1"/>
          </p:nvPr>
        </p:nvSpPr>
        <p:spPr>
          <a:xfrm>
            <a:off x="395536" y="1484784"/>
            <a:ext cx="8229600" cy="4525963"/>
          </a:xfrm>
        </p:spPr>
        <p:txBody>
          <a:bodyPr/>
          <a:lstStyle/>
          <a:p>
            <a:r>
              <a:rPr lang="en-GB" sz="2400" dirty="0"/>
              <a:t>This is the example data used with </a:t>
            </a:r>
            <a:r>
              <a:rPr lang="en-GB" sz="2400" dirty="0" err="1"/>
              <a:t>emdi</a:t>
            </a:r>
            <a:r>
              <a:rPr lang="en-GB" sz="2400" dirty="0"/>
              <a:t> and consists of a simulated dataset that mimics the European Union Statistics on Income and Living Conditions (EU-SILC) dataset for Austria in 2006.</a:t>
            </a:r>
          </a:p>
          <a:p>
            <a:r>
              <a:rPr lang="en-GB" sz="2400" dirty="0"/>
              <a:t>The response of interest is equivalized household income (income / household size) and there are several explanatory variables. </a:t>
            </a:r>
          </a:p>
          <a:p>
            <a:r>
              <a:rPr lang="en-GB" sz="2400" dirty="0"/>
              <a:t>The population (census) dataset is of size 25,000 individuals from 94 districts whilst the sample (survey) dataset is of size 1,945 individuals with some districts having no observations.</a:t>
            </a:r>
          </a:p>
          <a:p>
            <a:r>
              <a:rPr lang="en-GB" sz="2400" dirty="0"/>
              <a:t>As the response is income we can look at some of the interesting poverty related summary measures.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16686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9BD79-B29E-44E6-8910-1D3C9FD2BEDA}"/>
              </a:ext>
            </a:extLst>
          </p:cNvPr>
          <p:cNvPicPr>
            <a:picLocks noChangeAspect="1"/>
          </p:cNvPicPr>
          <p:nvPr/>
        </p:nvPicPr>
        <p:blipFill>
          <a:blip r:embed="rId2"/>
          <a:stretch>
            <a:fillRect/>
          </a:stretch>
        </p:blipFill>
        <p:spPr>
          <a:xfrm>
            <a:off x="22218" y="1417638"/>
            <a:ext cx="9144000" cy="4953000"/>
          </a:xfrm>
          <a:prstGeom prst="rect">
            <a:avLst/>
          </a:prstGeom>
        </p:spPr>
      </p:pic>
      <p:sp>
        <p:nvSpPr>
          <p:cNvPr id="6" name="TextBox 5">
            <a:extLst>
              <a:ext uri="{FF2B5EF4-FFF2-40B4-BE49-F238E27FC236}">
                <a16:creationId xmlns:a16="http://schemas.microsoft.com/office/drawing/2014/main" id="{BB93B9FA-6B42-4310-A26A-B379074AAEDE}"/>
              </a:ext>
            </a:extLst>
          </p:cNvPr>
          <p:cNvSpPr txBox="1"/>
          <p:nvPr/>
        </p:nvSpPr>
        <p:spPr>
          <a:xfrm>
            <a:off x="1064789" y="274638"/>
            <a:ext cx="5544616" cy="923330"/>
          </a:xfrm>
          <a:prstGeom prst="rect">
            <a:avLst/>
          </a:prstGeom>
          <a:noFill/>
          <a:ln>
            <a:solidFill>
              <a:schemeClr val="tx1"/>
            </a:solidFill>
          </a:ln>
        </p:spPr>
        <p:txBody>
          <a:bodyPr wrap="square" rtlCol="0">
            <a:spAutoFit/>
          </a:bodyPr>
          <a:lstStyle/>
          <a:p>
            <a:r>
              <a:rPr lang="en-GB" dirty="0"/>
              <a:t>On page 1 of the eBook we simply input the datasets that contain the sample and population data.</a:t>
            </a:r>
          </a:p>
          <a:p>
            <a:endParaRPr lang="en-GB" dirty="0"/>
          </a:p>
        </p:txBody>
      </p:sp>
    </p:spTree>
    <p:extLst>
      <p:ext uri="{BB962C8B-B14F-4D97-AF65-F5344CB8AC3E}">
        <p14:creationId xmlns:p14="http://schemas.microsoft.com/office/powerpoint/2010/main" val="33912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37102-AC7B-4108-BB62-4D50E7FAC57C}"/>
              </a:ext>
            </a:extLst>
          </p:cNvPr>
          <p:cNvSpPr txBox="1"/>
          <p:nvPr/>
        </p:nvSpPr>
        <p:spPr>
          <a:xfrm>
            <a:off x="899592" y="332656"/>
            <a:ext cx="7632848" cy="646331"/>
          </a:xfrm>
          <a:prstGeom prst="rect">
            <a:avLst/>
          </a:prstGeom>
          <a:noFill/>
          <a:ln>
            <a:solidFill>
              <a:schemeClr val="tx1"/>
            </a:solidFill>
          </a:ln>
        </p:spPr>
        <p:txBody>
          <a:bodyPr wrap="square" rtlCol="0">
            <a:spAutoFit/>
          </a:bodyPr>
          <a:lstStyle/>
          <a:p>
            <a:r>
              <a:rPr lang="en-GB" dirty="0"/>
              <a:t>On page 2 we do some exploratory data analysis of the response variable including looking at possible transformations to allow normality.</a:t>
            </a:r>
          </a:p>
        </p:txBody>
      </p:sp>
      <p:pic>
        <p:nvPicPr>
          <p:cNvPr id="4" name="Picture 3">
            <a:extLst>
              <a:ext uri="{FF2B5EF4-FFF2-40B4-BE49-F238E27FC236}">
                <a16:creationId xmlns:a16="http://schemas.microsoft.com/office/drawing/2014/main" id="{244B308C-1266-4195-A4A8-627AAF485060}"/>
              </a:ext>
            </a:extLst>
          </p:cNvPr>
          <p:cNvPicPr>
            <a:picLocks noChangeAspect="1"/>
          </p:cNvPicPr>
          <p:nvPr/>
        </p:nvPicPr>
        <p:blipFill>
          <a:blip r:embed="rId2"/>
          <a:stretch>
            <a:fillRect/>
          </a:stretch>
        </p:blipFill>
        <p:spPr>
          <a:xfrm>
            <a:off x="0" y="1572344"/>
            <a:ext cx="9144000" cy="4953000"/>
          </a:xfrm>
          <a:prstGeom prst="rect">
            <a:avLst/>
          </a:prstGeom>
        </p:spPr>
      </p:pic>
    </p:spTree>
    <p:extLst>
      <p:ext uri="{BB962C8B-B14F-4D97-AF65-F5344CB8AC3E}">
        <p14:creationId xmlns:p14="http://schemas.microsoft.com/office/powerpoint/2010/main" val="339049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056A8-3647-4C18-AFE1-F545454E7B72}"/>
              </a:ext>
            </a:extLst>
          </p:cNvPr>
          <p:cNvPicPr>
            <a:picLocks noChangeAspect="1"/>
          </p:cNvPicPr>
          <p:nvPr/>
        </p:nvPicPr>
        <p:blipFill rotWithShape="1">
          <a:blip r:embed="rId2"/>
          <a:srcRect l="10625"/>
          <a:stretch/>
        </p:blipFill>
        <p:spPr>
          <a:xfrm>
            <a:off x="-1" y="1124744"/>
            <a:ext cx="9148561" cy="5544616"/>
          </a:xfrm>
          <a:prstGeom prst="rect">
            <a:avLst/>
          </a:prstGeom>
        </p:spPr>
      </p:pic>
      <p:sp>
        <p:nvSpPr>
          <p:cNvPr id="3" name="TextBox 2">
            <a:extLst>
              <a:ext uri="{FF2B5EF4-FFF2-40B4-BE49-F238E27FC236}">
                <a16:creationId xmlns:a16="http://schemas.microsoft.com/office/drawing/2014/main" id="{9357E51E-B7A3-42FF-88C8-DBCCB18F7D0E}"/>
              </a:ext>
            </a:extLst>
          </p:cNvPr>
          <p:cNvSpPr txBox="1"/>
          <p:nvPr/>
        </p:nvSpPr>
        <p:spPr>
          <a:xfrm>
            <a:off x="539552" y="188640"/>
            <a:ext cx="8280920" cy="646331"/>
          </a:xfrm>
          <a:prstGeom prst="rect">
            <a:avLst/>
          </a:prstGeom>
          <a:noFill/>
          <a:ln>
            <a:solidFill>
              <a:schemeClr val="tx1"/>
            </a:solidFill>
          </a:ln>
        </p:spPr>
        <p:txBody>
          <a:bodyPr wrap="square" rtlCol="0">
            <a:spAutoFit/>
          </a:bodyPr>
          <a:lstStyle/>
          <a:p>
            <a:r>
              <a:rPr lang="en-GB" dirty="0"/>
              <a:t>Here we see a summary of how big the sample is and then a table explaining the relative numbers in the sample from each small area</a:t>
            </a:r>
          </a:p>
        </p:txBody>
      </p:sp>
    </p:spTree>
    <p:extLst>
      <p:ext uri="{BB962C8B-B14F-4D97-AF65-F5344CB8AC3E}">
        <p14:creationId xmlns:p14="http://schemas.microsoft.com/office/powerpoint/2010/main" val="40640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348A53-CAA0-4404-8565-65B3D2AE6BD0}"/>
              </a:ext>
            </a:extLst>
          </p:cNvPr>
          <p:cNvPicPr>
            <a:picLocks noChangeAspect="1"/>
          </p:cNvPicPr>
          <p:nvPr/>
        </p:nvPicPr>
        <p:blipFill rotWithShape="1">
          <a:blip r:embed="rId2"/>
          <a:srcRect l="12201"/>
          <a:stretch/>
        </p:blipFill>
        <p:spPr>
          <a:xfrm>
            <a:off x="-1" y="1124744"/>
            <a:ext cx="9169417" cy="5733256"/>
          </a:xfrm>
          <a:prstGeom prst="rect">
            <a:avLst/>
          </a:prstGeom>
        </p:spPr>
      </p:pic>
      <p:sp>
        <p:nvSpPr>
          <p:cNvPr id="3" name="TextBox 2">
            <a:extLst>
              <a:ext uri="{FF2B5EF4-FFF2-40B4-BE49-F238E27FC236}">
                <a16:creationId xmlns:a16="http://schemas.microsoft.com/office/drawing/2014/main" id="{5847D246-48B2-46DC-9398-934E7D2CCBC5}"/>
              </a:ext>
            </a:extLst>
          </p:cNvPr>
          <p:cNvSpPr txBox="1"/>
          <p:nvPr/>
        </p:nvSpPr>
        <p:spPr>
          <a:xfrm>
            <a:off x="323528" y="260648"/>
            <a:ext cx="8568952" cy="646331"/>
          </a:xfrm>
          <a:prstGeom prst="rect">
            <a:avLst/>
          </a:prstGeom>
          <a:noFill/>
          <a:ln>
            <a:solidFill>
              <a:schemeClr val="tx1"/>
            </a:solidFill>
          </a:ln>
        </p:spPr>
        <p:txBody>
          <a:bodyPr wrap="square" rtlCol="0">
            <a:spAutoFit/>
          </a:bodyPr>
          <a:lstStyle/>
          <a:p>
            <a:r>
              <a:rPr lang="en-GB" dirty="0"/>
              <a:t>Next we look at the VPC to see how important the small areas are in the modelling. This is followed by a histogram of the untransformed variable.</a:t>
            </a:r>
          </a:p>
        </p:txBody>
      </p:sp>
    </p:spTree>
    <p:extLst>
      <p:ext uri="{BB962C8B-B14F-4D97-AF65-F5344CB8AC3E}">
        <p14:creationId xmlns:p14="http://schemas.microsoft.com/office/powerpoint/2010/main" val="217994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0EE4D-13CB-476D-97A7-91B42EE61DA5}"/>
              </a:ext>
            </a:extLst>
          </p:cNvPr>
          <p:cNvPicPr>
            <a:picLocks noChangeAspect="1"/>
          </p:cNvPicPr>
          <p:nvPr/>
        </p:nvPicPr>
        <p:blipFill rotWithShape="1">
          <a:blip r:embed="rId2"/>
          <a:srcRect l="11413"/>
          <a:stretch/>
        </p:blipFill>
        <p:spPr>
          <a:xfrm>
            <a:off x="0" y="1954581"/>
            <a:ext cx="9144000" cy="4891627"/>
          </a:xfrm>
          <a:prstGeom prst="rect">
            <a:avLst/>
          </a:prstGeom>
        </p:spPr>
      </p:pic>
      <p:sp>
        <p:nvSpPr>
          <p:cNvPr id="4" name="TextBox 3">
            <a:extLst>
              <a:ext uri="{FF2B5EF4-FFF2-40B4-BE49-F238E27FC236}">
                <a16:creationId xmlns:a16="http://schemas.microsoft.com/office/drawing/2014/main" id="{93C689E2-0123-42E3-8C0F-453FC5B1F9C3}"/>
              </a:ext>
            </a:extLst>
          </p:cNvPr>
          <p:cNvSpPr txBox="1"/>
          <p:nvPr/>
        </p:nvSpPr>
        <p:spPr>
          <a:xfrm>
            <a:off x="323528" y="332656"/>
            <a:ext cx="8568952" cy="646331"/>
          </a:xfrm>
          <a:prstGeom prst="rect">
            <a:avLst/>
          </a:prstGeom>
          <a:noFill/>
          <a:ln>
            <a:solidFill>
              <a:schemeClr val="tx1"/>
            </a:solidFill>
          </a:ln>
        </p:spPr>
        <p:txBody>
          <a:bodyPr wrap="square" rtlCol="0">
            <a:spAutoFit/>
          </a:bodyPr>
          <a:lstStyle/>
          <a:p>
            <a:r>
              <a:rPr lang="en-GB" dirty="0"/>
              <a:t>Next we look a log-transformed version of the response variable. Here this removes the skew to the right but induces skew to the left</a:t>
            </a:r>
          </a:p>
        </p:txBody>
      </p:sp>
    </p:spTree>
    <p:extLst>
      <p:ext uri="{BB962C8B-B14F-4D97-AF65-F5344CB8AC3E}">
        <p14:creationId xmlns:p14="http://schemas.microsoft.com/office/powerpoint/2010/main" val="126348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B6926-520B-4E48-B888-FB9929519BE7}"/>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8A313979-8D9E-417D-8D2E-6B8B4CC35044}"/>
              </a:ext>
            </a:extLst>
          </p:cNvPr>
          <p:cNvSpPr txBox="1"/>
          <p:nvPr/>
        </p:nvSpPr>
        <p:spPr>
          <a:xfrm>
            <a:off x="179512" y="260648"/>
            <a:ext cx="8712968" cy="646331"/>
          </a:xfrm>
          <a:prstGeom prst="rect">
            <a:avLst/>
          </a:prstGeom>
          <a:noFill/>
          <a:ln>
            <a:solidFill>
              <a:schemeClr val="tx1"/>
            </a:solidFill>
          </a:ln>
        </p:spPr>
        <p:txBody>
          <a:bodyPr wrap="square" rtlCol="0">
            <a:spAutoFit/>
          </a:bodyPr>
          <a:lstStyle/>
          <a:p>
            <a:r>
              <a:rPr lang="en-GB" dirty="0"/>
              <a:t>Finally we can look at the Box-Cox transform of the response and here for the value 0.7 for Lambda we still see a slight right hand skew</a:t>
            </a:r>
          </a:p>
        </p:txBody>
      </p:sp>
      <p:pic>
        <p:nvPicPr>
          <p:cNvPr id="7" name="Picture 6">
            <a:extLst>
              <a:ext uri="{FF2B5EF4-FFF2-40B4-BE49-F238E27FC236}">
                <a16:creationId xmlns:a16="http://schemas.microsoft.com/office/drawing/2014/main" id="{77768415-6AC1-4E19-BF30-CD280E9A28DA}"/>
              </a:ext>
            </a:extLst>
          </p:cNvPr>
          <p:cNvPicPr>
            <a:picLocks noChangeAspect="1"/>
          </p:cNvPicPr>
          <p:nvPr/>
        </p:nvPicPr>
        <p:blipFill rotWithShape="1">
          <a:blip r:embed="rId2"/>
          <a:srcRect l="11413"/>
          <a:stretch/>
        </p:blipFill>
        <p:spPr>
          <a:xfrm>
            <a:off x="32700" y="1268760"/>
            <a:ext cx="9078600" cy="5070305"/>
          </a:xfrm>
          <a:prstGeom prst="rect">
            <a:avLst/>
          </a:prstGeom>
        </p:spPr>
      </p:pic>
    </p:spTree>
    <p:extLst>
      <p:ext uri="{BB962C8B-B14F-4D97-AF65-F5344CB8AC3E}">
        <p14:creationId xmlns:p14="http://schemas.microsoft.com/office/powerpoint/2010/main" val="235822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3B3D6-55DF-472E-B59C-1EAE4701E9E6}"/>
              </a:ext>
            </a:extLst>
          </p:cNvPr>
          <p:cNvPicPr>
            <a:picLocks noChangeAspect="1"/>
          </p:cNvPicPr>
          <p:nvPr/>
        </p:nvPicPr>
        <p:blipFill rotWithShape="1">
          <a:blip r:embed="rId2"/>
          <a:srcRect l="9838"/>
          <a:stretch/>
        </p:blipFill>
        <p:spPr>
          <a:xfrm>
            <a:off x="-12296" y="1196752"/>
            <a:ext cx="9156296" cy="5500836"/>
          </a:xfrm>
          <a:prstGeom prst="rect">
            <a:avLst/>
          </a:prstGeom>
        </p:spPr>
      </p:pic>
      <p:sp>
        <p:nvSpPr>
          <p:cNvPr id="3" name="TextBox 2">
            <a:extLst>
              <a:ext uri="{FF2B5EF4-FFF2-40B4-BE49-F238E27FC236}">
                <a16:creationId xmlns:a16="http://schemas.microsoft.com/office/drawing/2014/main" id="{214BB46E-BC6F-4E8F-BA57-E31D652A15AA}"/>
              </a:ext>
            </a:extLst>
          </p:cNvPr>
          <p:cNvSpPr txBox="1"/>
          <p:nvPr/>
        </p:nvSpPr>
        <p:spPr>
          <a:xfrm>
            <a:off x="251520" y="160412"/>
            <a:ext cx="8712968" cy="923330"/>
          </a:xfrm>
          <a:prstGeom prst="rect">
            <a:avLst/>
          </a:prstGeom>
          <a:noFill/>
          <a:ln>
            <a:solidFill>
              <a:schemeClr val="tx1"/>
            </a:solidFill>
          </a:ln>
        </p:spPr>
        <p:txBody>
          <a:bodyPr wrap="square" rtlCol="0">
            <a:spAutoFit/>
          </a:bodyPr>
          <a:lstStyle/>
          <a:p>
            <a:r>
              <a:rPr lang="en-GB" dirty="0"/>
              <a:t>Page 3 allows us to look at any of the predictor variables before we then fit them in the model. Here we have chosen </a:t>
            </a:r>
            <a:r>
              <a:rPr lang="en-GB" dirty="0" err="1"/>
              <a:t>eq</a:t>
            </a:r>
            <a:r>
              <a:rPr lang="en-GB" dirty="0"/>
              <a:t>-size and we can see that the distribution of the variable is similar in the sample as in the population</a:t>
            </a:r>
          </a:p>
        </p:txBody>
      </p:sp>
    </p:spTree>
    <p:extLst>
      <p:ext uri="{BB962C8B-B14F-4D97-AF65-F5344CB8AC3E}">
        <p14:creationId xmlns:p14="http://schemas.microsoft.com/office/powerpoint/2010/main" val="154893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4F955-D24F-4515-88C0-8D3A4727F79C}"/>
              </a:ext>
            </a:extLst>
          </p:cNvPr>
          <p:cNvPicPr>
            <a:picLocks noChangeAspect="1"/>
          </p:cNvPicPr>
          <p:nvPr/>
        </p:nvPicPr>
        <p:blipFill rotWithShape="1">
          <a:blip r:embed="rId2"/>
          <a:srcRect l="11413"/>
          <a:stretch/>
        </p:blipFill>
        <p:spPr>
          <a:xfrm>
            <a:off x="-22684" y="1772816"/>
            <a:ext cx="9191646" cy="5020570"/>
          </a:xfrm>
          <a:prstGeom prst="rect">
            <a:avLst/>
          </a:prstGeom>
        </p:spPr>
      </p:pic>
      <p:sp>
        <p:nvSpPr>
          <p:cNvPr id="4" name="TextBox 3">
            <a:extLst>
              <a:ext uri="{FF2B5EF4-FFF2-40B4-BE49-F238E27FC236}">
                <a16:creationId xmlns:a16="http://schemas.microsoft.com/office/drawing/2014/main" id="{2DDC3016-E0AE-47DD-A052-38172F4D4FC8}"/>
              </a:ext>
            </a:extLst>
          </p:cNvPr>
          <p:cNvSpPr txBox="1"/>
          <p:nvPr/>
        </p:nvSpPr>
        <p:spPr>
          <a:xfrm>
            <a:off x="179512" y="404664"/>
            <a:ext cx="8856984" cy="923330"/>
          </a:xfrm>
          <a:prstGeom prst="rect">
            <a:avLst/>
          </a:prstGeom>
          <a:noFill/>
          <a:ln>
            <a:solidFill>
              <a:schemeClr val="tx1"/>
            </a:solidFill>
          </a:ln>
        </p:spPr>
        <p:txBody>
          <a:bodyPr wrap="square" rtlCol="0">
            <a:spAutoFit/>
          </a:bodyPr>
          <a:lstStyle/>
          <a:p>
            <a:r>
              <a:rPr lang="en-GB" dirty="0"/>
              <a:t>An alternative approach is to superimpose the two distributions for the population and sample on the same plot to look for differences. Here we also see the VPC calculated and the </a:t>
            </a:r>
            <a:r>
              <a:rPr lang="en-GB" dirty="0" err="1"/>
              <a:t>eqsize</a:t>
            </a:r>
            <a:r>
              <a:rPr lang="en-GB" dirty="0"/>
              <a:t> variable seems to exhibit very little variation across small areas</a:t>
            </a:r>
          </a:p>
        </p:txBody>
      </p:sp>
    </p:spTree>
    <p:extLst>
      <p:ext uri="{BB962C8B-B14F-4D97-AF65-F5344CB8AC3E}">
        <p14:creationId xmlns:p14="http://schemas.microsoft.com/office/powerpoint/2010/main" val="380410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a:solidFill>
                  <a:schemeClr val="tx2"/>
                </a:solidFill>
              </a:rPr>
              <a:t>What will we cover ?</a:t>
            </a:r>
          </a:p>
        </p:txBody>
      </p:sp>
      <p:sp>
        <p:nvSpPr>
          <p:cNvPr id="15362" name="Content Placeholder 1"/>
          <p:cNvSpPr>
            <a:spLocks noGrp="1"/>
          </p:cNvSpPr>
          <p:nvPr>
            <p:ph idx="1"/>
          </p:nvPr>
        </p:nvSpPr>
        <p:spPr>
          <a:xfrm>
            <a:off x="457200" y="1268413"/>
            <a:ext cx="8229600" cy="4857750"/>
          </a:xfrm>
        </p:spPr>
        <p:txBody>
          <a:bodyPr/>
          <a:lstStyle/>
          <a:p>
            <a:r>
              <a:rPr lang="en-GB" sz="2800" dirty="0"/>
              <a:t>Small Area Estimation (SAE) and links to multilevel models</a:t>
            </a:r>
          </a:p>
          <a:p>
            <a:r>
              <a:rPr lang="en-GB" sz="2800" dirty="0"/>
              <a:t>Unit level models and classical approaches</a:t>
            </a:r>
          </a:p>
          <a:p>
            <a:r>
              <a:rPr lang="en-GB" sz="2800" dirty="0"/>
              <a:t>MCMC algorithms for SAE.</a:t>
            </a:r>
          </a:p>
          <a:p>
            <a:r>
              <a:rPr lang="en-GB" sz="2800" dirty="0"/>
              <a:t>Stat-JR and eBooks.</a:t>
            </a:r>
          </a:p>
          <a:p>
            <a:r>
              <a:rPr lang="en-GB" sz="2800" dirty="0"/>
              <a:t>A Statistical Analysis Assistant for Small Area Estimation.</a:t>
            </a:r>
          </a:p>
          <a:p>
            <a:r>
              <a:rPr lang="en-GB" sz="2800" dirty="0"/>
              <a:t>Extensions</a:t>
            </a:r>
          </a:p>
          <a:p>
            <a:endParaRPr lang="en-GB" sz="2200" dirty="0"/>
          </a:p>
          <a:p>
            <a:endParaRPr lang="en-GB" sz="2200" dirty="0"/>
          </a:p>
          <a:p>
            <a:endParaRPr lang="en-GB" sz="2200" dirty="0"/>
          </a:p>
          <a:p>
            <a:endParaRPr lang="en-GB" sz="2200" i="1" dirty="0">
              <a:solidFill>
                <a:srgbClr val="000000"/>
              </a:solidFill>
              <a:latin typeface="Cambria Math" pitchFamily="18" charset="0"/>
            </a:endParaRPr>
          </a:p>
          <a:p>
            <a:endParaRPr lang="en-GB" sz="2200" dirty="0">
              <a:solidFill>
                <a:srgbClr val="000000"/>
              </a:solidFill>
            </a:endParaRPr>
          </a:p>
          <a:p>
            <a:r>
              <a:rPr lang="en-GB" sz="2200" dirty="0"/>
              <a:t> </a:t>
            </a:r>
          </a:p>
          <a:p>
            <a:endParaRPr lang="en-GB" sz="2200" dirty="0"/>
          </a:p>
        </p:txBody>
      </p:sp>
      <p:pic>
        <p:nvPicPr>
          <p:cNvPr id="1536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5B434-1611-4D48-A4AA-F1ECD284CCBB}"/>
              </a:ext>
            </a:extLst>
          </p:cNvPr>
          <p:cNvPicPr>
            <a:picLocks noChangeAspect="1"/>
          </p:cNvPicPr>
          <p:nvPr/>
        </p:nvPicPr>
        <p:blipFill rotWithShape="1">
          <a:blip r:embed="rId2"/>
          <a:srcRect l="11413"/>
          <a:stretch/>
        </p:blipFill>
        <p:spPr>
          <a:xfrm>
            <a:off x="0" y="771609"/>
            <a:ext cx="9144000" cy="5999508"/>
          </a:xfrm>
          <a:prstGeom prst="rect">
            <a:avLst/>
          </a:prstGeom>
        </p:spPr>
      </p:pic>
      <p:sp>
        <p:nvSpPr>
          <p:cNvPr id="3" name="TextBox 2">
            <a:extLst>
              <a:ext uri="{FF2B5EF4-FFF2-40B4-BE49-F238E27FC236}">
                <a16:creationId xmlns:a16="http://schemas.microsoft.com/office/drawing/2014/main" id="{C0D39C61-CF23-4039-84C4-A965F52158E9}"/>
              </a:ext>
            </a:extLst>
          </p:cNvPr>
          <p:cNvSpPr txBox="1"/>
          <p:nvPr/>
        </p:nvSpPr>
        <p:spPr>
          <a:xfrm>
            <a:off x="251520" y="116632"/>
            <a:ext cx="8640960" cy="369332"/>
          </a:xfrm>
          <a:prstGeom prst="rect">
            <a:avLst/>
          </a:prstGeom>
          <a:noFill/>
          <a:ln>
            <a:solidFill>
              <a:schemeClr val="tx1"/>
            </a:solidFill>
          </a:ln>
        </p:spPr>
        <p:txBody>
          <a:bodyPr wrap="square" rtlCol="0">
            <a:spAutoFit/>
          </a:bodyPr>
          <a:lstStyle/>
          <a:p>
            <a:r>
              <a:rPr lang="en-GB" dirty="0"/>
              <a:t>We can also look at differences for the sample and population for each small area</a:t>
            </a:r>
          </a:p>
        </p:txBody>
      </p:sp>
    </p:spTree>
    <p:extLst>
      <p:ext uri="{BB962C8B-B14F-4D97-AF65-F5344CB8AC3E}">
        <p14:creationId xmlns:p14="http://schemas.microsoft.com/office/powerpoint/2010/main" val="344888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1FFB1-73F6-4C88-B30F-3C0010912D70}"/>
              </a:ext>
            </a:extLst>
          </p:cNvPr>
          <p:cNvPicPr>
            <a:picLocks noChangeAspect="1"/>
          </p:cNvPicPr>
          <p:nvPr/>
        </p:nvPicPr>
        <p:blipFill rotWithShape="1">
          <a:blip r:embed="rId2"/>
          <a:srcRect l="12201"/>
          <a:stretch/>
        </p:blipFill>
        <p:spPr>
          <a:xfrm>
            <a:off x="0" y="771608"/>
            <a:ext cx="9144000" cy="6053319"/>
          </a:xfrm>
          <a:prstGeom prst="rect">
            <a:avLst/>
          </a:prstGeom>
        </p:spPr>
      </p:pic>
      <p:sp>
        <p:nvSpPr>
          <p:cNvPr id="3" name="TextBox 2">
            <a:extLst>
              <a:ext uri="{FF2B5EF4-FFF2-40B4-BE49-F238E27FC236}">
                <a16:creationId xmlns:a16="http://schemas.microsoft.com/office/drawing/2014/main" id="{3C4C1D2E-CBF9-424D-8681-978532079774}"/>
              </a:ext>
            </a:extLst>
          </p:cNvPr>
          <p:cNvSpPr txBox="1"/>
          <p:nvPr/>
        </p:nvSpPr>
        <p:spPr>
          <a:xfrm>
            <a:off x="251520" y="188640"/>
            <a:ext cx="8712968" cy="369332"/>
          </a:xfrm>
          <a:prstGeom prst="rect">
            <a:avLst/>
          </a:prstGeom>
          <a:noFill/>
        </p:spPr>
        <p:txBody>
          <a:bodyPr wrap="square" rtlCol="0">
            <a:spAutoFit/>
          </a:bodyPr>
          <a:lstStyle/>
          <a:p>
            <a:r>
              <a:rPr lang="en-GB" dirty="0"/>
              <a:t>This can also be done graphically via box plots as shown below:</a:t>
            </a:r>
          </a:p>
        </p:txBody>
      </p:sp>
    </p:spTree>
    <p:extLst>
      <p:ext uri="{BB962C8B-B14F-4D97-AF65-F5344CB8AC3E}">
        <p14:creationId xmlns:p14="http://schemas.microsoft.com/office/powerpoint/2010/main" val="378822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2F8E5-1644-4E5E-80F5-BC63F77CDFD4}"/>
              </a:ext>
            </a:extLst>
          </p:cNvPr>
          <p:cNvSpPr txBox="1"/>
          <p:nvPr/>
        </p:nvSpPr>
        <p:spPr>
          <a:xfrm>
            <a:off x="323528" y="260648"/>
            <a:ext cx="8568952" cy="646331"/>
          </a:xfrm>
          <a:prstGeom prst="rect">
            <a:avLst/>
          </a:prstGeom>
          <a:noFill/>
          <a:ln>
            <a:solidFill>
              <a:schemeClr val="tx1"/>
            </a:solidFill>
          </a:ln>
        </p:spPr>
        <p:txBody>
          <a:bodyPr wrap="square" rtlCol="0">
            <a:spAutoFit/>
          </a:bodyPr>
          <a:lstStyle/>
          <a:p>
            <a:r>
              <a:rPr lang="en-GB" dirty="0"/>
              <a:t>On page 4 we finally get to fit small area estimation models and here we try a model with predictors, gender, </a:t>
            </a:r>
            <a:r>
              <a:rPr lang="en-GB" dirty="0" err="1"/>
              <a:t>eqsize</a:t>
            </a:r>
            <a:r>
              <a:rPr lang="en-GB" dirty="0"/>
              <a:t>, cash, </a:t>
            </a:r>
            <a:r>
              <a:rPr lang="en-GB" dirty="0" err="1"/>
              <a:t>self_empl</a:t>
            </a:r>
            <a:endParaRPr lang="en-GB" dirty="0"/>
          </a:p>
        </p:txBody>
      </p:sp>
      <p:pic>
        <p:nvPicPr>
          <p:cNvPr id="5" name="Picture 4">
            <a:extLst>
              <a:ext uri="{FF2B5EF4-FFF2-40B4-BE49-F238E27FC236}">
                <a16:creationId xmlns:a16="http://schemas.microsoft.com/office/drawing/2014/main" id="{23C56F08-A1C9-4E16-828F-024C07A71E23}"/>
              </a:ext>
            </a:extLst>
          </p:cNvPr>
          <p:cNvPicPr>
            <a:picLocks noChangeAspect="1"/>
          </p:cNvPicPr>
          <p:nvPr/>
        </p:nvPicPr>
        <p:blipFill rotWithShape="1">
          <a:blip r:embed="rId2"/>
          <a:srcRect l="11413" t="12027" b="4985"/>
          <a:stretch/>
        </p:blipFill>
        <p:spPr>
          <a:xfrm>
            <a:off x="0" y="1412775"/>
            <a:ext cx="9144000" cy="5027661"/>
          </a:xfrm>
          <a:prstGeom prst="rect">
            <a:avLst/>
          </a:prstGeom>
        </p:spPr>
      </p:pic>
    </p:spTree>
    <p:extLst>
      <p:ext uri="{BB962C8B-B14F-4D97-AF65-F5344CB8AC3E}">
        <p14:creationId xmlns:p14="http://schemas.microsoft.com/office/powerpoint/2010/main" val="1032872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1EF8E-7857-4AFE-AD8C-5BFEA093AAEA}"/>
              </a:ext>
            </a:extLst>
          </p:cNvPr>
          <p:cNvPicPr>
            <a:picLocks noChangeAspect="1"/>
          </p:cNvPicPr>
          <p:nvPr/>
        </p:nvPicPr>
        <p:blipFill rotWithShape="1">
          <a:blip r:embed="rId2"/>
          <a:srcRect l="9051" t="10747"/>
          <a:stretch/>
        </p:blipFill>
        <p:spPr>
          <a:xfrm>
            <a:off x="0" y="1484783"/>
            <a:ext cx="9144000" cy="4860631"/>
          </a:xfrm>
          <a:prstGeom prst="rect">
            <a:avLst/>
          </a:prstGeom>
        </p:spPr>
      </p:pic>
      <p:sp>
        <p:nvSpPr>
          <p:cNvPr id="3" name="TextBox 2">
            <a:extLst>
              <a:ext uri="{FF2B5EF4-FFF2-40B4-BE49-F238E27FC236}">
                <a16:creationId xmlns:a16="http://schemas.microsoft.com/office/drawing/2014/main" id="{ABC45B7E-B76B-4391-A142-D6ADDC583159}"/>
              </a:ext>
            </a:extLst>
          </p:cNvPr>
          <p:cNvSpPr txBox="1"/>
          <p:nvPr/>
        </p:nvSpPr>
        <p:spPr>
          <a:xfrm>
            <a:off x="179512" y="332656"/>
            <a:ext cx="8640960" cy="923330"/>
          </a:xfrm>
          <a:prstGeom prst="rect">
            <a:avLst/>
          </a:prstGeom>
          <a:noFill/>
          <a:ln>
            <a:solidFill>
              <a:schemeClr val="tx1"/>
            </a:solidFill>
          </a:ln>
        </p:spPr>
        <p:txBody>
          <a:bodyPr wrap="square" rtlCol="0">
            <a:spAutoFit/>
          </a:bodyPr>
          <a:lstStyle/>
          <a:p>
            <a:r>
              <a:rPr lang="en-GB" dirty="0"/>
              <a:t>The template gives equations for the model being fitted to the sample data and some estimates for the model fit as shown here. Note the MCMC algorithm treats lambda as a parameter to be estimated in </a:t>
            </a:r>
            <a:r>
              <a:rPr lang="en-GB"/>
              <a:t>the modelling. </a:t>
            </a:r>
            <a:endParaRPr lang="en-GB" dirty="0"/>
          </a:p>
        </p:txBody>
      </p:sp>
    </p:spTree>
    <p:extLst>
      <p:ext uri="{BB962C8B-B14F-4D97-AF65-F5344CB8AC3E}">
        <p14:creationId xmlns:p14="http://schemas.microsoft.com/office/powerpoint/2010/main" val="122588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C958BC-1CAD-4FB0-8D34-EE1833EACB5E}"/>
              </a:ext>
            </a:extLst>
          </p:cNvPr>
          <p:cNvSpPr txBox="1"/>
          <p:nvPr/>
        </p:nvSpPr>
        <p:spPr>
          <a:xfrm>
            <a:off x="251520" y="167799"/>
            <a:ext cx="8280920" cy="923330"/>
          </a:xfrm>
          <a:prstGeom prst="rect">
            <a:avLst/>
          </a:prstGeom>
          <a:noFill/>
          <a:ln>
            <a:solidFill>
              <a:schemeClr val="tx1"/>
            </a:solidFill>
          </a:ln>
        </p:spPr>
        <p:txBody>
          <a:bodyPr wrap="square" rtlCol="0">
            <a:spAutoFit/>
          </a:bodyPr>
          <a:lstStyle/>
          <a:p>
            <a:r>
              <a:rPr lang="en-GB" dirty="0"/>
              <a:t>Here we see that the model has been used to produce mean and SD estimates for each of the small areas. These are compared with the mean and SD of the data in the sample (where present).</a:t>
            </a:r>
          </a:p>
        </p:txBody>
      </p:sp>
      <p:pic>
        <p:nvPicPr>
          <p:cNvPr id="3" name="Picture 2">
            <a:extLst>
              <a:ext uri="{FF2B5EF4-FFF2-40B4-BE49-F238E27FC236}">
                <a16:creationId xmlns:a16="http://schemas.microsoft.com/office/drawing/2014/main" id="{A11E1E2E-32A8-401C-8A65-D64B6494119E}"/>
              </a:ext>
            </a:extLst>
          </p:cNvPr>
          <p:cNvPicPr>
            <a:picLocks noChangeAspect="1"/>
          </p:cNvPicPr>
          <p:nvPr/>
        </p:nvPicPr>
        <p:blipFill rotWithShape="1">
          <a:blip r:embed="rId2"/>
          <a:srcRect l="10625"/>
          <a:stretch/>
        </p:blipFill>
        <p:spPr>
          <a:xfrm>
            <a:off x="10656" y="1357088"/>
            <a:ext cx="9133344" cy="5535394"/>
          </a:xfrm>
          <a:prstGeom prst="rect">
            <a:avLst/>
          </a:prstGeom>
        </p:spPr>
      </p:pic>
    </p:spTree>
    <p:extLst>
      <p:ext uri="{BB962C8B-B14F-4D97-AF65-F5344CB8AC3E}">
        <p14:creationId xmlns:p14="http://schemas.microsoft.com/office/powerpoint/2010/main" val="373041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0AD174-DAB3-41FE-9C93-6ECC3C87703E}"/>
              </a:ext>
            </a:extLst>
          </p:cNvPr>
          <p:cNvSpPr txBox="1"/>
          <p:nvPr/>
        </p:nvSpPr>
        <p:spPr>
          <a:xfrm>
            <a:off x="323528" y="332656"/>
            <a:ext cx="8568952" cy="923330"/>
          </a:xfrm>
          <a:prstGeom prst="rect">
            <a:avLst/>
          </a:prstGeom>
          <a:noFill/>
          <a:ln>
            <a:solidFill>
              <a:schemeClr val="tx1"/>
            </a:solidFill>
          </a:ln>
        </p:spPr>
        <p:txBody>
          <a:bodyPr wrap="square" rtlCol="0">
            <a:spAutoFit/>
          </a:bodyPr>
          <a:lstStyle/>
          <a:p>
            <a:r>
              <a:rPr lang="en-GB" dirty="0"/>
              <a:t>The estimates can be used to construct full distributional information as well as indicated in the box plots below – again comparing with the data from the sample alone</a:t>
            </a:r>
          </a:p>
        </p:txBody>
      </p:sp>
      <p:pic>
        <p:nvPicPr>
          <p:cNvPr id="4" name="Picture 3">
            <a:extLst>
              <a:ext uri="{FF2B5EF4-FFF2-40B4-BE49-F238E27FC236}">
                <a16:creationId xmlns:a16="http://schemas.microsoft.com/office/drawing/2014/main" id="{FA3B5BF7-A39A-40AC-86E3-C0B574577413}"/>
              </a:ext>
            </a:extLst>
          </p:cNvPr>
          <p:cNvPicPr>
            <a:picLocks noChangeAspect="1"/>
          </p:cNvPicPr>
          <p:nvPr/>
        </p:nvPicPr>
        <p:blipFill rotWithShape="1">
          <a:blip r:embed="rId2"/>
          <a:srcRect l="10093"/>
          <a:stretch/>
        </p:blipFill>
        <p:spPr>
          <a:xfrm>
            <a:off x="87086" y="1340768"/>
            <a:ext cx="8991532" cy="5417133"/>
          </a:xfrm>
          <a:prstGeom prst="rect">
            <a:avLst/>
          </a:prstGeom>
        </p:spPr>
      </p:pic>
    </p:spTree>
    <p:extLst>
      <p:ext uri="{BB962C8B-B14F-4D97-AF65-F5344CB8AC3E}">
        <p14:creationId xmlns:p14="http://schemas.microsoft.com/office/powerpoint/2010/main" val="231133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AC604-8F85-4156-808B-67B1463EEA92}"/>
              </a:ext>
            </a:extLst>
          </p:cNvPr>
          <p:cNvPicPr>
            <a:picLocks noChangeAspect="1"/>
          </p:cNvPicPr>
          <p:nvPr/>
        </p:nvPicPr>
        <p:blipFill rotWithShape="1">
          <a:blip r:embed="rId2"/>
          <a:srcRect l="9838" t="9292"/>
          <a:stretch/>
        </p:blipFill>
        <p:spPr>
          <a:xfrm>
            <a:off x="16903" y="1556792"/>
            <a:ext cx="9144000" cy="4982949"/>
          </a:xfrm>
          <a:prstGeom prst="rect">
            <a:avLst/>
          </a:prstGeom>
        </p:spPr>
      </p:pic>
      <p:sp>
        <p:nvSpPr>
          <p:cNvPr id="5" name="TextBox 4">
            <a:extLst>
              <a:ext uri="{FF2B5EF4-FFF2-40B4-BE49-F238E27FC236}">
                <a16:creationId xmlns:a16="http://schemas.microsoft.com/office/drawing/2014/main" id="{11D2038E-4743-4075-8226-C1638B107B53}"/>
              </a:ext>
            </a:extLst>
          </p:cNvPr>
          <p:cNvSpPr txBox="1"/>
          <p:nvPr/>
        </p:nvSpPr>
        <p:spPr>
          <a:xfrm>
            <a:off x="179512" y="188640"/>
            <a:ext cx="8856984" cy="646331"/>
          </a:xfrm>
          <a:prstGeom prst="rect">
            <a:avLst/>
          </a:prstGeom>
          <a:noFill/>
          <a:ln>
            <a:solidFill>
              <a:schemeClr val="tx1"/>
            </a:solidFill>
          </a:ln>
        </p:spPr>
        <p:txBody>
          <a:bodyPr wrap="square" rtlCol="0">
            <a:spAutoFit/>
          </a:bodyPr>
          <a:lstStyle/>
          <a:p>
            <a:r>
              <a:rPr lang="en-GB" dirty="0"/>
              <a:t>We can also plot the means along with credible intervals for each district graphically as shown below. Here we see the wide variety of mean estimates.</a:t>
            </a:r>
          </a:p>
        </p:txBody>
      </p:sp>
    </p:spTree>
    <p:extLst>
      <p:ext uri="{BB962C8B-B14F-4D97-AF65-F5344CB8AC3E}">
        <p14:creationId xmlns:p14="http://schemas.microsoft.com/office/powerpoint/2010/main" val="547735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C029A-1A8B-4EF3-884B-E24B93F2A2AD}"/>
              </a:ext>
            </a:extLst>
          </p:cNvPr>
          <p:cNvPicPr>
            <a:picLocks noChangeAspect="1"/>
          </p:cNvPicPr>
          <p:nvPr/>
        </p:nvPicPr>
        <p:blipFill rotWithShape="1">
          <a:blip r:embed="rId2"/>
          <a:srcRect l="10625" t="8341" r="9478"/>
          <a:stretch/>
        </p:blipFill>
        <p:spPr>
          <a:xfrm>
            <a:off x="-18092" y="1060936"/>
            <a:ext cx="8910572" cy="5797064"/>
          </a:xfrm>
          <a:prstGeom prst="rect">
            <a:avLst/>
          </a:prstGeom>
        </p:spPr>
      </p:pic>
      <p:sp>
        <p:nvSpPr>
          <p:cNvPr id="4" name="TextBox 3">
            <a:extLst>
              <a:ext uri="{FF2B5EF4-FFF2-40B4-BE49-F238E27FC236}">
                <a16:creationId xmlns:a16="http://schemas.microsoft.com/office/drawing/2014/main" id="{3F665A62-C7B9-4D00-BB96-B3749D48A3A0}"/>
              </a:ext>
            </a:extLst>
          </p:cNvPr>
          <p:cNvSpPr txBox="1"/>
          <p:nvPr/>
        </p:nvSpPr>
        <p:spPr>
          <a:xfrm>
            <a:off x="251520" y="188640"/>
            <a:ext cx="8568952" cy="646331"/>
          </a:xfrm>
          <a:prstGeom prst="rect">
            <a:avLst/>
          </a:prstGeom>
          <a:noFill/>
          <a:ln>
            <a:solidFill>
              <a:schemeClr val="tx1"/>
            </a:solidFill>
          </a:ln>
        </p:spPr>
        <p:txBody>
          <a:bodyPr wrap="square" rtlCol="0">
            <a:spAutoFit/>
          </a:bodyPr>
          <a:lstStyle/>
          <a:p>
            <a:r>
              <a:rPr lang="en-GB" dirty="0"/>
              <a:t>We can construct quantiles for each district from the predicted values for each individual and plot them as shown below.</a:t>
            </a:r>
          </a:p>
        </p:txBody>
      </p:sp>
    </p:spTree>
    <p:extLst>
      <p:ext uri="{BB962C8B-B14F-4D97-AF65-F5344CB8AC3E}">
        <p14:creationId xmlns:p14="http://schemas.microsoft.com/office/powerpoint/2010/main" val="290310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F8FEDA-A89F-40E5-ADC9-8D4D8340C161}"/>
              </a:ext>
            </a:extLst>
          </p:cNvPr>
          <p:cNvPicPr>
            <a:picLocks noChangeAspect="1"/>
          </p:cNvPicPr>
          <p:nvPr/>
        </p:nvPicPr>
        <p:blipFill rotWithShape="1">
          <a:blip r:embed="rId2"/>
          <a:srcRect l="11413" t="9729"/>
          <a:stretch/>
        </p:blipFill>
        <p:spPr>
          <a:xfrm>
            <a:off x="0" y="1340768"/>
            <a:ext cx="9144000" cy="5284060"/>
          </a:xfrm>
          <a:prstGeom prst="rect">
            <a:avLst/>
          </a:prstGeom>
        </p:spPr>
      </p:pic>
      <p:sp>
        <p:nvSpPr>
          <p:cNvPr id="3" name="TextBox 2">
            <a:extLst>
              <a:ext uri="{FF2B5EF4-FFF2-40B4-BE49-F238E27FC236}">
                <a16:creationId xmlns:a16="http://schemas.microsoft.com/office/drawing/2014/main" id="{650953A9-E90C-45AC-806A-8DED038BD85A}"/>
              </a:ext>
            </a:extLst>
          </p:cNvPr>
          <p:cNvSpPr txBox="1"/>
          <p:nvPr/>
        </p:nvSpPr>
        <p:spPr>
          <a:xfrm>
            <a:off x="179512" y="233172"/>
            <a:ext cx="8712968" cy="646331"/>
          </a:xfrm>
          <a:prstGeom prst="rect">
            <a:avLst/>
          </a:prstGeom>
          <a:noFill/>
          <a:ln>
            <a:solidFill>
              <a:schemeClr val="tx1"/>
            </a:solidFill>
          </a:ln>
        </p:spPr>
        <p:txBody>
          <a:bodyPr wrap="square" rtlCol="0">
            <a:spAutoFit/>
          </a:bodyPr>
          <a:lstStyle/>
          <a:p>
            <a:r>
              <a:rPr lang="en-GB" dirty="0"/>
              <a:t>These are also made available in tabular format so that the individual names of the districts can be established and also the precise estimates.</a:t>
            </a:r>
          </a:p>
        </p:txBody>
      </p:sp>
    </p:spTree>
    <p:extLst>
      <p:ext uri="{BB962C8B-B14F-4D97-AF65-F5344CB8AC3E}">
        <p14:creationId xmlns:p14="http://schemas.microsoft.com/office/powerpoint/2010/main" val="220843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99523-F80B-45EC-8FD9-552B2A2FD6F5}"/>
              </a:ext>
            </a:extLst>
          </p:cNvPr>
          <p:cNvPicPr>
            <a:picLocks noChangeAspect="1"/>
          </p:cNvPicPr>
          <p:nvPr/>
        </p:nvPicPr>
        <p:blipFill rotWithShape="1">
          <a:blip r:embed="rId2"/>
          <a:srcRect l="9838" t="7980" b="4159"/>
          <a:stretch/>
        </p:blipFill>
        <p:spPr>
          <a:xfrm>
            <a:off x="63203" y="1052735"/>
            <a:ext cx="9080797" cy="5472609"/>
          </a:xfrm>
          <a:prstGeom prst="rect">
            <a:avLst/>
          </a:prstGeom>
        </p:spPr>
      </p:pic>
      <p:sp>
        <p:nvSpPr>
          <p:cNvPr id="4" name="TextBox 3">
            <a:extLst>
              <a:ext uri="{FF2B5EF4-FFF2-40B4-BE49-F238E27FC236}">
                <a16:creationId xmlns:a16="http://schemas.microsoft.com/office/drawing/2014/main" id="{D9F05BDD-4308-4142-AA66-87C4DD1C9D22}"/>
              </a:ext>
            </a:extLst>
          </p:cNvPr>
          <p:cNvSpPr txBox="1"/>
          <p:nvPr/>
        </p:nvSpPr>
        <p:spPr>
          <a:xfrm>
            <a:off x="179512" y="188640"/>
            <a:ext cx="8712968" cy="646331"/>
          </a:xfrm>
          <a:prstGeom prst="rect">
            <a:avLst/>
          </a:prstGeom>
          <a:noFill/>
        </p:spPr>
        <p:txBody>
          <a:bodyPr wrap="square" rtlCol="0">
            <a:spAutoFit/>
          </a:bodyPr>
          <a:lstStyle/>
          <a:p>
            <a:r>
              <a:rPr lang="en-GB" dirty="0"/>
              <a:t>The output includes information on several poverty/inequality type indicators including the Gini index shown here. The Gini has a range of 0 to 1.</a:t>
            </a:r>
          </a:p>
        </p:txBody>
      </p:sp>
    </p:spTree>
    <p:extLst>
      <p:ext uri="{BB962C8B-B14F-4D97-AF65-F5344CB8AC3E}">
        <p14:creationId xmlns:p14="http://schemas.microsoft.com/office/powerpoint/2010/main" val="114174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Small Area Estimation (SAE) – Basic Idea</a:t>
            </a:r>
          </a:p>
        </p:txBody>
      </p:sp>
      <p:sp>
        <p:nvSpPr>
          <p:cNvPr id="56322" name="Content Placeholder 4"/>
          <p:cNvSpPr>
            <a:spLocks noGrp="1"/>
          </p:cNvSpPr>
          <p:nvPr>
            <p:ph idx="1"/>
          </p:nvPr>
        </p:nvSpPr>
        <p:spPr>
          <a:xfrm>
            <a:off x="395536" y="1484784"/>
            <a:ext cx="8229600" cy="4525963"/>
          </a:xfrm>
        </p:spPr>
        <p:txBody>
          <a:bodyPr/>
          <a:lstStyle/>
          <a:p>
            <a:r>
              <a:rPr lang="en-GB" sz="2400" dirty="0"/>
              <a:t>In SAE the focus on estimating quantities of interest for each of a series of ‘small areas’ – for example voting constituencies, administrative regions or schools.</a:t>
            </a:r>
          </a:p>
          <a:p>
            <a:r>
              <a:rPr lang="en-GB" sz="2400" dirty="0"/>
              <a:t>Each such ‘small area’ contains a large number of units – voters, people, children on which we can measure a variable e.g. voting intention, annual pay, exam results and we then wish to construct summary estimates (mean, variability, maximum etc.) of this variable for each small area.</a:t>
            </a:r>
          </a:p>
          <a:p>
            <a:r>
              <a:rPr lang="en-GB" sz="2400" dirty="0"/>
              <a:t>There are two main approaches for SAE which depend on what data is available, area level models and unit level models and here we will concern ourselves with unit level models.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97713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59D836-538D-4D6E-B4FD-9CC0F59799CF}"/>
              </a:ext>
            </a:extLst>
          </p:cNvPr>
          <p:cNvPicPr>
            <a:picLocks noChangeAspect="1"/>
          </p:cNvPicPr>
          <p:nvPr/>
        </p:nvPicPr>
        <p:blipFill rotWithShape="1">
          <a:blip r:embed="rId2"/>
          <a:srcRect l="11413" t="8913" b="3225"/>
          <a:stretch/>
        </p:blipFill>
        <p:spPr>
          <a:xfrm>
            <a:off x="0" y="1249328"/>
            <a:ext cx="9144000" cy="5608672"/>
          </a:xfrm>
          <a:prstGeom prst="rect">
            <a:avLst/>
          </a:prstGeom>
        </p:spPr>
      </p:pic>
      <p:sp>
        <p:nvSpPr>
          <p:cNvPr id="3" name="TextBox 2">
            <a:extLst>
              <a:ext uri="{FF2B5EF4-FFF2-40B4-BE49-F238E27FC236}">
                <a16:creationId xmlns:a16="http://schemas.microsoft.com/office/drawing/2014/main" id="{4F57C877-60AD-478A-AE64-4C12E161078D}"/>
              </a:ext>
            </a:extLst>
          </p:cNvPr>
          <p:cNvSpPr txBox="1"/>
          <p:nvPr/>
        </p:nvSpPr>
        <p:spPr>
          <a:xfrm>
            <a:off x="251520" y="188640"/>
            <a:ext cx="8712968" cy="923330"/>
          </a:xfrm>
          <a:prstGeom prst="rect">
            <a:avLst/>
          </a:prstGeom>
          <a:noFill/>
          <a:ln>
            <a:solidFill>
              <a:schemeClr val="tx1"/>
            </a:solidFill>
          </a:ln>
        </p:spPr>
        <p:txBody>
          <a:bodyPr wrap="square" rtlCol="0">
            <a:spAutoFit/>
          </a:bodyPr>
          <a:lstStyle/>
          <a:p>
            <a:r>
              <a:rPr lang="en-GB" dirty="0"/>
              <a:t>After graphs of each indicator (Gini, Quintile share ratio, head count ratio and poverty gap index their values are summarised along with ranks for the small areas in the table shown below.</a:t>
            </a:r>
          </a:p>
        </p:txBody>
      </p:sp>
    </p:spTree>
    <p:extLst>
      <p:ext uri="{BB962C8B-B14F-4D97-AF65-F5344CB8AC3E}">
        <p14:creationId xmlns:p14="http://schemas.microsoft.com/office/powerpoint/2010/main" val="220794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C9C41-BABA-44C9-8840-66A7481AA94E}"/>
              </a:ext>
            </a:extLst>
          </p:cNvPr>
          <p:cNvSpPr txBox="1"/>
          <p:nvPr/>
        </p:nvSpPr>
        <p:spPr>
          <a:xfrm>
            <a:off x="323528" y="260648"/>
            <a:ext cx="8640960" cy="646331"/>
          </a:xfrm>
          <a:prstGeom prst="rect">
            <a:avLst/>
          </a:prstGeom>
          <a:noFill/>
          <a:ln>
            <a:solidFill>
              <a:schemeClr val="tx1"/>
            </a:solidFill>
          </a:ln>
        </p:spPr>
        <p:txBody>
          <a:bodyPr wrap="square" rtlCol="0">
            <a:spAutoFit/>
          </a:bodyPr>
          <a:lstStyle/>
          <a:p>
            <a:r>
              <a:rPr lang="en-GB" dirty="0"/>
              <a:t>The software also allows fitting the same models using the EMDI package in R with </a:t>
            </a:r>
            <a:r>
              <a:rPr lang="en-GB" dirty="0" err="1"/>
              <a:t>StatJR</a:t>
            </a:r>
            <a:r>
              <a:rPr lang="en-GB" dirty="0"/>
              <a:t> acting as an interface to R and the same eBook used.</a:t>
            </a:r>
          </a:p>
        </p:txBody>
      </p:sp>
      <p:pic>
        <p:nvPicPr>
          <p:cNvPr id="4" name="Picture 3">
            <a:extLst>
              <a:ext uri="{FF2B5EF4-FFF2-40B4-BE49-F238E27FC236}">
                <a16:creationId xmlns:a16="http://schemas.microsoft.com/office/drawing/2014/main" id="{B9B523D3-0F20-49E5-99A7-03155663A646}"/>
              </a:ext>
            </a:extLst>
          </p:cNvPr>
          <p:cNvPicPr>
            <a:picLocks noChangeAspect="1"/>
          </p:cNvPicPr>
          <p:nvPr/>
        </p:nvPicPr>
        <p:blipFill>
          <a:blip r:embed="rId2"/>
          <a:stretch>
            <a:fillRect/>
          </a:stretch>
        </p:blipFill>
        <p:spPr>
          <a:xfrm>
            <a:off x="0" y="1340768"/>
            <a:ext cx="9144000" cy="4953000"/>
          </a:xfrm>
          <a:prstGeom prst="rect">
            <a:avLst/>
          </a:prstGeom>
        </p:spPr>
      </p:pic>
    </p:spTree>
    <p:extLst>
      <p:ext uri="{BB962C8B-B14F-4D97-AF65-F5344CB8AC3E}">
        <p14:creationId xmlns:p14="http://schemas.microsoft.com/office/powerpoint/2010/main" val="279845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Extensions to current work – Binary responses</a:t>
            </a:r>
          </a:p>
        </p:txBody>
      </p:sp>
      <p:sp>
        <p:nvSpPr>
          <p:cNvPr id="56322" name="Content Placeholder 4"/>
          <p:cNvSpPr>
            <a:spLocks noGrp="1"/>
          </p:cNvSpPr>
          <p:nvPr>
            <p:ph idx="1"/>
          </p:nvPr>
        </p:nvSpPr>
        <p:spPr>
          <a:xfrm>
            <a:off x="395536" y="1484784"/>
            <a:ext cx="8229600" cy="4525963"/>
          </a:xfrm>
        </p:spPr>
        <p:txBody>
          <a:bodyPr/>
          <a:lstStyle/>
          <a:p>
            <a:r>
              <a:rPr lang="en-GB" sz="2400" dirty="0"/>
              <a:t>Given the current Brexit crisis we might be interesting in where in the UK wants to leave the EU and where wants to stay.</a:t>
            </a:r>
          </a:p>
          <a:p>
            <a:r>
              <a:rPr lang="en-GB" sz="2400" dirty="0"/>
              <a:t>Small Area Estimation could be used along with data polling a random sample from the population. </a:t>
            </a:r>
          </a:p>
          <a:p>
            <a:r>
              <a:rPr lang="en-GB" sz="2400" dirty="0"/>
              <a:t>The only difference is that a (multilevel) logistic regression model would be used for the remain / leave response and possible predictors like age, gender, ethnicity and voting constituency would be included.</a:t>
            </a:r>
          </a:p>
          <a:p>
            <a:r>
              <a:rPr lang="en-GB" sz="2400" dirty="0"/>
              <a:t>Such an approach is often used with exit polls in parliamentary elections to predict the results in each constituency in the election and thus the overall result.</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708795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770"/>
            <a:ext cx="8229600" cy="1143000"/>
          </a:xfrm>
        </p:spPr>
        <p:txBody>
          <a:bodyPr/>
          <a:lstStyle/>
          <a:p>
            <a:r>
              <a:rPr lang="en-GB" dirty="0">
                <a:solidFill>
                  <a:schemeClr val="tx2"/>
                </a:solidFill>
              </a:rPr>
              <a:t>Summary</a:t>
            </a:r>
          </a:p>
        </p:txBody>
      </p:sp>
      <p:sp>
        <p:nvSpPr>
          <p:cNvPr id="3" name="Content Placeholder 2"/>
          <p:cNvSpPr>
            <a:spLocks noGrp="1"/>
          </p:cNvSpPr>
          <p:nvPr>
            <p:ph idx="1"/>
          </p:nvPr>
        </p:nvSpPr>
        <p:spPr>
          <a:xfrm>
            <a:off x="475231" y="1268760"/>
            <a:ext cx="8229600" cy="4525963"/>
          </a:xfrm>
        </p:spPr>
        <p:txBody>
          <a:bodyPr/>
          <a:lstStyle/>
          <a:p>
            <a:r>
              <a:rPr lang="en-GB" sz="2000" dirty="0"/>
              <a:t>In this talk we have introduced SAE modelling and how the </a:t>
            </a:r>
            <a:r>
              <a:rPr lang="en-GB" sz="2000" dirty="0" err="1"/>
              <a:t>StatJR</a:t>
            </a:r>
            <a:r>
              <a:rPr lang="en-GB" sz="2000" dirty="0"/>
              <a:t> software can be used to fit such models.</a:t>
            </a:r>
          </a:p>
          <a:p>
            <a:r>
              <a:rPr lang="en-GB" sz="2000" dirty="0"/>
              <a:t>We have seen that </a:t>
            </a:r>
            <a:r>
              <a:rPr lang="en-GB" sz="2000" dirty="0" err="1"/>
              <a:t>StatJR</a:t>
            </a:r>
            <a:r>
              <a:rPr lang="en-GB" sz="2000" dirty="0"/>
              <a:t> contains an MCMC implementation but also has interoperability functionality to allow calling of other software e.g. R</a:t>
            </a:r>
          </a:p>
          <a:p>
            <a:r>
              <a:rPr lang="en-GB" sz="2000" dirty="0"/>
              <a:t>We have also seen that </a:t>
            </a:r>
            <a:r>
              <a:rPr lang="en-GB" sz="2000" dirty="0" err="1"/>
              <a:t>StatJR</a:t>
            </a:r>
            <a:r>
              <a:rPr lang="en-GB" sz="2000" dirty="0"/>
              <a:t> has an eBook interface that can be used to create easy to use interfaces to the underlying methodology and embed the model results in a larger modelling workflow.</a:t>
            </a:r>
          </a:p>
          <a:p>
            <a:r>
              <a:rPr lang="en-GB" sz="2000" dirty="0"/>
              <a:t>Currently the templates and eBooks in </a:t>
            </a:r>
            <a:r>
              <a:rPr lang="en-GB" sz="2000" dirty="0" err="1"/>
              <a:t>StatJR</a:t>
            </a:r>
            <a:r>
              <a:rPr lang="en-GB" sz="2000" dirty="0"/>
              <a:t> are still in development but will be soon made available to the user community.</a:t>
            </a:r>
          </a:p>
          <a:p>
            <a:r>
              <a:rPr lang="en-GB" sz="2000" dirty="0"/>
              <a:t>For more information on </a:t>
            </a:r>
            <a:r>
              <a:rPr lang="en-GB" sz="2000" dirty="0" err="1"/>
              <a:t>StatJR</a:t>
            </a:r>
            <a:r>
              <a:rPr lang="en-GB" sz="2000" dirty="0"/>
              <a:t> see </a:t>
            </a:r>
            <a:r>
              <a:rPr lang="en-GB" sz="2000" dirty="0">
                <a:hlinkClick r:id="rId2"/>
              </a:rPr>
              <a:t>http://www.bristol.ac.uk/cmm/software/statjr/</a:t>
            </a:r>
            <a:endParaRPr lang="en-GB" sz="2000" dirty="0"/>
          </a:p>
          <a:p>
            <a:endParaRPr lang="en-GB" sz="2000" dirty="0"/>
          </a:p>
          <a:p>
            <a:endParaRPr lang="en-GB" sz="2000" dirty="0"/>
          </a:p>
          <a:p>
            <a:pPr marL="0" indent="0">
              <a:buNone/>
            </a:pPr>
            <a:endParaRPr lang="en-GB" sz="2800" dirty="0"/>
          </a:p>
          <a:p>
            <a:endParaRPr lang="en-GB" dirty="0"/>
          </a:p>
        </p:txBody>
      </p:sp>
      <p:pic>
        <p:nvPicPr>
          <p:cNvPr id="4" name="Picture 13" descr="cmm-banner.jpg"/>
          <p:cNvPicPr>
            <a:picLocks noChangeAspect="1"/>
          </p:cNvPicPr>
          <p:nvPr/>
        </p:nvPicPr>
        <p:blipFill>
          <a:blip r:embed="rId3"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62357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Unit Level Models</a:t>
            </a:r>
          </a:p>
        </p:txBody>
      </p:sp>
      <p:sp>
        <p:nvSpPr>
          <p:cNvPr id="56322" name="Content Placeholder 4"/>
          <p:cNvSpPr>
            <a:spLocks noGrp="1"/>
          </p:cNvSpPr>
          <p:nvPr>
            <p:ph idx="1"/>
          </p:nvPr>
        </p:nvSpPr>
        <p:spPr>
          <a:xfrm>
            <a:off x="457200" y="1268760"/>
            <a:ext cx="8229600" cy="4525963"/>
          </a:xfrm>
        </p:spPr>
        <p:txBody>
          <a:bodyPr/>
          <a:lstStyle/>
          <a:p>
            <a:r>
              <a:rPr lang="en-GB" sz="2000" dirty="0"/>
              <a:t>Unit level models are so called because we have some information on the individual units.</a:t>
            </a:r>
          </a:p>
          <a:p>
            <a:r>
              <a:rPr lang="en-GB" sz="2000" dirty="0"/>
              <a:t>Unit level models require 2 datasets:</a:t>
            </a:r>
          </a:p>
          <a:p>
            <a:pPr marL="0" indent="0">
              <a:buNone/>
            </a:pPr>
            <a:r>
              <a:rPr lang="en-GB" sz="2000" dirty="0"/>
              <a:t> The first </a:t>
            </a:r>
            <a:r>
              <a:rPr lang="en-GB" sz="2000" b="1" dirty="0"/>
              <a:t>census</a:t>
            </a:r>
            <a:r>
              <a:rPr lang="en-GB" sz="2000" dirty="0"/>
              <a:t> (population) dataset contains a list of variables X for all units in the population.</a:t>
            </a:r>
          </a:p>
          <a:p>
            <a:pPr marL="0" indent="0">
              <a:buNone/>
            </a:pPr>
            <a:r>
              <a:rPr lang="en-GB" sz="2000" dirty="0"/>
              <a:t>The second </a:t>
            </a:r>
            <a:r>
              <a:rPr lang="en-GB" sz="2000" b="1" dirty="0"/>
              <a:t>survey</a:t>
            </a:r>
            <a:r>
              <a:rPr lang="en-GB" sz="2000" dirty="0"/>
              <a:t> (sample) dataset contains both Y, our variable of interest and the same X variables as in the </a:t>
            </a:r>
            <a:r>
              <a:rPr lang="en-GB" sz="2000" b="1" dirty="0"/>
              <a:t>census</a:t>
            </a:r>
            <a:r>
              <a:rPr lang="en-GB" sz="2000" dirty="0"/>
              <a:t> dataset.</a:t>
            </a:r>
          </a:p>
          <a:p>
            <a:r>
              <a:rPr lang="en-GB" sz="2000" dirty="0"/>
              <a:t>The basic idea is to fit a model to the </a:t>
            </a:r>
            <a:r>
              <a:rPr lang="en-GB" sz="2000" b="1" dirty="0"/>
              <a:t>survey </a:t>
            </a:r>
            <a:r>
              <a:rPr lang="en-GB" sz="2000" dirty="0"/>
              <a:t>dataset relating Y to X and typically this is a multilevel model.</a:t>
            </a:r>
          </a:p>
          <a:p>
            <a:r>
              <a:rPr lang="en-GB" sz="2000" dirty="0"/>
              <a:t>Then we use the estimates from this model to predict Y for all units in the </a:t>
            </a:r>
            <a:r>
              <a:rPr lang="en-GB" sz="2000" b="1" dirty="0"/>
              <a:t>census</a:t>
            </a:r>
            <a:r>
              <a:rPr lang="en-GB" sz="2000" dirty="0"/>
              <a:t> dataset.</a:t>
            </a:r>
          </a:p>
          <a:p>
            <a:r>
              <a:rPr lang="en-GB" sz="2000" dirty="0"/>
              <a:t>Finally we can construct summary small area estimates by constructing summary statistics from the predictions on the census dataset. </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01871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Classical approach using </a:t>
            </a:r>
            <a:r>
              <a:rPr lang="en-GB" sz="3600" dirty="0" err="1">
                <a:solidFill>
                  <a:schemeClr val="tx2"/>
                </a:solidFill>
              </a:rPr>
              <a:t>emdi</a:t>
            </a:r>
            <a:endParaRPr lang="en-GB" sz="3600" dirty="0">
              <a:solidFill>
                <a:schemeClr val="tx2"/>
              </a:solidFill>
            </a:endParaRPr>
          </a:p>
        </p:txBody>
      </p:sp>
      <p:sp>
        <p:nvSpPr>
          <p:cNvPr id="56322" name="Content Placeholder 4"/>
          <p:cNvSpPr>
            <a:spLocks noGrp="1"/>
          </p:cNvSpPr>
          <p:nvPr>
            <p:ph idx="1"/>
          </p:nvPr>
        </p:nvSpPr>
        <p:spPr>
          <a:xfrm>
            <a:off x="251520" y="1166018"/>
            <a:ext cx="8229600" cy="4525963"/>
          </a:xfrm>
        </p:spPr>
        <p:txBody>
          <a:bodyPr/>
          <a:lstStyle/>
          <a:p>
            <a:r>
              <a:rPr lang="en-GB" sz="2400" dirty="0"/>
              <a:t>The </a:t>
            </a:r>
            <a:r>
              <a:rPr lang="en-GB" sz="2400" dirty="0" err="1"/>
              <a:t>emdi</a:t>
            </a:r>
            <a:r>
              <a:rPr lang="en-GB" sz="2400" dirty="0"/>
              <a:t> package (</a:t>
            </a:r>
            <a:r>
              <a:rPr lang="en-GB" sz="2400" dirty="0" err="1"/>
              <a:t>Kreutzmann</a:t>
            </a:r>
            <a:r>
              <a:rPr lang="en-GB" sz="2400" dirty="0"/>
              <a:t> et al. 2007) in R will fit SAE models using a classical approach. </a:t>
            </a:r>
          </a:p>
          <a:p>
            <a:r>
              <a:rPr lang="en-GB" sz="2400" dirty="0"/>
              <a:t>It offers direct estimation and model-based estimation using the empirical Bayes prediction approach of Molina and Rao (2010).</a:t>
            </a:r>
          </a:p>
          <a:p>
            <a:r>
              <a:rPr lang="en-GB" sz="2400" dirty="0"/>
              <a:t> As well as calculating SAE estimates for the mean, standard deviation and quantiles it also calculates several poverty based indicators such as the Gini coefficient, poverty gap, headcount ratio and quintile share ratio.</a:t>
            </a:r>
          </a:p>
          <a:p>
            <a:r>
              <a:rPr lang="en-GB" sz="2400" dirty="0"/>
              <a:t>It only fits normal responses but allows transformations (log and Box-Cox)</a:t>
            </a:r>
          </a:p>
          <a:p>
            <a:r>
              <a:rPr lang="en-GB" sz="2400" dirty="0"/>
              <a:t>Other classical approaches include the World Bank method (e.g. </a:t>
            </a:r>
            <a:r>
              <a:rPr lang="en-GB" sz="2400" dirty="0" err="1"/>
              <a:t>Elbers</a:t>
            </a:r>
            <a:r>
              <a:rPr lang="en-GB" sz="2400" dirty="0"/>
              <a:t> et al., 2002)</a:t>
            </a:r>
          </a:p>
          <a:p>
            <a:pPr marL="0" indent="0">
              <a:buNone/>
            </a:pPr>
            <a:endParaRPr lang="en-GB" sz="2400" dirty="0"/>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145104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MCMC approach in </a:t>
            </a:r>
            <a:r>
              <a:rPr lang="en-GB" sz="3600" dirty="0" err="1">
                <a:solidFill>
                  <a:schemeClr val="tx2"/>
                </a:solidFill>
              </a:rPr>
              <a:t>StatJR</a:t>
            </a:r>
            <a:endParaRPr lang="en-GB" sz="3600" dirty="0">
              <a:solidFill>
                <a:schemeClr val="tx2"/>
              </a:solidFill>
            </a:endParaRPr>
          </a:p>
        </p:txBody>
      </p:sp>
      <p:sp>
        <p:nvSpPr>
          <p:cNvPr id="56322" name="Content Placeholder 4"/>
          <p:cNvSpPr>
            <a:spLocks noGrp="1"/>
          </p:cNvSpPr>
          <p:nvPr>
            <p:ph idx="1"/>
          </p:nvPr>
        </p:nvSpPr>
        <p:spPr>
          <a:xfrm>
            <a:off x="395536" y="1484784"/>
            <a:ext cx="8229600" cy="4525963"/>
          </a:xfrm>
        </p:spPr>
        <p:txBody>
          <a:bodyPr/>
          <a:lstStyle/>
          <a:p>
            <a:r>
              <a:rPr lang="en-GB" sz="2400" dirty="0"/>
              <a:t>In </a:t>
            </a:r>
            <a:r>
              <a:rPr lang="en-GB" sz="2400" dirty="0" err="1"/>
              <a:t>StatJR</a:t>
            </a:r>
            <a:r>
              <a:rPr lang="en-GB" sz="2400" dirty="0"/>
              <a:t> we have implemented the World Bank method which essentially contains 3 steps.</a:t>
            </a:r>
          </a:p>
          <a:p>
            <a:r>
              <a:rPr lang="en-GB" sz="2400" dirty="0"/>
              <a:t>Firstly a 2-level (units within small areas) model is fitted to the sample dataset to produce chains of parameter estimates.</a:t>
            </a:r>
          </a:p>
          <a:p>
            <a:r>
              <a:rPr lang="en-GB" sz="2400" dirty="0"/>
              <a:t>Secondly these estimate chains and the data for each unit in the population are used to then produce chains of values for each unit. </a:t>
            </a:r>
          </a:p>
          <a:p>
            <a:r>
              <a:rPr lang="en-GB" sz="2400" dirty="0"/>
              <a:t>Finally the estimated values for the units in each small area at each iteration are then used to construct the aggregate small area estimates e.g. small area mean, </a:t>
            </a:r>
            <a:r>
              <a:rPr lang="en-GB" sz="2400" dirty="0" err="1"/>
              <a:t>sd</a:t>
            </a:r>
            <a:r>
              <a:rPr lang="en-GB" sz="2400" dirty="0"/>
              <a:t>, median etc. </a:t>
            </a:r>
          </a:p>
          <a:p>
            <a:r>
              <a:rPr lang="en-GB" sz="2400" dirty="0"/>
              <a:t>As there is a chain of values we can therefore measure the uncertainty in these estimates.   </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5667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Parallel processing speedups</a:t>
            </a:r>
          </a:p>
        </p:txBody>
      </p:sp>
      <p:sp>
        <p:nvSpPr>
          <p:cNvPr id="56322" name="Content Placeholder 4"/>
          <p:cNvSpPr>
            <a:spLocks noGrp="1"/>
          </p:cNvSpPr>
          <p:nvPr>
            <p:ph idx="1"/>
          </p:nvPr>
        </p:nvSpPr>
        <p:spPr>
          <a:xfrm>
            <a:off x="395536" y="1484784"/>
            <a:ext cx="8229600" cy="4525963"/>
          </a:xfrm>
        </p:spPr>
        <p:txBody>
          <a:bodyPr/>
          <a:lstStyle/>
          <a:p>
            <a:r>
              <a:rPr lang="en-GB" sz="2400" dirty="0"/>
              <a:t>Generally the sample dataset is significantly smaller than the population dataset and so the computations in stage 2 on the last slide are more computationally intensive than in stage 1.</a:t>
            </a:r>
          </a:p>
          <a:p>
            <a:r>
              <a:rPr lang="en-GB" sz="2400" dirty="0"/>
              <a:t>However calculating predictions for each unit in each small area can be done independently conditional on stage 1 and so thus we farm out the process to different processors. </a:t>
            </a:r>
          </a:p>
          <a:p>
            <a:r>
              <a:rPr lang="en-GB" sz="2400" dirty="0"/>
              <a:t>We investigated several approaches including OpenMP along with the standard C++ library functions for parallel processing. </a:t>
            </a:r>
          </a:p>
          <a:p>
            <a:r>
              <a:rPr lang="en-GB" sz="2400" dirty="0"/>
              <a:t>In the end we found that the standard approach worked better and was a large speed up compared to the non-parallel approach.</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7886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eBooks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pic>
        <p:nvPicPr>
          <p:cNvPr id="2050" name="Picture 2" descr="http://pngimg.com/upload/book_PNG2116.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2160240" cy="1684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5460" y="2149498"/>
            <a:ext cx="1512168" cy="369332"/>
          </a:xfrm>
          <a:prstGeom prst="rect">
            <a:avLst/>
          </a:prstGeom>
          <a:noFill/>
        </p:spPr>
        <p:txBody>
          <a:bodyPr wrap="square" rtlCol="0">
            <a:spAutoFit/>
          </a:bodyPr>
          <a:lstStyle/>
          <a:p>
            <a:r>
              <a:rPr lang="en-GB" dirty="0"/>
              <a:t>+</a:t>
            </a:r>
          </a:p>
        </p:txBody>
      </p:sp>
      <p:sp>
        <p:nvSpPr>
          <p:cNvPr id="3" name="TextBox 2"/>
          <p:cNvSpPr txBox="1"/>
          <p:nvPr/>
        </p:nvSpPr>
        <p:spPr>
          <a:xfrm>
            <a:off x="1187624" y="4077072"/>
            <a:ext cx="1152128" cy="369332"/>
          </a:xfrm>
          <a:prstGeom prst="rect">
            <a:avLst/>
          </a:prstGeom>
          <a:noFill/>
        </p:spPr>
        <p:txBody>
          <a:bodyPr wrap="square" rtlCol="0">
            <a:spAutoFit/>
          </a:bodyPr>
          <a:lstStyle/>
          <a:p>
            <a:r>
              <a:rPr lang="en-GB" dirty="0"/>
              <a:t>=</a:t>
            </a:r>
          </a:p>
        </p:txBody>
      </p:sp>
      <p:sp>
        <p:nvSpPr>
          <p:cNvPr id="4" name="TextBox 3"/>
          <p:cNvSpPr txBox="1"/>
          <p:nvPr/>
        </p:nvSpPr>
        <p:spPr>
          <a:xfrm>
            <a:off x="4644008" y="4005064"/>
            <a:ext cx="4176464" cy="1477328"/>
          </a:xfrm>
          <a:prstGeom prst="rect">
            <a:avLst/>
          </a:prstGeom>
          <a:noFill/>
        </p:spPr>
        <p:txBody>
          <a:bodyPr wrap="square" rtlCol="0">
            <a:spAutoFit/>
          </a:bodyPr>
          <a:lstStyle/>
          <a:p>
            <a:r>
              <a:rPr lang="en-GB" dirty="0"/>
              <a:t>An electronic book is a book-publication in digital form. </a:t>
            </a:r>
          </a:p>
          <a:p>
            <a:r>
              <a:rPr lang="en-GB" dirty="0"/>
              <a:t>In the US more books are published online than distributed in hard copy in book shops. </a:t>
            </a:r>
          </a:p>
        </p:txBody>
      </p:sp>
      <p:pic>
        <p:nvPicPr>
          <p:cNvPr id="2062" name="Picture 14" descr="Desktop Computer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490" y="1448732"/>
            <a:ext cx="285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marymaddox.files.wordpress.com/2016/04/depositphotos_ereader-e1461351149802.jpg?w=6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947" y="3575327"/>
            <a:ext cx="2531962" cy="253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2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Statistical (and Mathematical) eBooks</a:t>
            </a:r>
          </a:p>
        </p:txBody>
      </p:sp>
      <p:sp>
        <p:nvSpPr>
          <p:cNvPr id="56322" name="Content Placeholder 4"/>
          <p:cNvSpPr>
            <a:spLocks noGrp="1"/>
          </p:cNvSpPr>
          <p:nvPr>
            <p:ph idx="1"/>
          </p:nvPr>
        </p:nvSpPr>
        <p:spPr>
          <a:xfrm>
            <a:off x="395536" y="1484784"/>
            <a:ext cx="8229600" cy="4525963"/>
          </a:xfrm>
        </p:spPr>
        <p:txBody>
          <a:bodyPr/>
          <a:lstStyle/>
          <a:p>
            <a:r>
              <a:rPr lang="en-GB" sz="2400" dirty="0"/>
              <a:t>The idea is can we incorporate statistical content into an eBook? Of course a statistical textbook is no different on paper to any other document when it comes to creating a pdf file (aside from maybe more equations!)</a:t>
            </a:r>
          </a:p>
          <a:p>
            <a:r>
              <a:rPr lang="en-GB" sz="2400" dirty="0"/>
              <a:t>The difference is in what ‘enhancements’ we can add and so the idea here is combining the text book with the statistics package i.e. interactive examples, allowing the user to include their own dataset etc.</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433050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3909</TotalTime>
  <Words>1856</Words>
  <Application>Microsoft Office PowerPoint</Application>
  <PresentationFormat>On-screen Show (4:3)</PresentationFormat>
  <Paragraphs>102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Developing a statistical analysis assistant for Small Area Estimation in StatJR</vt:lpstr>
      <vt:lpstr>What will we cover ?</vt:lpstr>
      <vt:lpstr>Small Area Estimation (SAE) – Basic Idea</vt:lpstr>
      <vt:lpstr>Unit Level Models</vt:lpstr>
      <vt:lpstr>Classical approach using emdi</vt:lpstr>
      <vt:lpstr>MCMC approach in StatJR</vt:lpstr>
      <vt:lpstr>Parallel processing speedups</vt:lpstr>
      <vt:lpstr>eBooks</vt:lpstr>
      <vt:lpstr>Statistical (and Mathematical) eBooks</vt:lpstr>
      <vt:lpstr>Statistical Analysis Assistants</vt:lpstr>
      <vt:lpstr>Example:  EU-SILC data from Austria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Extensions to current work – Binary responses</vt:lpstr>
      <vt:lpstr>Summary</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edkal</dc:creator>
  <cp:lastModifiedBy>William Browne</cp:lastModifiedBy>
  <cp:revision>259</cp:revision>
  <dcterms:created xsi:type="dcterms:W3CDTF">2012-01-30T16:31:37Z</dcterms:created>
  <dcterms:modified xsi:type="dcterms:W3CDTF">2019-04-04T13:41:10Z</dcterms:modified>
</cp:coreProperties>
</file>