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-330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DB31A-37BE-498D-AC05-A79AE0C0D7C1}" type="datetimeFigureOut">
              <a:rPr lang="en-GB" smtClean="0"/>
              <a:pPr/>
              <a:t>19/09/2011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D151A-84FB-45A0-9804-34EF63F2870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9568208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DB31A-37BE-498D-AC05-A79AE0C0D7C1}" type="datetimeFigureOut">
              <a:rPr lang="en-GB" smtClean="0"/>
              <a:pPr/>
              <a:t>19/09/2011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D151A-84FB-45A0-9804-34EF63F2870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2163902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DB31A-37BE-498D-AC05-A79AE0C0D7C1}" type="datetimeFigureOut">
              <a:rPr lang="en-GB" smtClean="0"/>
              <a:pPr/>
              <a:t>19/09/2011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D151A-84FB-45A0-9804-34EF63F2870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7743063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DB31A-37BE-498D-AC05-A79AE0C0D7C1}" type="datetimeFigureOut">
              <a:rPr lang="en-GB" smtClean="0"/>
              <a:pPr/>
              <a:t>19/09/2011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D151A-84FB-45A0-9804-34EF63F2870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7071496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DB31A-37BE-498D-AC05-A79AE0C0D7C1}" type="datetimeFigureOut">
              <a:rPr lang="en-GB" smtClean="0"/>
              <a:pPr/>
              <a:t>19/09/2011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D151A-84FB-45A0-9804-34EF63F2870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8095335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DB31A-37BE-498D-AC05-A79AE0C0D7C1}" type="datetimeFigureOut">
              <a:rPr lang="en-GB" smtClean="0"/>
              <a:pPr/>
              <a:t>19/09/2011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D151A-84FB-45A0-9804-34EF63F2870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9221685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DB31A-37BE-498D-AC05-A79AE0C0D7C1}" type="datetimeFigureOut">
              <a:rPr lang="en-GB" smtClean="0"/>
              <a:pPr/>
              <a:t>19/09/2011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D151A-84FB-45A0-9804-34EF63F2870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7568666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DB31A-37BE-498D-AC05-A79AE0C0D7C1}" type="datetimeFigureOut">
              <a:rPr lang="en-GB" smtClean="0"/>
              <a:pPr/>
              <a:t>19/09/2011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D151A-84FB-45A0-9804-34EF63F2870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860304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DB31A-37BE-498D-AC05-A79AE0C0D7C1}" type="datetimeFigureOut">
              <a:rPr lang="en-GB" smtClean="0"/>
              <a:pPr/>
              <a:t>19/09/2011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D151A-84FB-45A0-9804-34EF63F2870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0171991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DB31A-37BE-498D-AC05-A79AE0C0D7C1}" type="datetimeFigureOut">
              <a:rPr lang="en-GB" smtClean="0"/>
              <a:pPr/>
              <a:t>19/09/2011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D151A-84FB-45A0-9804-34EF63F2870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611848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DB31A-37BE-498D-AC05-A79AE0C0D7C1}" type="datetimeFigureOut">
              <a:rPr lang="en-GB" smtClean="0"/>
              <a:pPr/>
              <a:t>19/09/2011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D151A-84FB-45A0-9804-34EF63F2870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8703863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8DB31A-37BE-498D-AC05-A79AE0C0D7C1}" type="datetimeFigureOut">
              <a:rPr lang="en-GB" smtClean="0"/>
              <a:pPr/>
              <a:t>19/09/2011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0D151A-84FB-45A0-9804-34EF63F2870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41604418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Record linkage results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Simulation example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756357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692696"/>
            <a:ext cx="7772400" cy="1470025"/>
          </a:xfrm>
        </p:spPr>
        <p:txBody>
          <a:bodyPr/>
          <a:lstStyle/>
          <a:p>
            <a:r>
              <a:rPr lang="en-GB" dirty="0" smtClean="0"/>
              <a:t>Following probabilistic matching: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87624" y="2204864"/>
            <a:ext cx="6400800" cy="4464496"/>
          </a:xfrm>
        </p:spPr>
        <p:txBody>
          <a:bodyPr>
            <a:normAutofit fontScale="85000" lnSpcReduction="20000"/>
          </a:bodyPr>
          <a:lstStyle/>
          <a:p>
            <a:pPr marL="457200" indent="-457200" algn="just">
              <a:buFont typeface="Arial" pitchFamily="34" charset="0"/>
              <a:buChar char="•"/>
            </a:pPr>
            <a:r>
              <a:rPr lang="en-GB" sz="2800" dirty="0" smtClean="0"/>
              <a:t>For statistical analysis we require that correct variable value is carried into file of interest (FOI)</a:t>
            </a:r>
          </a:p>
          <a:p>
            <a:pPr marL="457200" indent="-457200" algn="just">
              <a:buFont typeface="Arial" pitchFamily="34" charset="0"/>
              <a:buChar char="•"/>
            </a:pPr>
            <a:r>
              <a:rPr lang="en-GB" sz="2800" dirty="0" smtClean="0"/>
              <a:t>Among candidate record matches we have  (estimated) probabilities of a correct match and for each record the associated variable value</a:t>
            </a:r>
          </a:p>
          <a:p>
            <a:pPr marL="457200" indent="-457200" algn="just">
              <a:buFont typeface="Arial" pitchFamily="34" charset="0"/>
              <a:buChar char="•"/>
            </a:pPr>
            <a:r>
              <a:rPr lang="en-GB" sz="2800" dirty="0" smtClean="0"/>
              <a:t>This allows  us to compute across all candidate records a distribution of the values of the variable </a:t>
            </a:r>
          </a:p>
          <a:p>
            <a:pPr marL="457200" indent="-457200" algn="just">
              <a:buFont typeface="Arial" pitchFamily="34" charset="0"/>
              <a:buChar char="•"/>
            </a:pPr>
            <a:r>
              <a:rPr lang="en-GB" sz="2800" dirty="0" smtClean="0"/>
              <a:t>This probability </a:t>
            </a:r>
            <a:r>
              <a:rPr lang="en-GB" sz="2800" dirty="0" err="1" smtClean="0"/>
              <a:t>distn</a:t>
            </a:r>
            <a:r>
              <a:rPr lang="en-GB" sz="2800" dirty="0" smtClean="0"/>
              <a:t>, for each record in the FOI (where match is equivocal) is then treated as a ‘prior’ and this is sampled from to ‘impute’ a value</a:t>
            </a:r>
          </a:p>
          <a:p>
            <a:pPr marL="457200" indent="-457200" algn="just">
              <a:buFont typeface="Arial" pitchFamily="34" charset="0"/>
              <a:buChar char="•"/>
            </a:pPr>
            <a:endParaRPr lang="en-GB" sz="2800" dirty="0" smtClean="0"/>
          </a:p>
          <a:p>
            <a:pPr marL="457200" indent="-457200" algn="just">
              <a:buFont typeface="Arial" pitchFamily="34" charset="0"/>
              <a:buChar char="•"/>
            </a:pP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xmlns="" val="27647616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654778755"/>
              </p:ext>
            </p:extLst>
          </p:nvPr>
        </p:nvGraphicFramePr>
        <p:xfrm>
          <a:off x="827584" y="1772817"/>
          <a:ext cx="7344816" cy="4392487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2268537"/>
                <a:gridCol w="1262187"/>
                <a:gridCol w="1147224"/>
                <a:gridCol w="1265427"/>
                <a:gridCol w="1401441"/>
              </a:tblGrid>
              <a:tr h="5872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000" dirty="0">
                          <a:effectLst/>
                        </a:rPr>
                        <a:t>Variable</a:t>
                      </a:r>
                      <a:endParaRPr lang="en-GB" sz="1100" dirty="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000">
                          <a:effectLst/>
                        </a:rPr>
                        <a:t>Original data</a:t>
                      </a:r>
                      <a:endParaRPr lang="en-GB" sz="11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000">
                          <a:effectLst/>
                        </a:rPr>
                        <a:t>Threshold P=0.5</a:t>
                      </a:r>
                      <a:endParaRPr lang="en-GB" sz="11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000">
                          <a:effectLst/>
                        </a:rPr>
                        <a:t>Threshold P=0.7</a:t>
                      </a:r>
                      <a:endParaRPr lang="en-GB" sz="11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000">
                          <a:effectLst/>
                        </a:rPr>
                        <a:t>Threshold P=0.9</a:t>
                      </a:r>
                      <a:endParaRPr lang="en-GB" sz="11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428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000">
                          <a:effectLst/>
                        </a:rPr>
                        <a:t>Overall mean</a:t>
                      </a:r>
                      <a:endParaRPr lang="en-GB" sz="11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000">
                          <a:effectLst/>
                        </a:rPr>
                        <a:t>9.360 (0.223)</a:t>
                      </a:r>
                      <a:endParaRPr lang="en-GB" sz="11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000">
                          <a:effectLst/>
                        </a:rPr>
                        <a:t>9.641 (0.232)</a:t>
                      </a:r>
                      <a:endParaRPr lang="en-GB" sz="11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000">
                          <a:effectLst/>
                        </a:rPr>
                        <a:t>9.804 (0.238)</a:t>
                      </a:r>
                      <a:endParaRPr lang="en-GB" sz="11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000">
                          <a:effectLst/>
                        </a:rPr>
                        <a:t>9.874 (0.238)</a:t>
                      </a:r>
                      <a:endParaRPr lang="en-GB" sz="11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393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000">
                          <a:effectLst/>
                        </a:rPr>
                        <a:t>Mean proportion of equivocal records accepted</a:t>
                      </a:r>
                      <a:endParaRPr lang="en-GB" sz="11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000">
                          <a:effectLst/>
                        </a:rPr>
                        <a:t>0.80</a:t>
                      </a:r>
                      <a:endParaRPr lang="en-GB" sz="11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000">
                          <a:effectLst/>
                        </a:rPr>
                        <a:t>0.65</a:t>
                      </a:r>
                      <a:endParaRPr lang="en-GB" sz="11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000">
                          <a:effectLst/>
                        </a:rPr>
                        <a:t>0.56</a:t>
                      </a:r>
                      <a:endParaRPr lang="en-GB" sz="11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199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000">
                          <a:effectLst/>
                        </a:rPr>
                        <a:t>Mean proportion accepted for analysis</a:t>
                      </a:r>
                      <a:endParaRPr lang="en-GB" sz="11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000">
                          <a:effectLst/>
                        </a:rPr>
                        <a:t>0.97</a:t>
                      </a:r>
                      <a:endParaRPr lang="en-GB" sz="11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000">
                          <a:effectLst/>
                        </a:rPr>
                        <a:t>0.95</a:t>
                      </a:r>
                      <a:endParaRPr lang="en-GB" sz="11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000">
                          <a:effectLst/>
                        </a:rPr>
                        <a:t>0.93</a:t>
                      </a:r>
                      <a:endParaRPr lang="en-GB" sz="11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455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000">
                          <a:effectLst/>
                        </a:rPr>
                        <a:t>% relative bias</a:t>
                      </a:r>
                      <a:endParaRPr lang="en-GB" sz="11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000">
                          <a:effectLst/>
                        </a:rPr>
                        <a:t>3.0</a:t>
                      </a:r>
                      <a:endParaRPr lang="en-GB" sz="11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000">
                          <a:effectLst/>
                        </a:rPr>
                        <a:t>4.7</a:t>
                      </a:r>
                      <a:endParaRPr lang="en-GB" sz="11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000" dirty="0">
                          <a:effectLst/>
                        </a:rPr>
                        <a:t>5.5</a:t>
                      </a:r>
                      <a:endParaRPr lang="en-GB" sz="1100" dirty="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1374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000">
                          <a:effectLst/>
                        </a:rPr>
                        <a:t>Between simulations variance</a:t>
                      </a:r>
                      <a:endParaRPr lang="en-GB" sz="11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000">
                          <a:effectLst/>
                        </a:rPr>
                        <a:t>0.0028 (5.2%)</a:t>
                      </a:r>
                      <a:endParaRPr lang="en-GB" sz="11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000">
                          <a:effectLst/>
                        </a:rPr>
                        <a:t>0.0038 (6.7%)</a:t>
                      </a:r>
                      <a:endParaRPr lang="en-GB" sz="11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000">
                          <a:effectLst/>
                        </a:rPr>
                        <a:t>0.0034 (6.0%)</a:t>
                      </a:r>
                      <a:endParaRPr lang="en-GB" sz="11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437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000">
                          <a:effectLst/>
                        </a:rPr>
                        <a:t>Average within simulations variance</a:t>
                      </a:r>
                      <a:endParaRPr lang="en-GB" sz="11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000">
                          <a:effectLst/>
                        </a:rPr>
                        <a:t>0.0515</a:t>
                      </a:r>
                      <a:endParaRPr lang="en-GB" sz="11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000">
                          <a:effectLst/>
                        </a:rPr>
                        <a:t>0.0529</a:t>
                      </a:r>
                      <a:endParaRPr lang="en-GB" sz="11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000" dirty="0">
                          <a:effectLst/>
                        </a:rPr>
                        <a:t>0.0534</a:t>
                      </a:r>
                      <a:endParaRPr lang="en-GB" sz="1100" dirty="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539552" y="278260"/>
            <a:ext cx="6912768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Table 4: Standard probabilistic record linkage estimates for Time to infection with informative matching and different threshold choices. Mean standard errors in brackets. Number of simulated datasets = 100.</a:t>
            </a:r>
            <a:endParaRPr kumimoji="0" lang="en-GB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435190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295557439"/>
              </p:ext>
            </p:extLst>
          </p:nvPr>
        </p:nvGraphicFramePr>
        <p:xfrm>
          <a:off x="755575" y="2276872"/>
          <a:ext cx="7272810" cy="3456385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2994686"/>
                <a:gridCol w="2139062"/>
                <a:gridCol w="2139062"/>
              </a:tblGrid>
              <a:tr h="53273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000" dirty="0">
                          <a:effectLst/>
                        </a:rPr>
                        <a:t>Variable</a:t>
                      </a:r>
                      <a:endParaRPr lang="en-GB" sz="1100" dirty="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000">
                          <a:effectLst/>
                        </a:rPr>
                        <a:t>Original data</a:t>
                      </a:r>
                      <a:endParaRPr lang="en-GB" sz="11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000">
                          <a:effectLst/>
                        </a:rPr>
                        <a:t>Intercept only</a:t>
                      </a:r>
                      <a:endParaRPr lang="en-GB" sz="11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530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000">
                          <a:effectLst/>
                        </a:rPr>
                        <a:t>Overall mean</a:t>
                      </a:r>
                      <a:endParaRPr lang="en-GB" sz="11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000">
                          <a:effectLst/>
                        </a:rPr>
                        <a:t>9.360 (0.223)</a:t>
                      </a:r>
                      <a:endParaRPr lang="en-GB" sz="11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000">
                          <a:effectLst/>
                        </a:rPr>
                        <a:t>10.663 (0.246)</a:t>
                      </a:r>
                      <a:endParaRPr lang="en-GB" sz="11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0986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000" dirty="0">
                          <a:effectLst/>
                        </a:rPr>
                        <a:t>Mean proportion of unequivocal records</a:t>
                      </a:r>
                      <a:endParaRPr lang="en-GB" sz="1100" dirty="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000">
                          <a:effectLst/>
                        </a:rPr>
                        <a:t>1.0</a:t>
                      </a:r>
                      <a:endParaRPr lang="en-GB" sz="11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000">
                          <a:effectLst/>
                        </a:rPr>
                        <a:t>0.84</a:t>
                      </a:r>
                      <a:endParaRPr lang="en-GB" sz="11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9719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000">
                          <a:effectLst/>
                        </a:rPr>
                        <a:t>% relative bias</a:t>
                      </a:r>
                      <a:endParaRPr lang="en-GB" sz="11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000" dirty="0">
                          <a:effectLst/>
                        </a:rPr>
                        <a:t>13.9</a:t>
                      </a:r>
                      <a:endParaRPr lang="en-GB" sz="1100" dirty="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817544" y="565768"/>
            <a:ext cx="5688632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Table 5: Standard multiple imputation estimates for Time to infection with informative matching. Mean standard errors in brackets. Number of simulated datasets = 100.</a:t>
            </a:r>
            <a:endParaRPr kumimoji="0" lang="en-GB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634889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543880061"/>
              </p:ext>
            </p:extLst>
          </p:nvPr>
        </p:nvGraphicFramePr>
        <p:xfrm>
          <a:off x="683568" y="2636912"/>
          <a:ext cx="7488832" cy="3384376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3076455"/>
                <a:gridCol w="2197468"/>
                <a:gridCol w="2214909"/>
              </a:tblGrid>
              <a:tr h="60359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000" dirty="0">
                          <a:effectLst/>
                        </a:rPr>
                        <a:t>Variable</a:t>
                      </a:r>
                      <a:endParaRPr lang="en-GB" sz="1100" dirty="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000">
                          <a:effectLst/>
                        </a:rPr>
                        <a:t>Original data</a:t>
                      </a:r>
                      <a:endParaRPr lang="en-GB" sz="11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000">
                          <a:effectLst/>
                        </a:rPr>
                        <a:t>Intercept only</a:t>
                      </a:r>
                      <a:endParaRPr lang="en-GB" sz="11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2872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000">
                          <a:effectLst/>
                        </a:rPr>
                        <a:t>Overall mean</a:t>
                      </a:r>
                      <a:endParaRPr lang="en-GB" sz="11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000" dirty="0">
                          <a:effectLst/>
                        </a:rPr>
                        <a:t>9.360 (0.223)</a:t>
                      </a:r>
                      <a:endParaRPr lang="en-GB" sz="1100" dirty="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000">
                          <a:effectLst/>
                        </a:rPr>
                        <a:t>9.399 (0.225)</a:t>
                      </a:r>
                      <a:endParaRPr lang="en-GB" sz="11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03988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000">
                          <a:effectLst/>
                        </a:rPr>
                        <a:t>Mean proportion of unequivocal records</a:t>
                      </a:r>
                      <a:endParaRPr lang="en-GB" sz="11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000">
                          <a:effectLst/>
                        </a:rPr>
                        <a:t>1.0</a:t>
                      </a:r>
                      <a:endParaRPr lang="en-GB" sz="11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000">
                          <a:effectLst/>
                        </a:rPr>
                        <a:t>0.84</a:t>
                      </a:r>
                      <a:endParaRPr lang="en-GB" sz="11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91217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000">
                          <a:effectLst/>
                        </a:rPr>
                        <a:t>% relative bias</a:t>
                      </a:r>
                      <a:endParaRPr lang="en-GB" sz="11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000" dirty="0">
                          <a:effectLst/>
                        </a:rPr>
                        <a:t>0.4</a:t>
                      </a:r>
                      <a:endParaRPr lang="en-GB" sz="1100" dirty="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547664" y="1038510"/>
            <a:ext cx="6327725" cy="17697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Table 6: Prior informed multiple imputation estimates for Time to infection with informative matching.  Mean standard errors in brackets. Number of simulated datasets = 100.</a:t>
            </a:r>
            <a:endParaRPr kumimoji="0" lang="en-GB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MS Mincho" pitchFamily="49" charset="-128"/>
              <a:cs typeface="Calibri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MS Mincho" pitchFamily="49" charset="-128"/>
                <a:cs typeface="Calibri" pitchFamily="34" charset="0"/>
              </a:rPr>
              <a:t/>
            </a:r>
            <a:br>
              <a:rPr kumimoji="0" lang="en-GB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MS Mincho" pitchFamily="49" charset="-128"/>
                <a:cs typeface="Calibri" pitchFamily="34" charset="0"/>
              </a:rPr>
            </a:br>
            <a:endParaRPr kumimoji="0" lang="en-GB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344731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315</Words>
  <Application>Microsoft Office PowerPoint</Application>
  <PresentationFormat>On-screen Show (4:3)</PresentationFormat>
  <Paragraphs>70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Record linkage results</vt:lpstr>
      <vt:lpstr>Following probabilistic matching:</vt:lpstr>
      <vt:lpstr>Slide 3</vt:lpstr>
      <vt:lpstr>Slide 4</vt:lpstr>
      <vt:lpstr>Slide 5</vt:lpstr>
    </vt:vector>
  </TitlesOfParts>
  <Company>Your Organization Name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Record linkage results</dc:title>
  <dc:creator>Your User Name</dc:creator>
  <cp:lastModifiedBy>cmhkb</cp:lastModifiedBy>
  <cp:revision>3</cp:revision>
  <dcterms:created xsi:type="dcterms:W3CDTF">2011-09-14T13:43:51Z</dcterms:created>
  <dcterms:modified xsi:type="dcterms:W3CDTF">2011-09-19T16:35:35Z</dcterms:modified>
</cp:coreProperties>
</file>