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320" r:id="rId3"/>
    <p:sldId id="301" r:id="rId4"/>
    <p:sldId id="322" r:id="rId5"/>
    <p:sldId id="318" r:id="rId6"/>
    <p:sldId id="338" r:id="rId7"/>
    <p:sldId id="340" r:id="rId8"/>
    <p:sldId id="323" r:id="rId9"/>
    <p:sldId id="324" r:id="rId10"/>
    <p:sldId id="325" r:id="rId11"/>
    <p:sldId id="333" r:id="rId12"/>
    <p:sldId id="319" r:id="rId13"/>
    <p:sldId id="289" r:id="rId14"/>
    <p:sldId id="304" r:id="rId15"/>
    <p:sldId id="313" r:id="rId16"/>
    <p:sldId id="344" r:id="rId17"/>
    <p:sldId id="293" r:id="rId18"/>
    <p:sldId id="342" r:id="rId19"/>
    <p:sldId id="343" r:id="rId20"/>
    <p:sldId id="311" r:id="rId21"/>
    <p:sldId id="321" r:id="rId22"/>
    <p:sldId id="327" r:id="rId23"/>
    <p:sldId id="328" r:id="rId24"/>
    <p:sldId id="345" r:id="rId25"/>
    <p:sldId id="329" r:id="rId26"/>
    <p:sldId id="274" r:id="rId27"/>
    <p:sldId id="326" r:id="rId28"/>
    <p:sldId id="334" r:id="rId29"/>
    <p:sldId id="290" r:id="rId30"/>
    <p:sldId id="259" r:id="rId31"/>
    <p:sldId id="260" r:id="rId32"/>
    <p:sldId id="261" r:id="rId33"/>
    <p:sldId id="262" r:id="rId34"/>
    <p:sldId id="263" r:id="rId35"/>
    <p:sldId id="264" r:id="rId36"/>
    <p:sldId id="265" r:id="rId37"/>
    <p:sldId id="346" r:id="rId38"/>
    <p:sldId id="268" r:id="rId39"/>
    <p:sldId id="266" r:id="rId40"/>
    <p:sldId id="267" r:id="rId41"/>
    <p:sldId id="330" r:id="rId42"/>
    <p:sldId id="269" r:id="rId43"/>
    <p:sldId id="270" r:id="rId44"/>
    <p:sldId id="331" r:id="rId45"/>
    <p:sldId id="341" r:id="rId46"/>
    <p:sldId id="332" r:id="rId47"/>
  </p:sldIdLst>
  <p:sldSz cx="9144000" cy="6858000" type="screen4x3"/>
  <p:notesSz cx="6669088" cy="9926638"/>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pxwh" initials="e" lastIdx="11" clrIdx="0"/>
  <p:cmAuthor id="1" name="NJ Wiles" initials="NW" lastIdx="1" clrIdx="1">
    <p:extLst>
      <p:ext uri="{19B8F6BF-5375-455C-9EA6-DF929625EA0E}">
        <p15:presenceInfo xmlns:p15="http://schemas.microsoft.com/office/powerpoint/2012/main" userId="S-1-5-21-1117850145-1682116191-196506527-624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78501" autoAdjust="0"/>
  </p:normalViewPr>
  <p:slideViewPr>
    <p:cSldViewPr>
      <p:cViewPr varScale="1">
        <p:scale>
          <a:sx n="88" d="100"/>
          <a:sy n="88" d="100"/>
        </p:scale>
        <p:origin x="3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4" y="0"/>
            <a:ext cx="2888825" cy="496332"/>
          </a:xfrm>
          <a:prstGeom prst="rect">
            <a:avLst/>
          </a:prstGeom>
          <a:noFill/>
          <a:ln w="9525">
            <a:noFill/>
            <a:miter lim="800000"/>
            <a:headEnd/>
            <a:tailEnd/>
          </a:ln>
          <a:effectLst/>
        </p:spPr>
        <p:txBody>
          <a:bodyPr vert="horz" wrap="square" lIns="91410" tIns="45705" rIns="91410" bIns="45705" numCol="1" anchor="t" anchorCtr="0" compatLnSpc="1">
            <a:prstTxWarp prst="textNoShape">
              <a:avLst/>
            </a:prstTxWarp>
          </a:bodyPr>
          <a:lstStyle>
            <a:lvl1pPr defTabSz="914778">
              <a:defRPr sz="1200"/>
            </a:lvl1pPr>
          </a:lstStyle>
          <a:p>
            <a:pPr>
              <a:defRPr/>
            </a:pPr>
            <a:endParaRPr lang="en-GB"/>
          </a:p>
        </p:txBody>
      </p:sp>
      <p:sp>
        <p:nvSpPr>
          <p:cNvPr id="64515" name="Rectangle 3"/>
          <p:cNvSpPr>
            <a:spLocks noGrp="1" noChangeArrowheads="1"/>
          </p:cNvSpPr>
          <p:nvPr>
            <p:ph type="dt" sz="quarter" idx="1"/>
          </p:nvPr>
        </p:nvSpPr>
        <p:spPr bwMode="auto">
          <a:xfrm>
            <a:off x="3780263" y="0"/>
            <a:ext cx="2888825" cy="496332"/>
          </a:xfrm>
          <a:prstGeom prst="rect">
            <a:avLst/>
          </a:prstGeom>
          <a:noFill/>
          <a:ln w="9525">
            <a:noFill/>
            <a:miter lim="800000"/>
            <a:headEnd/>
            <a:tailEnd/>
          </a:ln>
          <a:effectLst/>
        </p:spPr>
        <p:txBody>
          <a:bodyPr vert="horz" wrap="square" lIns="91410" tIns="45705" rIns="91410" bIns="45705" numCol="1" anchor="t" anchorCtr="0" compatLnSpc="1">
            <a:prstTxWarp prst="textNoShape">
              <a:avLst/>
            </a:prstTxWarp>
          </a:bodyPr>
          <a:lstStyle>
            <a:lvl1pPr algn="r" defTabSz="914778">
              <a:defRPr sz="1200"/>
            </a:lvl1pPr>
          </a:lstStyle>
          <a:p>
            <a:pPr>
              <a:defRPr/>
            </a:pPr>
            <a:endParaRPr lang="en-GB"/>
          </a:p>
        </p:txBody>
      </p:sp>
      <p:sp>
        <p:nvSpPr>
          <p:cNvPr id="64516" name="Rectangle 4"/>
          <p:cNvSpPr>
            <a:spLocks noGrp="1" noChangeArrowheads="1"/>
          </p:cNvSpPr>
          <p:nvPr>
            <p:ph type="ftr" sz="quarter" idx="2"/>
          </p:nvPr>
        </p:nvSpPr>
        <p:spPr bwMode="auto">
          <a:xfrm>
            <a:off x="4" y="9430307"/>
            <a:ext cx="2888825" cy="496332"/>
          </a:xfrm>
          <a:prstGeom prst="rect">
            <a:avLst/>
          </a:prstGeom>
          <a:noFill/>
          <a:ln w="9525">
            <a:noFill/>
            <a:miter lim="800000"/>
            <a:headEnd/>
            <a:tailEnd/>
          </a:ln>
          <a:effectLst/>
        </p:spPr>
        <p:txBody>
          <a:bodyPr vert="horz" wrap="square" lIns="91410" tIns="45705" rIns="91410" bIns="45705" numCol="1" anchor="b" anchorCtr="0" compatLnSpc="1">
            <a:prstTxWarp prst="textNoShape">
              <a:avLst/>
            </a:prstTxWarp>
          </a:bodyPr>
          <a:lstStyle>
            <a:lvl1pPr defTabSz="914778">
              <a:defRPr sz="1200"/>
            </a:lvl1pPr>
          </a:lstStyle>
          <a:p>
            <a:pPr>
              <a:defRPr/>
            </a:pPr>
            <a:endParaRPr lang="en-GB"/>
          </a:p>
        </p:txBody>
      </p:sp>
      <p:sp>
        <p:nvSpPr>
          <p:cNvPr id="64517" name="Rectangle 5"/>
          <p:cNvSpPr>
            <a:spLocks noGrp="1" noChangeArrowheads="1"/>
          </p:cNvSpPr>
          <p:nvPr>
            <p:ph type="sldNum" sz="quarter" idx="3"/>
          </p:nvPr>
        </p:nvSpPr>
        <p:spPr bwMode="auto">
          <a:xfrm>
            <a:off x="3780263" y="9430307"/>
            <a:ext cx="2888825" cy="496332"/>
          </a:xfrm>
          <a:prstGeom prst="rect">
            <a:avLst/>
          </a:prstGeom>
          <a:noFill/>
          <a:ln w="9525">
            <a:noFill/>
            <a:miter lim="800000"/>
            <a:headEnd/>
            <a:tailEnd/>
          </a:ln>
          <a:effectLst/>
        </p:spPr>
        <p:txBody>
          <a:bodyPr vert="horz" wrap="square" lIns="91410" tIns="45705" rIns="91410" bIns="45705" numCol="1" anchor="b" anchorCtr="0" compatLnSpc="1">
            <a:prstTxWarp prst="textNoShape">
              <a:avLst/>
            </a:prstTxWarp>
          </a:bodyPr>
          <a:lstStyle>
            <a:lvl1pPr algn="r" defTabSz="914778">
              <a:defRPr sz="1200"/>
            </a:lvl1pPr>
          </a:lstStyle>
          <a:p>
            <a:pPr>
              <a:defRPr/>
            </a:pPr>
            <a:fld id="{0D4FEA15-C319-4AC4-8E97-D7C75579074B}" type="slidenum">
              <a:rPr lang="en-GB"/>
              <a:pPr>
                <a:defRPr/>
              </a:pPr>
              <a:t>‹#›</a:t>
            </a:fld>
            <a:endParaRPr lang="en-GB"/>
          </a:p>
        </p:txBody>
      </p:sp>
    </p:spTree>
    <p:extLst>
      <p:ext uri="{BB962C8B-B14F-4D97-AF65-F5344CB8AC3E}">
        <p14:creationId xmlns:p14="http://schemas.microsoft.com/office/powerpoint/2010/main" val="3780747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4" y="0"/>
            <a:ext cx="2888825" cy="496332"/>
          </a:xfrm>
          <a:prstGeom prst="rect">
            <a:avLst/>
          </a:prstGeom>
          <a:noFill/>
          <a:ln w="9525">
            <a:noFill/>
            <a:miter lim="800000"/>
            <a:headEnd/>
            <a:tailEnd/>
          </a:ln>
          <a:effectLst/>
        </p:spPr>
        <p:txBody>
          <a:bodyPr vert="horz" wrap="square" lIns="91410" tIns="45705" rIns="91410" bIns="45705" numCol="1" anchor="t" anchorCtr="0" compatLnSpc="1">
            <a:prstTxWarp prst="textNoShape">
              <a:avLst/>
            </a:prstTxWarp>
          </a:bodyPr>
          <a:lstStyle>
            <a:lvl1pPr defTabSz="914778">
              <a:defRPr sz="1200"/>
            </a:lvl1pPr>
          </a:lstStyle>
          <a:p>
            <a:pPr>
              <a:defRPr/>
            </a:pPr>
            <a:endParaRPr lang="en-GB"/>
          </a:p>
        </p:txBody>
      </p:sp>
      <p:sp>
        <p:nvSpPr>
          <p:cNvPr id="37891" name="Rectangle 3"/>
          <p:cNvSpPr>
            <a:spLocks noGrp="1" noChangeArrowheads="1"/>
          </p:cNvSpPr>
          <p:nvPr>
            <p:ph type="dt" idx="1"/>
          </p:nvPr>
        </p:nvSpPr>
        <p:spPr bwMode="auto">
          <a:xfrm>
            <a:off x="3780263" y="0"/>
            <a:ext cx="2888825" cy="496332"/>
          </a:xfrm>
          <a:prstGeom prst="rect">
            <a:avLst/>
          </a:prstGeom>
          <a:noFill/>
          <a:ln w="9525">
            <a:noFill/>
            <a:miter lim="800000"/>
            <a:headEnd/>
            <a:tailEnd/>
          </a:ln>
          <a:effectLst/>
        </p:spPr>
        <p:txBody>
          <a:bodyPr vert="horz" wrap="square" lIns="91410" tIns="45705" rIns="91410" bIns="45705" numCol="1" anchor="t" anchorCtr="0" compatLnSpc="1">
            <a:prstTxWarp prst="textNoShape">
              <a:avLst/>
            </a:prstTxWarp>
          </a:bodyPr>
          <a:lstStyle>
            <a:lvl1pPr algn="r" defTabSz="914778">
              <a:defRPr sz="1200"/>
            </a:lvl1pPr>
          </a:lstStyle>
          <a:p>
            <a:pPr>
              <a:defRPr/>
            </a:pPr>
            <a:endParaRPr lang="en-GB"/>
          </a:p>
        </p:txBody>
      </p:sp>
      <p:sp>
        <p:nvSpPr>
          <p:cNvPr id="28676" name="Rectangle 4"/>
          <p:cNvSpPr>
            <a:spLocks noGrp="1" noRot="1" noChangeAspect="1" noChangeArrowheads="1" noTextEdit="1"/>
          </p:cNvSpPr>
          <p:nvPr>
            <p:ph type="sldImg" idx="2"/>
          </p:nvPr>
        </p:nvSpPr>
        <p:spPr bwMode="auto">
          <a:xfrm>
            <a:off x="854075" y="744538"/>
            <a:ext cx="4962525" cy="3722687"/>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889849" y="4715155"/>
            <a:ext cx="4889393" cy="4466987"/>
          </a:xfrm>
          <a:prstGeom prst="rect">
            <a:avLst/>
          </a:prstGeom>
          <a:noFill/>
          <a:ln w="9525">
            <a:noFill/>
            <a:miter lim="800000"/>
            <a:headEnd/>
            <a:tailEnd/>
          </a:ln>
          <a:effectLst/>
        </p:spPr>
        <p:txBody>
          <a:bodyPr vert="horz" wrap="square" lIns="91410" tIns="45705" rIns="91410" bIns="45705"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7894" name="Rectangle 6"/>
          <p:cNvSpPr>
            <a:spLocks noGrp="1" noChangeArrowheads="1"/>
          </p:cNvSpPr>
          <p:nvPr>
            <p:ph type="ftr" sz="quarter" idx="4"/>
          </p:nvPr>
        </p:nvSpPr>
        <p:spPr bwMode="auto">
          <a:xfrm>
            <a:off x="4" y="9430307"/>
            <a:ext cx="2888825" cy="496332"/>
          </a:xfrm>
          <a:prstGeom prst="rect">
            <a:avLst/>
          </a:prstGeom>
          <a:noFill/>
          <a:ln w="9525">
            <a:noFill/>
            <a:miter lim="800000"/>
            <a:headEnd/>
            <a:tailEnd/>
          </a:ln>
          <a:effectLst/>
        </p:spPr>
        <p:txBody>
          <a:bodyPr vert="horz" wrap="square" lIns="91410" tIns="45705" rIns="91410" bIns="45705" numCol="1" anchor="b" anchorCtr="0" compatLnSpc="1">
            <a:prstTxWarp prst="textNoShape">
              <a:avLst/>
            </a:prstTxWarp>
          </a:bodyPr>
          <a:lstStyle>
            <a:lvl1pPr defTabSz="914778">
              <a:defRPr sz="1200"/>
            </a:lvl1pPr>
          </a:lstStyle>
          <a:p>
            <a:pPr>
              <a:defRPr/>
            </a:pPr>
            <a:endParaRPr lang="en-GB"/>
          </a:p>
        </p:txBody>
      </p:sp>
      <p:sp>
        <p:nvSpPr>
          <p:cNvPr id="37895" name="Rectangle 7"/>
          <p:cNvSpPr>
            <a:spLocks noGrp="1" noChangeArrowheads="1"/>
          </p:cNvSpPr>
          <p:nvPr>
            <p:ph type="sldNum" sz="quarter" idx="5"/>
          </p:nvPr>
        </p:nvSpPr>
        <p:spPr bwMode="auto">
          <a:xfrm>
            <a:off x="3780263" y="9430307"/>
            <a:ext cx="2888825" cy="496332"/>
          </a:xfrm>
          <a:prstGeom prst="rect">
            <a:avLst/>
          </a:prstGeom>
          <a:noFill/>
          <a:ln w="9525">
            <a:noFill/>
            <a:miter lim="800000"/>
            <a:headEnd/>
            <a:tailEnd/>
          </a:ln>
          <a:effectLst/>
        </p:spPr>
        <p:txBody>
          <a:bodyPr vert="horz" wrap="square" lIns="91410" tIns="45705" rIns="91410" bIns="45705" numCol="1" anchor="b" anchorCtr="0" compatLnSpc="1">
            <a:prstTxWarp prst="textNoShape">
              <a:avLst/>
            </a:prstTxWarp>
          </a:bodyPr>
          <a:lstStyle>
            <a:lvl1pPr algn="r" defTabSz="914778">
              <a:defRPr sz="1200"/>
            </a:lvl1pPr>
          </a:lstStyle>
          <a:p>
            <a:pPr>
              <a:defRPr/>
            </a:pPr>
            <a:fld id="{BD67CFEB-7BED-49B9-B7E5-D92BC25BD77C}" type="slidenum">
              <a:rPr lang="en-GB"/>
              <a:pPr>
                <a:defRPr/>
              </a:pPr>
              <a:t>‹#›</a:t>
            </a:fld>
            <a:endParaRPr lang="en-GB"/>
          </a:p>
        </p:txBody>
      </p:sp>
    </p:spTree>
    <p:extLst>
      <p:ext uri="{BB962C8B-B14F-4D97-AF65-F5344CB8AC3E}">
        <p14:creationId xmlns:p14="http://schemas.microsoft.com/office/powerpoint/2010/main" val="11218081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417B3E2-B024-46EB-BEC8-EBF93570CFC1}" type="slidenum">
              <a:rPr lang="en-GB" smtClean="0"/>
              <a:pPr/>
              <a:t>2</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GB" dirty="0" smtClean="0"/>
              <a:t>Centre for Health Sciences Education</a:t>
            </a:r>
          </a:p>
          <a:p>
            <a:pPr eaLnBrk="1" hangingPunct="1"/>
            <a:r>
              <a:rPr lang="en-GB" dirty="0" smtClean="0"/>
              <a:t>School of Clinical Sciences</a:t>
            </a:r>
          </a:p>
          <a:p>
            <a:pPr eaLnBrk="1" hangingPunct="1"/>
            <a:r>
              <a:rPr lang="en-GB" dirty="0" smtClean="0"/>
              <a:t>School</a:t>
            </a:r>
            <a:r>
              <a:rPr lang="en-GB" baseline="0" dirty="0" smtClean="0"/>
              <a:t> of Social and Community Medicine</a:t>
            </a:r>
          </a:p>
          <a:p>
            <a:pPr eaLnBrk="1" hangingPunct="1"/>
            <a:r>
              <a:rPr lang="en-GB" baseline="0" dirty="0" smtClean="0"/>
              <a:t>School of Oral and Dental Sciences</a:t>
            </a:r>
          </a:p>
          <a:p>
            <a:pPr eaLnBrk="1" hangingPunct="1"/>
            <a:r>
              <a:rPr lang="en-GB" baseline="0" dirty="0" smtClean="0"/>
              <a:t>School of Veterinary Sciences</a:t>
            </a:r>
          </a:p>
          <a:p>
            <a:pPr eaLnBrk="1" hangingPunct="1"/>
            <a:endParaRPr lang="en-GB" baseline="0" dirty="0" smtClean="0"/>
          </a:p>
          <a:p>
            <a:pPr eaLnBrk="1" hangingPunct="1">
              <a:lnSpc>
                <a:spcPct val="90000"/>
              </a:lnSpc>
            </a:pPr>
            <a:r>
              <a:rPr lang="en-GB" sz="2800" dirty="0" smtClean="0"/>
              <a:t>from 1 August 2017: </a:t>
            </a:r>
            <a:r>
              <a:rPr lang="en-GB" sz="2400" dirty="0" smtClean="0"/>
              <a:t>School of Social and Clinical Medicine:</a:t>
            </a:r>
            <a:r>
              <a:rPr lang="en-GB" sz="2400" baseline="0" dirty="0" smtClean="0"/>
              <a:t> </a:t>
            </a:r>
            <a:r>
              <a:rPr lang="en-GB" sz="1600" dirty="0" smtClean="0"/>
              <a:t>SOCS + SSCM</a:t>
            </a:r>
          </a:p>
          <a:p>
            <a:pPr eaLnBrk="1" hangingPunct="1"/>
            <a:endParaRPr lang="en-GB" dirty="0" smtClean="0"/>
          </a:p>
        </p:txBody>
      </p:sp>
    </p:spTree>
    <p:extLst>
      <p:ext uri="{BB962C8B-B14F-4D97-AF65-F5344CB8AC3E}">
        <p14:creationId xmlns:p14="http://schemas.microsoft.com/office/powerpoint/2010/main" val="2064454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A8CE8EAE-85DC-4EF2-A6B4-B64EF6B4D7A7}" type="slidenum">
              <a:rPr lang="en-GB" smtClean="0"/>
              <a:pPr/>
              <a:t>13</a:t>
            </a:fld>
            <a:endParaRPr lang="en-GB"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GB" dirty="0" smtClean="0">
                <a:latin typeface="Arial" charset="0"/>
                <a:cs typeface="Arial" charset="0"/>
              </a:rPr>
              <a:t>Students should familiarise themselves with the University’s Regulations on Research Misconduct. Plagiarism, or the unacknowledged use of another person’s work, is a serious form of academic misconduct, and students should understand the consequences of plagiarism, as set out in the Examination Regulations and Student Disciplinary Regulations. All these documents are set out in Rules and Regulations for Students, the Statutes, Ordinances, Regulations and Official Records and on the Web.</a:t>
            </a:r>
          </a:p>
          <a:p>
            <a:pPr eaLnBrk="1" hangingPunct="1"/>
            <a:endParaRPr lang="en-GB" dirty="0" smtClean="0"/>
          </a:p>
        </p:txBody>
      </p:sp>
    </p:spTree>
    <p:extLst>
      <p:ext uri="{BB962C8B-B14F-4D97-AF65-F5344CB8AC3E}">
        <p14:creationId xmlns:p14="http://schemas.microsoft.com/office/powerpoint/2010/main" val="2997761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Mention plans</a:t>
            </a:r>
            <a:r>
              <a:rPr lang="en-GB" baseline="0" dirty="0" smtClean="0"/>
              <a:t> to require electronic submission of thesis through plagiarism software package</a:t>
            </a:r>
            <a:endParaRPr lang="en-GB" dirty="0"/>
          </a:p>
        </p:txBody>
      </p:sp>
      <p:sp>
        <p:nvSpPr>
          <p:cNvPr id="4" name="Slide Number Placeholder 3"/>
          <p:cNvSpPr>
            <a:spLocks noGrp="1"/>
          </p:cNvSpPr>
          <p:nvPr>
            <p:ph type="sldNum" sz="quarter" idx="10"/>
          </p:nvPr>
        </p:nvSpPr>
        <p:spPr/>
        <p:txBody>
          <a:bodyPr/>
          <a:lstStyle/>
          <a:p>
            <a:pPr>
              <a:defRPr/>
            </a:pPr>
            <a:fld id="{BD67CFEB-7BED-49B9-B7E5-D92BC25BD77C}" type="slidenum">
              <a:rPr lang="en-GB" smtClean="0"/>
              <a:pPr>
                <a:defRPr/>
              </a:pPr>
              <a:t>15</a:t>
            </a:fld>
            <a:endParaRPr lang="en-GB"/>
          </a:p>
        </p:txBody>
      </p:sp>
    </p:spTree>
    <p:extLst>
      <p:ext uri="{BB962C8B-B14F-4D97-AF65-F5344CB8AC3E}">
        <p14:creationId xmlns:p14="http://schemas.microsoft.com/office/powerpoint/2010/main" val="3221442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http://www.bris.ac.uk/social-community-medicine/media/phd/current/graduateprogramme.pdf</a:t>
            </a:r>
            <a:endParaRPr lang="en-GB" dirty="0"/>
          </a:p>
        </p:txBody>
      </p:sp>
      <p:sp>
        <p:nvSpPr>
          <p:cNvPr id="4" name="Slide Number Placeholder 3"/>
          <p:cNvSpPr>
            <a:spLocks noGrp="1"/>
          </p:cNvSpPr>
          <p:nvPr>
            <p:ph type="sldNum" sz="quarter" idx="10"/>
          </p:nvPr>
        </p:nvSpPr>
        <p:spPr/>
        <p:txBody>
          <a:bodyPr/>
          <a:lstStyle/>
          <a:p>
            <a:pPr>
              <a:defRPr/>
            </a:pPr>
            <a:fld id="{BD67CFEB-7BED-49B9-B7E5-D92BC25BD77C}" type="slidenum">
              <a:rPr lang="en-GB" smtClean="0"/>
              <a:pPr>
                <a:defRPr/>
              </a:pPr>
              <a:t>22</a:t>
            </a:fld>
            <a:endParaRPr lang="en-GB"/>
          </a:p>
        </p:txBody>
      </p:sp>
    </p:spTree>
    <p:extLst>
      <p:ext uri="{BB962C8B-B14F-4D97-AF65-F5344CB8AC3E}">
        <p14:creationId xmlns:p14="http://schemas.microsoft.com/office/powerpoint/2010/main" val="741674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solidFill>
                  <a:srgbClr val="FFFF00"/>
                </a:solidFill>
              </a:rPr>
              <a:t>Regulations</a:t>
            </a:r>
            <a:r>
              <a:rPr lang="en-GB" baseline="0" dirty="0" smtClean="0">
                <a:solidFill>
                  <a:srgbClr val="FFFF00"/>
                </a:solidFill>
              </a:rPr>
              <a:t> state that t</a:t>
            </a:r>
            <a:r>
              <a:rPr lang="en-GB" baseline="0" dirty="0" smtClean="0"/>
              <a:t>he period allowed for writing up is one year – which applies to 3-yr PhD programmes – NW/WH seeking clarification for those on 4-yr PhD programme</a:t>
            </a:r>
          </a:p>
          <a:p>
            <a:endParaRPr lang="en-GB" baseline="0" dirty="0" smtClean="0"/>
          </a:p>
          <a:p>
            <a:r>
              <a:rPr lang="en-GB" baseline="0" dirty="0" smtClean="0"/>
              <a:t>Mention that in </a:t>
            </a:r>
            <a:r>
              <a:rPr lang="en-GB" baseline="0" dirty="0" err="1" smtClean="0"/>
              <a:t>regs</a:t>
            </a:r>
            <a:r>
              <a:rPr lang="en-GB" baseline="0" dirty="0" smtClean="0"/>
              <a:t> – part-time students are not always treated on a pro-rata basis so need to check before assuming. </a:t>
            </a:r>
          </a:p>
          <a:p>
            <a:r>
              <a:rPr lang="en-GB" baseline="0" dirty="0" smtClean="0"/>
              <a:t>e.g. Period allowed for writing up for 3-yr PhD students is one year for both full-time and part-time students</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BD67CFEB-7BED-49B9-B7E5-D92BC25BD77C}" type="slidenum">
              <a:rPr lang="en-GB" smtClean="0"/>
              <a:pPr>
                <a:defRPr/>
              </a:pPr>
              <a:t>25</a:t>
            </a:fld>
            <a:endParaRPr lang="en-GB"/>
          </a:p>
        </p:txBody>
      </p:sp>
    </p:spTree>
    <p:extLst>
      <p:ext uri="{BB962C8B-B14F-4D97-AF65-F5344CB8AC3E}">
        <p14:creationId xmlns:p14="http://schemas.microsoft.com/office/powerpoint/2010/main" val="2850685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D67CFEB-7BED-49B9-B7E5-D92BC25BD77C}" type="slidenum">
              <a:rPr lang="en-GB" smtClean="0"/>
              <a:pPr>
                <a:defRPr/>
              </a:pPr>
              <a:t>42</a:t>
            </a:fld>
            <a:endParaRPr lang="en-GB"/>
          </a:p>
        </p:txBody>
      </p:sp>
    </p:spTree>
    <p:extLst>
      <p:ext uri="{BB962C8B-B14F-4D97-AF65-F5344CB8AC3E}">
        <p14:creationId xmlns:p14="http://schemas.microsoft.com/office/powerpoint/2010/main" val="2991904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D67CFEB-7BED-49B9-B7E5-D92BC25BD77C}" type="slidenum">
              <a:rPr lang="en-GB" smtClean="0"/>
              <a:pPr>
                <a:defRPr/>
              </a:pPr>
              <a:t>43</a:t>
            </a:fld>
            <a:endParaRPr lang="en-GB"/>
          </a:p>
        </p:txBody>
      </p:sp>
    </p:spTree>
    <p:extLst>
      <p:ext uri="{BB962C8B-B14F-4D97-AF65-F5344CB8AC3E}">
        <p14:creationId xmlns:p14="http://schemas.microsoft.com/office/powerpoint/2010/main" val="1596403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D67CFEB-7BED-49B9-B7E5-D92BC25BD77C}" type="slidenum">
              <a:rPr lang="en-GB" smtClean="0"/>
              <a:pPr>
                <a:defRPr/>
              </a:pPr>
              <a:t>45</a:t>
            </a:fld>
            <a:endParaRPr lang="en-GB"/>
          </a:p>
        </p:txBody>
      </p:sp>
    </p:spTree>
    <p:extLst>
      <p:ext uri="{BB962C8B-B14F-4D97-AF65-F5344CB8AC3E}">
        <p14:creationId xmlns:p14="http://schemas.microsoft.com/office/powerpoint/2010/main" val="2459466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417B3E2-B024-46EB-BEC8-EBF93570CFC1}" type="slidenum">
              <a:rPr lang="en-GB" smtClean="0"/>
              <a:pPr/>
              <a:t>3</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GB" dirty="0" smtClean="0"/>
              <a:t>Mention that will get a feel for the very broad range of topics covered by our </a:t>
            </a:r>
            <a:r>
              <a:rPr lang="en-GB" dirty="0" err="1" smtClean="0"/>
              <a:t>phd</a:t>
            </a:r>
            <a:r>
              <a:rPr lang="en-GB" dirty="0" smtClean="0"/>
              <a:t> students and post-grads during the poster session</a:t>
            </a:r>
          </a:p>
        </p:txBody>
      </p:sp>
    </p:spTree>
    <p:extLst>
      <p:ext uri="{BB962C8B-B14F-4D97-AF65-F5344CB8AC3E}">
        <p14:creationId xmlns:p14="http://schemas.microsoft.com/office/powerpoint/2010/main" val="1194762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D67CFEB-7BED-49B9-B7E5-D92BC25BD77C}" type="slidenum">
              <a:rPr lang="en-GB" smtClean="0"/>
              <a:pPr>
                <a:defRPr/>
              </a:pPr>
              <a:t>4</a:t>
            </a:fld>
            <a:endParaRPr lang="en-GB"/>
          </a:p>
        </p:txBody>
      </p:sp>
    </p:spTree>
    <p:extLst>
      <p:ext uri="{BB962C8B-B14F-4D97-AF65-F5344CB8AC3E}">
        <p14:creationId xmlns:p14="http://schemas.microsoft.com/office/powerpoint/2010/main" val="2856196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Mention they will help orientate to social</a:t>
            </a:r>
            <a:r>
              <a:rPr lang="en-GB" baseline="0" dirty="0" smtClean="0"/>
              <a:t> spaces within buildings</a:t>
            </a:r>
            <a:endParaRPr lang="en-GB" dirty="0"/>
          </a:p>
        </p:txBody>
      </p:sp>
      <p:sp>
        <p:nvSpPr>
          <p:cNvPr id="4" name="Slide Number Placeholder 3"/>
          <p:cNvSpPr>
            <a:spLocks noGrp="1"/>
          </p:cNvSpPr>
          <p:nvPr>
            <p:ph type="sldNum" sz="quarter" idx="10"/>
          </p:nvPr>
        </p:nvSpPr>
        <p:spPr/>
        <p:txBody>
          <a:bodyPr/>
          <a:lstStyle/>
          <a:p>
            <a:pPr>
              <a:defRPr/>
            </a:pPr>
            <a:fld id="{BD67CFEB-7BED-49B9-B7E5-D92BC25BD77C}" type="slidenum">
              <a:rPr lang="en-GB" smtClean="0"/>
              <a:pPr>
                <a:defRPr/>
              </a:pPr>
              <a:t>5</a:t>
            </a:fld>
            <a:endParaRPr lang="en-GB"/>
          </a:p>
        </p:txBody>
      </p:sp>
    </p:spTree>
    <p:extLst>
      <p:ext uri="{BB962C8B-B14F-4D97-AF65-F5344CB8AC3E}">
        <p14:creationId xmlns:p14="http://schemas.microsoft.com/office/powerpoint/2010/main" val="2220190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sz="1200" b="1" dirty="0" smtClean="0">
                <a:latin typeface="Arial" panose="020B0604020202020204" pitchFamily="34" charset="0"/>
                <a:cs typeface="Arial" panose="020B0604020202020204" pitchFamily="34" charset="0"/>
              </a:rPr>
              <a:t>Academic Schools</a:t>
            </a:r>
          </a:p>
          <a:p>
            <a:pPr marL="171450" indent="-171450" eaLnBrk="1" hangingPunct="1">
              <a:spcBef>
                <a:spcPct val="0"/>
              </a:spcBef>
              <a:buFont typeface="Arial" panose="020B0604020202020204" pitchFamily="34" charset="0"/>
              <a:buChar char="•"/>
            </a:pPr>
            <a:r>
              <a:rPr lang="en-GB" altLang="en-US" sz="1200" dirty="0" smtClean="0">
                <a:latin typeface="Arial" panose="020B0604020202020204" pitchFamily="34" charset="0"/>
                <a:cs typeface="Arial" panose="020B0604020202020204" pitchFamily="34" charset="0"/>
              </a:rPr>
              <a:t>Students ‘belong’ to a School or Schools if they are on a joint honours programme. They are the primary source of support for students.</a:t>
            </a:r>
          </a:p>
          <a:p>
            <a:pPr marL="171450" indent="-171450" eaLnBrk="1" hangingPunct="1">
              <a:spcBef>
                <a:spcPct val="0"/>
              </a:spcBef>
              <a:buFont typeface="Arial" panose="020B0604020202020204" pitchFamily="34" charset="0"/>
              <a:buChar char="•"/>
            </a:pPr>
            <a:r>
              <a:rPr lang="en-GB" altLang="en-US" sz="1200" dirty="0" smtClean="0">
                <a:latin typeface="Arial" panose="020B0604020202020204" pitchFamily="34" charset="0"/>
                <a:cs typeface="Arial" panose="020B0604020202020204" pitchFamily="34" charset="0"/>
              </a:rPr>
              <a:t>They will direct your studies, support you to develop and refine skills, and help you further your knowledge and understanding of your discipline.</a:t>
            </a:r>
          </a:p>
          <a:p>
            <a:pPr eaLnBrk="1" hangingPunct="1">
              <a:spcBef>
                <a:spcPct val="0"/>
              </a:spcBef>
            </a:pPr>
            <a:endParaRPr lang="en-GB" altLang="en-US" sz="1200" dirty="0" smtClean="0">
              <a:latin typeface="Arial" panose="020B0604020202020204" pitchFamily="34" charset="0"/>
              <a:cs typeface="Arial" panose="020B0604020202020204" pitchFamily="34" charset="0"/>
            </a:endParaRPr>
          </a:p>
          <a:p>
            <a:pPr eaLnBrk="1" hangingPunct="1">
              <a:spcBef>
                <a:spcPct val="0"/>
              </a:spcBef>
            </a:pPr>
            <a:r>
              <a:rPr lang="en-GB" altLang="en-US" sz="1200" b="1" dirty="0" smtClean="0">
                <a:latin typeface="Arial" panose="020B0604020202020204" pitchFamily="34" charset="0"/>
                <a:cs typeface="Arial" panose="020B0604020202020204" pitchFamily="34" charset="0"/>
              </a:rPr>
              <a:t>Student Services</a:t>
            </a:r>
          </a:p>
          <a:p>
            <a:pPr eaLnBrk="1" hangingPunct="1">
              <a:spcBef>
                <a:spcPct val="0"/>
              </a:spcBef>
            </a:pPr>
            <a:r>
              <a:rPr lang="en-GB" altLang="en-US" sz="1200" dirty="0" smtClean="0">
                <a:latin typeface="Arial" panose="020B0604020202020204" pitchFamily="34" charset="0"/>
                <a:cs typeface="Arial" panose="020B0604020202020204" pitchFamily="34" charset="0"/>
              </a:rPr>
              <a:t>The University has a range of professional services that you can either be referred to or you can refer yourself. They support wellbeing and academic-related matters.</a:t>
            </a:r>
          </a:p>
          <a:p>
            <a:pPr eaLnBrk="1" hangingPunct="1">
              <a:spcBef>
                <a:spcPct val="0"/>
              </a:spcBef>
            </a:pPr>
            <a:endParaRPr lang="en-GB" altLang="en-US" sz="1200" dirty="0" smtClean="0">
              <a:latin typeface="Arial" panose="020B0604020202020204" pitchFamily="34" charset="0"/>
              <a:cs typeface="Arial" panose="020B0604020202020204" pitchFamily="34" charset="0"/>
            </a:endParaRPr>
          </a:p>
          <a:p>
            <a:pPr eaLnBrk="1" hangingPunct="1">
              <a:spcBef>
                <a:spcPct val="0"/>
              </a:spcBef>
            </a:pPr>
            <a:r>
              <a:rPr lang="en-GB" altLang="en-US" sz="1200" b="1" dirty="0" smtClean="0">
                <a:latin typeface="Arial" panose="020B0604020202020204" pitchFamily="34" charset="0"/>
                <a:cs typeface="Arial" panose="020B0604020202020204" pitchFamily="34" charset="0"/>
              </a:rPr>
              <a:t>Students’ Union</a:t>
            </a:r>
          </a:p>
          <a:p>
            <a:pPr marL="171450" indent="-171450" eaLnBrk="1" hangingPunct="1">
              <a:spcBef>
                <a:spcPct val="0"/>
              </a:spcBef>
              <a:buFont typeface="Arial" panose="020B0604020202020204" pitchFamily="34" charset="0"/>
              <a:buChar char="•"/>
            </a:pPr>
            <a:r>
              <a:rPr lang="en-GB" altLang="en-US" sz="1200" dirty="0" smtClean="0">
                <a:latin typeface="Arial" panose="020B0604020202020204" pitchFamily="34" charset="0"/>
                <a:cs typeface="Arial" panose="020B0604020202020204" pitchFamily="34" charset="0"/>
              </a:rPr>
              <a:t>Run by students and a team of professional staff on behalf of the student body.</a:t>
            </a:r>
          </a:p>
          <a:p>
            <a:pPr marL="171450" indent="-171450" eaLnBrk="1" hangingPunct="1">
              <a:spcBef>
                <a:spcPct val="0"/>
              </a:spcBef>
              <a:buFont typeface="Arial" panose="020B0604020202020204" pitchFamily="34" charset="0"/>
              <a:buChar char="•"/>
            </a:pPr>
            <a:r>
              <a:rPr lang="en-GB" altLang="en-US" sz="1200" dirty="0" smtClean="0">
                <a:latin typeface="Arial" panose="020B0604020202020204" pitchFamily="34" charset="0"/>
                <a:cs typeface="Arial" panose="020B0604020202020204" pitchFamily="34" charset="0"/>
              </a:rPr>
              <a:t>Advice: on all manner of issues  that is independent of the University.</a:t>
            </a:r>
          </a:p>
          <a:p>
            <a:pPr marL="171450" indent="-171450" eaLnBrk="1" hangingPunct="1">
              <a:spcBef>
                <a:spcPct val="0"/>
              </a:spcBef>
              <a:buFont typeface="Arial" panose="020B0604020202020204" pitchFamily="34" charset="0"/>
              <a:buChar char="•"/>
            </a:pPr>
            <a:r>
              <a:rPr lang="en-GB" altLang="en-US" sz="1200" dirty="0" smtClean="0">
                <a:latin typeface="Arial" panose="020B0604020202020204" pitchFamily="34" charset="0"/>
                <a:cs typeface="Arial" panose="020B0604020202020204" pitchFamily="34" charset="0"/>
              </a:rPr>
              <a:t>Support: (and guidance available) from professional advisers.</a:t>
            </a:r>
          </a:p>
          <a:p>
            <a:pPr marL="171450" indent="-171450" eaLnBrk="1" hangingPunct="1">
              <a:spcBef>
                <a:spcPct val="0"/>
              </a:spcBef>
              <a:buFont typeface="Arial" panose="020B0604020202020204" pitchFamily="34" charset="0"/>
              <a:buChar char="•"/>
            </a:pPr>
            <a:r>
              <a:rPr lang="en-GB" altLang="en-US" sz="1200" dirty="0" smtClean="0">
                <a:latin typeface="Arial" panose="020B0604020202020204" pitchFamily="34" charset="0"/>
                <a:cs typeface="Arial" panose="020B0604020202020204" pitchFamily="34" charset="0"/>
              </a:rPr>
              <a:t>Representation: campaigning on issues important to student on your behalf</a:t>
            </a:r>
          </a:p>
          <a:p>
            <a:endParaRPr lang="en-GB" dirty="0"/>
          </a:p>
        </p:txBody>
      </p:sp>
      <p:sp>
        <p:nvSpPr>
          <p:cNvPr id="4" name="Slide Number Placeholder 3"/>
          <p:cNvSpPr>
            <a:spLocks noGrp="1"/>
          </p:cNvSpPr>
          <p:nvPr>
            <p:ph type="sldNum" sz="quarter" idx="10"/>
          </p:nvPr>
        </p:nvSpPr>
        <p:spPr/>
        <p:txBody>
          <a:bodyPr/>
          <a:lstStyle/>
          <a:p>
            <a:pPr>
              <a:defRPr/>
            </a:pPr>
            <a:fld id="{BD67CFEB-7BED-49B9-B7E5-D92BC25BD77C}" type="slidenum">
              <a:rPr lang="en-GB" smtClean="0"/>
              <a:pPr>
                <a:defRPr/>
              </a:pPr>
              <a:t>6</a:t>
            </a:fld>
            <a:endParaRPr lang="en-GB"/>
          </a:p>
        </p:txBody>
      </p:sp>
    </p:spTree>
    <p:extLst>
      <p:ext uri="{BB962C8B-B14F-4D97-AF65-F5344CB8AC3E}">
        <p14:creationId xmlns:p14="http://schemas.microsoft.com/office/powerpoint/2010/main" val="769685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b="1" dirty="0" smtClean="0">
                <a:latin typeface="Arial" panose="020B0604020202020204" pitchFamily="34" charset="0"/>
                <a:cs typeface="Arial" panose="020B0604020202020204" pitchFamily="34" charset="0"/>
              </a:rPr>
              <a:t>Students’ Health Service</a:t>
            </a:r>
          </a:p>
          <a:p>
            <a:pPr marL="171450" indent="-171450" eaLnBrk="1" hangingPunct="1">
              <a:spcBef>
                <a:spcPct val="0"/>
              </a:spcBef>
              <a:buFont typeface="Arial" panose="020B0604020202020204" pitchFamily="34" charset="0"/>
              <a:buChar char="•"/>
            </a:pPr>
            <a:r>
              <a:rPr lang="en-GB" altLang="en-US" dirty="0" smtClean="0">
                <a:latin typeface="Arial" panose="020B0604020202020204" pitchFamily="34" charset="0"/>
                <a:cs typeface="Arial" panose="020B0604020202020204" pitchFamily="34" charset="0"/>
              </a:rPr>
              <a:t>A full NHS GP practice offering free, comprehensive healthcare for all students within catchment</a:t>
            </a:r>
            <a:r>
              <a:rPr lang="en-GB" altLang="en-US" baseline="0" dirty="0" smtClean="0">
                <a:latin typeface="Arial" panose="020B0604020202020204" pitchFamily="34" charset="0"/>
                <a:cs typeface="Arial" panose="020B0604020202020204" pitchFamily="34" charset="0"/>
              </a:rPr>
              <a:t> area</a:t>
            </a:r>
            <a:r>
              <a:rPr lang="en-GB" altLang="en-US" dirty="0" smtClean="0">
                <a:latin typeface="Arial" panose="020B0604020202020204" pitchFamily="34" charset="0"/>
                <a:cs typeface="Arial" panose="020B0604020202020204" pitchFamily="34" charset="0"/>
              </a:rPr>
              <a:t>.</a:t>
            </a:r>
          </a:p>
          <a:p>
            <a:pPr marL="171450" indent="-171450" eaLnBrk="1" hangingPunct="1">
              <a:spcBef>
                <a:spcPct val="0"/>
              </a:spcBef>
              <a:buFont typeface="Arial" panose="020B0604020202020204" pitchFamily="34" charset="0"/>
              <a:buChar char="•"/>
            </a:pPr>
            <a:r>
              <a:rPr lang="en-GB" altLang="en-US" sz="1200" dirty="0" smtClean="0">
                <a:latin typeface="Arial" panose="020B0604020202020204" pitchFamily="34" charset="0"/>
                <a:cs typeface="Arial" panose="020B0604020202020204" pitchFamily="34" charset="0"/>
              </a:rPr>
              <a:t>If you are ill for more than 7 days and it affects your attendance or performance then you need to see a doctor.</a:t>
            </a:r>
          </a:p>
          <a:p>
            <a:pPr marL="171450" indent="-171450" eaLnBrk="1" hangingPunct="1">
              <a:spcBef>
                <a:spcPct val="0"/>
              </a:spcBef>
              <a:buFont typeface="Arial" panose="020B0604020202020204" pitchFamily="34" charset="0"/>
              <a:buChar char="•"/>
            </a:pPr>
            <a:r>
              <a:rPr lang="en-GB" altLang="en-US" sz="1200" dirty="0" smtClean="0">
                <a:latin typeface="Arial" panose="020B0604020202020204" pitchFamily="34" charset="0"/>
                <a:cs typeface="Arial" panose="020B0604020202020204" pitchFamily="34" charset="0"/>
              </a:rPr>
              <a:t>Please give a brief overview of the EC’s process and how we have to triangulate claims with supporting evidence, so advise students to consult their GP.</a:t>
            </a:r>
          </a:p>
          <a:p>
            <a:pPr eaLnBrk="1" hangingPunct="1">
              <a:spcBef>
                <a:spcPct val="0"/>
              </a:spcBef>
            </a:pPr>
            <a:endParaRPr lang="en-GB" altLang="en-US" sz="1200" dirty="0" smtClean="0">
              <a:latin typeface="Arial" panose="020B0604020202020204" pitchFamily="34" charset="0"/>
              <a:cs typeface="Arial" panose="020B0604020202020204" pitchFamily="34" charset="0"/>
            </a:endParaRPr>
          </a:p>
          <a:p>
            <a:pPr eaLnBrk="1" hangingPunct="1">
              <a:spcBef>
                <a:spcPct val="0"/>
              </a:spcBef>
            </a:pPr>
            <a:r>
              <a:rPr lang="en-GB" altLang="en-US" sz="1200" b="1" dirty="0" smtClean="0">
                <a:latin typeface="Arial" panose="020B0604020202020204" pitchFamily="34" charset="0"/>
                <a:cs typeface="Arial" panose="020B0604020202020204" pitchFamily="34" charset="0"/>
              </a:rPr>
              <a:t>Student Counselling Service</a:t>
            </a:r>
          </a:p>
          <a:p>
            <a:pPr marL="171450" indent="-171450" eaLnBrk="1" hangingPunct="1">
              <a:spcBef>
                <a:spcPct val="0"/>
              </a:spcBef>
              <a:buFont typeface="Arial" panose="020B0604020202020204" pitchFamily="34" charset="0"/>
              <a:buChar char="•"/>
            </a:pPr>
            <a:r>
              <a:rPr lang="en-GB" altLang="en-US" sz="1200" dirty="0" smtClean="0">
                <a:latin typeface="Arial" panose="020B0604020202020204" pitchFamily="34" charset="0"/>
                <a:cs typeface="Arial" panose="020B0604020202020204" pitchFamily="34" charset="0"/>
              </a:rPr>
              <a:t>Support with managing stress, academic pressure, dealing with procrastination etc. Full details on website.</a:t>
            </a:r>
          </a:p>
          <a:p>
            <a:pPr marL="171450" indent="-171450" eaLnBrk="1" hangingPunct="1">
              <a:spcBef>
                <a:spcPct val="0"/>
              </a:spcBef>
              <a:buFont typeface="Arial" panose="020B0604020202020204" pitchFamily="34" charset="0"/>
              <a:buChar char="•"/>
            </a:pPr>
            <a:endParaRPr lang="en-GB" altLang="en-US" sz="1200" dirty="0" smtClean="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pPr>
            <a:r>
              <a:rPr lang="en-GB" altLang="en-US" sz="1200" b="1" dirty="0" smtClean="0">
                <a:latin typeface="Arial" panose="020B0604020202020204" pitchFamily="34" charset="0"/>
                <a:cs typeface="Arial" panose="020B0604020202020204" pitchFamily="34" charset="0"/>
              </a:rPr>
              <a:t>Disability Services</a:t>
            </a:r>
            <a:endParaRPr lang="en-GB" altLang="en-US" sz="1200" b="0" dirty="0" smtClean="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GB" altLang="en-US" sz="1200" dirty="0" smtClean="0">
                <a:latin typeface="Arial" panose="020B0604020202020204" pitchFamily="34" charset="0"/>
                <a:cs typeface="Arial" panose="020B0604020202020204" pitchFamily="34" charset="0"/>
              </a:rPr>
              <a:t>Provide confidential advice and study support to disabled students. They can work with the school too. </a:t>
            </a:r>
          </a:p>
          <a:p>
            <a:pPr marL="171450" indent="-171450" eaLnBrk="1" hangingPunct="1">
              <a:spcBef>
                <a:spcPct val="0"/>
              </a:spcBef>
              <a:buFont typeface="Arial" panose="020B0604020202020204" pitchFamily="34" charset="0"/>
              <a:buChar char="•"/>
            </a:pPr>
            <a:r>
              <a:rPr lang="en-GB" altLang="en-US" sz="1200" dirty="0" smtClean="0">
                <a:latin typeface="Arial" panose="020B0604020202020204" pitchFamily="34" charset="0"/>
                <a:cs typeface="Arial" panose="020B0604020202020204" pitchFamily="34" charset="0"/>
              </a:rPr>
              <a:t>They offer an appointment based service so please contact them to arrange to meet or speak with a Adviser.</a:t>
            </a:r>
          </a:p>
          <a:p>
            <a:pPr marL="0" indent="0" eaLnBrk="1" hangingPunct="1">
              <a:spcBef>
                <a:spcPct val="0"/>
              </a:spcBef>
              <a:buFont typeface="Arial" panose="020B0604020202020204" pitchFamily="34" charset="0"/>
              <a:buNone/>
            </a:pPr>
            <a:endParaRPr lang="en-GB" altLang="en-US" sz="1200" b="1" dirty="0" smtClean="0">
              <a:latin typeface="Arial" panose="020B0604020202020204" pitchFamily="34" charset="0"/>
              <a:cs typeface="Arial" panose="020B0604020202020204" pitchFamily="34" charset="0"/>
            </a:endParaRPr>
          </a:p>
          <a:p>
            <a:pPr eaLnBrk="1" hangingPunct="1">
              <a:spcBef>
                <a:spcPct val="0"/>
              </a:spcBef>
            </a:pPr>
            <a:r>
              <a:rPr lang="en-GB" altLang="en-US" sz="1200" b="1" dirty="0" smtClean="0">
                <a:latin typeface="Arial" panose="020B0604020202020204" pitchFamily="34" charset="0"/>
                <a:cs typeface="Arial" panose="020B0604020202020204" pitchFamily="34" charset="0"/>
              </a:rPr>
              <a:t>Careers Service and your employability</a:t>
            </a:r>
          </a:p>
          <a:p>
            <a:pPr marL="171450" indent="-171450" eaLnBrk="1" hangingPunct="1">
              <a:spcBef>
                <a:spcPct val="0"/>
              </a:spcBef>
              <a:buFont typeface="Arial" panose="020B0604020202020204" pitchFamily="34" charset="0"/>
              <a:buChar char="•"/>
            </a:pPr>
            <a:r>
              <a:rPr lang="en-GB" altLang="en-US" sz="1200" dirty="0" smtClean="0">
                <a:latin typeface="Arial" panose="020B0604020202020204" pitchFamily="34" charset="0"/>
                <a:cs typeface="Arial" panose="020B0604020202020204" pitchFamily="34" charset="0"/>
              </a:rPr>
              <a:t>We suggest that there is a brief mention of the existence of the Careers Service and the importance of employability, but signpost that more information will come via the School later in the term.</a:t>
            </a:r>
          </a:p>
          <a:p>
            <a:pPr eaLnBrk="1" hangingPunct="1">
              <a:spcBef>
                <a:spcPct val="0"/>
              </a:spcBef>
            </a:pPr>
            <a:endParaRPr lang="en-GB" altLang="en-US" sz="1200" dirty="0" smtClean="0">
              <a:latin typeface="Arial" panose="020B0604020202020204" pitchFamily="34" charset="0"/>
              <a:cs typeface="Arial" panose="020B0604020202020204" pitchFamily="34" charset="0"/>
            </a:endParaRPr>
          </a:p>
          <a:p>
            <a:pPr eaLnBrk="1" hangingPunct="1">
              <a:spcBef>
                <a:spcPct val="0"/>
              </a:spcBef>
            </a:pPr>
            <a:r>
              <a:rPr lang="en-GB" altLang="en-US" sz="1200" b="1" dirty="0" smtClean="0">
                <a:latin typeface="Arial" panose="020B0604020202020204" pitchFamily="34" charset="0"/>
                <a:cs typeface="Arial" panose="020B0604020202020204" pitchFamily="34" charset="0"/>
              </a:rPr>
              <a:t>Just Ask (Student’s Union)</a:t>
            </a:r>
          </a:p>
          <a:p>
            <a:pPr marL="171450" indent="-171450" eaLnBrk="1" hangingPunct="1">
              <a:spcBef>
                <a:spcPct val="0"/>
              </a:spcBef>
              <a:buFont typeface="Arial" panose="020B0604020202020204" pitchFamily="34" charset="0"/>
              <a:buChar char="•"/>
            </a:pPr>
            <a:r>
              <a:rPr lang="en-GB" altLang="en-US" sz="1200" dirty="0" smtClean="0">
                <a:latin typeface="Arial" panose="020B0604020202020204" pitchFamily="34" charset="0"/>
                <a:cs typeface="Arial" panose="020B0604020202020204" pitchFamily="34" charset="0"/>
              </a:rPr>
              <a:t>Just Ask is the Students’ Union advice and support service.</a:t>
            </a:r>
          </a:p>
          <a:p>
            <a:pPr marL="171450" indent="-171450" eaLnBrk="1" hangingPunct="1">
              <a:spcBef>
                <a:spcPct val="0"/>
              </a:spcBef>
              <a:buFont typeface="Arial" panose="020B0604020202020204" pitchFamily="34" charset="0"/>
              <a:buChar char="•"/>
            </a:pPr>
            <a:r>
              <a:rPr lang="en-GB" altLang="en-US" sz="1200" dirty="0" smtClean="0">
                <a:latin typeface="Arial" panose="020B0604020202020204" pitchFamily="34" charset="0"/>
                <a:cs typeface="Arial" panose="020B0604020202020204" pitchFamily="34" charset="0"/>
              </a:rPr>
              <a:t>They run revision campaigns and help with queries year round.</a:t>
            </a:r>
          </a:p>
          <a:p>
            <a:pPr eaLnBrk="1" hangingPunct="1">
              <a:spcBef>
                <a:spcPct val="0"/>
              </a:spcBef>
            </a:pPr>
            <a:endParaRPr lang="en-GB" altLang="en-US" sz="1200" dirty="0" smtClean="0">
              <a:latin typeface="Arial" panose="020B0604020202020204" pitchFamily="34" charset="0"/>
              <a:cs typeface="Arial" panose="020B0604020202020204" pitchFamily="34" charset="0"/>
            </a:endParaRPr>
          </a:p>
          <a:p>
            <a:pPr eaLnBrk="1" hangingPunct="1">
              <a:spcBef>
                <a:spcPct val="0"/>
              </a:spcBef>
            </a:pPr>
            <a:r>
              <a:rPr lang="en-US" sz="1200" b="1" dirty="0" smtClean="0">
                <a:latin typeface="Arial" panose="020B0604020202020204" pitchFamily="34" charset="0"/>
                <a:cs typeface="Arial" panose="020B0604020202020204" pitchFamily="34" charset="0"/>
              </a:rPr>
              <a:t>International Advice and Support Service</a:t>
            </a:r>
          </a:p>
          <a:p>
            <a:pPr marL="171450" indent="-171450" eaLnBrk="1" hangingPunct="1">
              <a:spcBef>
                <a:spcPct val="0"/>
              </a:spcBef>
              <a:buFont typeface="Arial" panose="020B0604020202020204" pitchFamily="34" charset="0"/>
              <a:buChar char="•"/>
            </a:pPr>
            <a:r>
              <a:rPr lang="en-GB" altLang="en-US" sz="1200" dirty="0" smtClean="0">
                <a:latin typeface="Arial" panose="020B0604020202020204" pitchFamily="34" charset="0"/>
                <a:cs typeface="Arial" panose="020B0604020202020204" pitchFamily="34" charset="0"/>
              </a:rPr>
              <a:t>It is helpful to recognise that international students will have had different prior academic experience.</a:t>
            </a:r>
          </a:p>
          <a:p>
            <a:pPr marL="0" indent="0" eaLnBrk="1" hangingPunct="1">
              <a:spcBef>
                <a:spcPct val="0"/>
              </a:spcBef>
              <a:buFont typeface="Arial" panose="020B0604020202020204" pitchFamily="34" charset="0"/>
              <a:buNone/>
            </a:pPr>
            <a:endParaRPr lang="en-GB" altLang="en-US" sz="1200" b="1" dirty="0" smtClean="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pPr>
            <a:r>
              <a:rPr lang="en-GB" altLang="en-US" sz="1200" b="1" dirty="0" err="1" smtClean="0">
                <a:latin typeface="Arial" panose="020B0604020202020204" pitchFamily="34" charset="0"/>
                <a:cs typeface="Arial" panose="020B0604020202020204" pitchFamily="34" charset="0"/>
              </a:rPr>
              <a:t>Multifaith</a:t>
            </a:r>
            <a:r>
              <a:rPr lang="en-GB" altLang="en-US" sz="1200" b="1" baseline="0" dirty="0" smtClean="0">
                <a:latin typeface="Arial" panose="020B0604020202020204" pitchFamily="34" charset="0"/>
                <a:cs typeface="Arial" panose="020B0604020202020204" pitchFamily="34" charset="0"/>
              </a:rPr>
              <a:t> Chaplaincy</a:t>
            </a:r>
          </a:p>
          <a:p>
            <a:pPr marL="171450" indent="-171450" eaLnBrk="1" hangingPunct="1">
              <a:spcBef>
                <a:spcPct val="0"/>
              </a:spcBef>
              <a:buFont typeface="Arial" panose="020B0604020202020204" pitchFamily="34" charset="0"/>
              <a:buChar char="•"/>
            </a:pPr>
            <a:r>
              <a:rPr lang="en-GB" altLang="en-US" sz="1200" dirty="0" smtClean="0">
                <a:latin typeface="Arial" panose="020B0604020202020204" pitchFamily="34" charset="0"/>
                <a:cs typeface="Arial" panose="020B0604020202020204" pitchFamily="34" charset="0"/>
              </a:rPr>
              <a:t>They offer support to all members of the University regardless of belief or background. Those without faith are equally welcome. They host a number of worship and meditation groups, lunches and other opportunities to explore faith and spirituality.</a:t>
            </a:r>
            <a:endParaRPr lang="en-GB" alt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BD67CFEB-7BED-49B9-B7E5-D92BC25BD77C}" type="slidenum">
              <a:rPr lang="en-GB" smtClean="0"/>
              <a:pPr>
                <a:defRPr/>
              </a:pPr>
              <a:t>7</a:t>
            </a:fld>
            <a:endParaRPr lang="en-GB"/>
          </a:p>
        </p:txBody>
      </p:sp>
    </p:spTree>
    <p:extLst>
      <p:ext uri="{BB962C8B-B14F-4D97-AF65-F5344CB8AC3E}">
        <p14:creationId xmlns:p14="http://schemas.microsoft.com/office/powerpoint/2010/main" val="3022207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D67CFEB-7BED-49B9-B7E5-D92BC25BD77C}" type="slidenum">
              <a:rPr lang="en-GB" smtClean="0"/>
              <a:pPr>
                <a:defRPr/>
              </a:pPr>
              <a:t>10</a:t>
            </a:fld>
            <a:endParaRPr lang="en-GB"/>
          </a:p>
        </p:txBody>
      </p:sp>
    </p:spTree>
    <p:extLst>
      <p:ext uri="{BB962C8B-B14F-4D97-AF65-F5344CB8AC3E}">
        <p14:creationId xmlns:p14="http://schemas.microsoft.com/office/powerpoint/2010/main" val="1832549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D67CFEB-7BED-49B9-B7E5-D92BC25BD77C}" type="slidenum">
              <a:rPr lang="en-GB" smtClean="0"/>
              <a:pPr>
                <a:defRPr/>
              </a:pPr>
              <a:t>11</a:t>
            </a:fld>
            <a:endParaRPr lang="en-GB"/>
          </a:p>
        </p:txBody>
      </p:sp>
    </p:spTree>
    <p:extLst>
      <p:ext uri="{BB962C8B-B14F-4D97-AF65-F5344CB8AC3E}">
        <p14:creationId xmlns:p14="http://schemas.microsoft.com/office/powerpoint/2010/main" val="2784019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Mention</a:t>
            </a:r>
            <a:r>
              <a:rPr lang="en-GB" baseline="0" dirty="0" smtClean="0"/>
              <a:t> Health and Safety with Claire </a:t>
            </a:r>
            <a:r>
              <a:rPr lang="en-GB" baseline="0" dirty="0" err="1" smtClean="0"/>
              <a:t>Snadden</a:t>
            </a:r>
            <a:r>
              <a:rPr lang="en-GB" baseline="0" dirty="0" smtClean="0"/>
              <a:t> </a:t>
            </a:r>
            <a:r>
              <a:rPr lang="en-GB" baseline="0" dirty="0" smtClean="0"/>
              <a:t>– she would also be a good person to ask about issues re: timing of access to buildings</a:t>
            </a:r>
          </a:p>
          <a:p>
            <a:r>
              <a:rPr lang="en-GB" baseline="0" dirty="0" smtClean="0"/>
              <a:t>Mention IT induction – will also be able to provide information on remote access to servers</a:t>
            </a:r>
          </a:p>
          <a:p>
            <a:endParaRPr lang="en-GB" baseline="0" dirty="0" smtClean="0"/>
          </a:p>
          <a:p>
            <a:r>
              <a:rPr lang="en-GB" baseline="0" dirty="0" smtClean="0"/>
              <a:t>Also mention there is a Lab safety induction that is mandatory for those students who will be working in the labs</a:t>
            </a:r>
            <a:endParaRPr lang="en-GB" dirty="0"/>
          </a:p>
        </p:txBody>
      </p:sp>
      <p:sp>
        <p:nvSpPr>
          <p:cNvPr id="4" name="Slide Number Placeholder 3"/>
          <p:cNvSpPr>
            <a:spLocks noGrp="1"/>
          </p:cNvSpPr>
          <p:nvPr>
            <p:ph type="sldNum" sz="quarter" idx="10"/>
          </p:nvPr>
        </p:nvSpPr>
        <p:spPr/>
        <p:txBody>
          <a:bodyPr/>
          <a:lstStyle/>
          <a:p>
            <a:pPr>
              <a:defRPr/>
            </a:pPr>
            <a:fld id="{BD67CFEB-7BED-49B9-B7E5-D92BC25BD77C}" type="slidenum">
              <a:rPr lang="en-GB" smtClean="0"/>
              <a:pPr>
                <a:defRPr/>
              </a:pPr>
              <a:t>12</a:t>
            </a:fld>
            <a:endParaRPr lang="en-GB"/>
          </a:p>
        </p:txBody>
      </p:sp>
    </p:spTree>
    <p:extLst>
      <p:ext uri="{BB962C8B-B14F-4D97-AF65-F5344CB8AC3E}">
        <p14:creationId xmlns:p14="http://schemas.microsoft.com/office/powerpoint/2010/main" val="3591117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4F9048F-F666-4491-8191-AB154080F383}"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FD3A7F9-B1E5-4461-9CAE-C9B5BEBA8438}"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86C09F0-73C0-4B89-A515-00A7DFF860D7}"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E8C0B9E-721A-4C4F-80AD-400C7E55D443}"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8988371-3AE9-4C80-AF16-07E2FB506D91}"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F34BD12-30BB-47D1-B2BC-86A75FD7E048}"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A50CC41B-BD13-417B-B291-295CD588CA3E}"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3737F6A-E0BC-4D3F-A72D-1E178284A39B}"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9334EBFF-DEE4-42A0-B2C0-93E1E13EF27D}"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0C187EB-6528-46DC-BCC9-13FACE6FEB4B}"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C5E282E-1560-4D18-B140-7C7ADB5FE6BB}"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E49F67D-D20B-40D3-866D-20838D19172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bristol.ac.uk/doctoral-college/abou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p>
            <a:fld id="{4E9B21F3-416A-4386-AD77-6AE84DCCDB3B}" type="slidenum">
              <a:rPr lang="en-GB" smtClean="0"/>
              <a:pPr/>
              <a:t>1</a:t>
            </a:fld>
            <a:endParaRPr lang="en-GB" smtClean="0"/>
          </a:p>
        </p:txBody>
      </p:sp>
      <p:sp>
        <p:nvSpPr>
          <p:cNvPr id="2051" name="Rectangle 2"/>
          <p:cNvSpPr>
            <a:spLocks noGrp="1" noChangeArrowheads="1"/>
          </p:cNvSpPr>
          <p:nvPr>
            <p:ph type="ctrTitle"/>
          </p:nvPr>
        </p:nvSpPr>
        <p:spPr>
          <a:xfrm>
            <a:off x="469776" y="1196752"/>
            <a:ext cx="8206680" cy="2664296"/>
          </a:xfrm>
        </p:spPr>
        <p:txBody>
          <a:bodyPr/>
          <a:lstStyle/>
          <a:p>
            <a:pPr eaLnBrk="1" hangingPunct="1"/>
            <a:r>
              <a:rPr lang="en-GB" sz="3200" b="1" dirty="0" smtClean="0"/>
              <a:t>School of Social and Community Medicine</a:t>
            </a:r>
            <a:br>
              <a:rPr lang="en-GB" sz="3200" b="1" dirty="0" smtClean="0"/>
            </a:br>
            <a:r>
              <a:rPr lang="en-GB" sz="3200" b="1" dirty="0" smtClean="0"/>
              <a:t/>
            </a:r>
            <a:br>
              <a:rPr lang="en-GB" sz="3200" b="1" dirty="0" smtClean="0"/>
            </a:br>
            <a:r>
              <a:rPr lang="en-GB" sz="3200" b="1" dirty="0" smtClean="0"/>
              <a:t>Induction for Postgraduate Students</a:t>
            </a:r>
          </a:p>
        </p:txBody>
      </p:sp>
      <p:sp>
        <p:nvSpPr>
          <p:cNvPr id="2052" name="Rectangle 3"/>
          <p:cNvSpPr>
            <a:spLocks noGrp="1" noChangeArrowheads="1"/>
          </p:cNvSpPr>
          <p:nvPr>
            <p:ph type="subTitle" idx="1"/>
          </p:nvPr>
        </p:nvSpPr>
        <p:spPr>
          <a:xfrm>
            <a:off x="1331640" y="3645024"/>
            <a:ext cx="6400800" cy="1417712"/>
          </a:xfrm>
        </p:spPr>
        <p:txBody>
          <a:bodyPr/>
          <a:lstStyle/>
          <a:p>
            <a:pPr eaLnBrk="1" hangingPunct="1"/>
            <a:r>
              <a:rPr lang="en-GB" b="1" dirty="0" smtClean="0">
                <a:solidFill>
                  <a:schemeClr val="accent2">
                    <a:lumMod val="75000"/>
                  </a:schemeClr>
                </a:solidFill>
              </a:rPr>
              <a:t>2016-17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7351" t="12113" r="19186" b="5278"/>
          <a:stretch/>
        </p:blipFill>
        <p:spPr>
          <a:xfrm>
            <a:off x="646463" y="386976"/>
            <a:ext cx="7776000" cy="5652000"/>
          </a:xfrm>
          <a:prstGeom prst="rect">
            <a:avLst/>
          </a:prstGeom>
        </p:spPr>
      </p:pic>
      <p:sp>
        <p:nvSpPr>
          <p:cNvPr id="2" name="Slide Number Placeholder 1"/>
          <p:cNvSpPr>
            <a:spLocks noGrp="1"/>
          </p:cNvSpPr>
          <p:nvPr>
            <p:ph type="sldNum" sz="quarter" idx="12"/>
          </p:nvPr>
        </p:nvSpPr>
        <p:spPr/>
        <p:txBody>
          <a:bodyPr/>
          <a:lstStyle/>
          <a:p>
            <a:pPr>
              <a:defRPr/>
            </a:pPr>
            <a:fld id="{9334EBFF-DEE4-42A0-B2C0-93E1E13EF27D}" type="slidenum">
              <a:rPr lang="en-GB" smtClean="0"/>
              <a:pPr>
                <a:defRPr/>
              </a:pPr>
              <a:t>10</a:t>
            </a:fld>
            <a:endParaRPr lang="en-GB"/>
          </a:p>
        </p:txBody>
      </p:sp>
      <p:sp>
        <p:nvSpPr>
          <p:cNvPr id="4" name="Oval 3"/>
          <p:cNvSpPr/>
          <p:nvPr/>
        </p:nvSpPr>
        <p:spPr>
          <a:xfrm>
            <a:off x="755576" y="2564904"/>
            <a:ext cx="151216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334EBFF-DEE4-42A0-B2C0-93E1E13EF27D}" type="slidenum">
              <a:rPr lang="en-GB" smtClean="0"/>
              <a:pPr>
                <a:defRPr/>
              </a:pPr>
              <a:t>11</a:t>
            </a:fld>
            <a:endParaRPr lang="en-GB"/>
          </a:p>
        </p:txBody>
      </p:sp>
      <p:pic>
        <p:nvPicPr>
          <p:cNvPr id="4" name="Picture 3"/>
          <p:cNvPicPr>
            <a:picLocks noChangeAspect="1"/>
          </p:cNvPicPr>
          <p:nvPr/>
        </p:nvPicPr>
        <p:blipFill rotWithShape="1">
          <a:blip r:embed="rId3"/>
          <a:srcRect l="18731" t="20246" r="35209" b="14382"/>
          <a:stretch/>
        </p:blipFill>
        <p:spPr>
          <a:xfrm>
            <a:off x="251520" y="116632"/>
            <a:ext cx="8424000" cy="6660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260648"/>
            <a:ext cx="7772400" cy="1143000"/>
          </a:xfrm>
        </p:spPr>
        <p:txBody>
          <a:bodyPr/>
          <a:lstStyle/>
          <a:p>
            <a:r>
              <a:rPr lang="en-GB" b="1" dirty="0" smtClean="0">
                <a:solidFill>
                  <a:schemeClr val="accent6">
                    <a:lumMod val="75000"/>
                  </a:schemeClr>
                </a:solidFill>
              </a:rPr>
              <a:t>Health and Safety</a:t>
            </a:r>
          </a:p>
        </p:txBody>
      </p:sp>
      <p:sp>
        <p:nvSpPr>
          <p:cNvPr id="11267" name="Content Placeholder 2"/>
          <p:cNvSpPr>
            <a:spLocks noGrp="1"/>
          </p:cNvSpPr>
          <p:nvPr>
            <p:ph idx="1"/>
          </p:nvPr>
        </p:nvSpPr>
        <p:spPr>
          <a:xfrm>
            <a:off x="250825" y="1412776"/>
            <a:ext cx="8497888" cy="4114800"/>
          </a:xfrm>
        </p:spPr>
        <p:txBody>
          <a:bodyPr/>
          <a:lstStyle/>
          <a:p>
            <a:r>
              <a:rPr lang="en-GB" dirty="0" smtClean="0"/>
              <a:t>The School policy should be read at:</a:t>
            </a:r>
          </a:p>
          <a:p>
            <a:pPr lvl="1"/>
            <a:r>
              <a:rPr lang="en-GB" u="sng" dirty="0">
                <a:solidFill>
                  <a:schemeClr val="accent2">
                    <a:lumMod val="75000"/>
                  </a:schemeClr>
                </a:solidFill>
              </a:rPr>
              <a:t>https://www.bris.ac.uk/social-community-medicine/intranet/health-safety/</a:t>
            </a:r>
            <a:endParaRPr lang="en-GB" u="sng" dirty="0" smtClean="0">
              <a:solidFill>
                <a:schemeClr val="accent2">
                  <a:lumMod val="75000"/>
                </a:schemeClr>
              </a:solidFill>
            </a:endParaRPr>
          </a:p>
          <a:p>
            <a:pPr lvl="1"/>
            <a:r>
              <a:rPr lang="en-GB" sz="2800" dirty="0" smtClean="0"/>
              <a:t>Students working with human tissue/biological samples MUST be introduced to the HTA Designated Individual (Sue Ring) and/or the biological safety officer (Wendy </a:t>
            </a:r>
            <a:r>
              <a:rPr lang="en-GB" sz="2800" dirty="0" err="1" smtClean="0"/>
              <a:t>McArdle</a:t>
            </a:r>
            <a:r>
              <a:rPr lang="en-GB" sz="2800" dirty="0" smtClean="0"/>
              <a:t>) for Human Tissue Act induction &amp; Biological Safety registration</a:t>
            </a:r>
          </a:p>
          <a:p>
            <a:pPr>
              <a:buNone/>
            </a:pPr>
            <a:r>
              <a:rPr lang="en-GB" sz="2400" u="sng" dirty="0" smtClean="0">
                <a:solidFill>
                  <a:schemeClr val="accent2">
                    <a:lumMod val="75000"/>
                  </a:schemeClr>
                </a:solidFill>
                <a:latin typeface="+mn-lt"/>
                <a:ea typeface="+mn-ea"/>
                <a:cs typeface="+mn-cs"/>
              </a:rPr>
              <a:t>http://www.bristol.ac.uk/red/research-governance/human-tissue/</a:t>
            </a:r>
            <a:endParaRPr lang="en-GB" dirty="0" smtClean="0"/>
          </a:p>
          <a:p>
            <a:endParaRPr lang="en-GB" dirty="0" smtClean="0"/>
          </a:p>
        </p:txBody>
      </p:sp>
      <p:sp>
        <p:nvSpPr>
          <p:cNvPr id="11268" name="Slide Number Placeholder 3"/>
          <p:cNvSpPr>
            <a:spLocks noGrp="1"/>
          </p:cNvSpPr>
          <p:nvPr>
            <p:ph type="sldNum" sz="quarter" idx="12"/>
          </p:nvPr>
        </p:nvSpPr>
        <p:spPr>
          <a:xfrm>
            <a:off x="6553200" y="6572200"/>
            <a:ext cx="1905000" cy="457200"/>
          </a:xfrm>
          <a:noFill/>
        </p:spPr>
        <p:txBody>
          <a:bodyPr/>
          <a:lstStyle/>
          <a:p>
            <a:fld id="{18E2549B-65A5-4ACB-B211-78005E8B15D1}" type="slidenum">
              <a:rPr lang="en-GB" smtClean="0"/>
              <a:pPr/>
              <a:t>12</a:t>
            </a:fld>
            <a:endParaRPr lang="en-GB"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p>
            <a:fld id="{CB985962-DC9A-4675-9C51-F8F1C990B69E}" type="slidenum">
              <a:rPr lang="en-GB" smtClean="0"/>
              <a:pPr/>
              <a:t>13</a:t>
            </a:fld>
            <a:endParaRPr lang="en-GB" smtClean="0"/>
          </a:p>
        </p:txBody>
      </p:sp>
      <p:sp>
        <p:nvSpPr>
          <p:cNvPr id="5123" name="Rectangle 2"/>
          <p:cNvSpPr>
            <a:spLocks noGrp="1" noChangeArrowheads="1"/>
          </p:cNvSpPr>
          <p:nvPr>
            <p:ph type="title"/>
          </p:nvPr>
        </p:nvSpPr>
        <p:spPr>
          <a:xfrm>
            <a:off x="381000" y="332656"/>
            <a:ext cx="8382000" cy="1143000"/>
          </a:xfrm>
        </p:spPr>
        <p:txBody>
          <a:bodyPr/>
          <a:lstStyle/>
          <a:p>
            <a:pPr eaLnBrk="1" hangingPunct="1"/>
            <a:r>
              <a:rPr lang="en-GB" b="1" dirty="0" smtClean="0">
                <a:solidFill>
                  <a:schemeClr val="accent6">
                    <a:lumMod val="75000"/>
                  </a:schemeClr>
                </a:solidFill>
              </a:rPr>
              <a:t>Research conduct &amp; misconduct</a:t>
            </a:r>
          </a:p>
        </p:txBody>
      </p:sp>
      <p:sp>
        <p:nvSpPr>
          <p:cNvPr id="5124" name="Rectangle 3"/>
          <p:cNvSpPr>
            <a:spLocks noGrp="1" noChangeArrowheads="1"/>
          </p:cNvSpPr>
          <p:nvPr>
            <p:ph type="body" idx="1"/>
          </p:nvPr>
        </p:nvSpPr>
        <p:spPr>
          <a:xfrm>
            <a:off x="685800" y="1628800"/>
            <a:ext cx="8134672" cy="4114800"/>
          </a:xfrm>
        </p:spPr>
        <p:txBody>
          <a:bodyPr/>
          <a:lstStyle/>
          <a:p>
            <a:pPr marL="384175" indent="-384175" eaLnBrk="1" hangingPunct="1"/>
            <a:r>
              <a:rPr lang="en-GB" sz="2800" dirty="0" smtClean="0"/>
              <a:t>“A student’s research and dissertation are ultimately his or her own responsibility.”</a:t>
            </a:r>
          </a:p>
          <a:p>
            <a:pPr marL="384175" indent="-384175" eaLnBrk="1" hangingPunct="1"/>
            <a:endParaRPr lang="en-GB" sz="2800" dirty="0" smtClean="0"/>
          </a:p>
          <a:p>
            <a:pPr marL="384175" indent="-384175" eaLnBrk="1" hangingPunct="1"/>
            <a:r>
              <a:rPr lang="en-GB" sz="2800" dirty="0" smtClean="0"/>
              <a:t>Be aware of the University Code of Practice on Research Misconduct especially regarding </a:t>
            </a:r>
          </a:p>
          <a:p>
            <a:pPr marL="952500" lvl="1" indent="-377825" eaLnBrk="1" hangingPunct="1"/>
            <a:r>
              <a:rPr lang="en-GB" sz="2400" dirty="0" smtClean="0"/>
              <a:t>ethics</a:t>
            </a:r>
          </a:p>
          <a:p>
            <a:pPr marL="952500" lvl="1" indent="-377825" eaLnBrk="1" hangingPunct="1"/>
            <a:r>
              <a:rPr lang="en-GB" sz="2400" dirty="0" smtClean="0"/>
              <a:t>data protection</a:t>
            </a:r>
          </a:p>
          <a:p>
            <a:pPr marL="952500" lvl="1" indent="-377825" eaLnBrk="1" hangingPunct="1"/>
            <a:r>
              <a:rPr lang="en-GB" sz="2400" dirty="0" smtClean="0"/>
              <a:t>distortion/dishonesty regarding results</a:t>
            </a:r>
          </a:p>
          <a:p>
            <a:pPr marL="952500" lvl="1" indent="-377825" eaLnBrk="1" hangingPunct="1"/>
            <a:r>
              <a:rPr lang="en-GB" sz="2400" dirty="0" smtClean="0"/>
              <a:t>plagiarism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7BB14B61-A1E3-41A2-815F-852384350FEC}" type="slidenum">
              <a:rPr lang="en-GB" smtClean="0"/>
              <a:pPr/>
              <a:t>14</a:t>
            </a:fld>
            <a:endParaRPr lang="en-GB" smtClean="0"/>
          </a:p>
        </p:txBody>
      </p:sp>
      <p:sp>
        <p:nvSpPr>
          <p:cNvPr id="6147" name="Rectangle 1026"/>
          <p:cNvSpPr>
            <a:spLocks noGrp="1" noChangeArrowheads="1"/>
          </p:cNvSpPr>
          <p:nvPr>
            <p:ph type="title"/>
          </p:nvPr>
        </p:nvSpPr>
        <p:spPr>
          <a:xfrm>
            <a:off x="685800" y="260648"/>
            <a:ext cx="7772400" cy="685800"/>
          </a:xfrm>
        </p:spPr>
        <p:txBody>
          <a:bodyPr/>
          <a:lstStyle/>
          <a:p>
            <a:pPr eaLnBrk="1" hangingPunct="1"/>
            <a:r>
              <a:rPr lang="en-GB" b="1" dirty="0" smtClean="0">
                <a:solidFill>
                  <a:schemeClr val="accent6">
                    <a:lumMod val="75000"/>
                  </a:schemeClr>
                </a:solidFill>
              </a:rPr>
              <a:t>Research ethics</a:t>
            </a:r>
          </a:p>
        </p:txBody>
      </p:sp>
      <p:sp>
        <p:nvSpPr>
          <p:cNvPr id="6148" name="Rectangle 1027"/>
          <p:cNvSpPr>
            <a:spLocks noGrp="1" noChangeArrowheads="1"/>
          </p:cNvSpPr>
          <p:nvPr>
            <p:ph type="body" idx="1"/>
          </p:nvPr>
        </p:nvSpPr>
        <p:spPr>
          <a:xfrm>
            <a:off x="685800" y="1268760"/>
            <a:ext cx="7772400" cy="4114800"/>
          </a:xfrm>
        </p:spPr>
        <p:txBody>
          <a:bodyPr/>
          <a:lstStyle/>
          <a:p>
            <a:pPr eaLnBrk="1" hangingPunct="1">
              <a:lnSpc>
                <a:spcPct val="90000"/>
              </a:lnSpc>
            </a:pPr>
            <a:r>
              <a:rPr lang="en-US" sz="2800" dirty="0" smtClean="0"/>
              <a:t>Faculty of Health Sciences Committee for Ethics: </a:t>
            </a:r>
            <a:r>
              <a:rPr lang="en-US" sz="2800" dirty="0">
                <a:solidFill>
                  <a:schemeClr val="accent2">
                    <a:lumMod val="75000"/>
                  </a:schemeClr>
                </a:solidFill>
              </a:rPr>
              <a:t>https://www.bris.ac.uk/health-sciences/ethics</a:t>
            </a:r>
            <a:r>
              <a:rPr lang="en-US" sz="2800" dirty="0" smtClean="0">
                <a:solidFill>
                  <a:schemeClr val="accent2">
                    <a:lumMod val="75000"/>
                  </a:schemeClr>
                </a:solidFill>
              </a:rPr>
              <a:t>/</a:t>
            </a:r>
          </a:p>
          <a:p>
            <a:pPr marL="0" indent="0" eaLnBrk="1" hangingPunct="1">
              <a:lnSpc>
                <a:spcPct val="90000"/>
              </a:lnSpc>
              <a:buNone/>
            </a:pPr>
            <a:endParaRPr lang="en-GB" sz="2800" dirty="0" smtClean="0">
              <a:solidFill>
                <a:schemeClr val="accent2">
                  <a:lumMod val="75000"/>
                </a:schemeClr>
              </a:solidFill>
            </a:endParaRPr>
          </a:p>
          <a:p>
            <a:pPr eaLnBrk="1" hangingPunct="1">
              <a:lnSpc>
                <a:spcPct val="90000"/>
              </a:lnSpc>
            </a:pPr>
            <a:r>
              <a:rPr lang="en-GB" sz="2800" dirty="0" smtClean="0"/>
              <a:t>Research in the NHS (IRAS &amp; HRA):</a:t>
            </a:r>
            <a:br>
              <a:rPr lang="en-GB" sz="2800" dirty="0" smtClean="0"/>
            </a:br>
            <a:r>
              <a:rPr lang="en-GB" sz="2800" dirty="0" smtClean="0"/>
              <a:t> </a:t>
            </a:r>
            <a:r>
              <a:rPr lang="en-GB" sz="2800" dirty="0" smtClean="0">
                <a:solidFill>
                  <a:schemeClr val="accent2">
                    <a:lumMod val="75000"/>
                  </a:schemeClr>
                </a:solidFill>
              </a:rPr>
              <a:t>https://www.myresearchproject.org.uk/</a:t>
            </a:r>
          </a:p>
          <a:p>
            <a:pPr eaLnBrk="1" hangingPunct="1">
              <a:lnSpc>
                <a:spcPct val="90000"/>
              </a:lnSpc>
            </a:pPr>
            <a:endParaRPr lang="en-GB" sz="2800" dirty="0" smtClean="0">
              <a:solidFill>
                <a:schemeClr val="accent2">
                  <a:lumMod val="75000"/>
                </a:schemeClr>
              </a:solidFill>
            </a:endParaRPr>
          </a:p>
          <a:p>
            <a:pPr eaLnBrk="1" hangingPunct="1">
              <a:lnSpc>
                <a:spcPct val="90000"/>
              </a:lnSpc>
            </a:pPr>
            <a:r>
              <a:rPr lang="en-GB" sz="2800" dirty="0" smtClean="0"/>
              <a:t>Short Course on “Research Governance” – all MUST attend </a:t>
            </a:r>
          </a:p>
          <a:p>
            <a:pPr eaLnBrk="1" hangingPunct="1">
              <a:lnSpc>
                <a:spcPct val="90000"/>
              </a:lnSpc>
            </a:pPr>
            <a:endParaRPr lang="en-GB" sz="2800" dirty="0" smtClean="0"/>
          </a:p>
          <a:p>
            <a:pPr eaLnBrk="1" hangingPunct="1">
              <a:lnSpc>
                <a:spcPct val="90000"/>
              </a:lnSpc>
            </a:pPr>
            <a:r>
              <a:rPr lang="en-GB" sz="2800" dirty="0" smtClean="0"/>
              <a:t>Also be aware of School policies:</a:t>
            </a:r>
            <a:br>
              <a:rPr lang="en-GB" sz="2800" dirty="0" smtClean="0"/>
            </a:br>
            <a:r>
              <a:rPr lang="en-GB" sz="2400" dirty="0" smtClean="0">
                <a:solidFill>
                  <a:schemeClr val="accent2">
                    <a:lumMod val="75000"/>
                  </a:schemeClr>
                </a:solidFill>
              </a:rPr>
              <a:t>https://www.bris.ac.uk/social-community-medicine/intranet/policy/index.html</a:t>
            </a:r>
            <a:endParaRPr lang="en-GB" dirty="0" smtClean="0">
              <a:solidFill>
                <a:schemeClr val="accent2">
                  <a:lumMod val="75000"/>
                </a:schemeClr>
              </a:solidFill>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A17BA529-DC9C-4770-94F2-4C334BE3ED48}" type="slidenum">
              <a:rPr lang="en-GB" smtClean="0"/>
              <a:pPr/>
              <a:t>15</a:t>
            </a:fld>
            <a:endParaRPr lang="en-GB" smtClean="0"/>
          </a:p>
        </p:txBody>
      </p:sp>
      <p:sp>
        <p:nvSpPr>
          <p:cNvPr id="7171" name="Rectangle 2"/>
          <p:cNvSpPr>
            <a:spLocks noGrp="1" noChangeArrowheads="1"/>
          </p:cNvSpPr>
          <p:nvPr>
            <p:ph type="title"/>
          </p:nvPr>
        </p:nvSpPr>
        <p:spPr>
          <a:xfrm>
            <a:off x="685800" y="188640"/>
            <a:ext cx="7772400" cy="1143000"/>
          </a:xfrm>
        </p:spPr>
        <p:txBody>
          <a:bodyPr/>
          <a:lstStyle/>
          <a:p>
            <a:pPr eaLnBrk="1" hangingPunct="1"/>
            <a:r>
              <a:rPr lang="en-GB" b="1" dirty="0" smtClean="0">
                <a:solidFill>
                  <a:schemeClr val="accent6">
                    <a:lumMod val="75000"/>
                  </a:schemeClr>
                </a:solidFill>
              </a:rPr>
              <a:t>Plagiarism</a:t>
            </a:r>
          </a:p>
        </p:txBody>
      </p:sp>
      <p:sp>
        <p:nvSpPr>
          <p:cNvPr id="7172" name="Rectangle 3"/>
          <p:cNvSpPr>
            <a:spLocks noGrp="1" noChangeArrowheads="1"/>
          </p:cNvSpPr>
          <p:nvPr>
            <p:ph type="body" idx="1"/>
          </p:nvPr>
        </p:nvSpPr>
        <p:spPr>
          <a:xfrm>
            <a:off x="323528" y="1484784"/>
            <a:ext cx="8568952" cy="4680520"/>
          </a:xfrm>
        </p:spPr>
        <p:txBody>
          <a:bodyPr/>
          <a:lstStyle/>
          <a:p>
            <a:pPr marL="0" indent="0" eaLnBrk="1" hangingPunct="1">
              <a:lnSpc>
                <a:spcPct val="90000"/>
              </a:lnSpc>
              <a:buNone/>
            </a:pPr>
            <a:r>
              <a:rPr lang="en-GB" sz="2400" dirty="0" smtClean="0">
                <a:cs typeface="Arial" charset="0"/>
              </a:rPr>
              <a:t>Plagiarism - unacknowledged inclusion in a student’s work of material derived from the published or unpublished work of another. This constitutes plagiarism whether it is intentional or unintentional. “Work” includes internet sources as well as printed material</a:t>
            </a:r>
            <a:br>
              <a:rPr lang="en-GB" sz="2400" dirty="0" smtClean="0">
                <a:cs typeface="Arial" charset="0"/>
              </a:rPr>
            </a:br>
            <a:endParaRPr lang="en-GB" sz="2400" dirty="0" smtClean="0">
              <a:cs typeface="Arial" charset="0"/>
            </a:endParaRPr>
          </a:p>
          <a:p>
            <a:pPr marL="0" indent="0" eaLnBrk="1" hangingPunct="1">
              <a:lnSpc>
                <a:spcPct val="90000"/>
              </a:lnSpc>
              <a:buNone/>
            </a:pPr>
            <a:r>
              <a:rPr lang="en-GB" sz="2400" dirty="0" smtClean="0"/>
              <a:t>Any thesis, dissertation, essay, or other course work must be the student’s own work and must not contain plagiarised material.  Any instance of plagiarism in such coursework will be treated as an offence under these regulations. (University's Examination Regulations Section 3.1)</a:t>
            </a:r>
          </a:p>
          <a:p>
            <a:pPr marL="0" indent="0" eaLnBrk="1" hangingPunct="1">
              <a:lnSpc>
                <a:spcPct val="90000"/>
              </a:lnSpc>
              <a:buNone/>
            </a:pPr>
            <a:endParaRPr lang="en-GB" sz="2400" dirty="0" smtClean="0"/>
          </a:p>
          <a:p>
            <a:pPr marL="0" indent="0" eaLnBrk="1" hangingPunct="1">
              <a:lnSpc>
                <a:spcPct val="90000"/>
              </a:lnSpc>
              <a:buNone/>
            </a:pPr>
            <a:r>
              <a:rPr lang="en-GB" sz="2000" dirty="0" smtClean="0">
                <a:solidFill>
                  <a:schemeClr val="accent2">
                    <a:lumMod val="75000"/>
                  </a:schemeClr>
                </a:solidFill>
              </a:rPr>
              <a:t>http://www.bristol.ac.uk/library/support/findinginfo/plagiarism/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09600"/>
            <a:ext cx="8424936" cy="1143000"/>
          </a:xfrm>
        </p:spPr>
        <p:txBody>
          <a:bodyPr/>
          <a:lstStyle/>
          <a:p>
            <a:r>
              <a:rPr lang="en-GB" sz="3600" b="1" dirty="0" err="1" smtClean="0">
                <a:solidFill>
                  <a:schemeClr val="accent6">
                    <a:lumMod val="75000"/>
                  </a:schemeClr>
                </a:solidFill>
              </a:rPr>
              <a:t>Turnitin</a:t>
            </a:r>
            <a:r>
              <a:rPr lang="en-GB" sz="3600" b="1" dirty="0" smtClean="0">
                <a:solidFill>
                  <a:schemeClr val="accent6">
                    <a:lumMod val="75000"/>
                  </a:schemeClr>
                </a:solidFill>
              </a:rPr>
              <a:t> – Plagiarism detection software</a:t>
            </a:r>
            <a:endParaRPr lang="en-GB" sz="3600" b="1" dirty="0">
              <a:solidFill>
                <a:schemeClr val="accent6">
                  <a:lumMod val="75000"/>
                </a:schemeClr>
              </a:solidFill>
            </a:endParaRPr>
          </a:p>
        </p:txBody>
      </p:sp>
      <p:sp>
        <p:nvSpPr>
          <p:cNvPr id="3" name="Content Placeholder 2"/>
          <p:cNvSpPr>
            <a:spLocks noGrp="1"/>
          </p:cNvSpPr>
          <p:nvPr>
            <p:ph idx="1"/>
          </p:nvPr>
        </p:nvSpPr>
        <p:spPr>
          <a:xfrm>
            <a:off x="179512" y="1981200"/>
            <a:ext cx="8784976" cy="4114800"/>
          </a:xfrm>
        </p:spPr>
        <p:txBody>
          <a:bodyPr/>
          <a:lstStyle/>
          <a:p>
            <a:pPr fontAlgn="t"/>
            <a:r>
              <a:rPr lang="en-GB" sz="2400" dirty="0" smtClean="0"/>
              <a:t>From 1st </a:t>
            </a:r>
            <a:r>
              <a:rPr lang="en-GB" sz="2400" dirty="0"/>
              <a:t>January 2015 all postgraduate research students </a:t>
            </a:r>
            <a:r>
              <a:rPr lang="en-GB" sz="2400" dirty="0" smtClean="0"/>
              <a:t>are required </a:t>
            </a:r>
            <a:r>
              <a:rPr lang="en-GB" sz="2400" dirty="0"/>
              <a:t>to submit an electronic version of their final dissertation for text </a:t>
            </a:r>
            <a:r>
              <a:rPr lang="en-GB" sz="2400" dirty="0" smtClean="0"/>
              <a:t>checking (using </a:t>
            </a:r>
            <a:r>
              <a:rPr lang="en-GB" sz="2400" dirty="0" err="1" smtClean="0"/>
              <a:t>Turnitin</a:t>
            </a:r>
            <a:r>
              <a:rPr lang="en-GB" sz="2400" dirty="0" smtClean="0"/>
              <a:t>), </a:t>
            </a:r>
            <a:r>
              <a:rPr lang="en-GB" sz="2400" dirty="0"/>
              <a:t>in addition to the two hard copies submitted to the Exams Office</a:t>
            </a:r>
            <a:r>
              <a:rPr lang="en-GB" sz="2400" dirty="0" smtClean="0"/>
              <a:t>.</a:t>
            </a:r>
          </a:p>
          <a:p>
            <a:pPr fontAlgn="t"/>
            <a:endParaRPr lang="en-GB" sz="1200" dirty="0"/>
          </a:p>
          <a:p>
            <a:pPr fontAlgn="t"/>
            <a:r>
              <a:rPr lang="en-GB" sz="2400" dirty="0" smtClean="0"/>
              <a:t>The report from </a:t>
            </a:r>
            <a:r>
              <a:rPr lang="en-GB" sz="2400" dirty="0" err="1" smtClean="0"/>
              <a:t>Turnitin</a:t>
            </a:r>
            <a:r>
              <a:rPr lang="en-GB" sz="2400" dirty="0" smtClean="0"/>
              <a:t> will </a:t>
            </a:r>
            <a:r>
              <a:rPr lang="en-GB" sz="2400" dirty="0"/>
              <a:t>help to ensure that all submitted text for marking is the student's own and that appropriate systems for referencing and correct citation have been used. </a:t>
            </a:r>
            <a:endParaRPr lang="en-GB" sz="2400" dirty="0" smtClean="0"/>
          </a:p>
          <a:p>
            <a:pPr fontAlgn="t"/>
            <a:endParaRPr lang="en-GB" sz="1200" dirty="0"/>
          </a:p>
          <a:p>
            <a:pPr fontAlgn="t"/>
            <a:r>
              <a:rPr lang="en-GB" sz="2400" dirty="0"/>
              <a:t>You will have opportunities to receive formative feedback on submissions through </a:t>
            </a:r>
            <a:r>
              <a:rPr lang="en-GB" sz="2400" dirty="0" err="1"/>
              <a:t>Turnitin</a:t>
            </a:r>
            <a:r>
              <a:rPr lang="en-GB" sz="2400" dirty="0"/>
              <a:t> during the course of your studies. </a:t>
            </a:r>
            <a:endParaRPr lang="en-GB" sz="2400" dirty="0" smtClean="0"/>
          </a:p>
          <a:p>
            <a:pPr marL="0" indent="0" fontAlgn="t">
              <a:buNone/>
            </a:pPr>
            <a:r>
              <a:rPr lang="en-GB" sz="2400" dirty="0"/>
              <a:t/>
            </a:r>
            <a:br>
              <a:rPr lang="en-GB" sz="2400" dirty="0"/>
            </a:br>
            <a:endParaRPr lang="en-GB" sz="2400" dirty="0"/>
          </a:p>
        </p:txBody>
      </p:sp>
      <p:sp>
        <p:nvSpPr>
          <p:cNvPr id="4" name="Slide Number Placeholder 3"/>
          <p:cNvSpPr>
            <a:spLocks noGrp="1"/>
          </p:cNvSpPr>
          <p:nvPr>
            <p:ph type="sldNum" sz="quarter" idx="12"/>
          </p:nvPr>
        </p:nvSpPr>
        <p:spPr/>
        <p:txBody>
          <a:bodyPr/>
          <a:lstStyle/>
          <a:p>
            <a:pPr>
              <a:defRPr/>
            </a:pPr>
            <a:fld id="{1E8C0B9E-721A-4C4F-80AD-400C7E55D443}" type="slidenum">
              <a:rPr lang="en-GB" smtClean="0"/>
              <a:pPr>
                <a:defRPr/>
              </a:pPr>
              <a:t>16</a:t>
            </a:fld>
            <a:endParaRPr lang="en-GB"/>
          </a:p>
        </p:txBody>
      </p:sp>
    </p:spTree>
    <p:extLst>
      <p:ext uri="{BB962C8B-B14F-4D97-AF65-F5344CB8AC3E}">
        <p14:creationId xmlns:p14="http://schemas.microsoft.com/office/powerpoint/2010/main" val="10786915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EDAEBCA1-EC57-4739-8DEE-DCF1BA3B996A}" type="slidenum">
              <a:rPr lang="en-GB" smtClean="0"/>
              <a:pPr/>
              <a:t>17</a:t>
            </a:fld>
            <a:endParaRPr lang="en-GB" smtClean="0"/>
          </a:p>
        </p:txBody>
      </p:sp>
      <p:sp>
        <p:nvSpPr>
          <p:cNvPr id="13315" name="Rectangle 2"/>
          <p:cNvSpPr>
            <a:spLocks noGrp="1" noChangeArrowheads="1"/>
          </p:cNvSpPr>
          <p:nvPr>
            <p:ph type="title"/>
          </p:nvPr>
        </p:nvSpPr>
        <p:spPr>
          <a:xfrm>
            <a:off x="685800" y="260648"/>
            <a:ext cx="7772400" cy="1143000"/>
          </a:xfrm>
        </p:spPr>
        <p:txBody>
          <a:bodyPr/>
          <a:lstStyle/>
          <a:p>
            <a:pPr eaLnBrk="1" hangingPunct="1"/>
            <a:r>
              <a:rPr lang="en-GB" b="1" dirty="0" smtClean="0">
                <a:solidFill>
                  <a:schemeClr val="accent6">
                    <a:lumMod val="75000"/>
                  </a:schemeClr>
                </a:solidFill>
              </a:rPr>
              <a:t>Regulations</a:t>
            </a:r>
          </a:p>
        </p:txBody>
      </p:sp>
      <p:sp>
        <p:nvSpPr>
          <p:cNvPr id="13316" name="Rectangle 3"/>
          <p:cNvSpPr>
            <a:spLocks noGrp="1" noChangeArrowheads="1"/>
          </p:cNvSpPr>
          <p:nvPr>
            <p:ph type="body" idx="1"/>
          </p:nvPr>
        </p:nvSpPr>
        <p:spPr>
          <a:xfrm>
            <a:off x="685800" y="1330424"/>
            <a:ext cx="7772400" cy="4114800"/>
          </a:xfrm>
        </p:spPr>
        <p:txBody>
          <a:bodyPr/>
          <a:lstStyle/>
          <a:p>
            <a:pPr eaLnBrk="1" hangingPunct="1"/>
            <a:r>
              <a:rPr lang="en-GB" dirty="0" smtClean="0"/>
              <a:t>Cannot include work already submitted to any degree awarding body</a:t>
            </a:r>
          </a:p>
          <a:p>
            <a:pPr eaLnBrk="1" hangingPunct="1">
              <a:buNone/>
            </a:pPr>
            <a:r>
              <a:rPr lang="en-GB" dirty="0" smtClean="0">
                <a:solidFill>
                  <a:schemeClr val="accent2">
                    <a:lumMod val="75000"/>
                  </a:schemeClr>
                </a:solidFill>
              </a:rPr>
              <a:t>   http://www.bristol.ac.uk/exams/research/</a:t>
            </a:r>
          </a:p>
          <a:p>
            <a:pPr eaLnBrk="1" hangingPunct="1">
              <a:buNone/>
            </a:pPr>
            <a:endParaRPr lang="en-GB" dirty="0" smtClean="0">
              <a:solidFill>
                <a:schemeClr val="accent2">
                  <a:lumMod val="75000"/>
                </a:schemeClr>
              </a:solidFill>
            </a:endParaRPr>
          </a:p>
          <a:p>
            <a:pPr eaLnBrk="1" hangingPunct="1"/>
            <a:r>
              <a:rPr lang="en-GB" b="1" dirty="0" smtClean="0">
                <a:solidFill>
                  <a:schemeClr val="accent2">
                    <a:lumMod val="75000"/>
                  </a:schemeClr>
                </a:solidFill>
              </a:rPr>
              <a:t>PhD: </a:t>
            </a:r>
            <a:r>
              <a:rPr lang="en-GB" dirty="0" smtClean="0"/>
              <a:t>should not exceed 80,000 words excluding references, appendices &amp; lists of contents</a:t>
            </a:r>
          </a:p>
          <a:p>
            <a:pPr eaLnBrk="1" hangingPunct="1"/>
            <a:endParaRPr lang="en-GB" dirty="0" smtClean="0"/>
          </a:p>
          <a:p>
            <a:pPr eaLnBrk="1" hangingPunct="1"/>
            <a:r>
              <a:rPr lang="en-GB" dirty="0" smtClean="0"/>
              <a:t>Regulations different for </a:t>
            </a:r>
            <a:r>
              <a:rPr lang="en-GB" b="1" dirty="0" smtClean="0">
                <a:solidFill>
                  <a:schemeClr val="accent2">
                    <a:lumMod val="75000"/>
                  </a:schemeClr>
                </a:solidFill>
              </a:rPr>
              <a:t>MD</a:t>
            </a:r>
            <a:r>
              <a:rPr lang="en-GB" dirty="0" smtClean="0"/>
              <a:t> and </a:t>
            </a:r>
            <a:r>
              <a:rPr lang="en-GB" b="1" dirty="0" smtClean="0">
                <a:solidFill>
                  <a:schemeClr val="accent2">
                    <a:lumMod val="75000"/>
                  </a:schemeClr>
                </a:solidFill>
              </a:rPr>
              <a:t>PhD by publication</a:t>
            </a:r>
          </a:p>
          <a:p>
            <a:pPr eaLnBrk="1" hangingPunct="1">
              <a:buNone/>
            </a:pPr>
            <a:endParaRPr lang="en-GB" dirty="0" smtClean="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solidFill>
                  <a:schemeClr val="accent6">
                    <a:lumMod val="75000"/>
                  </a:schemeClr>
                </a:solidFill>
              </a:rPr>
              <a:t>Bristol Doctoral College</a:t>
            </a:r>
            <a:endParaRPr lang="en-GB" sz="4000" b="1" dirty="0">
              <a:solidFill>
                <a:schemeClr val="accent6">
                  <a:lumMod val="75000"/>
                </a:schemeClr>
              </a:solidFill>
            </a:endParaRPr>
          </a:p>
        </p:txBody>
      </p:sp>
      <p:sp>
        <p:nvSpPr>
          <p:cNvPr id="3" name="Content Placeholder 2"/>
          <p:cNvSpPr>
            <a:spLocks noGrp="1"/>
          </p:cNvSpPr>
          <p:nvPr>
            <p:ph idx="1"/>
          </p:nvPr>
        </p:nvSpPr>
        <p:spPr>
          <a:xfrm>
            <a:off x="685800" y="1844824"/>
            <a:ext cx="7772400" cy="4114800"/>
          </a:xfrm>
        </p:spPr>
        <p:txBody>
          <a:bodyPr/>
          <a:lstStyle/>
          <a:p>
            <a:r>
              <a:rPr lang="en-GB" sz="2800" dirty="0">
                <a:solidFill>
                  <a:schemeClr val="accent6">
                    <a:lumMod val="75000"/>
                  </a:schemeClr>
                </a:solidFill>
                <a:hlinkClick r:id="rId2"/>
              </a:rPr>
              <a:t>http://www.bristol.ac.uk/doctoral-college/about</a:t>
            </a:r>
            <a:r>
              <a:rPr lang="en-GB" sz="2800" dirty="0" smtClean="0">
                <a:solidFill>
                  <a:schemeClr val="accent6">
                    <a:lumMod val="75000"/>
                  </a:schemeClr>
                </a:solidFill>
                <a:hlinkClick r:id="rId2"/>
              </a:rPr>
              <a:t>/</a:t>
            </a:r>
            <a:endParaRPr lang="en-GB" sz="2800" dirty="0" smtClean="0">
              <a:solidFill>
                <a:schemeClr val="accent6">
                  <a:lumMod val="75000"/>
                </a:schemeClr>
              </a:solidFill>
            </a:endParaRPr>
          </a:p>
          <a:p>
            <a:r>
              <a:rPr lang="en-GB" sz="2800" dirty="0" smtClean="0"/>
              <a:t>Provides </a:t>
            </a:r>
            <a:r>
              <a:rPr lang="en-GB" sz="2800" dirty="0"/>
              <a:t>a focal point for doctoral training activity </a:t>
            </a:r>
            <a:r>
              <a:rPr lang="en-GB" sz="2800" dirty="0" smtClean="0"/>
              <a:t>across </a:t>
            </a:r>
            <a:r>
              <a:rPr lang="en-GB" sz="2800" dirty="0"/>
              <a:t>the University </a:t>
            </a:r>
            <a:endParaRPr lang="en-GB" sz="2800" dirty="0" smtClean="0"/>
          </a:p>
          <a:p>
            <a:endParaRPr lang="en-GB" sz="2800" dirty="0" smtClean="0"/>
          </a:p>
          <a:p>
            <a:r>
              <a:rPr lang="en-GB" sz="2800" dirty="0" smtClean="0"/>
              <a:t>Key </a:t>
            </a:r>
            <a:r>
              <a:rPr lang="en-GB" sz="2800" dirty="0"/>
              <a:t>aims are to:</a:t>
            </a:r>
          </a:p>
          <a:p>
            <a:pPr lvl="1"/>
            <a:r>
              <a:rPr lang="en-GB" sz="2400" dirty="0"/>
              <a:t>Provide a hub of information and guidance for all </a:t>
            </a:r>
            <a:r>
              <a:rPr lang="en-GB" sz="2400" dirty="0" smtClean="0"/>
              <a:t>PG </a:t>
            </a:r>
            <a:r>
              <a:rPr lang="en-GB" sz="2400" dirty="0"/>
              <a:t>students working towards a doctoral </a:t>
            </a:r>
            <a:r>
              <a:rPr lang="en-GB" sz="2400" dirty="0" smtClean="0"/>
              <a:t>degree</a:t>
            </a:r>
            <a:endParaRPr lang="en-GB" sz="2400" dirty="0"/>
          </a:p>
          <a:p>
            <a:pPr lvl="1"/>
            <a:r>
              <a:rPr lang="en-GB" sz="2400" dirty="0"/>
              <a:t>Coordinate a central skills training and researcher development programme to support </a:t>
            </a:r>
            <a:r>
              <a:rPr lang="en-GB" sz="2400" dirty="0" smtClean="0"/>
              <a:t>postgraduates</a:t>
            </a:r>
            <a:endParaRPr lang="en-GB" sz="2400" dirty="0"/>
          </a:p>
        </p:txBody>
      </p:sp>
      <p:sp>
        <p:nvSpPr>
          <p:cNvPr id="4" name="Slide Number Placeholder 3"/>
          <p:cNvSpPr>
            <a:spLocks noGrp="1"/>
          </p:cNvSpPr>
          <p:nvPr>
            <p:ph type="sldNum" sz="quarter" idx="12"/>
          </p:nvPr>
        </p:nvSpPr>
        <p:spPr/>
        <p:txBody>
          <a:bodyPr/>
          <a:lstStyle/>
          <a:p>
            <a:pPr>
              <a:defRPr/>
            </a:pPr>
            <a:fld id="{1E8C0B9E-721A-4C4F-80AD-400C7E55D443}" type="slidenum">
              <a:rPr lang="en-GB" smtClean="0"/>
              <a:pPr>
                <a:defRPr/>
              </a:pPr>
              <a:t>18</a:t>
            </a:fld>
            <a:endParaRPr lang="en-GB"/>
          </a:p>
        </p:txBody>
      </p:sp>
    </p:spTree>
    <p:extLst>
      <p:ext uri="{BB962C8B-B14F-4D97-AF65-F5344CB8AC3E}">
        <p14:creationId xmlns:p14="http://schemas.microsoft.com/office/powerpoint/2010/main" val="9943305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1143000"/>
          </a:xfrm>
        </p:spPr>
        <p:txBody>
          <a:bodyPr/>
          <a:lstStyle/>
          <a:p>
            <a:r>
              <a:rPr lang="en-GB" sz="4000" b="1" dirty="0" err="1" smtClean="0">
                <a:solidFill>
                  <a:schemeClr val="accent6">
                    <a:lumMod val="75000"/>
                  </a:schemeClr>
                </a:solidFill>
              </a:rPr>
              <a:t>STaR</a:t>
            </a:r>
            <a:endParaRPr lang="en-GB" sz="4000" b="1" dirty="0">
              <a:solidFill>
                <a:schemeClr val="accent6">
                  <a:lumMod val="75000"/>
                </a:schemeClr>
              </a:solidFill>
            </a:endParaRPr>
          </a:p>
        </p:txBody>
      </p:sp>
      <p:sp>
        <p:nvSpPr>
          <p:cNvPr id="3" name="Content Placeholder 2"/>
          <p:cNvSpPr>
            <a:spLocks noGrp="1"/>
          </p:cNvSpPr>
          <p:nvPr>
            <p:ph idx="1"/>
          </p:nvPr>
        </p:nvSpPr>
        <p:spPr>
          <a:xfrm>
            <a:off x="685800" y="1340768"/>
            <a:ext cx="8134672" cy="4114800"/>
          </a:xfrm>
        </p:spPr>
        <p:txBody>
          <a:bodyPr/>
          <a:lstStyle/>
          <a:p>
            <a:r>
              <a:rPr lang="en-GB" sz="2800" dirty="0" smtClean="0"/>
              <a:t>Online </a:t>
            </a:r>
            <a:r>
              <a:rPr lang="en-GB" sz="2800" dirty="0"/>
              <a:t>tool designed </a:t>
            </a:r>
            <a:r>
              <a:rPr lang="en-GB" sz="2800" dirty="0" smtClean="0"/>
              <a:t>for PG researchers </a:t>
            </a:r>
            <a:r>
              <a:rPr lang="en-GB" sz="2800" dirty="0"/>
              <a:t>to:</a:t>
            </a:r>
          </a:p>
          <a:p>
            <a:pPr lvl="1"/>
            <a:r>
              <a:rPr lang="en-GB" sz="2400" dirty="0"/>
              <a:t>Record meetings with supervisors, setting and managing research objectives;</a:t>
            </a:r>
          </a:p>
          <a:p>
            <a:pPr lvl="1"/>
            <a:r>
              <a:rPr lang="en-GB" sz="2400" dirty="0"/>
              <a:t>Explore skills training and researcher development opportunities, planning and tracking development needs;</a:t>
            </a:r>
          </a:p>
          <a:p>
            <a:pPr lvl="1"/>
            <a:r>
              <a:rPr lang="en-GB" sz="2400" dirty="0"/>
              <a:t>Access a public space on </a:t>
            </a:r>
            <a:r>
              <a:rPr lang="en-GB" sz="2400" dirty="0" smtClean="0"/>
              <a:t>Pure (</a:t>
            </a:r>
            <a:r>
              <a:rPr lang="en-GB" sz="2400" dirty="0" err="1" smtClean="0"/>
              <a:t>UoB's</a:t>
            </a:r>
            <a:r>
              <a:rPr lang="en-GB" sz="2400" dirty="0" smtClean="0"/>
              <a:t> </a:t>
            </a:r>
            <a:r>
              <a:rPr lang="en-GB" sz="2400" dirty="0"/>
              <a:t>research information </a:t>
            </a:r>
            <a:r>
              <a:rPr lang="en-GB" sz="2400" dirty="0" smtClean="0"/>
              <a:t>system) to </a:t>
            </a:r>
            <a:r>
              <a:rPr lang="en-GB" sz="2400" dirty="0"/>
              <a:t>upload publications and develop an online profile;</a:t>
            </a:r>
          </a:p>
          <a:p>
            <a:pPr lvl="1"/>
            <a:r>
              <a:rPr lang="en-GB" sz="2400" dirty="0"/>
              <a:t>Keep or share documents and notes on any aspect of research;</a:t>
            </a:r>
          </a:p>
          <a:p>
            <a:pPr lvl="1"/>
            <a:r>
              <a:rPr lang="en-GB" sz="2400" dirty="0"/>
              <a:t>Complete the forms and processes required for regular Progress </a:t>
            </a:r>
            <a:r>
              <a:rPr lang="en-GB" sz="2400" dirty="0" smtClean="0"/>
              <a:t>Monitoring</a:t>
            </a:r>
          </a:p>
          <a:p>
            <a:pPr marL="457200" lvl="1" indent="0">
              <a:buNone/>
            </a:pPr>
            <a:r>
              <a:rPr lang="en-GB" sz="2400" dirty="0">
                <a:solidFill>
                  <a:schemeClr val="accent6">
                    <a:lumMod val="75000"/>
                  </a:schemeClr>
                </a:solidFill>
              </a:rPr>
              <a:t>http://www.bristol.ac.uk/doctoral-college/star/</a:t>
            </a:r>
            <a:endParaRPr lang="en-GB" dirty="0"/>
          </a:p>
          <a:p>
            <a:endParaRPr lang="en-GB" dirty="0"/>
          </a:p>
        </p:txBody>
      </p:sp>
      <p:sp>
        <p:nvSpPr>
          <p:cNvPr id="4" name="Slide Number Placeholder 3"/>
          <p:cNvSpPr>
            <a:spLocks noGrp="1"/>
          </p:cNvSpPr>
          <p:nvPr>
            <p:ph type="sldNum" sz="quarter" idx="12"/>
          </p:nvPr>
        </p:nvSpPr>
        <p:spPr/>
        <p:txBody>
          <a:bodyPr/>
          <a:lstStyle/>
          <a:p>
            <a:pPr>
              <a:defRPr/>
            </a:pPr>
            <a:fld id="{1E8C0B9E-721A-4C4F-80AD-400C7E55D443}" type="slidenum">
              <a:rPr lang="en-GB" smtClean="0"/>
              <a:pPr>
                <a:defRPr/>
              </a:pPr>
              <a:t>19</a:t>
            </a:fld>
            <a:endParaRPr lang="en-GB" dirty="0"/>
          </a:p>
        </p:txBody>
      </p:sp>
    </p:spTree>
    <p:extLst>
      <p:ext uri="{BB962C8B-B14F-4D97-AF65-F5344CB8AC3E}">
        <p14:creationId xmlns:p14="http://schemas.microsoft.com/office/powerpoint/2010/main" val="356383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0899020E-96BC-40C9-ABC8-4C7FAC63CCA6}" type="slidenum">
              <a:rPr lang="en-GB" smtClean="0"/>
              <a:pPr/>
              <a:t>2</a:t>
            </a:fld>
            <a:endParaRPr lang="en-GB" smtClean="0"/>
          </a:p>
        </p:txBody>
      </p:sp>
      <p:sp>
        <p:nvSpPr>
          <p:cNvPr id="3075" name="Rectangle 2050"/>
          <p:cNvSpPr>
            <a:spLocks noGrp="1" noChangeArrowheads="1"/>
          </p:cNvSpPr>
          <p:nvPr>
            <p:ph type="title"/>
          </p:nvPr>
        </p:nvSpPr>
        <p:spPr>
          <a:xfrm>
            <a:off x="381000" y="228600"/>
            <a:ext cx="8382000" cy="914400"/>
          </a:xfrm>
        </p:spPr>
        <p:txBody>
          <a:bodyPr/>
          <a:lstStyle/>
          <a:p>
            <a:pPr eaLnBrk="1" hangingPunct="1"/>
            <a:r>
              <a:rPr lang="en-GB" b="1" dirty="0" smtClean="0">
                <a:solidFill>
                  <a:schemeClr val="accent6">
                    <a:lumMod val="75000"/>
                  </a:schemeClr>
                </a:solidFill>
              </a:rPr>
              <a:t>Faculty Structure</a:t>
            </a:r>
          </a:p>
        </p:txBody>
      </p:sp>
      <p:sp>
        <p:nvSpPr>
          <p:cNvPr id="3076" name="Rectangle 2051"/>
          <p:cNvSpPr>
            <a:spLocks noGrp="1" noChangeArrowheads="1"/>
          </p:cNvSpPr>
          <p:nvPr>
            <p:ph type="body" idx="1"/>
          </p:nvPr>
        </p:nvSpPr>
        <p:spPr>
          <a:xfrm>
            <a:off x="914400" y="1295400"/>
            <a:ext cx="8122096" cy="4876800"/>
          </a:xfrm>
        </p:spPr>
        <p:txBody>
          <a:bodyPr/>
          <a:lstStyle/>
          <a:p>
            <a:pPr eaLnBrk="1" hangingPunct="1">
              <a:lnSpc>
                <a:spcPct val="90000"/>
              </a:lnSpc>
            </a:pPr>
            <a:r>
              <a:rPr lang="en-GB" sz="2800" dirty="0" smtClean="0"/>
              <a:t>Faculty of Health Sciences</a:t>
            </a:r>
          </a:p>
          <a:p>
            <a:pPr lvl="1" eaLnBrk="1" hangingPunct="1">
              <a:lnSpc>
                <a:spcPct val="90000"/>
              </a:lnSpc>
            </a:pPr>
            <a:r>
              <a:rPr lang="en-GB" sz="2400" dirty="0" smtClean="0"/>
              <a:t>Centre for Health Sciences Education and 4 Schools</a:t>
            </a:r>
          </a:p>
          <a:p>
            <a:pPr eaLnBrk="1" hangingPunct="1">
              <a:lnSpc>
                <a:spcPct val="90000"/>
              </a:lnSpc>
            </a:pPr>
            <a:endParaRPr lang="en-GB" sz="2800" dirty="0" smtClean="0"/>
          </a:p>
          <a:p>
            <a:pPr eaLnBrk="1" hangingPunct="1">
              <a:lnSpc>
                <a:spcPct val="90000"/>
              </a:lnSpc>
            </a:pPr>
            <a:r>
              <a:rPr lang="en-GB" sz="2800" dirty="0" smtClean="0"/>
              <a:t>School of Oral and Dental Sciences</a:t>
            </a:r>
          </a:p>
          <a:p>
            <a:pPr eaLnBrk="1" hangingPunct="1">
              <a:lnSpc>
                <a:spcPct val="90000"/>
              </a:lnSpc>
            </a:pPr>
            <a:r>
              <a:rPr lang="en-GB" sz="2800" dirty="0" smtClean="0"/>
              <a:t>School of Veterinary Sciences</a:t>
            </a:r>
          </a:p>
          <a:p>
            <a:pPr eaLnBrk="1" hangingPunct="1">
              <a:lnSpc>
                <a:spcPct val="90000"/>
              </a:lnSpc>
            </a:pPr>
            <a:r>
              <a:rPr lang="en-GB" sz="2800" dirty="0"/>
              <a:t>School of Clinical Sciences</a:t>
            </a:r>
          </a:p>
          <a:p>
            <a:pPr eaLnBrk="1" hangingPunct="1">
              <a:lnSpc>
                <a:spcPct val="90000"/>
              </a:lnSpc>
            </a:pPr>
            <a:r>
              <a:rPr lang="en-GB" sz="2800" b="1" dirty="0" smtClean="0"/>
              <a:t>School of Social and Community Medicine</a:t>
            </a:r>
          </a:p>
          <a:p>
            <a:pPr lvl="1" eaLnBrk="1" hangingPunct="1">
              <a:lnSpc>
                <a:spcPct val="90000"/>
              </a:lnSpc>
            </a:pPr>
            <a:r>
              <a:rPr lang="en-GB" sz="2400" dirty="0" smtClean="0"/>
              <a:t>Two </a:t>
            </a:r>
            <a:r>
              <a:rPr lang="en-GB" sz="2400" dirty="0"/>
              <a:t>main </a:t>
            </a:r>
            <a:r>
              <a:rPr lang="en-GB" sz="2400" dirty="0" smtClean="0"/>
              <a:t>sites: </a:t>
            </a:r>
            <a:r>
              <a:rPr lang="en-GB" sz="2000" dirty="0" err="1" smtClean="0"/>
              <a:t>Canynge</a:t>
            </a:r>
            <a:r>
              <a:rPr lang="en-GB" sz="2000" dirty="0" smtClean="0"/>
              <a:t> Hall &amp; Oakfield House</a:t>
            </a:r>
          </a:p>
          <a:p>
            <a:pPr lvl="1" eaLnBrk="1" hangingPunct="1">
              <a:lnSpc>
                <a:spcPct val="90000"/>
              </a:lnSpc>
            </a:pPr>
            <a:endParaRPr lang="en-GB" sz="2000" dirty="0"/>
          </a:p>
          <a:p>
            <a:pPr eaLnBrk="1" hangingPunct="1">
              <a:lnSpc>
                <a:spcPct val="90000"/>
              </a:lnSpc>
            </a:pPr>
            <a:r>
              <a:rPr lang="en-GB" sz="2400" dirty="0" smtClean="0"/>
              <a:t>from </a:t>
            </a:r>
            <a:r>
              <a:rPr lang="en-GB" sz="2400" dirty="0"/>
              <a:t>1 August </a:t>
            </a:r>
            <a:r>
              <a:rPr lang="en-GB" sz="2400" dirty="0" smtClean="0"/>
              <a:t>2017</a:t>
            </a:r>
          </a:p>
          <a:p>
            <a:pPr lvl="1" eaLnBrk="1" hangingPunct="1">
              <a:lnSpc>
                <a:spcPct val="90000"/>
              </a:lnSpc>
            </a:pPr>
            <a:r>
              <a:rPr lang="en-GB" sz="2000" dirty="0" smtClean="0"/>
              <a:t>School of Social and Clinical Medicine: SOCS+SSCM</a:t>
            </a:r>
            <a:endParaRPr lang="en-GB" sz="2000" dirty="0"/>
          </a:p>
          <a:p>
            <a:pPr eaLnBrk="1" hangingPunct="1">
              <a:lnSpc>
                <a:spcPct val="90000"/>
              </a:lnSpc>
            </a:pPr>
            <a:endParaRPr lang="en-GB"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9306537A-8BE4-4881-ADCA-61C2AA8EE6C0}" type="slidenum">
              <a:rPr lang="en-GB" smtClean="0"/>
              <a:pPr/>
              <a:t>20</a:t>
            </a:fld>
            <a:endParaRPr lang="en-GB" smtClean="0"/>
          </a:p>
        </p:txBody>
      </p:sp>
      <p:sp>
        <p:nvSpPr>
          <p:cNvPr id="9219" name="Rectangle 3074"/>
          <p:cNvSpPr>
            <a:spLocks noGrp="1" noChangeArrowheads="1"/>
          </p:cNvSpPr>
          <p:nvPr>
            <p:ph type="title"/>
          </p:nvPr>
        </p:nvSpPr>
        <p:spPr>
          <a:xfrm>
            <a:off x="685800" y="44624"/>
            <a:ext cx="7772400" cy="1143000"/>
          </a:xfrm>
        </p:spPr>
        <p:txBody>
          <a:bodyPr/>
          <a:lstStyle/>
          <a:p>
            <a:pPr eaLnBrk="1" hangingPunct="1"/>
            <a:r>
              <a:rPr lang="en-GB" b="1" dirty="0" smtClean="0">
                <a:solidFill>
                  <a:schemeClr val="accent6">
                    <a:lumMod val="75000"/>
                  </a:schemeClr>
                </a:solidFill>
              </a:rPr>
              <a:t>Research and skills training</a:t>
            </a:r>
          </a:p>
        </p:txBody>
      </p:sp>
      <p:sp>
        <p:nvSpPr>
          <p:cNvPr id="9220" name="Rectangle 3075"/>
          <p:cNvSpPr>
            <a:spLocks noGrp="1" noChangeArrowheads="1"/>
          </p:cNvSpPr>
          <p:nvPr>
            <p:ph type="body" idx="1"/>
          </p:nvPr>
        </p:nvSpPr>
        <p:spPr>
          <a:xfrm>
            <a:off x="323528" y="1124744"/>
            <a:ext cx="8568952" cy="5009728"/>
          </a:xfrm>
        </p:spPr>
        <p:txBody>
          <a:bodyPr/>
          <a:lstStyle/>
          <a:p>
            <a:pPr eaLnBrk="1" hangingPunct="1">
              <a:lnSpc>
                <a:spcPct val="90000"/>
              </a:lnSpc>
            </a:pPr>
            <a:r>
              <a:rPr lang="en-GB" sz="2800" dirty="0" smtClean="0">
                <a:cs typeface="Times New Roman" pitchFamily="18" charset="0"/>
              </a:rPr>
              <a:t>Short course programme:</a:t>
            </a:r>
          </a:p>
          <a:p>
            <a:pPr lvl="1" eaLnBrk="1" hangingPunct="1">
              <a:lnSpc>
                <a:spcPct val="90000"/>
              </a:lnSpc>
            </a:pPr>
            <a:r>
              <a:rPr lang="en-GB" sz="2400" dirty="0" smtClean="0">
                <a:solidFill>
                  <a:schemeClr val="accent2">
                    <a:lumMod val="75000"/>
                  </a:schemeClr>
                </a:solidFill>
                <a:cs typeface="Times New Roman" pitchFamily="18" charset="0"/>
              </a:rPr>
              <a:t>http://www.bris.ac.uk/social-community-medicine/shortcourse/</a:t>
            </a:r>
          </a:p>
          <a:p>
            <a:pPr lvl="1" eaLnBrk="1" hangingPunct="1">
              <a:lnSpc>
                <a:spcPct val="90000"/>
              </a:lnSpc>
            </a:pPr>
            <a:r>
              <a:rPr lang="en-GB" sz="2800" dirty="0" smtClean="0">
                <a:cs typeface="Times New Roman" pitchFamily="18" charset="0"/>
              </a:rPr>
              <a:t>Supervisors to approve all short courses and when it is best for these to be done</a:t>
            </a:r>
          </a:p>
          <a:p>
            <a:pPr lvl="1" eaLnBrk="1" hangingPunct="1">
              <a:lnSpc>
                <a:spcPct val="90000"/>
              </a:lnSpc>
              <a:buNone/>
            </a:pPr>
            <a:endParaRPr lang="en-GB" sz="2800" dirty="0" smtClean="0">
              <a:cs typeface="Times New Roman" pitchFamily="18" charset="0"/>
            </a:endParaRPr>
          </a:p>
          <a:p>
            <a:pPr eaLnBrk="1" hangingPunct="1">
              <a:lnSpc>
                <a:spcPct val="90000"/>
              </a:lnSpc>
            </a:pPr>
            <a:r>
              <a:rPr lang="en-GB" sz="2800" dirty="0" smtClean="0">
                <a:cs typeface="Times New Roman" pitchFamily="18" charset="0"/>
              </a:rPr>
              <a:t>Spread short courses throughout the 3-4 years of your PhD programme to reflect training needs during each specific year </a:t>
            </a:r>
          </a:p>
          <a:p>
            <a:pPr eaLnBrk="1" hangingPunct="1">
              <a:lnSpc>
                <a:spcPct val="90000"/>
              </a:lnSpc>
              <a:buNone/>
            </a:pPr>
            <a:r>
              <a:rPr lang="en-GB" sz="2000" dirty="0" smtClean="0">
                <a:cs typeface="Times New Roman" pitchFamily="18" charset="0"/>
              </a:rPr>
              <a:t>	e.g. Year 1: Basic research training </a:t>
            </a:r>
          </a:p>
          <a:p>
            <a:pPr lvl="1" eaLnBrk="1" hangingPunct="1">
              <a:lnSpc>
                <a:spcPct val="90000"/>
              </a:lnSpc>
              <a:buNone/>
            </a:pPr>
            <a:r>
              <a:rPr lang="en-GB" sz="2000" dirty="0" smtClean="0">
                <a:cs typeface="Times New Roman" pitchFamily="18" charset="0"/>
              </a:rPr>
              <a:t> 	Years 2/3: Advanced research training relevant to PhD</a:t>
            </a:r>
          </a:p>
          <a:p>
            <a:pPr lvl="1" eaLnBrk="1" hangingPunct="1">
              <a:lnSpc>
                <a:spcPct val="90000"/>
              </a:lnSpc>
              <a:buNone/>
            </a:pPr>
            <a:r>
              <a:rPr lang="en-GB" sz="2000" dirty="0" smtClean="0">
                <a:cs typeface="Times New Roman" pitchFamily="18" charset="0"/>
              </a:rPr>
              <a:t>	Years 3/4: Wider skills training, beyond the specific PhD requirements, if required)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9306537A-8BE4-4881-ADCA-61C2AA8EE6C0}" type="slidenum">
              <a:rPr lang="en-GB" smtClean="0"/>
              <a:pPr/>
              <a:t>21</a:t>
            </a:fld>
            <a:endParaRPr lang="en-GB" smtClean="0"/>
          </a:p>
        </p:txBody>
      </p:sp>
      <p:sp>
        <p:nvSpPr>
          <p:cNvPr id="9219" name="Rectangle 3074"/>
          <p:cNvSpPr>
            <a:spLocks noGrp="1" noChangeArrowheads="1"/>
          </p:cNvSpPr>
          <p:nvPr>
            <p:ph type="title"/>
          </p:nvPr>
        </p:nvSpPr>
        <p:spPr>
          <a:xfrm>
            <a:off x="216024" y="116632"/>
            <a:ext cx="8820472" cy="1143000"/>
          </a:xfrm>
        </p:spPr>
        <p:txBody>
          <a:bodyPr/>
          <a:lstStyle/>
          <a:p>
            <a:pPr eaLnBrk="1" hangingPunct="1"/>
            <a:r>
              <a:rPr lang="en-GB" b="1" dirty="0" smtClean="0">
                <a:solidFill>
                  <a:schemeClr val="accent6">
                    <a:lumMod val="75000"/>
                  </a:schemeClr>
                </a:solidFill>
              </a:rPr>
              <a:t>Research and skills training (cont.)</a:t>
            </a:r>
          </a:p>
        </p:txBody>
      </p:sp>
      <p:sp>
        <p:nvSpPr>
          <p:cNvPr id="9220" name="Rectangle 3075"/>
          <p:cNvSpPr>
            <a:spLocks noGrp="1" noChangeArrowheads="1"/>
          </p:cNvSpPr>
          <p:nvPr>
            <p:ph type="body" idx="1"/>
          </p:nvPr>
        </p:nvSpPr>
        <p:spPr>
          <a:xfrm>
            <a:off x="685800" y="1371600"/>
            <a:ext cx="7772400" cy="5009728"/>
          </a:xfrm>
        </p:spPr>
        <p:txBody>
          <a:bodyPr/>
          <a:lstStyle/>
          <a:p>
            <a:pPr eaLnBrk="1" hangingPunct="1">
              <a:lnSpc>
                <a:spcPct val="90000"/>
              </a:lnSpc>
            </a:pPr>
            <a:r>
              <a:rPr lang="en-GB" sz="2800" dirty="0" smtClean="0">
                <a:cs typeface="Times New Roman" pitchFamily="18" charset="0"/>
              </a:rPr>
              <a:t>SSCM Graduate Studies Programme</a:t>
            </a:r>
          </a:p>
          <a:p>
            <a:pPr lvl="1" eaLnBrk="1" hangingPunct="1">
              <a:lnSpc>
                <a:spcPct val="90000"/>
              </a:lnSpc>
            </a:pPr>
            <a:r>
              <a:rPr lang="en-GB" sz="2400" dirty="0" smtClean="0">
                <a:solidFill>
                  <a:schemeClr val="accent2">
                    <a:lumMod val="75000"/>
                  </a:schemeClr>
                </a:solidFill>
                <a:cs typeface="Times New Roman" pitchFamily="18" charset="0"/>
              </a:rPr>
              <a:t>http://www.bris.ac.uk/social-community-medicine/postgrad/pdf/graduateprogramme.pdf </a:t>
            </a:r>
          </a:p>
          <a:p>
            <a:pPr lvl="1" eaLnBrk="1" hangingPunct="1">
              <a:lnSpc>
                <a:spcPct val="90000"/>
              </a:lnSpc>
            </a:pPr>
            <a:r>
              <a:rPr lang="en-GB" sz="2800" dirty="0" smtClean="0">
                <a:cs typeface="Times New Roman" pitchFamily="18" charset="0"/>
              </a:rPr>
              <a:t>~monthly in term time</a:t>
            </a:r>
          </a:p>
          <a:p>
            <a:pPr lvl="1" eaLnBrk="1" hangingPunct="1">
              <a:lnSpc>
                <a:spcPct val="90000"/>
              </a:lnSpc>
            </a:pPr>
            <a:r>
              <a:rPr lang="en-GB" dirty="0" smtClean="0">
                <a:cs typeface="Times New Roman" pitchFamily="18" charset="0"/>
              </a:rPr>
              <a:t>responsive to student needs</a:t>
            </a:r>
          </a:p>
          <a:p>
            <a:pPr lvl="1" eaLnBrk="1" hangingPunct="1">
              <a:lnSpc>
                <a:spcPct val="90000"/>
              </a:lnSpc>
            </a:pPr>
            <a:r>
              <a:rPr lang="en-GB" sz="2800" dirty="0" smtClean="0">
                <a:cs typeface="Times New Roman" pitchFamily="18" charset="0"/>
              </a:rPr>
              <a:t>attendance expected at mini-symposiums</a:t>
            </a:r>
          </a:p>
          <a:p>
            <a:pPr lvl="1" eaLnBrk="1" hangingPunct="1">
              <a:lnSpc>
                <a:spcPct val="90000"/>
              </a:lnSpc>
              <a:buNone/>
            </a:pPr>
            <a:endParaRPr lang="en-GB" sz="2800" dirty="0" smtClean="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E8C0B9E-721A-4C4F-80AD-400C7E55D443}" type="slidenum">
              <a:rPr lang="en-GB" smtClean="0"/>
              <a:pPr>
                <a:defRPr/>
              </a:pPr>
              <a:t>22</a:t>
            </a:fld>
            <a:endParaRPr lang="en-GB"/>
          </a:p>
        </p:txBody>
      </p:sp>
      <p:sp>
        <p:nvSpPr>
          <p:cNvPr id="6" name="TextBox 5"/>
          <p:cNvSpPr txBox="1"/>
          <p:nvPr/>
        </p:nvSpPr>
        <p:spPr>
          <a:xfrm>
            <a:off x="1403648" y="44624"/>
            <a:ext cx="6145465" cy="461665"/>
          </a:xfrm>
          <a:prstGeom prst="rect">
            <a:avLst/>
          </a:prstGeom>
          <a:noFill/>
        </p:spPr>
        <p:txBody>
          <a:bodyPr wrap="none" rtlCol="0">
            <a:spAutoFit/>
          </a:bodyPr>
          <a:lstStyle/>
          <a:p>
            <a:r>
              <a:rPr lang="en-GB" b="1" dirty="0" smtClean="0">
                <a:solidFill>
                  <a:schemeClr val="accent6">
                    <a:lumMod val="75000"/>
                  </a:schemeClr>
                </a:solidFill>
                <a:cs typeface="Times New Roman" pitchFamily="18" charset="0"/>
              </a:rPr>
              <a:t>SSCM Graduate Studies Programme 2016/17</a:t>
            </a:r>
            <a:endParaRPr lang="en-GB" b="1" dirty="0">
              <a:solidFill>
                <a:schemeClr val="accent6">
                  <a:lumMod val="7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886178432"/>
              </p:ext>
            </p:extLst>
          </p:nvPr>
        </p:nvGraphicFramePr>
        <p:xfrm>
          <a:off x="467544" y="620688"/>
          <a:ext cx="8134673" cy="6053810"/>
        </p:xfrm>
        <a:graphic>
          <a:graphicData uri="http://schemas.openxmlformats.org/drawingml/2006/table">
            <a:tbl>
              <a:tblPr firstRow="1" firstCol="1" bandRow="1">
                <a:tableStyleId>{5C22544A-7EE6-4342-B048-85BDC9FD1C3A}</a:tableStyleId>
              </a:tblPr>
              <a:tblGrid>
                <a:gridCol w="2304257"/>
                <a:gridCol w="4475138"/>
                <a:gridCol w="1355278"/>
              </a:tblGrid>
              <a:tr h="396881">
                <a:tc>
                  <a:txBody>
                    <a:bodyPr/>
                    <a:lstStyle/>
                    <a:p>
                      <a:pPr algn="l">
                        <a:lnSpc>
                          <a:spcPct val="115000"/>
                        </a:lnSpc>
                        <a:spcAft>
                          <a:spcPts val="0"/>
                        </a:spcAft>
                      </a:pPr>
                      <a:r>
                        <a:rPr lang="en-GB"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14th </a:t>
                      </a: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October 2016</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Library Induction –Sarah Herring</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Literature Searching -Sarah Herring </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95000"/>
                      </a:schemeClr>
                    </a:solidFill>
                  </a:tcPr>
                </a:tc>
                <a:tc>
                  <a:txBody>
                    <a:bodyPr/>
                    <a:lstStyle/>
                    <a:p>
                      <a:pPr algn="l">
                        <a:lnSpc>
                          <a:spcPct val="115000"/>
                        </a:lnSpc>
                        <a:spcAft>
                          <a:spcPts val="0"/>
                        </a:spcAft>
                      </a:pPr>
                      <a:r>
                        <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9.30-10.45</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11.15-13.15</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95000"/>
                      </a:schemeClr>
                    </a:solidFill>
                  </a:tcPr>
                </a:tc>
              </a:tr>
              <a:tr h="396881">
                <a:tc>
                  <a:txBody>
                    <a:bodyPr/>
                    <a:lstStyle/>
                    <a:p>
                      <a:pPr algn="l">
                        <a:lnSpc>
                          <a:spcPct val="115000"/>
                        </a:lnSpc>
                        <a:spcAft>
                          <a:spcPts val="0"/>
                        </a:spcAft>
                      </a:pPr>
                      <a:r>
                        <a:rPr lang="en-GB"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31st </a:t>
                      </a: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October 2016</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Introduction to Endnote-Cath Borwick</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95000"/>
                      </a:schemeClr>
                    </a:solidFill>
                  </a:tcPr>
                </a:tc>
                <a:tc>
                  <a:txBody>
                    <a:bodyPr/>
                    <a:lstStyle/>
                    <a:p>
                      <a:pPr algn="l">
                        <a:lnSpc>
                          <a:spcPct val="115000"/>
                        </a:lnSpc>
                        <a:spcAft>
                          <a:spcPts val="0"/>
                        </a:spcAft>
                      </a:pPr>
                      <a:r>
                        <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13.30-15.30</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95000"/>
                      </a:schemeClr>
                    </a:solidFill>
                  </a:tcPr>
                </a:tc>
              </a:tr>
              <a:tr h="396881">
                <a:tc>
                  <a:txBody>
                    <a:bodyPr/>
                    <a:lstStyle/>
                    <a:p>
                      <a:pPr algn="l">
                        <a:lnSpc>
                          <a:spcPct val="115000"/>
                        </a:lnSpc>
                        <a:spcAft>
                          <a:spcPts val="0"/>
                        </a:spcAft>
                      </a:pPr>
                      <a:r>
                        <a:rPr lang="en-GB"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9th </a:t>
                      </a: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November 2016</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Introduction to Stata-Sue Ingle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95000"/>
                      </a:schemeClr>
                    </a:solidFill>
                  </a:tcPr>
                </a:tc>
                <a:tc>
                  <a:txBody>
                    <a:bodyPr/>
                    <a:lstStyle/>
                    <a:p>
                      <a:pPr algn="l">
                        <a:lnSpc>
                          <a:spcPct val="115000"/>
                        </a:lnSpc>
                        <a:spcAft>
                          <a:spcPts val="0"/>
                        </a:spcAft>
                      </a:pPr>
                      <a:r>
                        <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09.00-11.00</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95000"/>
                      </a:schemeClr>
                    </a:solidFill>
                  </a:tcPr>
                </a:tc>
              </a:tr>
              <a:tr h="396881">
                <a:tc>
                  <a:txBody>
                    <a:bodyPr/>
                    <a:lstStyle/>
                    <a:p>
                      <a:pPr algn="l">
                        <a:lnSpc>
                          <a:spcPct val="115000"/>
                        </a:lnSpc>
                        <a:spcAft>
                          <a:spcPts val="0"/>
                        </a:spcAft>
                      </a:pPr>
                      <a:r>
                        <a:rPr lang="en-GB"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29th </a:t>
                      </a: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November 2016</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Systematic Literature Reviews-Cath Borwick</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13.00-15.00</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6881">
                <a:tc>
                  <a:txBody>
                    <a:bodyPr/>
                    <a:lstStyle/>
                    <a:p>
                      <a:pPr algn="l">
                        <a:lnSpc>
                          <a:spcPct val="115000"/>
                        </a:lnSpc>
                        <a:spcAft>
                          <a:spcPts val="0"/>
                        </a:spcAft>
                      </a:pPr>
                      <a:r>
                        <a:rPr lang="en-GB"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a:t>
                      </a:r>
                      <a:r>
                        <a:rPr lang="en-GB" sz="1200" baseline="300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a:t>
                      </a:r>
                      <a:r>
                        <a:rPr lang="en-GB"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December 2016</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Postgraduate Symposium (1</a:t>
                      </a:r>
                      <a:r>
                        <a:rPr lang="en-GB" sz="1200" baseline="300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
                      </a:r>
                      <a:r>
                        <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years and those in Year 2 of a 4 yr PhD) with lunch</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12.30-14.30</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6881">
                <a:tc>
                  <a:txBody>
                    <a:bodyPr/>
                    <a:lstStyle/>
                    <a:p>
                      <a:pPr algn="l">
                        <a:lnSpc>
                          <a:spcPct val="115000"/>
                        </a:lnSpc>
                        <a:spcAft>
                          <a:spcPts val="0"/>
                        </a:spcAft>
                      </a:pPr>
                      <a:r>
                        <a:rPr lang="en-GB"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13th </a:t>
                      </a: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December 2016</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Pure and Open Access-Cath </a:t>
                      </a:r>
                      <a:r>
                        <a:rPr lang="en-GB"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Borwick</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09.00-11.00</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7532">
                <a:tc>
                  <a:txBody>
                    <a:bodyPr/>
                    <a:lstStyle/>
                    <a:p>
                      <a:pPr algn="l">
                        <a:lnSpc>
                          <a:spcPct val="115000"/>
                        </a:lnSpc>
                        <a:spcAft>
                          <a:spcPts val="0"/>
                        </a:spcAft>
                      </a:pPr>
                      <a:r>
                        <a:rPr lang="en-GB"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23</a:t>
                      </a:r>
                      <a:r>
                        <a:rPr lang="en-GB" sz="1200" baseline="300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rd</a:t>
                      </a:r>
                      <a:r>
                        <a:rPr lang="en-GB"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January 2016</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Stress, resilience and self-care for PhD students-Alison Gregory</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13.00-14.00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6881">
                <a:tc>
                  <a:txBody>
                    <a:bodyPr/>
                    <a:lstStyle/>
                    <a:p>
                      <a:pPr algn="l">
                        <a:lnSpc>
                          <a:spcPct val="115000"/>
                        </a:lnSpc>
                        <a:spcAft>
                          <a:spcPts val="0"/>
                        </a:spcAft>
                      </a:pPr>
                      <a:r>
                        <a:rPr lang="en-GB"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25</a:t>
                      </a:r>
                      <a:r>
                        <a:rPr lang="en-GB" sz="1200" baseline="300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a:t>
                      </a:r>
                      <a:r>
                        <a:rPr lang="en-GB"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January 2017</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Sam </a:t>
                      </a:r>
                      <a:r>
                        <a:rPr lang="en-GB"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Creavin</a:t>
                      </a: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(Student led session)-Measures of diagnostic accuracy, study design and meta-analysis of diagnostic studies.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12.00-13.00</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6881">
                <a:tc>
                  <a:txBody>
                    <a:bodyPr/>
                    <a:lstStyle/>
                    <a:p>
                      <a:pPr algn="l">
                        <a:lnSpc>
                          <a:spcPct val="115000"/>
                        </a:lnSpc>
                        <a:spcAft>
                          <a:spcPts val="0"/>
                        </a:spcAft>
                      </a:pPr>
                      <a:r>
                        <a:rPr lang="en-GB"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20th </a:t>
                      </a: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February 2017</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Will Hunter 'Engaging with public audiences' Twitter, communications and public engagement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13.00-14.30</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6881">
                <a:tc>
                  <a:txBody>
                    <a:bodyPr/>
                    <a:lstStyle/>
                    <a:p>
                      <a:pPr algn="l">
                        <a:lnSpc>
                          <a:spcPct val="115000"/>
                        </a:lnSpc>
                        <a:spcAft>
                          <a:spcPts val="0"/>
                        </a:spcAft>
                      </a:pPr>
                      <a:r>
                        <a:rPr lang="en-GB"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23</a:t>
                      </a:r>
                      <a:r>
                        <a:rPr lang="en-GB" sz="1200" baseline="300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rd</a:t>
                      </a:r>
                      <a:r>
                        <a:rPr lang="en-GB"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February 2017</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Stata hints and tips-Trainer TBC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12.30-14.30</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726">
                <a:tc>
                  <a:txBody>
                    <a:bodyPr/>
                    <a:lstStyle/>
                    <a:p>
                      <a:pPr algn="l">
                        <a:lnSpc>
                          <a:spcPct val="115000"/>
                        </a:lnSpc>
                        <a:spcAft>
                          <a:spcPts val="0"/>
                        </a:spcAft>
                      </a:pPr>
                      <a:r>
                        <a:rPr lang="en-GB"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10th </a:t>
                      </a: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March 2017</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Creating a poster-Pete Moore</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9.30-12.30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6881">
                <a:tc>
                  <a:txBody>
                    <a:bodyPr/>
                    <a:lstStyle/>
                    <a:p>
                      <a:pPr algn="l">
                        <a:lnSpc>
                          <a:spcPct val="115000"/>
                        </a:lnSpc>
                        <a:spcAft>
                          <a:spcPts val="0"/>
                        </a:spcAft>
                      </a:pPr>
                      <a:r>
                        <a:rPr lang="en-GB"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29</a:t>
                      </a:r>
                      <a:r>
                        <a:rPr lang="en-GB" sz="1200" baseline="300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a:t>
                      </a:r>
                      <a:r>
                        <a:rPr lang="en-GB"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March 2017</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Presentation skills- Pete Moore</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9.15-16.30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6881">
                <a:tc>
                  <a:txBody>
                    <a:bodyPr/>
                    <a:lstStyle/>
                    <a:p>
                      <a:pPr algn="l">
                        <a:lnSpc>
                          <a:spcPct val="115000"/>
                        </a:lnSpc>
                        <a:spcAft>
                          <a:spcPts val="0"/>
                        </a:spcAft>
                      </a:pPr>
                      <a:r>
                        <a:rPr lang="en-GB"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t>
                      </a:r>
                      <a:r>
                        <a:rPr lang="en-GB" sz="1200" baseline="300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a:t>
                      </a:r>
                      <a:r>
                        <a:rPr lang="en-GB"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May 2017</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Submitting a thesis &amp; turnitin-Will Hollingworth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13.00-14.30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6881">
                <a:tc>
                  <a:txBody>
                    <a:bodyPr/>
                    <a:lstStyle/>
                    <a:p>
                      <a:pPr algn="l">
                        <a:lnSpc>
                          <a:spcPct val="115000"/>
                        </a:lnSpc>
                        <a:spcAft>
                          <a:spcPts val="0"/>
                        </a:spcAft>
                      </a:pPr>
                      <a:r>
                        <a:rPr lang="en-GB"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16</a:t>
                      </a:r>
                      <a:r>
                        <a:rPr lang="en-GB" sz="1200" baseline="300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a:t>
                      </a:r>
                      <a:r>
                        <a:rPr lang="en-GB"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June 2017</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Applying for grant/fellowship funding-Collette Sheahan</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13.00-14.30</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6881">
                <a:tc>
                  <a:txBody>
                    <a:bodyPr/>
                    <a:lstStyle/>
                    <a:p>
                      <a:pPr algn="l">
                        <a:lnSpc>
                          <a:spcPct val="115000"/>
                        </a:lnSpc>
                        <a:spcAft>
                          <a:spcPts val="0"/>
                        </a:spcAft>
                      </a:pPr>
                      <a:r>
                        <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Thursday 13</a:t>
                      </a:r>
                      <a:r>
                        <a:rPr lang="en-GB" sz="1200" baseline="300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a:t>
                      </a:r>
                      <a:r>
                        <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July 2017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Postgraduate Symposium (3</a:t>
                      </a:r>
                      <a:r>
                        <a:rPr lang="en-GB" sz="1200" baseline="300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rd</a:t>
                      </a:r>
                      <a:r>
                        <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years and 4</a:t>
                      </a:r>
                      <a:r>
                        <a:rPr lang="en-GB" sz="1200" baseline="300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a:t>
                      </a:r>
                      <a:r>
                        <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years) with lunch</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12.30-14.30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9306537A-8BE4-4881-ADCA-61C2AA8EE6C0}" type="slidenum">
              <a:rPr lang="en-GB" smtClean="0"/>
              <a:pPr/>
              <a:t>23</a:t>
            </a:fld>
            <a:endParaRPr lang="en-GB" smtClean="0"/>
          </a:p>
        </p:txBody>
      </p:sp>
      <p:sp>
        <p:nvSpPr>
          <p:cNvPr id="9219" name="Rectangle 3074"/>
          <p:cNvSpPr>
            <a:spLocks noGrp="1" noChangeArrowheads="1"/>
          </p:cNvSpPr>
          <p:nvPr>
            <p:ph type="title"/>
          </p:nvPr>
        </p:nvSpPr>
        <p:spPr>
          <a:xfrm>
            <a:off x="107504" y="116632"/>
            <a:ext cx="8820472" cy="1143000"/>
          </a:xfrm>
        </p:spPr>
        <p:txBody>
          <a:bodyPr/>
          <a:lstStyle/>
          <a:p>
            <a:pPr eaLnBrk="1" hangingPunct="1"/>
            <a:r>
              <a:rPr lang="en-GB" b="1" dirty="0" smtClean="0">
                <a:solidFill>
                  <a:schemeClr val="accent6">
                    <a:lumMod val="75000"/>
                  </a:schemeClr>
                </a:solidFill>
              </a:rPr>
              <a:t>Research and skills training (cont.)</a:t>
            </a:r>
          </a:p>
        </p:txBody>
      </p:sp>
      <p:sp>
        <p:nvSpPr>
          <p:cNvPr id="9220" name="Rectangle 3075"/>
          <p:cNvSpPr>
            <a:spLocks noGrp="1" noChangeArrowheads="1"/>
          </p:cNvSpPr>
          <p:nvPr>
            <p:ph type="body" idx="1"/>
          </p:nvPr>
        </p:nvSpPr>
        <p:spPr>
          <a:xfrm>
            <a:off x="685800" y="1371600"/>
            <a:ext cx="8134672" cy="5009728"/>
          </a:xfrm>
        </p:spPr>
        <p:txBody>
          <a:bodyPr/>
          <a:lstStyle/>
          <a:p>
            <a:pPr eaLnBrk="1" hangingPunct="1"/>
            <a:r>
              <a:rPr lang="en-GB" dirty="0" smtClean="0"/>
              <a:t>Questionnaire design</a:t>
            </a:r>
          </a:p>
          <a:p>
            <a:pPr lvl="1" eaLnBrk="1" hangingPunct="1"/>
            <a:r>
              <a:rPr lang="en-GB" dirty="0" smtClean="0"/>
              <a:t>guidelines have been drawn up using a wide range of epidemiological and HSR experience to ensure that data are collected, managed and analysed effectively </a:t>
            </a:r>
          </a:p>
          <a:p>
            <a:pPr lvl="1" eaLnBrk="1" hangingPunct="1"/>
            <a:r>
              <a:rPr lang="en-GB" sz="2400" dirty="0">
                <a:solidFill>
                  <a:schemeClr val="accent2">
                    <a:lumMod val="75000"/>
                  </a:schemeClr>
                </a:solidFill>
              </a:rPr>
              <a:t>https://</a:t>
            </a:r>
            <a:r>
              <a:rPr lang="en-GB" sz="2400" dirty="0" smtClean="0">
                <a:solidFill>
                  <a:schemeClr val="accent2">
                    <a:lumMod val="75000"/>
                  </a:schemeClr>
                </a:solidFill>
              </a:rPr>
              <a:t>www.bris.ac.uk/social-community-medicine/intranet/research/quesdesign.html</a:t>
            </a:r>
          </a:p>
          <a:p>
            <a:pPr lvl="1" eaLnBrk="1" hangingPunct="1"/>
            <a:endParaRPr lang="en-GB" sz="2400" dirty="0" smtClean="0">
              <a:solidFill>
                <a:schemeClr val="accent2">
                  <a:lumMod val="75000"/>
                </a:schemeClr>
              </a:solidFill>
            </a:endParaRPr>
          </a:p>
          <a:p>
            <a:pPr eaLnBrk="1" hangingPunct="1">
              <a:lnSpc>
                <a:spcPct val="90000"/>
              </a:lnSpc>
            </a:pPr>
            <a:r>
              <a:rPr lang="en-GB" sz="2800" dirty="0" smtClean="0">
                <a:cs typeface="Times New Roman" pitchFamily="18" charset="0"/>
              </a:rPr>
              <a:t>Other </a:t>
            </a:r>
            <a:r>
              <a:rPr lang="en-GB" sz="2800" dirty="0" err="1" smtClean="0">
                <a:cs typeface="Times New Roman" pitchFamily="18" charset="0"/>
              </a:rPr>
              <a:t>UoB</a:t>
            </a:r>
            <a:r>
              <a:rPr lang="en-GB" sz="2800" dirty="0" smtClean="0">
                <a:cs typeface="Times New Roman" pitchFamily="18" charset="0"/>
              </a:rPr>
              <a:t> training available via </a:t>
            </a:r>
            <a:r>
              <a:rPr lang="en-GB" sz="2800" dirty="0" err="1" smtClean="0">
                <a:cs typeface="Times New Roman" pitchFamily="18" charset="0"/>
              </a:rPr>
              <a:t>STaR</a:t>
            </a:r>
            <a:endParaRPr lang="en-GB" sz="2800" dirty="0" smtClean="0">
              <a:cs typeface="Times New Roman" pitchFamily="18" charset="0"/>
            </a:endParaRPr>
          </a:p>
          <a:p>
            <a:pPr lvl="1" eaLnBrk="1" hangingPunct="1">
              <a:lnSpc>
                <a:spcPct val="90000"/>
              </a:lnSpc>
            </a:pPr>
            <a:r>
              <a:rPr lang="en-GB" sz="2400" dirty="0">
                <a:solidFill>
                  <a:schemeClr val="accent2">
                    <a:lumMod val="75000"/>
                  </a:schemeClr>
                </a:solidFill>
                <a:cs typeface="Times New Roman" pitchFamily="18" charset="0"/>
              </a:rPr>
              <a:t>https://www.bris.ac.uk/doctoral-college/current/star-pgr/</a:t>
            </a:r>
            <a:endParaRPr lang="en-GB" sz="2400" dirty="0" smtClean="0">
              <a:solidFill>
                <a:schemeClr val="accent2">
                  <a:lumMod val="75000"/>
                </a:schemeClr>
              </a:solidFill>
              <a:cs typeface="Times New Roman" pitchFamily="18" charset="0"/>
            </a:endParaRPr>
          </a:p>
          <a:p>
            <a:pPr eaLnBrk="1" hangingPunct="1">
              <a:lnSpc>
                <a:spcPct val="90000"/>
              </a:lnSpc>
              <a:buNone/>
            </a:pPr>
            <a:endParaRPr lang="en-GB" dirty="0" smtClean="0">
              <a:ea typeface="+mn-ea"/>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6">
                    <a:lumMod val="75000"/>
                  </a:schemeClr>
                </a:solidFill>
              </a:rPr>
              <a:t>SSCM Discussion Board</a:t>
            </a:r>
            <a:endParaRPr lang="en-US" b="1" dirty="0">
              <a:solidFill>
                <a:schemeClr val="accent6">
                  <a:lumMod val="75000"/>
                </a:schemeClr>
              </a:solidFill>
            </a:endParaRPr>
          </a:p>
        </p:txBody>
      </p:sp>
      <p:sp>
        <p:nvSpPr>
          <p:cNvPr id="3" name="Content Placeholder 2"/>
          <p:cNvSpPr>
            <a:spLocks noGrp="1"/>
          </p:cNvSpPr>
          <p:nvPr>
            <p:ph idx="1"/>
          </p:nvPr>
        </p:nvSpPr>
        <p:spPr/>
        <p:txBody>
          <a:bodyPr/>
          <a:lstStyle/>
          <a:p>
            <a:r>
              <a:rPr lang="en-GB" dirty="0" smtClean="0"/>
              <a:t>Blackboard is the </a:t>
            </a:r>
            <a:r>
              <a:rPr lang="en-GB" dirty="0" err="1" smtClean="0"/>
              <a:t>Univ</a:t>
            </a:r>
            <a:r>
              <a:rPr lang="en-GB" dirty="0" smtClean="0"/>
              <a:t> online learning environment</a:t>
            </a:r>
            <a:endParaRPr lang="en-US" dirty="0" smtClean="0"/>
          </a:p>
          <a:p>
            <a:r>
              <a:rPr lang="en-US" dirty="0" smtClean="0"/>
              <a:t>There is a SSCM  discussion board</a:t>
            </a:r>
          </a:p>
          <a:p>
            <a:r>
              <a:rPr lang="en-US" dirty="0" smtClean="0"/>
              <a:t>You will automatically be added when you start your PhD</a:t>
            </a:r>
            <a:endParaRPr lang="en-US" dirty="0"/>
          </a:p>
          <a:p>
            <a:r>
              <a:rPr lang="en-US" dirty="0" smtClean="0"/>
              <a:t>The board is set up with a few forums for resources, lab techniques, statistics and useful information</a:t>
            </a:r>
            <a:endParaRPr lang="en-US" dirty="0"/>
          </a:p>
        </p:txBody>
      </p:sp>
      <p:sp>
        <p:nvSpPr>
          <p:cNvPr id="4" name="Slide Number Placeholder 3"/>
          <p:cNvSpPr>
            <a:spLocks noGrp="1"/>
          </p:cNvSpPr>
          <p:nvPr>
            <p:ph type="sldNum" sz="quarter" idx="12"/>
          </p:nvPr>
        </p:nvSpPr>
        <p:spPr/>
        <p:txBody>
          <a:bodyPr/>
          <a:lstStyle/>
          <a:p>
            <a:pPr>
              <a:defRPr/>
            </a:pPr>
            <a:fld id="{1E8C0B9E-721A-4C4F-80AD-400C7E55D443}" type="slidenum">
              <a:rPr lang="en-GB" smtClean="0"/>
              <a:pPr>
                <a:defRPr/>
              </a:pPr>
              <a:t>24</a:t>
            </a:fld>
            <a:endParaRPr lang="en-GB"/>
          </a:p>
        </p:txBody>
      </p:sp>
    </p:spTree>
    <p:extLst>
      <p:ext uri="{BB962C8B-B14F-4D97-AF65-F5344CB8AC3E}">
        <p14:creationId xmlns:p14="http://schemas.microsoft.com/office/powerpoint/2010/main" val="27925403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EC15A6E3-E55D-401F-A64F-A38133B68367}" type="slidenum">
              <a:rPr lang="en-GB" smtClean="0"/>
              <a:pPr/>
              <a:t>25</a:t>
            </a:fld>
            <a:endParaRPr lang="en-GB" smtClean="0"/>
          </a:p>
        </p:txBody>
      </p:sp>
      <p:sp>
        <p:nvSpPr>
          <p:cNvPr id="4099" name="Rectangle 1026"/>
          <p:cNvSpPr>
            <a:spLocks noGrp="1" noChangeArrowheads="1"/>
          </p:cNvSpPr>
          <p:nvPr>
            <p:ph type="title"/>
          </p:nvPr>
        </p:nvSpPr>
        <p:spPr>
          <a:xfrm>
            <a:off x="685800" y="44624"/>
            <a:ext cx="7772400" cy="1143000"/>
          </a:xfrm>
        </p:spPr>
        <p:txBody>
          <a:bodyPr/>
          <a:lstStyle/>
          <a:p>
            <a:pPr eaLnBrk="1" hangingPunct="1"/>
            <a:r>
              <a:rPr lang="en-GB" b="1" dirty="0" smtClean="0">
                <a:solidFill>
                  <a:schemeClr val="accent6">
                    <a:lumMod val="75000"/>
                  </a:schemeClr>
                </a:solidFill>
              </a:rPr>
              <a:t>Registration</a:t>
            </a:r>
            <a:r>
              <a:rPr lang="en-GB" dirty="0" smtClean="0">
                <a:solidFill>
                  <a:schemeClr val="accent6">
                    <a:lumMod val="75000"/>
                  </a:schemeClr>
                </a:solidFill>
              </a:rPr>
              <a:t> </a:t>
            </a:r>
          </a:p>
        </p:txBody>
      </p:sp>
      <p:sp>
        <p:nvSpPr>
          <p:cNvPr id="4100" name="Rectangle 1027"/>
          <p:cNvSpPr>
            <a:spLocks noGrp="1" noChangeArrowheads="1"/>
          </p:cNvSpPr>
          <p:nvPr>
            <p:ph type="body" idx="1"/>
          </p:nvPr>
        </p:nvSpPr>
        <p:spPr>
          <a:xfrm>
            <a:off x="685800" y="1340768"/>
            <a:ext cx="7772400" cy="4495800"/>
          </a:xfrm>
        </p:spPr>
        <p:txBody>
          <a:bodyPr/>
          <a:lstStyle/>
          <a:p>
            <a:pPr marL="384175" indent="-384175" eaLnBrk="1" hangingPunct="1"/>
            <a:r>
              <a:rPr lang="en-GB" dirty="0" smtClean="0"/>
              <a:t>Be aware of your minimum &amp; maximum periods of study</a:t>
            </a:r>
          </a:p>
          <a:p>
            <a:pPr marL="384175" indent="-384175" eaLnBrk="1" hangingPunct="1"/>
            <a:endParaRPr lang="en-GB" dirty="0" smtClean="0"/>
          </a:p>
          <a:p>
            <a:pPr marL="384175" indent="-384175" eaLnBrk="1" hangingPunct="1"/>
            <a:r>
              <a:rPr lang="en-GB" dirty="0" smtClean="0"/>
              <a:t>For full-time PhD, minimum period of study is 3 years, maximum 4 years</a:t>
            </a:r>
          </a:p>
          <a:p>
            <a:pPr marL="784225" lvl="1" indent="-384175" eaLnBrk="1" hangingPunct="1"/>
            <a:r>
              <a:rPr lang="en-GB" dirty="0" smtClean="0"/>
              <a:t>some studentships e.g. </a:t>
            </a:r>
            <a:r>
              <a:rPr lang="en-GB" dirty="0" err="1" smtClean="0"/>
              <a:t>UoB</a:t>
            </a:r>
            <a:r>
              <a:rPr lang="en-GB" dirty="0" smtClean="0"/>
              <a:t>: 3 years</a:t>
            </a:r>
          </a:p>
          <a:p>
            <a:pPr marL="784225" lvl="1" indent="-384175" eaLnBrk="1" hangingPunct="1"/>
            <a:r>
              <a:rPr lang="en-GB" dirty="0" smtClean="0"/>
              <a:t>others e.g. </a:t>
            </a:r>
            <a:r>
              <a:rPr lang="en-GB" dirty="0" err="1" smtClean="0"/>
              <a:t>Wellcome</a:t>
            </a:r>
            <a:r>
              <a:rPr lang="en-GB" dirty="0" smtClean="0"/>
              <a:t> Trust: (1+ 3) 4 years</a:t>
            </a:r>
          </a:p>
          <a:p>
            <a:pPr marL="784225" lvl="1" indent="-384175" eaLnBrk="1" hangingPunct="1"/>
            <a:endParaRPr lang="en-GB" dirty="0" smtClean="0"/>
          </a:p>
          <a:p>
            <a:pPr marL="384175" indent="-384175" eaLnBrk="1" hangingPunct="1"/>
            <a:r>
              <a:rPr lang="en-GB" dirty="0" smtClean="0"/>
              <a:t>For full-time MD, minimum period of study is 2 years, maximum 5 years</a:t>
            </a:r>
          </a:p>
          <a:p>
            <a:pPr marL="784225" lvl="1" indent="-384175" eaLnBrk="1" hangingPunct="1"/>
            <a:endParaRPr lang="en-GB" dirty="0" smtClean="0"/>
          </a:p>
          <a:p>
            <a:pPr marL="784225" lvl="1" indent="-384175" eaLnBrk="1" hangingPunct="1"/>
            <a:endParaRPr lang="en-GB" dirty="0" smtClean="0"/>
          </a:p>
          <a:p>
            <a:pPr marL="384175" indent="-384175" eaLnBrk="1" hangingPunct="1"/>
            <a:endParaRPr lang="en-GB" dirty="0" smtClean="0"/>
          </a:p>
          <a:p>
            <a:pPr marL="952500" lvl="1" indent="-377825" eaLnBrk="1" hangingPunct="1">
              <a:buNone/>
            </a:pPr>
            <a:endParaRPr lang="en-GB"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8911FD1D-FF8B-4D83-A72F-60DE7649E3BF}" type="slidenum">
              <a:rPr lang="en-GB" smtClean="0"/>
              <a:pPr/>
              <a:t>26</a:t>
            </a:fld>
            <a:endParaRPr lang="en-GB" dirty="0" smtClean="0"/>
          </a:p>
        </p:txBody>
      </p:sp>
      <p:sp>
        <p:nvSpPr>
          <p:cNvPr id="26627" name="Rectangle 2"/>
          <p:cNvSpPr>
            <a:spLocks noGrp="1" noChangeArrowheads="1"/>
          </p:cNvSpPr>
          <p:nvPr>
            <p:ph type="title"/>
          </p:nvPr>
        </p:nvSpPr>
        <p:spPr>
          <a:xfrm>
            <a:off x="685800" y="44624"/>
            <a:ext cx="7772400" cy="1143000"/>
          </a:xfrm>
        </p:spPr>
        <p:txBody>
          <a:bodyPr/>
          <a:lstStyle/>
          <a:p>
            <a:pPr eaLnBrk="1" hangingPunct="1"/>
            <a:r>
              <a:rPr lang="en-GB" b="1" dirty="0" smtClean="0">
                <a:solidFill>
                  <a:schemeClr val="accent6">
                    <a:lumMod val="75000"/>
                  </a:schemeClr>
                </a:solidFill>
              </a:rPr>
              <a:t>Suspensions and Extensions</a:t>
            </a:r>
          </a:p>
        </p:txBody>
      </p:sp>
      <p:sp>
        <p:nvSpPr>
          <p:cNvPr id="26628" name="Rectangle 3"/>
          <p:cNvSpPr>
            <a:spLocks noGrp="1" noChangeArrowheads="1"/>
          </p:cNvSpPr>
          <p:nvPr>
            <p:ph type="body" idx="1"/>
          </p:nvPr>
        </p:nvSpPr>
        <p:spPr>
          <a:xfrm>
            <a:off x="395536" y="1245840"/>
            <a:ext cx="8748464" cy="4343400"/>
          </a:xfrm>
        </p:spPr>
        <p:txBody>
          <a:bodyPr/>
          <a:lstStyle/>
          <a:p>
            <a:pPr eaLnBrk="1" hangingPunct="1">
              <a:lnSpc>
                <a:spcPct val="90000"/>
              </a:lnSpc>
            </a:pPr>
            <a:r>
              <a:rPr lang="en-GB" dirty="0" smtClean="0"/>
              <a:t>Suspensions</a:t>
            </a:r>
          </a:p>
          <a:p>
            <a:pPr lvl="1" eaLnBrk="1" hangingPunct="1">
              <a:lnSpc>
                <a:spcPct val="90000"/>
              </a:lnSpc>
            </a:pPr>
            <a:r>
              <a:rPr lang="en-GB" sz="2400" dirty="0" smtClean="0"/>
              <a:t>Stop clock (maternity leave, illness, family or financial </a:t>
            </a:r>
            <a:r>
              <a:rPr lang="en-GB" sz="2400" dirty="0" err="1" smtClean="0"/>
              <a:t>probs</a:t>
            </a:r>
            <a:r>
              <a:rPr lang="en-GB" sz="2400" dirty="0" smtClean="0"/>
              <a:t>)</a:t>
            </a:r>
          </a:p>
          <a:p>
            <a:pPr lvl="2" eaLnBrk="1" hangingPunct="1">
              <a:lnSpc>
                <a:spcPct val="90000"/>
              </a:lnSpc>
            </a:pPr>
            <a:r>
              <a:rPr lang="en-GB" sz="2000" dirty="0" smtClean="0"/>
              <a:t>Form and supporting docs, Support of supervisors, Funder approval</a:t>
            </a:r>
          </a:p>
          <a:p>
            <a:pPr lvl="2" eaLnBrk="1" hangingPunct="1">
              <a:lnSpc>
                <a:spcPct val="90000"/>
              </a:lnSpc>
            </a:pPr>
            <a:r>
              <a:rPr lang="en-GB" sz="2000" dirty="0" smtClean="0"/>
              <a:t>Request to DGS</a:t>
            </a:r>
          </a:p>
          <a:p>
            <a:pPr lvl="2" eaLnBrk="1" hangingPunct="1">
              <a:lnSpc>
                <a:spcPct val="90000"/>
              </a:lnSpc>
            </a:pPr>
            <a:r>
              <a:rPr lang="en-GB" sz="2000" dirty="0" smtClean="0"/>
              <a:t>Considered by Graduate Dean</a:t>
            </a:r>
          </a:p>
          <a:p>
            <a:pPr lvl="2" eaLnBrk="1" hangingPunct="1">
              <a:lnSpc>
                <a:spcPct val="90000"/>
              </a:lnSpc>
            </a:pPr>
            <a:endParaRPr lang="en-GB" sz="1400" dirty="0" smtClean="0"/>
          </a:p>
          <a:p>
            <a:pPr eaLnBrk="1" hangingPunct="1">
              <a:lnSpc>
                <a:spcPct val="90000"/>
              </a:lnSpc>
            </a:pPr>
            <a:r>
              <a:rPr lang="en-GB" dirty="0" smtClean="0"/>
              <a:t>Extensions</a:t>
            </a:r>
          </a:p>
          <a:p>
            <a:pPr lvl="1" eaLnBrk="1" hangingPunct="1">
              <a:lnSpc>
                <a:spcPct val="90000"/>
              </a:lnSpc>
            </a:pPr>
            <a:r>
              <a:rPr lang="en-GB" sz="2400" dirty="0" smtClean="0"/>
              <a:t>Extend study period (‘exceptional circumstances’)</a:t>
            </a:r>
          </a:p>
          <a:p>
            <a:pPr lvl="2" eaLnBrk="1" hangingPunct="1">
              <a:lnSpc>
                <a:spcPct val="90000"/>
              </a:lnSpc>
            </a:pPr>
            <a:r>
              <a:rPr lang="en-GB" sz="2000" u="sng" dirty="0" smtClean="0"/>
              <a:t>At least </a:t>
            </a:r>
            <a:r>
              <a:rPr lang="en-GB" sz="2000" dirty="0" smtClean="0"/>
              <a:t>3-4 months before end of period of study</a:t>
            </a:r>
          </a:p>
          <a:p>
            <a:pPr lvl="2" eaLnBrk="1" hangingPunct="1">
              <a:lnSpc>
                <a:spcPct val="90000"/>
              </a:lnSpc>
            </a:pPr>
            <a:r>
              <a:rPr lang="en-GB" sz="2000" dirty="0" smtClean="0"/>
              <a:t>Form and supporting docs, Support of supervisors, Funder approval</a:t>
            </a:r>
          </a:p>
          <a:p>
            <a:pPr lvl="2" eaLnBrk="1" hangingPunct="1">
              <a:lnSpc>
                <a:spcPct val="90000"/>
              </a:lnSpc>
            </a:pPr>
            <a:r>
              <a:rPr lang="en-GB" sz="2000" dirty="0" smtClean="0"/>
              <a:t>Request to DGS</a:t>
            </a:r>
          </a:p>
          <a:p>
            <a:pPr lvl="2" eaLnBrk="1" hangingPunct="1">
              <a:lnSpc>
                <a:spcPct val="90000"/>
              </a:lnSpc>
            </a:pPr>
            <a:r>
              <a:rPr lang="en-GB" sz="2000" dirty="0" smtClean="0"/>
              <a:t>Considered by Graduate Dean if &lt;12 months, otherwise Vice Chancellor</a:t>
            </a:r>
          </a:p>
          <a:p>
            <a:pPr lvl="2" eaLnBrk="1" hangingPunct="1">
              <a:lnSpc>
                <a:spcPct val="90000"/>
              </a:lnSpc>
            </a:pPr>
            <a:r>
              <a:rPr lang="en-GB" sz="2000" dirty="0" smtClean="0">
                <a:solidFill>
                  <a:schemeClr val="accent6">
                    <a:lumMod val="75000"/>
                  </a:schemeClr>
                </a:solidFill>
              </a:rPr>
              <a:t>Additional fee may be payable</a:t>
            </a:r>
          </a:p>
          <a:p>
            <a:pPr lvl="2" eaLnBrk="1" hangingPunct="1">
              <a:lnSpc>
                <a:spcPct val="90000"/>
              </a:lnSpc>
            </a:pPr>
            <a:endParaRPr lang="en-GB" sz="1200" dirty="0" smtClean="0"/>
          </a:p>
          <a:p>
            <a:pPr eaLnBrk="1" hangingPunct="1">
              <a:lnSpc>
                <a:spcPct val="90000"/>
              </a:lnSpc>
            </a:pPr>
            <a:r>
              <a:rPr lang="en-GB" dirty="0" smtClean="0"/>
              <a:t>Visa implications for international students</a:t>
            </a:r>
          </a:p>
          <a:p>
            <a:pPr lvl="2" eaLnBrk="1" hangingPunct="1">
              <a:lnSpc>
                <a:spcPct val="90000"/>
              </a:lnSpc>
            </a:pPr>
            <a:endParaRPr lang="en-GB" dirty="0" smtClean="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1143000"/>
          </a:xfrm>
        </p:spPr>
        <p:txBody>
          <a:bodyPr/>
          <a:lstStyle/>
          <a:p>
            <a:r>
              <a:rPr lang="en-GB" b="1" dirty="0" smtClean="0">
                <a:solidFill>
                  <a:schemeClr val="accent6">
                    <a:lumMod val="75000"/>
                  </a:schemeClr>
                </a:solidFill>
              </a:rPr>
              <a:t>Holidays</a:t>
            </a:r>
            <a:endParaRPr lang="en-GB" b="1" dirty="0">
              <a:solidFill>
                <a:schemeClr val="accent6">
                  <a:lumMod val="75000"/>
                </a:schemeClr>
              </a:solidFill>
            </a:endParaRPr>
          </a:p>
        </p:txBody>
      </p:sp>
      <p:sp>
        <p:nvSpPr>
          <p:cNvPr id="3" name="Content Placeholder 2"/>
          <p:cNvSpPr>
            <a:spLocks noGrp="1"/>
          </p:cNvSpPr>
          <p:nvPr>
            <p:ph idx="1"/>
          </p:nvPr>
        </p:nvSpPr>
        <p:spPr>
          <a:xfrm>
            <a:off x="685800" y="1556792"/>
            <a:ext cx="7772400" cy="4114800"/>
          </a:xfrm>
        </p:spPr>
        <p:txBody>
          <a:bodyPr/>
          <a:lstStyle/>
          <a:p>
            <a:r>
              <a:rPr lang="en-GB" sz="2800" dirty="0" smtClean="0"/>
              <a:t>Students are entitled to 25 days holidays per year in addition to the days when the university is closed. </a:t>
            </a:r>
          </a:p>
          <a:p>
            <a:pPr lvl="1"/>
            <a:endParaRPr lang="en-GB" sz="2000" dirty="0"/>
          </a:p>
        </p:txBody>
      </p:sp>
      <p:sp>
        <p:nvSpPr>
          <p:cNvPr id="4" name="Slide Number Placeholder 3"/>
          <p:cNvSpPr>
            <a:spLocks noGrp="1"/>
          </p:cNvSpPr>
          <p:nvPr>
            <p:ph type="sldNum" sz="quarter" idx="12"/>
          </p:nvPr>
        </p:nvSpPr>
        <p:spPr/>
        <p:txBody>
          <a:bodyPr/>
          <a:lstStyle/>
          <a:p>
            <a:pPr>
              <a:defRPr/>
            </a:pPr>
            <a:fld id="{1E8C0B9E-721A-4C4F-80AD-400C7E55D443}" type="slidenum">
              <a:rPr lang="en-GB" smtClean="0"/>
              <a:pPr>
                <a:defRPr/>
              </a:pPr>
              <a:t>27</a:t>
            </a:fld>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1143000"/>
          </a:xfrm>
        </p:spPr>
        <p:txBody>
          <a:bodyPr/>
          <a:lstStyle/>
          <a:p>
            <a:r>
              <a:rPr lang="en-GB" b="1" dirty="0" smtClean="0">
                <a:solidFill>
                  <a:schemeClr val="accent6">
                    <a:lumMod val="75000"/>
                  </a:schemeClr>
                </a:solidFill>
              </a:rPr>
              <a:t>Health and Sickness absence</a:t>
            </a:r>
            <a:endParaRPr lang="en-GB" b="1" dirty="0">
              <a:solidFill>
                <a:schemeClr val="accent6">
                  <a:lumMod val="75000"/>
                </a:schemeClr>
              </a:solidFill>
            </a:endParaRPr>
          </a:p>
        </p:txBody>
      </p:sp>
      <p:sp>
        <p:nvSpPr>
          <p:cNvPr id="3" name="Content Placeholder 2"/>
          <p:cNvSpPr>
            <a:spLocks noGrp="1"/>
          </p:cNvSpPr>
          <p:nvPr>
            <p:ph idx="1"/>
          </p:nvPr>
        </p:nvSpPr>
        <p:spPr>
          <a:xfrm>
            <a:off x="685800" y="1556792"/>
            <a:ext cx="7772400" cy="4114800"/>
          </a:xfrm>
        </p:spPr>
        <p:txBody>
          <a:bodyPr/>
          <a:lstStyle/>
          <a:p>
            <a:r>
              <a:rPr lang="en-GB" sz="2400" dirty="0" smtClean="0"/>
              <a:t>You need to register with a GP </a:t>
            </a:r>
          </a:p>
          <a:p>
            <a:pPr lvl="1"/>
            <a:r>
              <a:rPr lang="en-GB" sz="2400" dirty="0" smtClean="0"/>
              <a:t>Student Health Services if within </a:t>
            </a:r>
            <a:r>
              <a:rPr lang="en-GB" sz="2400" dirty="0"/>
              <a:t>catchment area </a:t>
            </a:r>
            <a:endParaRPr lang="en-GB" sz="2400" dirty="0" smtClean="0"/>
          </a:p>
          <a:p>
            <a:pPr marL="457200" lvl="1" indent="0">
              <a:buNone/>
            </a:pPr>
            <a:r>
              <a:rPr lang="en-GB" sz="2400" dirty="0" smtClean="0"/>
              <a:t>     </a:t>
            </a:r>
            <a:r>
              <a:rPr lang="en-GB" sz="2400" dirty="0" smtClean="0">
                <a:solidFill>
                  <a:srgbClr val="0070C0"/>
                </a:solidFill>
              </a:rPr>
              <a:t>http</a:t>
            </a:r>
            <a:r>
              <a:rPr lang="en-GB" sz="2400" dirty="0">
                <a:solidFill>
                  <a:srgbClr val="0070C0"/>
                </a:solidFill>
              </a:rPr>
              <a:t>://www.bristol.ac.uk/students-health</a:t>
            </a:r>
            <a:r>
              <a:rPr lang="en-GB" sz="2400" dirty="0" smtClean="0">
                <a:solidFill>
                  <a:srgbClr val="0070C0"/>
                </a:solidFill>
              </a:rPr>
              <a:t>/</a:t>
            </a:r>
          </a:p>
          <a:p>
            <a:pPr marL="457200" lvl="1" indent="0">
              <a:buNone/>
            </a:pPr>
            <a:endParaRPr lang="en-GB" sz="2800" dirty="0" smtClean="0"/>
          </a:p>
          <a:p>
            <a:r>
              <a:rPr lang="en-GB" sz="2400" dirty="0" smtClean="0"/>
              <a:t>If you are ill, you should inform your supervisor by phone or email and on return to your studies complete a sickness form and return it to: Nancy.Horlick@bristol.ac.uk</a:t>
            </a:r>
          </a:p>
          <a:p>
            <a:pPr lvl="1"/>
            <a:r>
              <a:rPr lang="en-GB" sz="2000" dirty="0" smtClean="0"/>
              <a:t>If unwell for 8 days in a row – need sick ((un)‘fit’) note</a:t>
            </a:r>
          </a:p>
          <a:p>
            <a:pPr lvl="1"/>
            <a:r>
              <a:rPr lang="en-GB" sz="2000" dirty="0" smtClean="0"/>
              <a:t>It </a:t>
            </a:r>
            <a:r>
              <a:rPr lang="en-GB" sz="2000" dirty="0"/>
              <a:t>is very important to see a doctor if you are unwell for more than 7 days </a:t>
            </a:r>
            <a:r>
              <a:rPr lang="en-GB" sz="2000" u="sng" dirty="0"/>
              <a:t>and</a:t>
            </a:r>
            <a:r>
              <a:rPr lang="en-GB" sz="2000" dirty="0"/>
              <a:t> illness is affecting your attendance or performance</a:t>
            </a:r>
          </a:p>
          <a:p>
            <a:pPr lvl="1"/>
            <a:endParaRPr lang="en-GB" sz="2000" dirty="0"/>
          </a:p>
        </p:txBody>
      </p:sp>
      <p:sp>
        <p:nvSpPr>
          <p:cNvPr id="4" name="Slide Number Placeholder 3"/>
          <p:cNvSpPr>
            <a:spLocks noGrp="1"/>
          </p:cNvSpPr>
          <p:nvPr>
            <p:ph type="sldNum" sz="quarter" idx="12"/>
          </p:nvPr>
        </p:nvSpPr>
        <p:spPr/>
        <p:txBody>
          <a:bodyPr/>
          <a:lstStyle/>
          <a:p>
            <a:pPr>
              <a:defRPr/>
            </a:pPr>
            <a:fld id="{1E8C0B9E-721A-4C4F-80AD-400C7E55D443}" type="slidenum">
              <a:rPr lang="en-GB" smtClean="0"/>
              <a:pPr>
                <a:defRPr/>
              </a:pPr>
              <a:t>28</a:t>
            </a:fld>
            <a:endParaRPr lang="en-GB" dirty="0"/>
          </a:p>
        </p:txBody>
      </p:sp>
    </p:spTree>
    <p:extLst>
      <p:ext uri="{BB962C8B-B14F-4D97-AF65-F5344CB8AC3E}">
        <p14:creationId xmlns:p14="http://schemas.microsoft.com/office/powerpoint/2010/main" val="6897010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E50A522C-187F-455C-8FDA-5E64748654FD}" type="slidenum">
              <a:rPr lang="en-GB" smtClean="0"/>
              <a:pPr/>
              <a:t>29</a:t>
            </a:fld>
            <a:endParaRPr lang="en-GB" dirty="0" smtClean="0"/>
          </a:p>
        </p:txBody>
      </p:sp>
      <p:sp>
        <p:nvSpPr>
          <p:cNvPr id="12291" name="Rectangle 2"/>
          <p:cNvSpPr>
            <a:spLocks noGrp="1" noChangeArrowheads="1"/>
          </p:cNvSpPr>
          <p:nvPr>
            <p:ph type="title"/>
          </p:nvPr>
        </p:nvSpPr>
        <p:spPr>
          <a:xfrm>
            <a:off x="467544" y="188640"/>
            <a:ext cx="7772400" cy="1143000"/>
          </a:xfrm>
        </p:spPr>
        <p:txBody>
          <a:bodyPr/>
          <a:lstStyle/>
          <a:p>
            <a:pPr eaLnBrk="1" hangingPunct="1"/>
            <a:r>
              <a:rPr lang="en-GB" b="1" dirty="0" smtClean="0">
                <a:solidFill>
                  <a:schemeClr val="accent6">
                    <a:lumMod val="75000"/>
                  </a:schemeClr>
                </a:solidFill>
              </a:rPr>
              <a:t>Supervision</a:t>
            </a:r>
          </a:p>
        </p:txBody>
      </p:sp>
      <p:sp>
        <p:nvSpPr>
          <p:cNvPr id="12292" name="Rectangle 3"/>
          <p:cNvSpPr>
            <a:spLocks noGrp="1" noChangeArrowheads="1"/>
          </p:cNvSpPr>
          <p:nvPr>
            <p:ph type="body" idx="1"/>
          </p:nvPr>
        </p:nvSpPr>
        <p:spPr>
          <a:xfrm>
            <a:off x="395536" y="1412776"/>
            <a:ext cx="8280920" cy="4114800"/>
          </a:xfrm>
        </p:spPr>
        <p:txBody>
          <a:bodyPr/>
          <a:lstStyle/>
          <a:p>
            <a:pPr marL="384175" indent="-384175" eaLnBrk="1" hangingPunct="1"/>
            <a:r>
              <a:rPr lang="en-GB" dirty="0" smtClean="0"/>
              <a:t>Always two supervisors, occasionally three</a:t>
            </a:r>
          </a:p>
          <a:p>
            <a:pPr marL="384175" indent="-384175" eaLnBrk="1" hangingPunct="1"/>
            <a:r>
              <a:rPr lang="en-GB" dirty="0" smtClean="0"/>
              <a:t>Assistance, advice, guidance, encouragement...</a:t>
            </a:r>
          </a:p>
          <a:p>
            <a:pPr marL="384175" indent="-384175" eaLnBrk="1" hangingPunct="1"/>
            <a:r>
              <a:rPr lang="en-GB" dirty="0" smtClean="0"/>
              <a:t>Regular formal meetings</a:t>
            </a:r>
          </a:p>
          <a:p>
            <a:pPr marL="384175" indent="-384175" eaLnBrk="1" hangingPunct="1"/>
            <a:r>
              <a:rPr lang="en-GB" dirty="0" smtClean="0"/>
              <a:t>Timely feedback on progress</a:t>
            </a:r>
          </a:p>
          <a:p>
            <a:pPr marL="384175" indent="-384175" eaLnBrk="1" hangingPunct="1"/>
            <a:r>
              <a:rPr lang="en-GB" dirty="0" smtClean="0"/>
              <a:t>Change of supervisor is possible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0899020E-96BC-40C9-ABC8-4C7FAC63CCA6}" type="slidenum">
              <a:rPr lang="en-GB" smtClean="0"/>
              <a:pPr/>
              <a:t>3</a:t>
            </a:fld>
            <a:endParaRPr lang="en-GB" smtClean="0"/>
          </a:p>
        </p:txBody>
      </p:sp>
      <p:sp>
        <p:nvSpPr>
          <p:cNvPr id="3075" name="Rectangle 2050"/>
          <p:cNvSpPr>
            <a:spLocks noGrp="1" noChangeArrowheads="1"/>
          </p:cNvSpPr>
          <p:nvPr>
            <p:ph type="title"/>
          </p:nvPr>
        </p:nvSpPr>
        <p:spPr>
          <a:xfrm>
            <a:off x="381000" y="228600"/>
            <a:ext cx="8382000" cy="914400"/>
          </a:xfrm>
        </p:spPr>
        <p:txBody>
          <a:bodyPr/>
          <a:lstStyle/>
          <a:p>
            <a:pPr eaLnBrk="1" hangingPunct="1"/>
            <a:r>
              <a:rPr lang="en-GB" b="1" dirty="0" smtClean="0">
                <a:solidFill>
                  <a:schemeClr val="accent6">
                    <a:lumMod val="75000"/>
                  </a:schemeClr>
                </a:solidFill>
              </a:rPr>
              <a:t>Higher degrees in SSCM</a:t>
            </a:r>
          </a:p>
        </p:txBody>
      </p:sp>
      <p:sp>
        <p:nvSpPr>
          <p:cNvPr id="3076" name="Rectangle 2051"/>
          <p:cNvSpPr>
            <a:spLocks noGrp="1" noChangeArrowheads="1"/>
          </p:cNvSpPr>
          <p:nvPr>
            <p:ph type="body" idx="1"/>
          </p:nvPr>
        </p:nvSpPr>
        <p:spPr>
          <a:xfrm>
            <a:off x="395536" y="1295400"/>
            <a:ext cx="8424936" cy="4876800"/>
          </a:xfrm>
        </p:spPr>
        <p:txBody>
          <a:bodyPr/>
          <a:lstStyle/>
          <a:p>
            <a:pPr eaLnBrk="1" hangingPunct="1">
              <a:lnSpc>
                <a:spcPct val="90000"/>
              </a:lnSpc>
            </a:pPr>
            <a:r>
              <a:rPr lang="en-GB" sz="2800" smtClean="0"/>
              <a:t>Currently 78 </a:t>
            </a:r>
            <a:r>
              <a:rPr lang="en-GB" sz="2800" dirty="0" smtClean="0"/>
              <a:t>PhD /MD students </a:t>
            </a:r>
          </a:p>
          <a:p>
            <a:pPr lvl="1" eaLnBrk="1" hangingPunct="1">
              <a:lnSpc>
                <a:spcPts val="2500"/>
              </a:lnSpc>
            </a:pPr>
            <a:r>
              <a:rPr lang="en-GB" sz="2200" dirty="0" smtClean="0"/>
              <a:t>Funding bodies: Wellcome, MRC, </a:t>
            </a:r>
            <a:r>
              <a:rPr lang="en-GB" sz="2200" dirty="0" err="1" smtClean="0"/>
              <a:t>UoB</a:t>
            </a:r>
            <a:r>
              <a:rPr lang="en-GB" sz="2200" dirty="0" smtClean="0"/>
              <a:t>, other, self-funding</a:t>
            </a:r>
          </a:p>
          <a:p>
            <a:pPr lvl="1" eaLnBrk="1" hangingPunct="1">
              <a:lnSpc>
                <a:spcPts val="2500"/>
              </a:lnSpc>
            </a:pPr>
            <a:r>
              <a:rPr lang="en-GB" sz="2200" dirty="0" smtClean="0"/>
              <a:t>Range of subjects, methodologies &amp; settings: aetiological epidemiology, molecular/genetic epidemiology, statistics, mathematical and computational approaches, meta-analysis, health economics, health services research, primary care, psychiatry, ethics, child health</a:t>
            </a:r>
          </a:p>
          <a:p>
            <a:pPr lvl="1" eaLnBrk="1" hangingPunct="1">
              <a:lnSpc>
                <a:spcPts val="2500"/>
              </a:lnSpc>
            </a:pPr>
            <a:endParaRPr lang="en-GB" sz="2200" dirty="0" smtClean="0"/>
          </a:p>
          <a:p>
            <a:pPr eaLnBrk="1" hangingPunct="1">
              <a:lnSpc>
                <a:spcPts val="2500"/>
              </a:lnSpc>
            </a:pPr>
            <a:r>
              <a:rPr lang="en-GB" sz="2800" dirty="0" smtClean="0"/>
              <a:t>School policy</a:t>
            </a:r>
          </a:p>
          <a:p>
            <a:pPr lvl="1" eaLnBrk="1" hangingPunct="1">
              <a:lnSpc>
                <a:spcPts val="2500"/>
              </a:lnSpc>
            </a:pPr>
            <a:r>
              <a:rPr lang="en-GB" sz="2200" dirty="0" smtClean="0"/>
              <a:t>Entry, facilities, supervision, support, monitoring, reviews</a:t>
            </a:r>
            <a:endParaRPr lang="en-GB" dirty="0" smtClean="0"/>
          </a:p>
          <a:p>
            <a:pPr lvl="1" eaLnBrk="1" hangingPunct="1">
              <a:lnSpc>
                <a:spcPts val="2500"/>
              </a:lnSpc>
            </a:pPr>
            <a:endParaRPr lang="en-GB" sz="2200" dirty="0" smtClean="0"/>
          </a:p>
          <a:p>
            <a:pPr eaLnBrk="1" hangingPunct="1">
              <a:lnSpc>
                <a:spcPts val="2500"/>
              </a:lnSpc>
            </a:pPr>
            <a:endParaRPr lang="en-GB" sz="22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F973A6FE-41A6-4224-87A7-FCE5E9571832}" type="slidenum">
              <a:rPr lang="en-GB" smtClean="0"/>
              <a:pPr/>
              <a:t>30</a:t>
            </a:fld>
            <a:endParaRPr lang="en-GB" smtClean="0"/>
          </a:p>
        </p:txBody>
      </p:sp>
      <p:sp>
        <p:nvSpPr>
          <p:cNvPr id="14339" name="Rectangle 2"/>
          <p:cNvSpPr>
            <a:spLocks noGrp="1" noChangeArrowheads="1"/>
          </p:cNvSpPr>
          <p:nvPr>
            <p:ph type="title"/>
          </p:nvPr>
        </p:nvSpPr>
        <p:spPr>
          <a:xfrm>
            <a:off x="467544" y="260648"/>
            <a:ext cx="7990656" cy="1143000"/>
          </a:xfrm>
        </p:spPr>
        <p:txBody>
          <a:bodyPr/>
          <a:lstStyle/>
          <a:p>
            <a:pPr eaLnBrk="1" hangingPunct="1"/>
            <a:r>
              <a:rPr lang="en-GB" b="1" dirty="0" smtClean="0">
                <a:solidFill>
                  <a:schemeClr val="accent6">
                    <a:lumMod val="75000"/>
                  </a:schemeClr>
                </a:solidFill>
              </a:rPr>
              <a:t>Defining roles: </a:t>
            </a:r>
            <a:br>
              <a:rPr lang="en-GB" b="1" dirty="0" smtClean="0">
                <a:solidFill>
                  <a:schemeClr val="accent6">
                    <a:lumMod val="75000"/>
                  </a:schemeClr>
                </a:solidFill>
              </a:rPr>
            </a:br>
            <a:r>
              <a:rPr lang="en-GB" b="1" dirty="0" smtClean="0">
                <a:solidFill>
                  <a:schemeClr val="accent6">
                    <a:lumMod val="75000"/>
                  </a:schemeClr>
                </a:solidFill>
              </a:rPr>
              <a:t>students and supervisors</a:t>
            </a:r>
          </a:p>
        </p:txBody>
      </p:sp>
      <p:sp>
        <p:nvSpPr>
          <p:cNvPr id="14340" name="Rectangle 3"/>
          <p:cNvSpPr>
            <a:spLocks noGrp="1" noChangeArrowheads="1"/>
          </p:cNvSpPr>
          <p:nvPr>
            <p:ph type="body" idx="1"/>
          </p:nvPr>
        </p:nvSpPr>
        <p:spPr>
          <a:xfrm>
            <a:off x="395536" y="1981200"/>
            <a:ext cx="8062664" cy="4114800"/>
          </a:xfrm>
        </p:spPr>
        <p:txBody>
          <a:bodyPr/>
          <a:lstStyle/>
          <a:p>
            <a:pPr eaLnBrk="1" hangingPunct="1"/>
            <a:r>
              <a:rPr lang="en-GB" dirty="0" smtClean="0"/>
              <a:t>Role of student</a:t>
            </a:r>
          </a:p>
          <a:p>
            <a:pPr eaLnBrk="1" hangingPunct="1"/>
            <a:r>
              <a:rPr lang="en-GB" dirty="0" smtClean="0"/>
              <a:t>Role of supervisors</a:t>
            </a:r>
          </a:p>
          <a:p>
            <a:pPr eaLnBrk="1" hangingPunct="1"/>
            <a:endParaRPr lang="en-GB"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1F5CC2B0-FF42-488F-A1D4-E958B954CA09}" type="slidenum">
              <a:rPr lang="en-GB" smtClean="0"/>
              <a:pPr/>
              <a:t>31</a:t>
            </a:fld>
            <a:endParaRPr lang="en-GB" dirty="0" smtClean="0"/>
          </a:p>
        </p:txBody>
      </p:sp>
      <p:sp>
        <p:nvSpPr>
          <p:cNvPr id="15363" name="Rectangle 2"/>
          <p:cNvSpPr>
            <a:spLocks noGrp="1" noChangeArrowheads="1"/>
          </p:cNvSpPr>
          <p:nvPr>
            <p:ph type="title"/>
          </p:nvPr>
        </p:nvSpPr>
        <p:spPr>
          <a:xfrm>
            <a:off x="685800" y="116632"/>
            <a:ext cx="7772400" cy="1143000"/>
          </a:xfrm>
        </p:spPr>
        <p:txBody>
          <a:bodyPr/>
          <a:lstStyle/>
          <a:p>
            <a:pPr eaLnBrk="1" hangingPunct="1"/>
            <a:r>
              <a:rPr lang="en-GB" b="1" dirty="0" smtClean="0">
                <a:solidFill>
                  <a:schemeClr val="accent6">
                    <a:lumMod val="75000"/>
                  </a:schemeClr>
                </a:solidFill>
              </a:rPr>
              <a:t>Role of postgraduate student</a:t>
            </a:r>
          </a:p>
        </p:txBody>
      </p:sp>
      <p:sp>
        <p:nvSpPr>
          <p:cNvPr id="15364" name="Rectangle 3"/>
          <p:cNvSpPr>
            <a:spLocks noGrp="1" noChangeArrowheads="1"/>
          </p:cNvSpPr>
          <p:nvPr>
            <p:ph type="body" idx="1"/>
          </p:nvPr>
        </p:nvSpPr>
        <p:spPr>
          <a:xfrm>
            <a:off x="323528" y="1600200"/>
            <a:ext cx="8568951" cy="4038600"/>
          </a:xfrm>
        </p:spPr>
        <p:txBody>
          <a:bodyPr/>
          <a:lstStyle/>
          <a:p>
            <a:pPr marL="384175" indent="-384175" eaLnBrk="1" hangingPunct="1"/>
            <a:r>
              <a:rPr lang="en-GB" dirty="0" smtClean="0"/>
              <a:t>Research/thesis is student’s responsibility</a:t>
            </a:r>
          </a:p>
          <a:p>
            <a:pPr marL="860425" lvl="1" eaLnBrk="1" hangingPunct="1"/>
            <a:r>
              <a:rPr lang="en-GB" dirty="0" smtClean="0"/>
              <a:t>“Candidate must satisfy the examiners that s/he is well acquainted with the general field of knowledge to which the subject relates … </a:t>
            </a:r>
          </a:p>
          <a:p>
            <a:pPr marL="860425" lvl="1" eaLnBrk="1" hangingPunct="1"/>
            <a:endParaRPr lang="en-GB" dirty="0" smtClean="0"/>
          </a:p>
          <a:p>
            <a:pPr marL="860425" lvl="1" eaLnBrk="1" hangingPunct="1"/>
            <a:r>
              <a:rPr lang="en-GB" dirty="0" smtClean="0"/>
              <a:t>Dissertation must be a significant original contribution to knowledge, showing evidence of originality and critical power … </a:t>
            </a:r>
          </a:p>
          <a:p>
            <a:pPr marL="860425" lvl="1" eaLnBrk="1" hangingPunct="1"/>
            <a:endParaRPr lang="en-GB" dirty="0" smtClean="0"/>
          </a:p>
          <a:p>
            <a:pPr marL="860425" lvl="1" eaLnBrk="1" hangingPunct="1"/>
            <a:r>
              <a:rPr lang="en-GB" dirty="0" smtClean="0"/>
              <a:t>Literary form must be satisfactory.”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A7D37B12-969A-4F16-B5FB-DC516899B938}" type="slidenum">
              <a:rPr lang="en-GB" smtClean="0"/>
              <a:pPr/>
              <a:t>32</a:t>
            </a:fld>
            <a:endParaRPr lang="en-GB" smtClean="0"/>
          </a:p>
        </p:txBody>
      </p:sp>
      <p:sp>
        <p:nvSpPr>
          <p:cNvPr id="16387" name="Rectangle 2"/>
          <p:cNvSpPr>
            <a:spLocks noGrp="1" noChangeArrowheads="1"/>
          </p:cNvSpPr>
          <p:nvPr>
            <p:ph type="title"/>
          </p:nvPr>
        </p:nvSpPr>
        <p:spPr>
          <a:xfrm>
            <a:off x="539552" y="44624"/>
            <a:ext cx="7772400" cy="1143000"/>
          </a:xfrm>
        </p:spPr>
        <p:txBody>
          <a:bodyPr/>
          <a:lstStyle/>
          <a:p>
            <a:pPr eaLnBrk="1" hangingPunct="1"/>
            <a:r>
              <a:rPr lang="en-GB" b="1" dirty="0" smtClean="0">
                <a:solidFill>
                  <a:schemeClr val="accent6">
                    <a:lumMod val="75000"/>
                  </a:schemeClr>
                </a:solidFill>
              </a:rPr>
              <a:t>Role of the supervisors</a:t>
            </a:r>
          </a:p>
        </p:txBody>
      </p:sp>
      <p:sp>
        <p:nvSpPr>
          <p:cNvPr id="16388" name="Rectangle 3"/>
          <p:cNvSpPr>
            <a:spLocks noGrp="1" noChangeArrowheads="1"/>
          </p:cNvSpPr>
          <p:nvPr>
            <p:ph type="body" idx="1"/>
          </p:nvPr>
        </p:nvSpPr>
        <p:spPr>
          <a:xfrm>
            <a:off x="395536" y="1268760"/>
            <a:ext cx="8424936" cy="4038600"/>
          </a:xfrm>
        </p:spPr>
        <p:txBody>
          <a:bodyPr/>
          <a:lstStyle/>
          <a:p>
            <a:pPr eaLnBrk="1" hangingPunct="1">
              <a:lnSpc>
                <a:spcPct val="90000"/>
              </a:lnSpc>
            </a:pPr>
            <a:r>
              <a:rPr lang="en-GB" dirty="0" smtClean="0"/>
              <a:t>To provide encouragement and guidance</a:t>
            </a:r>
          </a:p>
          <a:p>
            <a:pPr eaLnBrk="1" hangingPunct="1">
              <a:lnSpc>
                <a:spcPct val="90000"/>
              </a:lnSpc>
            </a:pPr>
            <a:endParaRPr lang="en-GB" dirty="0" smtClean="0"/>
          </a:p>
          <a:p>
            <a:pPr eaLnBrk="1" hangingPunct="1">
              <a:lnSpc>
                <a:spcPct val="90000"/>
              </a:lnSpc>
            </a:pPr>
            <a:r>
              <a:rPr lang="en-GB" dirty="0" smtClean="0"/>
              <a:t>To advise about appropriate training courses, seminars, conferences etc.</a:t>
            </a:r>
          </a:p>
          <a:p>
            <a:pPr eaLnBrk="1" hangingPunct="1">
              <a:lnSpc>
                <a:spcPct val="90000"/>
              </a:lnSpc>
            </a:pPr>
            <a:endParaRPr lang="en-GB" dirty="0" smtClean="0"/>
          </a:p>
          <a:p>
            <a:pPr eaLnBrk="1" hangingPunct="1">
              <a:lnSpc>
                <a:spcPct val="90000"/>
              </a:lnSpc>
            </a:pPr>
            <a:r>
              <a:rPr lang="en-GB" dirty="0" smtClean="0"/>
              <a:t>To meet student regularly and provide feedback on written work and progress</a:t>
            </a:r>
          </a:p>
          <a:p>
            <a:pPr eaLnBrk="1" hangingPunct="1">
              <a:lnSpc>
                <a:spcPct val="90000"/>
              </a:lnSpc>
            </a:pPr>
            <a:endParaRPr lang="en-GB" dirty="0" smtClean="0"/>
          </a:p>
          <a:p>
            <a:pPr eaLnBrk="1" hangingPunct="1">
              <a:lnSpc>
                <a:spcPct val="90000"/>
              </a:lnSpc>
            </a:pPr>
            <a:r>
              <a:rPr lang="en-GB" dirty="0" smtClean="0"/>
              <a:t>To advise on submission of dissertation and examination procedures</a:t>
            </a:r>
          </a:p>
          <a:p>
            <a:pPr eaLnBrk="1" hangingPunct="1">
              <a:lnSpc>
                <a:spcPct val="90000"/>
              </a:lnSpc>
            </a:pPr>
            <a:endParaRPr lang="en-GB"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8791E1ED-C259-45AF-9D63-DF7BE25B5C69}" type="slidenum">
              <a:rPr lang="en-GB" smtClean="0"/>
              <a:pPr/>
              <a:t>33</a:t>
            </a:fld>
            <a:endParaRPr lang="en-GB" smtClean="0"/>
          </a:p>
        </p:txBody>
      </p:sp>
      <p:sp>
        <p:nvSpPr>
          <p:cNvPr id="17411" name="Rectangle 2"/>
          <p:cNvSpPr>
            <a:spLocks noGrp="1" noChangeArrowheads="1"/>
          </p:cNvSpPr>
          <p:nvPr>
            <p:ph type="title"/>
          </p:nvPr>
        </p:nvSpPr>
        <p:spPr>
          <a:xfrm>
            <a:off x="381000" y="228600"/>
            <a:ext cx="8382000" cy="990600"/>
          </a:xfrm>
        </p:spPr>
        <p:txBody>
          <a:bodyPr/>
          <a:lstStyle/>
          <a:p>
            <a:pPr eaLnBrk="1" hangingPunct="1"/>
            <a:r>
              <a:rPr lang="en-GB" b="1" dirty="0" smtClean="0">
                <a:solidFill>
                  <a:schemeClr val="accent6">
                    <a:lumMod val="75000"/>
                  </a:schemeClr>
                </a:solidFill>
              </a:rPr>
              <a:t>Conduct of the research: student</a:t>
            </a:r>
          </a:p>
        </p:txBody>
      </p:sp>
      <p:sp>
        <p:nvSpPr>
          <p:cNvPr id="17412" name="Rectangle 3"/>
          <p:cNvSpPr>
            <a:spLocks noGrp="1" noChangeArrowheads="1"/>
          </p:cNvSpPr>
          <p:nvPr>
            <p:ph type="body" idx="1"/>
          </p:nvPr>
        </p:nvSpPr>
        <p:spPr>
          <a:xfrm>
            <a:off x="323528" y="1295400"/>
            <a:ext cx="8712968" cy="5301952"/>
          </a:xfrm>
        </p:spPr>
        <p:txBody>
          <a:bodyPr/>
          <a:lstStyle/>
          <a:p>
            <a:pPr eaLnBrk="1" hangingPunct="1">
              <a:lnSpc>
                <a:spcPct val="90000"/>
              </a:lnSpc>
            </a:pPr>
            <a:r>
              <a:rPr lang="en-GB" sz="2800" dirty="0" smtClean="0"/>
              <a:t>Meet regularly with adviser</a:t>
            </a:r>
          </a:p>
          <a:p>
            <a:pPr eaLnBrk="1" hangingPunct="1">
              <a:lnSpc>
                <a:spcPct val="90000"/>
              </a:lnSpc>
            </a:pPr>
            <a:r>
              <a:rPr lang="en-GB" sz="2800" dirty="0" smtClean="0"/>
              <a:t>Submit legible written work regularly</a:t>
            </a:r>
          </a:p>
          <a:p>
            <a:pPr eaLnBrk="1" hangingPunct="1">
              <a:lnSpc>
                <a:spcPct val="90000"/>
              </a:lnSpc>
            </a:pPr>
            <a:r>
              <a:rPr lang="en-GB" sz="2800" dirty="0" smtClean="0"/>
              <a:t>Meet deadlines set whenever possible</a:t>
            </a:r>
          </a:p>
          <a:p>
            <a:pPr lvl="1" eaLnBrk="1" hangingPunct="1">
              <a:lnSpc>
                <a:spcPct val="90000"/>
              </a:lnSpc>
            </a:pPr>
            <a:r>
              <a:rPr lang="en-GB" sz="2400" dirty="0" smtClean="0"/>
              <a:t>Take responsibility for re-negotiating deadlines not met</a:t>
            </a:r>
          </a:p>
          <a:p>
            <a:pPr eaLnBrk="1" hangingPunct="1">
              <a:lnSpc>
                <a:spcPct val="90000"/>
              </a:lnSpc>
            </a:pPr>
            <a:r>
              <a:rPr lang="en-GB" sz="2800" dirty="0" smtClean="0">
                <a:cs typeface="Times New Roman" pitchFamily="18" charset="0"/>
              </a:rPr>
              <a:t>Student is responsible for recording minutes of supervisor meetings &amp; formal action points</a:t>
            </a:r>
          </a:p>
          <a:p>
            <a:pPr lvl="1" eaLnBrk="1" hangingPunct="1">
              <a:lnSpc>
                <a:spcPct val="90000"/>
              </a:lnSpc>
            </a:pPr>
            <a:r>
              <a:rPr lang="en-GB" sz="2400" dirty="0" smtClean="0">
                <a:cs typeface="Times New Roman" pitchFamily="18" charset="0"/>
              </a:rPr>
              <a:t>use </a:t>
            </a:r>
            <a:r>
              <a:rPr lang="en-GB" sz="2400" dirty="0" err="1" smtClean="0">
                <a:cs typeface="Times New Roman" pitchFamily="18" charset="0"/>
              </a:rPr>
              <a:t>proforma</a:t>
            </a:r>
            <a:r>
              <a:rPr lang="en-GB" sz="2400" dirty="0" smtClean="0">
                <a:cs typeface="Times New Roman" pitchFamily="18" charset="0"/>
              </a:rPr>
              <a:t> or </a:t>
            </a:r>
            <a:r>
              <a:rPr lang="en-GB" sz="2400" dirty="0" err="1" smtClean="0">
                <a:cs typeface="Times New Roman" pitchFamily="18" charset="0"/>
              </a:rPr>
              <a:t>STaR’s</a:t>
            </a:r>
            <a:r>
              <a:rPr lang="en-GB" sz="2400" dirty="0" smtClean="0">
                <a:cs typeface="Times New Roman" pitchFamily="18" charset="0"/>
              </a:rPr>
              <a:t> ‘objectives’ and ‘notes &amp; narratives’</a:t>
            </a:r>
            <a:endParaRPr lang="en-GB" sz="2800" dirty="0" smtClean="0"/>
          </a:p>
          <a:p>
            <a:pPr eaLnBrk="1" hangingPunct="1">
              <a:lnSpc>
                <a:spcPct val="90000"/>
              </a:lnSpc>
            </a:pPr>
            <a:r>
              <a:rPr lang="en-GB" sz="2800" dirty="0" smtClean="0"/>
              <a:t>Submit annual progress reports (via </a:t>
            </a:r>
            <a:r>
              <a:rPr lang="en-GB" sz="2800" dirty="0" err="1" smtClean="0"/>
              <a:t>STaR</a:t>
            </a:r>
            <a:r>
              <a:rPr lang="en-GB" sz="2800" dirty="0" smtClean="0"/>
              <a:t>)</a:t>
            </a:r>
          </a:p>
          <a:p>
            <a:pPr eaLnBrk="1" hangingPunct="1">
              <a:lnSpc>
                <a:spcPct val="90000"/>
              </a:lnSpc>
            </a:pPr>
            <a:r>
              <a:rPr lang="en-GB" sz="2800" dirty="0" smtClean="0"/>
              <a:t>Attend appropriate training, seminars, conferences etc.</a:t>
            </a:r>
          </a:p>
          <a:p>
            <a:pPr eaLnBrk="1" hangingPunct="1">
              <a:lnSpc>
                <a:spcPct val="90000"/>
              </a:lnSpc>
            </a:pPr>
            <a:r>
              <a:rPr lang="en-GB" sz="2800" dirty="0" smtClean="0"/>
              <a:t>Attend Graduate Studies Programme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0ABEBEB4-A7AD-48E9-A105-916754B0C5AA}" type="slidenum">
              <a:rPr lang="en-GB" smtClean="0"/>
              <a:pPr/>
              <a:t>34</a:t>
            </a:fld>
            <a:endParaRPr lang="en-GB" smtClean="0"/>
          </a:p>
        </p:txBody>
      </p:sp>
      <p:sp>
        <p:nvSpPr>
          <p:cNvPr id="18435" name="Rectangle 2"/>
          <p:cNvSpPr>
            <a:spLocks noGrp="1" noChangeArrowheads="1"/>
          </p:cNvSpPr>
          <p:nvPr>
            <p:ph type="title"/>
          </p:nvPr>
        </p:nvSpPr>
        <p:spPr>
          <a:xfrm>
            <a:off x="-36512" y="260648"/>
            <a:ext cx="9144000" cy="533400"/>
          </a:xfrm>
        </p:spPr>
        <p:txBody>
          <a:bodyPr/>
          <a:lstStyle/>
          <a:p>
            <a:pPr eaLnBrk="1" hangingPunct="1"/>
            <a:r>
              <a:rPr lang="en-GB" b="1" dirty="0" smtClean="0">
                <a:solidFill>
                  <a:schemeClr val="accent6">
                    <a:lumMod val="75000"/>
                  </a:schemeClr>
                </a:solidFill>
              </a:rPr>
              <a:t>Conduct of the research: supervisors</a:t>
            </a:r>
          </a:p>
        </p:txBody>
      </p:sp>
      <p:sp>
        <p:nvSpPr>
          <p:cNvPr id="18436" name="Rectangle 3"/>
          <p:cNvSpPr>
            <a:spLocks noGrp="1" noChangeArrowheads="1"/>
          </p:cNvSpPr>
          <p:nvPr>
            <p:ph type="body" idx="1"/>
          </p:nvPr>
        </p:nvSpPr>
        <p:spPr>
          <a:xfrm>
            <a:off x="467544" y="1524000"/>
            <a:ext cx="8352928" cy="4038600"/>
          </a:xfrm>
        </p:spPr>
        <p:txBody>
          <a:bodyPr/>
          <a:lstStyle/>
          <a:p>
            <a:pPr eaLnBrk="1" hangingPunct="1">
              <a:lnSpc>
                <a:spcPct val="90000"/>
              </a:lnSpc>
            </a:pPr>
            <a:r>
              <a:rPr lang="en-GB" dirty="0" smtClean="0"/>
              <a:t>To encourage student to attend appropriate training, seminars etc.</a:t>
            </a:r>
          </a:p>
          <a:p>
            <a:pPr eaLnBrk="1" hangingPunct="1">
              <a:lnSpc>
                <a:spcPct val="90000"/>
              </a:lnSpc>
            </a:pPr>
            <a:endParaRPr lang="en-GB" dirty="0" smtClean="0"/>
          </a:p>
          <a:p>
            <a:pPr eaLnBrk="1" hangingPunct="1">
              <a:lnSpc>
                <a:spcPct val="90000"/>
              </a:lnSpc>
            </a:pPr>
            <a:r>
              <a:rPr lang="en-GB" dirty="0" smtClean="0"/>
              <a:t>To provide guidance with</a:t>
            </a:r>
          </a:p>
          <a:p>
            <a:pPr lvl="1" eaLnBrk="1" hangingPunct="1">
              <a:lnSpc>
                <a:spcPct val="90000"/>
              </a:lnSpc>
            </a:pPr>
            <a:r>
              <a:rPr lang="en-GB" dirty="0" smtClean="0"/>
              <a:t>Selecting a topic</a:t>
            </a:r>
          </a:p>
          <a:p>
            <a:pPr lvl="1" eaLnBrk="1" hangingPunct="1">
              <a:lnSpc>
                <a:spcPct val="90000"/>
              </a:lnSpc>
            </a:pPr>
            <a:r>
              <a:rPr lang="en-GB" dirty="0" smtClean="0"/>
              <a:t>Planning the research</a:t>
            </a:r>
          </a:p>
          <a:p>
            <a:pPr lvl="1" eaLnBrk="1" hangingPunct="1">
              <a:lnSpc>
                <a:spcPct val="90000"/>
              </a:lnSpc>
            </a:pPr>
            <a:r>
              <a:rPr lang="en-GB" dirty="0" smtClean="0"/>
              <a:t>Progress of the research</a:t>
            </a:r>
          </a:p>
          <a:p>
            <a:pPr lvl="1" eaLnBrk="1" hangingPunct="1">
              <a:lnSpc>
                <a:spcPct val="90000"/>
              </a:lnSpc>
            </a:pPr>
            <a:r>
              <a:rPr lang="en-GB" dirty="0" smtClean="0"/>
              <a:t>Submitting the dissertation</a:t>
            </a:r>
          </a:p>
          <a:p>
            <a:pPr lvl="1" eaLnBrk="1" hangingPunct="1">
              <a:lnSpc>
                <a:spcPct val="90000"/>
              </a:lnSpc>
            </a:pPr>
            <a:r>
              <a:rPr lang="en-GB" dirty="0" smtClean="0"/>
              <a:t>Publishing research</a:t>
            </a:r>
          </a:p>
          <a:p>
            <a:pPr lvl="1" eaLnBrk="1" hangingPunct="1">
              <a:lnSpc>
                <a:spcPct val="90000"/>
              </a:lnSpc>
            </a:pPr>
            <a:endParaRPr lang="en-GB"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6E575440-5349-4C27-AEEC-567DE2CD0B7A}" type="slidenum">
              <a:rPr lang="en-GB" smtClean="0"/>
              <a:pPr/>
              <a:t>35</a:t>
            </a:fld>
            <a:endParaRPr lang="en-GB" smtClean="0"/>
          </a:p>
        </p:txBody>
      </p:sp>
      <p:sp>
        <p:nvSpPr>
          <p:cNvPr id="19459" name="Rectangle 2"/>
          <p:cNvSpPr>
            <a:spLocks noGrp="1" noChangeArrowheads="1"/>
          </p:cNvSpPr>
          <p:nvPr>
            <p:ph type="title"/>
          </p:nvPr>
        </p:nvSpPr>
        <p:spPr>
          <a:xfrm>
            <a:off x="685800" y="228600"/>
            <a:ext cx="7772400" cy="1143000"/>
          </a:xfrm>
        </p:spPr>
        <p:txBody>
          <a:bodyPr/>
          <a:lstStyle/>
          <a:p>
            <a:pPr eaLnBrk="1" hangingPunct="1"/>
            <a:r>
              <a:rPr lang="en-GB" b="1" dirty="0" smtClean="0">
                <a:solidFill>
                  <a:schemeClr val="accent6">
                    <a:lumMod val="75000"/>
                  </a:schemeClr>
                </a:solidFill>
              </a:rPr>
              <a:t>Conduct of relationship</a:t>
            </a:r>
          </a:p>
        </p:txBody>
      </p:sp>
      <p:sp>
        <p:nvSpPr>
          <p:cNvPr id="19460" name="Rectangle 3"/>
          <p:cNvSpPr>
            <a:spLocks noGrp="1" noChangeArrowheads="1"/>
          </p:cNvSpPr>
          <p:nvPr>
            <p:ph type="body" idx="1"/>
          </p:nvPr>
        </p:nvSpPr>
        <p:spPr>
          <a:xfrm>
            <a:off x="395536" y="1524000"/>
            <a:ext cx="8568952" cy="4497288"/>
          </a:xfrm>
        </p:spPr>
        <p:txBody>
          <a:bodyPr/>
          <a:lstStyle/>
          <a:p>
            <a:pPr eaLnBrk="1" hangingPunct="1"/>
            <a:r>
              <a:rPr lang="en-GB" dirty="0" smtClean="0"/>
              <a:t>Regular meetings</a:t>
            </a:r>
          </a:p>
          <a:p>
            <a:pPr lvl="1" eaLnBrk="1" hangingPunct="1"/>
            <a:r>
              <a:rPr lang="en-GB" dirty="0" smtClean="0"/>
              <a:t>not less than once per fortnight in first year and not less than once per month thereafter (F/T)</a:t>
            </a:r>
          </a:p>
          <a:p>
            <a:pPr lvl="1" eaLnBrk="1" hangingPunct="1"/>
            <a:r>
              <a:rPr lang="en-GB" dirty="0" smtClean="0"/>
              <a:t>at least one hour in duration</a:t>
            </a:r>
          </a:p>
          <a:p>
            <a:pPr lvl="1" eaLnBrk="1" hangingPunct="1"/>
            <a:r>
              <a:rPr lang="en-GB" dirty="0" smtClean="0"/>
              <a:t>written work should be delivered before meeting, allowing sufficient time for reading &amp; comments</a:t>
            </a:r>
          </a:p>
          <a:p>
            <a:pPr lvl="1" eaLnBrk="1" hangingPunct="1"/>
            <a:r>
              <a:rPr lang="en-GB" dirty="0" smtClean="0"/>
              <a:t>comments on written work should be available in advance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7FA9619E-5217-474D-A47B-3771F430858C}" type="slidenum">
              <a:rPr lang="en-GB" smtClean="0"/>
              <a:pPr/>
              <a:t>36</a:t>
            </a:fld>
            <a:endParaRPr lang="en-GB" smtClean="0"/>
          </a:p>
        </p:txBody>
      </p:sp>
      <p:sp>
        <p:nvSpPr>
          <p:cNvPr id="20483" name="Rectangle 2"/>
          <p:cNvSpPr>
            <a:spLocks noGrp="1" noChangeArrowheads="1"/>
          </p:cNvSpPr>
          <p:nvPr>
            <p:ph type="title"/>
          </p:nvPr>
        </p:nvSpPr>
        <p:spPr>
          <a:xfrm>
            <a:off x="685800" y="44624"/>
            <a:ext cx="7772400" cy="1143000"/>
          </a:xfrm>
        </p:spPr>
        <p:txBody>
          <a:bodyPr/>
          <a:lstStyle/>
          <a:p>
            <a:pPr eaLnBrk="1" hangingPunct="1"/>
            <a:r>
              <a:rPr lang="en-GB" b="1" dirty="0" smtClean="0">
                <a:solidFill>
                  <a:schemeClr val="accent6">
                    <a:lumMod val="75000"/>
                  </a:schemeClr>
                </a:solidFill>
              </a:rPr>
              <a:t>The first meeting</a:t>
            </a:r>
          </a:p>
        </p:txBody>
      </p:sp>
      <p:sp>
        <p:nvSpPr>
          <p:cNvPr id="20484" name="Rectangle 3"/>
          <p:cNvSpPr>
            <a:spLocks noGrp="1" noChangeArrowheads="1"/>
          </p:cNvSpPr>
          <p:nvPr>
            <p:ph type="body" idx="1"/>
          </p:nvPr>
        </p:nvSpPr>
        <p:spPr>
          <a:xfrm>
            <a:off x="323528" y="1340768"/>
            <a:ext cx="8424936" cy="4038600"/>
          </a:xfrm>
        </p:spPr>
        <p:txBody>
          <a:bodyPr/>
          <a:lstStyle/>
          <a:p>
            <a:pPr eaLnBrk="1" hangingPunct="1"/>
            <a:r>
              <a:rPr lang="en-GB" dirty="0" smtClean="0"/>
              <a:t>Should occur in first week!</a:t>
            </a:r>
          </a:p>
          <a:p>
            <a:pPr eaLnBrk="1" hangingPunct="1"/>
            <a:r>
              <a:rPr lang="en-GB" dirty="0" smtClean="0"/>
              <a:t>Should discuss</a:t>
            </a:r>
          </a:p>
          <a:p>
            <a:pPr lvl="1" eaLnBrk="1" hangingPunct="1"/>
            <a:r>
              <a:rPr lang="en-GB" dirty="0" smtClean="0"/>
              <a:t>supervisory arrangements</a:t>
            </a:r>
          </a:p>
          <a:p>
            <a:pPr lvl="1" eaLnBrk="1" hangingPunct="1"/>
            <a:r>
              <a:rPr lang="en-GB" dirty="0" smtClean="0"/>
              <a:t>arrangements for written research plan</a:t>
            </a:r>
          </a:p>
          <a:p>
            <a:pPr lvl="1" eaLnBrk="1" hangingPunct="1"/>
            <a:r>
              <a:rPr lang="en-GB" dirty="0" smtClean="0"/>
              <a:t>nature of degree (MD/PhD)</a:t>
            </a:r>
          </a:p>
          <a:p>
            <a:pPr lvl="1" eaLnBrk="1" hangingPunct="1"/>
            <a:r>
              <a:rPr lang="en-GB" dirty="0" smtClean="0"/>
              <a:t>expected completion date(s)</a:t>
            </a:r>
          </a:p>
          <a:p>
            <a:pPr lvl="1" eaLnBrk="1" hangingPunct="1"/>
            <a:r>
              <a:rPr lang="en-GB" dirty="0" smtClean="0"/>
              <a:t>arrangement for future meetings/progress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1143000"/>
          </a:xfrm>
        </p:spPr>
        <p:txBody>
          <a:bodyPr/>
          <a:lstStyle/>
          <a:p>
            <a:r>
              <a:rPr lang="en-GB" b="1" dirty="0" smtClean="0">
                <a:solidFill>
                  <a:schemeClr val="accent6">
                    <a:lumMod val="75000"/>
                  </a:schemeClr>
                </a:solidFill>
              </a:rPr>
              <a:t>Budgets</a:t>
            </a:r>
            <a:endParaRPr lang="en-US" b="1" dirty="0">
              <a:solidFill>
                <a:schemeClr val="accent6">
                  <a:lumMod val="75000"/>
                </a:schemeClr>
              </a:solidFill>
            </a:endParaRPr>
          </a:p>
        </p:txBody>
      </p:sp>
      <p:sp>
        <p:nvSpPr>
          <p:cNvPr id="3" name="Content Placeholder 2"/>
          <p:cNvSpPr>
            <a:spLocks noGrp="1"/>
          </p:cNvSpPr>
          <p:nvPr>
            <p:ph idx="1"/>
          </p:nvPr>
        </p:nvSpPr>
        <p:spPr>
          <a:xfrm>
            <a:off x="685800" y="1330424"/>
            <a:ext cx="8134672" cy="4114800"/>
          </a:xfrm>
        </p:spPr>
        <p:txBody>
          <a:bodyPr/>
          <a:lstStyle/>
          <a:p>
            <a:r>
              <a:rPr lang="en-GB" dirty="0" smtClean="0"/>
              <a:t>Know your budget for consumables, training, travel &amp; conferences</a:t>
            </a:r>
          </a:p>
          <a:p>
            <a:pPr lvl="1"/>
            <a:r>
              <a:rPr lang="en-GB" dirty="0" smtClean="0"/>
              <a:t>This will vary depending on your funder</a:t>
            </a:r>
          </a:p>
          <a:p>
            <a:pPr marL="0" indent="0">
              <a:buNone/>
            </a:pPr>
            <a:endParaRPr lang="en-GB" dirty="0" smtClean="0"/>
          </a:p>
          <a:p>
            <a:r>
              <a:rPr lang="en-GB" dirty="0" smtClean="0"/>
              <a:t>Don’t forget about cost of printing and binding your thesis at the end! </a:t>
            </a:r>
            <a:endParaRPr lang="en-US" dirty="0"/>
          </a:p>
        </p:txBody>
      </p:sp>
      <p:sp>
        <p:nvSpPr>
          <p:cNvPr id="4" name="Slide Number Placeholder 3"/>
          <p:cNvSpPr>
            <a:spLocks noGrp="1"/>
          </p:cNvSpPr>
          <p:nvPr>
            <p:ph type="sldNum" sz="quarter" idx="12"/>
          </p:nvPr>
        </p:nvSpPr>
        <p:spPr/>
        <p:txBody>
          <a:bodyPr/>
          <a:lstStyle/>
          <a:p>
            <a:pPr>
              <a:defRPr/>
            </a:pPr>
            <a:fld id="{1E8C0B9E-721A-4C4F-80AD-400C7E55D443}" type="slidenum">
              <a:rPr lang="en-GB" smtClean="0"/>
              <a:pPr>
                <a:defRPr/>
              </a:pPr>
              <a:t>37</a:t>
            </a:fld>
            <a:endParaRPr lang="en-GB"/>
          </a:p>
        </p:txBody>
      </p:sp>
    </p:spTree>
    <p:extLst>
      <p:ext uri="{BB962C8B-B14F-4D97-AF65-F5344CB8AC3E}">
        <p14:creationId xmlns:p14="http://schemas.microsoft.com/office/powerpoint/2010/main" val="1093115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078DA369-D165-48E2-9577-4701B6E35D2B}" type="slidenum">
              <a:rPr lang="en-GB" smtClean="0"/>
              <a:pPr/>
              <a:t>38</a:t>
            </a:fld>
            <a:endParaRPr lang="en-GB" smtClean="0"/>
          </a:p>
        </p:txBody>
      </p:sp>
      <p:sp>
        <p:nvSpPr>
          <p:cNvPr id="23555" name="Rectangle 2"/>
          <p:cNvSpPr>
            <a:spLocks noGrp="1" noChangeArrowheads="1"/>
          </p:cNvSpPr>
          <p:nvPr>
            <p:ph type="title"/>
          </p:nvPr>
        </p:nvSpPr>
        <p:spPr>
          <a:xfrm>
            <a:off x="179512" y="188640"/>
            <a:ext cx="8856984" cy="1243608"/>
          </a:xfrm>
        </p:spPr>
        <p:txBody>
          <a:bodyPr/>
          <a:lstStyle/>
          <a:p>
            <a:pPr eaLnBrk="1" hangingPunct="1"/>
            <a:r>
              <a:rPr lang="en-GB" b="1" dirty="0" smtClean="0">
                <a:solidFill>
                  <a:schemeClr val="accent6">
                    <a:lumMod val="75000"/>
                  </a:schemeClr>
                </a:solidFill>
              </a:rPr>
              <a:t>The relationship: </a:t>
            </a:r>
            <a:br>
              <a:rPr lang="en-GB" b="1" dirty="0" smtClean="0">
                <a:solidFill>
                  <a:schemeClr val="accent6">
                    <a:lumMod val="75000"/>
                  </a:schemeClr>
                </a:solidFill>
              </a:rPr>
            </a:br>
            <a:r>
              <a:rPr lang="en-GB" b="1" dirty="0" smtClean="0">
                <a:solidFill>
                  <a:schemeClr val="accent6">
                    <a:lumMod val="75000"/>
                  </a:schemeClr>
                </a:solidFill>
              </a:rPr>
              <a:t>student and supervisors</a:t>
            </a:r>
          </a:p>
        </p:txBody>
      </p:sp>
      <p:sp>
        <p:nvSpPr>
          <p:cNvPr id="23556" name="Rectangle 3"/>
          <p:cNvSpPr>
            <a:spLocks noGrp="1" noChangeArrowheads="1"/>
          </p:cNvSpPr>
          <p:nvPr>
            <p:ph type="body" idx="1"/>
          </p:nvPr>
        </p:nvSpPr>
        <p:spPr>
          <a:xfrm>
            <a:off x="395536" y="1844824"/>
            <a:ext cx="7986464" cy="4038600"/>
          </a:xfrm>
        </p:spPr>
        <p:txBody>
          <a:bodyPr/>
          <a:lstStyle/>
          <a:p>
            <a:pPr eaLnBrk="1" hangingPunct="1"/>
            <a:r>
              <a:rPr lang="en-GB" dirty="0" smtClean="0"/>
              <a:t>Very important</a:t>
            </a:r>
          </a:p>
          <a:p>
            <a:pPr eaLnBrk="1" hangingPunct="1"/>
            <a:r>
              <a:rPr lang="en-GB" dirty="0" smtClean="0"/>
              <a:t>Needs a lot of work</a:t>
            </a:r>
          </a:p>
          <a:p>
            <a:pPr eaLnBrk="1" hangingPunct="1"/>
            <a:r>
              <a:rPr lang="en-GB" dirty="0" smtClean="0"/>
              <a:t>Relationship needs to change over time</a:t>
            </a:r>
          </a:p>
          <a:p>
            <a:pPr lvl="1" eaLnBrk="1" hangingPunct="1"/>
            <a:r>
              <a:rPr lang="en-GB" dirty="0" smtClean="0"/>
              <a:t>Beginning: student and teacher</a:t>
            </a:r>
          </a:p>
          <a:p>
            <a:pPr lvl="1" eaLnBrk="1" hangingPunct="1"/>
            <a:r>
              <a:rPr lang="en-GB" dirty="0" smtClean="0"/>
              <a:t>Middle: hard work, negotiation</a:t>
            </a:r>
          </a:p>
          <a:p>
            <a:pPr lvl="1" eaLnBrk="1" hangingPunct="1"/>
            <a:r>
              <a:rPr lang="en-GB" dirty="0" smtClean="0"/>
              <a:t>End: independent researchers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AFFA82A8-D70C-4AFC-BD43-8A1989CA21F1}" type="slidenum">
              <a:rPr lang="en-GB" smtClean="0"/>
              <a:pPr/>
              <a:t>39</a:t>
            </a:fld>
            <a:endParaRPr lang="en-GB" smtClean="0"/>
          </a:p>
        </p:txBody>
      </p:sp>
      <p:sp>
        <p:nvSpPr>
          <p:cNvPr id="21507" name="Rectangle 2"/>
          <p:cNvSpPr>
            <a:spLocks noGrp="1" noChangeArrowheads="1"/>
          </p:cNvSpPr>
          <p:nvPr>
            <p:ph type="title"/>
          </p:nvPr>
        </p:nvSpPr>
        <p:spPr>
          <a:xfrm>
            <a:off x="539552" y="188640"/>
            <a:ext cx="7924800" cy="990600"/>
          </a:xfrm>
        </p:spPr>
        <p:txBody>
          <a:bodyPr/>
          <a:lstStyle/>
          <a:p>
            <a:pPr eaLnBrk="1" hangingPunct="1"/>
            <a:r>
              <a:rPr lang="en-GB" b="1" dirty="0" smtClean="0">
                <a:solidFill>
                  <a:schemeClr val="accent6">
                    <a:lumMod val="75000"/>
                  </a:schemeClr>
                </a:solidFill>
              </a:rPr>
              <a:t>Some potentially difficult issues</a:t>
            </a:r>
          </a:p>
        </p:txBody>
      </p:sp>
      <p:sp>
        <p:nvSpPr>
          <p:cNvPr id="21508" name="Rectangle 3"/>
          <p:cNvSpPr>
            <a:spLocks noGrp="1" noChangeArrowheads="1"/>
          </p:cNvSpPr>
          <p:nvPr>
            <p:ph type="body" idx="1"/>
          </p:nvPr>
        </p:nvSpPr>
        <p:spPr>
          <a:xfrm>
            <a:off x="251520" y="1484784"/>
            <a:ext cx="8640960" cy="4038600"/>
          </a:xfrm>
        </p:spPr>
        <p:txBody>
          <a:bodyPr/>
          <a:lstStyle/>
          <a:p>
            <a:pPr eaLnBrk="1" hangingPunct="1"/>
            <a:r>
              <a:rPr lang="en-GB" dirty="0" smtClean="0"/>
              <a:t>Comments by supervisors should be constructive</a:t>
            </a:r>
          </a:p>
          <a:p>
            <a:pPr eaLnBrk="1" hangingPunct="1"/>
            <a:endParaRPr lang="en-GB" dirty="0" smtClean="0"/>
          </a:p>
          <a:p>
            <a:pPr eaLnBrk="1" hangingPunct="1"/>
            <a:r>
              <a:rPr lang="en-GB" dirty="0" smtClean="0"/>
              <a:t>Supervisors must indicate if </a:t>
            </a:r>
          </a:p>
          <a:p>
            <a:pPr lvl="1" eaLnBrk="1" hangingPunct="1"/>
            <a:r>
              <a:rPr lang="en-GB" dirty="0" smtClean="0"/>
              <a:t>progress is not sufficient</a:t>
            </a:r>
          </a:p>
          <a:p>
            <a:pPr lvl="1" eaLnBrk="1" hangingPunct="1"/>
            <a:r>
              <a:rPr lang="en-GB" dirty="0" smtClean="0"/>
              <a:t>research is below standard</a:t>
            </a:r>
          </a:p>
          <a:p>
            <a:pPr lvl="1" eaLnBrk="1" hangingPunct="1"/>
            <a:r>
              <a:rPr lang="en-GB" dirty="0" smtClean="0"/>
              <a:t>literary style is inadequate</a:t>
            </a:r>
          </a:p>
          <a:p>
            <a:pPr lvl="1" eaLnBrk="1" hangingPunct="1"/>
            <a:endParaRPr lang="en-GB" dirty="0" smtClean="0"/>
          </a:p>
          <a:p>
            <a:pPr eaLnBrk="1" hangingPunct="1"/>
            <a:r>
              <a:rPr lang="en-GB" dirty="0" smtClean="0"/>
              <a:t>Student and supervisors need to work together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1143000"/>
          </a:xfrm>
        </p:spPr>
        <p:txBody>
          <a:bodyPr/>
          <a:lstStyle/>
          <a:p>
            <a:r>
              <a:rPr lang="en-GB" b="1" dirty="0" smtClean="0">
                <a:solidFill>
                  <a:schemeClr val="accent6">
                    <a:lumMod val="75000"/>
                  </a:schemeClr>
                </a:solidFill>
              </a:rPr>
              <a:t>SSCM Postgraduate Team</a:t>
            </a:r>
            <a:endParaRPr lang="en-GB" b="1" dirty="0">
              <a:solidFill>
                <a:schemeClr val="accent6">
                  <a:lumMod val="75000"/>
                </a:schemeClr>
              </a:solidFill>
            </a:endParaRPr>
          </a:p>
        </p:txBody>
      </p:sp>
      <p:sp>
        <p:nvSpPr>
          <p:cNvPr id="3" name="Content Placeholder 2"/>
          <p:cNvSpPr>
            <a:spLocks noGrp="1"/>
          </p:cNvSpPr>
          <p:nvPr>
            <p:ph idx="1"/>
          </p:nvPr>
        </p:nvSpPr>
        <p:spPr>
          <a:xfrm>
            <a:off x="685800" y="1268760"/>
            <a:ext cx="7772400" cy="4114800"/>
          </a:xfrm>
        </p:spPr>
        <p:txBody>
          <a:bodyPr/>
          <a:lstStyle/>
          <a:p>
            <a:pPr eaLnBrk="1" hangingPunct="1">
              <a:lnSpc>
                <a:spcPts val="2500"/>
              </a:lnSpc>
            </a:pPr>
            <a:r>
              <a:rPr lang="en-GB" sz="2800" dirty="0" smtClean="0"/>
              <a:t>Co-Directors of Graduate Studies</a:t>
            </a:r>
          </a:p>
          <a:p>
            <a:pPr lvl="1" eaLnBrk="1" hangingPunct="1">
              <a:lnSpc>
                <a:spcPts val="2500"/>
              </a:lnSpc>
            </a:pPr>
            <a:r>
              <a:rPr lang="en-GB" sz="2200" dirty="0" smtClean="0"/>
              <a:t>William </a:t>
            </a:r>
            <a:r>
              <a:rPr lang="en-GB" sz="2200" dirty="0" err="1" smtClean="0"/>
              <a:t>Hollingworth</a:t>
            </a:r>
            <a:r>
              <a:rPr lang="en-GB" sz="2200" dirty="0" smtClean="0"/>
              <a:t> (CH supervisors)</a:t>
            </a:r>
          </a:p>
          <a:p>
            <a:pPr lvl="1" eaLnBrk="1" hangingPunct="1">
              <a:lnSpc>
                <a:spcPts val="2500"/>
              </a:lnSpc>
            </a:pPr>
            <a:r>
              <a:rPr lang="en-GB" sz="2200" dirty="0" smtClean="0"/>
              <a:t>Nicola Wiles (OH/other supervisors)</a:t>
            </a:r>
          </a:p>
          <a:p>
            <a:pPr lvl="1" eaLnBrk="1" hangingPunct="1">
              <a:lnSpc>
                <a:spcPts val="2500"/>
              </a:lnSpc>
              <a:buNone/>
            </a:pPr>
            <a:endParaRPr lang="en-GB" sz="2200" dirty="0" smtClean="0"/>
          </a:p>
          <a:p>
            <a:pPr eaLnBrk="1" hangingPunct="1">
              <a:lnSpc>
                <a:spcPts val="2500"/>
              </a:lnSpc>
            </a:pPr>
            <a:r>
              <a:rPr lang="en-GB" sz="2800" dirty="0" smtClean="0"/>
              <a:t>Graduate Tutors </a:t>
            </a:r>
          </a:p>
          <a:p>
            <a:pPr lvl="1" eaLnBrk="1" hangingPunct="1">
              <a:lnSpc>
                <a:spcPts val="2500"/>
              </a:lnSpc>
            </a:pPr>
            <a:r>
              <a:rPr lang="en-GB" sz="2200" dirty="0" smtClean="0"/>
              <a:t>Tom Gaunt		(Recruitment)</a:t>
            </a:r>
          </a:p>
          <a:p>
            <a:pPr lvl="1" eaLnBrk="1" hangingPunct="1">
              <a:lnSpc>
                <a:spcPts val="2500"/>
              </a:lnSpc>
            </a:pPr>
            <a:r>
              <a:rPr lang="en-GB" sz="2200" dirty="0" smtClean="0"/>
              <a:t>Jonathan Ives  		(Admissions)</a:t>
            </a:r>
          </a:p>
          <a:p>
            <a:pPr lvl="1" eaLnBrk="1" hangingPunct="1">
              <a:lnSpc>
                <a:spcPts val="2500"/>
              </a:lnSpc>
            </a:pPr>
            <a:r>
              <a:rPr lang="en-GB" sz="2200" dirty="0" smtClean="0"/>
              <a:t>Sandra </a:t>
            </a:r>
            <a:r>
              <a:rPr lang="en-GB" sz="2200" dirty="0" err="1" smtClean="0"/>
              <a:t>Hollinghurst</a:t>
            </a:r>
            <a:r>
              <a:rPr lang="en-GB" sz="2200" dirty="0" smtClean="0"/>
              <a:t> 	(Training)</a:t>
            </a:r>
          </a:p>
          <a:p>
            <a:pPr lvl="1" eaLnBrk="1" hangingPunct="1">
              <a:lnSpc>
                <a:spcPts val="2500"/>
              </a:lnSpc>
            </a:pPr>
            <a:r>
              <a:rPr lang="en-GB" sz="2200" dirty="0" smtClean="0"/>
              <a:t>Sarah Lewis		(Annual Reviews)</a:t>
            </a:r>
          </a:p>
          <a:p>
            <a:pPr lvl="1" eaLnBrk="1" hangingPunct="1">
              <a:lnSpc>
                <a:spcPts val="2500"/>
              </a:lnSpc>
            </a:pPr>
            <a:endParaRPr lang="en-GB" sz="2200" dirty="0" smtClean="0"/>
          </a:p>
          <a:p>
            <a:pPr eaLnBrk="1" hangingPunct="1">
              <a:lnSpc>
                <a:spcPts val="2500"/>
              </a:lnSpc>
            </a:pPr>
            <a:r>
              <a:rPr lang="en-GB" sz="2800" dirty="0" smtClean="0"/>
              <a:t>Administrator: </a:t>
            </a:r>
            <a:r>
              <a:rPr lang="en-GB" sz="2800" dirty="0" err="1" smtClean="0"/>
              <a:t>Sharen</a:t>
            </a:r>
            <a:r>
              <a:rPr lang="en-GB" sz="2800" dirty="0" smtClean="0"/>
              <a:t> O’Keefe</a:t>
            </a:r>
          </a:p>
          <a:p>
            <a:pPr lvl="1" eaLnBrk="1" hangingPunct="1">
              <a:lnSpc>
                <a:spcPts val="2500"/>
              </a:lnSpc>
            </a:pPr>
            <a:endParaRPr lang="en-GB" sz="2200" dirty="0" smtClean="0"/>
          </a:p>
          <a:p>
            <a:pPr eaLnBrk="1" hangingPunct="1">
              <a:lnSpc>
                <a:spcPts val="2500"/>
              </a:lnSpc>
            </a:pPr>
            <a:r>
              <a:rPr lang="en-GB" sz="2800" dirty="0" smtClean="0"/>
              <a:t>Student Reps: Laurence Howe, Ryan Langdon </a:t>
            </a:r>
          </a:p>
          <a:p>
            <a:pPr lvl="1" eaLnBrk="1" hangingPunct="1">
              <a:lnSpc>
                <a:spcPts val="2500"/>
              </a:lnSpc>
            </a:pPr>
            <a:endParaRPr lang="en-GB" sz="2200" dirty="0" smtClean="0"/>
          </a:p>
        </p:txBody>
      </p:sp>
      <p:sp>
        <p:nvSpPr>
          <p:cNvPr id="4" name="Slide Number Placeholder 3"/>
          <p:cNvSpPr>
            <a:spLocks noGrp="1"/>
          </p:cNvSpPr>
          <p:nvPr>
            <p:ph type="sldNum" sz="quarter" idx="12"/>
          </p:nvPr>
        </p:nvSpPr>
        <p:spPr/>
        <p:txBody>
          <a:bodyPr/>
          <a:lstStyle/>
          <a:p>
            <a:pPr>
              <a:defRPr/>
            </a:pPr>
            <a:fld id="{1E8C0B9E-721A-4C4F-80AD-400C7E55D443}" type="slidenum">
              <a:rPr lang="en-GB" smtClean="0"/>
              <a:pPr>
                <a:defRPr/>
              </a:pPr>
              <a:t>4</a:t>
            </a:fld>
            <a:endParaRPr lang="en-GB"/>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B2984D9F-9094-41B8-8895-738C2A67C904}" type="slidenum">
              <a:rPr lang="en-GB" smtClean="0"/>
              <a:pPr/>
              <a:t>40</a:t>
            </a:fld>
            <a:endParaRPr lang="en-GB" smtClean="0"/>
          </a:p>
        </p:txBody>
      </p:sp>
      <p:sp>
        <p:nvSpPr>
          <p:cNvPr id="22531" name="Rectangle 2"/>
          <p:cNvSpPr>
            <a:spLocks noGrp="1" noChangeArrowheads="1"/>
          </p:cNvSpPr>
          <p:nvPr>
            <p:ph type="title"/>
          </p:nvPr>
        </p:nvSpPr>
        <p:spPr>
          <a:xfrm>
            <a:off x="685800" y="125760"/>
            <a:ext cx="7772400" cy="1143000"/>
          </a:xfrm>
        </p:spPr>
        <p:txBody>
          <a:bodyPr/>
          <a:lstStyle/>
          <a:p>
            <a:pPr eaLnBrk="1" hangingPunct="1"/>
            <a:r>
              <a:rPr lang="en-GB" b="1" dirty="0" smtClean="0">
                <a:solidFill>
                  <a:schemeClr val="accent6">
                    <a:lumMod val="75000"/>
                  </a:schemeClr>
                </a:solidFill>
              </a:rPr>
              <a:t>If it goes wrong</a:t>
            </a:r>
            <a:r>
              <a:rPr lang="en-GB" dirty="0" smtClean="0">
                <a:solidFill>
                  <a:schemeClr val="accent6">
                    <a:lumMod val="75000"/>
                  </a:schemeClr>
                </a:solidFill>
              </a:rPr>
              <a:t>...</a:t>
            </a:r>
          </a:p>
        </p:txBody>
      </p:sp>
      <p:sp>
        <p:nvSpPr>
          <p:cNvPr id="22532" name="Rectangle 3"/>
          <p:cNvSpPr>
            <a:spLocks noGrp="1" noChangeArrowheads="1"/>
          </p:cNvSpPr>
          <p:nvPr>
            <p:ph type="body" idx="1"/>
          </p:nvPr>
        </p:nvSpPr>
        <p:spPr>
          <a:xfrm>
            <a:off x="251520" y="1340768"/>
            <a:ext cx="8568952" cy="4114800"/>
          </a:xfrm>
        </p:spPr>
        <p:txBody>
          <a:bodyPr/>
          <a:lstStyle/>
          <a:p>
            <a:pPr eaLnBrk="1" hangingPunct="1"/>
            <a:r>
              <a:rPr lang="en-GB" dirty="0" smtClean="0"/>
              <a:t>If there is a dispute with the supervisors</a:t>
            </a:r>
          </a:p>
          <a:p>
            <a:pPr lvl="1" eaLnBrk="1" hangingPunct="1"/>
            <a:r>
              <a:rPr lang="en-GB" dirty="0" smtClean="0"/>
              <a:t>discuss with Graduate Tutor or DGS</a:t>
            </a:r>
          </a:p>
          <a:p>
            <a:pPr lvl="1" eaLnBrk="1" hangingPunct="1"/>
            <a:r>
              <a:rPr lang="en-GB" dirty="0" smtClean="0"/>
              <a:t>discuss with Head of School (Prof Jonathan Sterne) (or Graduate Dean – Dr Kate Whittington)</a:t>
            </a:r>
          </a:p>
          <a:p>
            <a:pPr lvl="1" eaLnBrk="1" hangingPunct="1">
              <a:buNone/>
            </a:pPr>
            <a:r>
              <a:rPr lang="en-GB" dirty="0" smtClean="0"/>
              <a:t> </a:t>
            </a:r>
          </a:p>
          <a:p>
            <a:pPr eaLnBrk="1" hangingPunct="1"/>
            <a:r>
              <a:rPr lang="en-GB" dirty="0" smtClean="0"/>
              <a:t>Try to resolve dispute</a:t>
            </a:r>
          </a:p>
          <a:p>
            <a:pPr eaLnBrk="1" hangingPunct="1"/>
            <a:endParaRPr lang="en-GB" dirty="0" smtClean="0"/>
          </a:p>
          <a:p>
            <a:pPr eaLnBrk="1" hangingPunct="1"/>
            <a:r>
              <a:rPr lang="en-GB" dirty="0" smtClean="0"/>
              <a:t>Bring in new/extra supervisor</a:t>
            </a:r>
          </a:p>
          <a:p>
            <a:pPr eaLnBrk="1" hangingPunct="1"/>
            <a:endParaRPr lang="en-GB" dirty="0" smtClean="0"/>
          </a:p>
          <a:p>
            <a:pPr eaLnBrk="1" hangingPunct="1"/>
            <a:r>
              <a:rPr lang="en-GB" dirty="0" smtClean="0"/>
              <a:t>Change supervisor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1143000"/>
          </a:xfrm>
        </p:spPr>
        <p:txBody>
          <a:bodyPr/>
          <a:lstStyle/>
          <a:p>
            <a:r>
              <a:rPr lang="en-GB" b="1" dirty="0" smtClean="0">
                <a:solidFill>
                  <a:schemeClr val="accent6">
                    <a:lumMod val="75000"/>
                  </a:schemeClr>
                </a:solidFill>
              </a:rPr>
              <a:t>Monitoring progress</a:t>
            </a:r>
            <a:endParaRPr lang="en-GB" b="1" dirty="0">
              <a:solidFill>
                <a:schemeClr val="accent6">
                  <a:lumMod val="75000"/>
                </a:schemeClr>
              </a:solidFill>
            </a:endParaRPr>
          </a:p>
        </p:txBody>
      </p:sp>
      <p:sp>
        <p:nvSpPr>
          <p:cNvPr id="3" name="Content Placeholder 2"/>
          <p:cNvSpPr>
            <a:spLocks noGrp="1"/>
          </p:cNvSpPr>
          <p:nvPr>
            <p:ph idx="1"/>
          </p:nvPr>
        </p:nvSpPr>
        <p:spPr>
          <a:xfrm>
            <a:off x="685800" y="1484784"/>
            <a:ext cx="7772400" cy="4114800"/>
          </a:xfrm>
        </p:spPr>
        <p:txBody>
          <a:bodyPr/>
          <a:lstStyle/>
          <a:p>
            <a:r>
              <a:rPr lang="en-GB" dirty="0" smtClean="0"/>
              <a:t>Initial review: 6 months</a:t>
            </a:r>
          </a:p>
          <a:p>
            <a:pPr lvl="1"/>
            <a:r>
              <a:rPr lang="en-GB" dirty="0" smtClean="0"/>
              <a:t>Progress in first 6 months and plans for next 6 months – signed by student and supervisors</a:t>
            </a:r>
          </a:p>
          <a:p>
            <a:pPr lvl="1"/>
            <a:r>
              <a:rPr lang="en-GB" dirty="0" smtClean="0"/>
              <a:t>To identify any problems or barriers early</a:t>
            </a:r>
          </a:p>
          <a:p>
            <a:pPr lvl="1"/>
            <a:r>
              <a:rPr lang="en-GB" dirty="0" smtClean="0"/>
              <a:t>Signed off by Grad Tutor</a:t>
            </a:r>
          </a:p>
          <a:p>
            <a:pPr lvl="1"/>
            <a:endParaRPr lang="en-GB" dirty="0" smtClean="0"/>
          </a:p>
          <a:p>
            <a:r>
              <a:rPr lang="en-GB" dirty="0" smtClean="0"/>
              <a:t>Annual progress reviews thereafter</a:t>
            </a:r>
          </a:p>
          <a:p>
            <a:pPr lvl="1"/>
            <a:r>
              <a:rPr lang="en-GB" dirty="0" smtClean="0"/>
              <a:t>modified requirements for part-time students and  4yr (1+3) students</a:t>
            </a:r>
            <a:endParaRPr lang="en-GB" dirty="0"/>
          </a:p>
        </p:txBody>
      </p:sp>
      <p:sp>
        <p:nvSpPr>
          <p:cNvPr id="4" name="Slide Number Placeholder 3"/>
          <p:cNvSpPr>
            <a:spLocks noGrp="1"/>
          </p:cNvSpPr>
          <p:nvPr>
            <p:ph type="sldNum" sz="quarter" idx="12"/>
          </p:nvPr>
        </p:nvSpPr>
        <p:spPr/>
        <p:txBody>
          <a:bodyPr/>
          <a:lstStyle/>
          <a:p>
            <a:pPr>
              <a:defRPr/>
            </a:pPr>
            <a:fld id="{1E8C0B9E-721A-4C4F-80AD-400C7E55D443}" type="slidenum">
              <a:rPr lang="en-GB" smtClean="0"/>
              <a:pPr>
                <a:defRPr/>
              </a:pPr>
              <a:t>41</a:t>
            </a:fld>
            <a:endParaRPr lang="en-GB"/>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59069D0C-7A28-4394-BDC8-C95A8EFF577F}" type="slidenum">
              <a:rPr lang="en-GB" smtClean="0"/>
              <a:pPr/>
              <a:t>42</a:t>
            </a:fld>
            <a:endParaRPr lang="en-GB" smtClean="0"/>
          </a:p>
        </p:txBody>
      </p:sp>
      <p:sp>
        <p:nvSpPr>
          <p:cNvPr id="24579" name="Rectangle 2"/>
          <p:cNvSpPr>
            <a:spLocks noGrp="1" noChangeArrowheads="1"/>
          </p:cNvSpPr>
          <p:nvPr>
            <p:ph type="title"/>
          </p:nvPr>
        </p:nvSpPr>
        <p:spPr>
          <a:xfrm>
            <a:off x="685800" y="116632"/>
            <a:ext cx="8134672" cy="1143000"/>
          </a:xfrm>
        </p:spPr>
        <p:txBody>
          <a:bodyPr/>
          <a:lstStyle/>
          <a:p>
            <a:pPr eaLnBrk="1" hangingPunct="1"/>
            <a:r>
              <a:rPr lang="en-GB" b="1" dirty="0" smtClean="0">
                <a:solidFill>
                  <a:schemeClr val="accent6">
                    <a:lumMod val="75000"/>
                  </a:schemeClr>
                </a:solidFill>
              </a:rPr>
              <a:t>1</a:t>
            </a:r>
            <a:r>
              <a:rPr lang="en-GB" b="1" baseline="30000" dirty="0" smtClean="0">
                <a:solidFill>
                  <a:schemeClr val="accent6">
                    <a:lumMod val="75000"/>
                  </a:schemeClr>
                </a:solidFill>
              </a:rPr>
              <a:t>st</a:t>
            </a:r>
            <a:r>
              <a:rPr lang="en-GB" b="1" dirty="0" smtClean="0">
                <a:solidFill>
                  <a:schemeClr val="accent6">
                    <a:lumMod val="75000"/>
                  </a:schemeClr>
                </a:solidFill>
              </a:rPr>
              <a:t> year Annual Progress Review: Procedure</a:t>
            </a:r>
          </a:p>
        </p:txBody>
      </p:sp>
      <p:sp>
        <p:nvSpPr>
          <p:cNvPr id="24580" name="Rectangle 3"/>
          <p:cNvSpPr>
            <a:spLocks noGrp="1" noChangeArrowheads="1"/>
          </p:cNvSpPr>
          <p:nvPr>
            <p:ph type="body" idx="1"/>
          </p:nvPr>
        </p:nvSpPr>
        <p:spPr>
          <a:xfrm>
            <a:off x="395536" y="1533872"/>
            <a:ext cx="8326189" cy="4343400"/>
          </a:xfrm>
        </p:spPr>
        <p:txBody>
          <a:bodyPr/>
          <a:lstStyle/>
          <a:p>
            <a:pPr eaLnBrk="1" hangingPunct="1"/>
            <a:r>
              <a:rPr lang="en-GB" sz="2400" dirty="0" smtClean="0"/>
              <a:t>Occurs towards the end of first year via </a:t>
            </a:r>
            <a:r>
              <a:rPr lang="en-GB" sz="2400" dirty="0" err="1" smtClean="0"/>
              <a:t>STaR</a:t>
            </a:r>
            <a:endParaRPr lang="en-GB" sz="2400" dirty="0" smtClean="0"/>
          </a:p>
          <a:p>
            <a:pPr eaLnBrk="1" hangingPunct="1"/>
            <a:endParaRPr lang="en-GB" sz="2800" dirty="0" smtClean="0"/>
          </a:p>
          <a:p>
            <a:pPr eaLnBrk="1" hangingPunct="1"/>
            <a:r>
              <a:rPr lang="en-GB" sz="2400" dirty="0" smtClean="0"/>
              <a:t>Student asked to</a:t>
            </a:r>
          </a:p>
          <a:p>
            <a:pPr lvl="1" eaLnBrk="1" hangingPunct="1"/>
            <a:r>
              <a:rPr lang="en-GB" sz="2000" dirty="0" smtClean="0"/>
              <a:t>Reflect on progress over 1</a:t>
            </a:r>
            <a:r>
              <a:rPr lang="en-GB" sz="2000" baseline="30000" dirty="0" smtClean="0"/>
              <a:t>st</a:t>
            </a:r>
            <a:r>
              <a:rPr lang="en-GB" sz="2000" dirty="0" smtClean="0"/>
              <a:t> year and detail plans for the remainder of the degree (‘Looking Back’ and ‘Planning Ahead’ sections in </a:t>
            </a:r>
            <a:r>
              <a:rPr lang="en-GB" sz="2000" dirty="0" err="1" smtClean="0"/>
              <a:t>STaR</a:t>
            </a:r>
            <a:r>
              <a:rPr lang="en-GB" sz="2000" dirty="0" smtClean="0"/>
              <a:t>)</a:t>
            </a:r>
          </a:p>
          <a:p>
            <a:pPr lvl="1" eaLnBrk="1" hangingPunct="1"/>
            <a:r>
              <a:rPr lang="en-GB" sz="2000" dirty="0" smtClean="0"/>
              <a:t>Upload report summarising previous year’s research &amp; outline of thesis</a:t>
            </a:r>
          </a:p>
          <a:p>
            <a:pPr lvl="1" eaLnBrk="1" hangingPunct="1"/>
            <a:endParaRPr lang="en-GB" sz="2800" dirty="0" smtClean="0"/>
          </a:p>
          <a:p>
            <a:pPr eaLnBrk="1" hangingPunct="1"/>
            <a:r>
              <a:rPr lang="en-GB" sz="2400" dirty="0" smtClean="0"/>
              <a:t>Student to present progress to supervisors and (usually two) senior academics not involved in project</a:t>
            </a:r>
          </a:p>
          <a:p>
            <a:pPr lvl="1" eaLnBrk="1" hangingPunct="1"/>
            <a:r>
              <a:rPr lang="en-GB" sz="2000" dirty="0" smtClean="0"/>
              <a:t>independent member(s) won’t be eligible to be your internal examiner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p>
            <a:fld id="{82391C1E-C0FB-4D2C-A3B2-EEAE00EC6B62}" type="slidenum">
              <a:rPr lang="en-GB" smtClean="0"/>
              <a:pPr/>
              <a:t>43</a:t>
            </a:fld>
            <a:endParaRPr lang="en-GB" smtClean="0"/>
          </a:p>
        </p:txBody>
      </p:sp>
      <p:sp>
        <p:nvSpPr>
          <p:cNvPr id="25603" name="Rectangle 2"/>
          <p:cNvSpPr>
            <a:spLocks noGrp="1" noChangeArrowheads="1"/>
          </p:cNvSpPr>
          <p:nvPr>
            <p:ph type="title"/>
          </p:nvPr>
        </p:nvSpPr>
        <p:spPr>
          <a:xfrm>
            <a:off x="685800" y="116632"/>
            <a:ext cx="7772400" cy="914400"/>
          </a:xfrm>
        </p:spPr>
        <p:txBody>
          <a:bodyPr/>
          <a:lstStyle/>
          <a:p>
            <a:pPr eaLnBrk="1" hangingPunct="1"/>
            <a:r>
              <a:rPr lang="en-GB" b="1" dirty="0" smtClean="0">
                <a:solidFill>
                  <a:schemeClr val="accent6">
                    <a:lumMod val="75000"/>
                  </a:schemeClr>
                </a:solidFill>
              </a:rPr>
              <a:t>1</a:t>
            </a:r>
            <a:r>
              <a:rPr lang="en-GB" b="1" baseline="30000" dirty="0" smtClean="0">
                <a:solidFill>
                  <a:schemeClr val="accent6">
                    <a:lumMod val="75000"/>
                  </a:schemeClr>
                </a:solidFill>
              </a:rPr>
              <a:t>st</a:t>
            </a:r>
            <a:r>
              <a:rPr lang="en-GB" b="1" dirty="0" smtClean="0">
                <a:solidFill>
                  <a:schemeClr val="accent6">
                    <a:lumMod val="75000"/>
                  </a:schemeClr>
                </a:solidFill>
              </a:rPr>
              <a:t> year Review: Outcomes</a:t>
            </a:r>
          </a:p>
        </p:txBody>
      </p:sp>
      <p:sp>
        <p:nvSpPr>
          <p:cNvPr id="25604" name="Rectangle 3"/>
          <p:cNvSpPr>
            <a:spLocks noGrp="1" noChangeArrowheads="1"/>
          </p:cNvSpPr>
          <p:nvPr>
            <p:ph type="body" idx="1"/>
          </p:nvPr>
        </p:nvSpPr>
        <p:spPr>
          <a:xfrm>
            <a:off x="271214" y="1052736"/>
            <a:ext cx="8549258" cy="4653880"/>
          </a:xfrm>
        </p:spPr>
        <p:txBody>
          <a:bodyPr/>
          <a:lstStyle/>
          <a:p>
            <a:pPr eaLnBrk="1" hangingPunct="1"/>
            <a:r>
              <a:rPr lang="en-GB" dirty="0" smtClean="0"/>
              <a:t>Complete review form </a:t>
            </a:r>
          </a:p>
          <a:p>
            <a:pPr lvl="1" eaLnBrk="1" hangingPunct="1"/>
            <a:r>
              <a:rPr lang="en-GB" sz="2400" dirty="0" smtClean="0"/>
              <a:t>Overall progress assessment – supervisors</a:t>
            </a:r>
          </a:p>
          <a:p>
            <a:pPr lvl="1" eaLnBrk="1" hangingPunct="1"/>
            <a:r>
              <a:rPr lang="en-GB" sz="2400" dirty="0" smtClean="0"/>
              <a:t>Comments from </a:t>
            </a:r>
            <a:r>
              <a:rPr lang="en-GB" sz="2400" dirty="0" err="1" smtClean="0"/>
              <a:t>indep</a:t>
            </a:r>
            <a:r>
              <a:rPr lang="en-GB" sz="2400" dirty="0" smtClean="0"/>
              <a:t> interviewer </a:t>
            </a:r>
          </a:p>
          <a:p>
            <a:pPr lvl="1" eaLnBrk="1" hangingPunct="1"/>
            <a:r>
              <a:rPr lang="en-GB" sz="2400" dirty="0" smtClean="0"/>
              <a:t>Comments by student</a:t>
            </a:r>
          </a:p>
          <a:p>
            <a:pPr eaLnBrk="1" hangingPunct="1"/>
            <a:r>
              <a:rPr lang="en-GB" dirty="0" smtClean="0"/>
              <a:t>Form signed by Graduate Tutor</a:t>
            </a:r>
          </a:p>
          <a:p>
            <a:pPr eaLnBrk="1" hangingPunct="1"/>
            <a:endParaRPr lang="en-GB" dirty="0" smtClean="0"/>
          </a:p>
          <a:p>
            <a:pPr eaLnBrk="1" hangingPunct="1"/>
            <a:r>
              <a:rPr lang="en-GB" dirty="0" smtClean="0"/>
              <a:t>Outcome</a:t>
            </a:r>
          </a:p>
          <a:p>
            <a:pPr lvl="1" eaLnBrk="1" hangingPunct="1"/>
            <a:r>
              <a:rPr lang="en-GB" dirty="0" smtClean="0"/>
              <a:t>Continue with PhD</a:t>
            </a:r>
          </a:p>
          <a:p>
            <a:pPr lvl="1" eaLnBrk="1" hangingPunct="1"/>
            <a:r>
              <a:rPr lang="en-GB" dirty="0" smtClean="0"/>
              <a:t>Decision delayed pending further review</a:t>
            </a:r>
          </a:p>
          <a:p>
            <a:pPr lvl="1" eaLnBrk="1" hangingPunct="1"/>
            <a:r>
              <a:rPr lang="en-GB" dirty="0" smtClean="0"/>
              <a:t>Transfer registration to </a:t>
            </a:r>
            <a:r>
              <a:rPr lang="en-GB" dirty="0" err="1" smtClean="0"/>
              <a:t>MRes</a:t>
            </a:r>
            <a:endParaRPr lang="en-GB" dirty="0" smtClean="0"/>
          </a:p>
          <a:p>
            <a:pPr eaLnBrk="1" hangingPunct="1"/>
            <a:endParaRPr lang="en-GB"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1143000"/>
          </a:xfrm>
        </p:spPr>
        <p:txBody>
          <a:bodyPr/>
          <a:lstStyle/>
          <a:p>
            <a:r>
              <a:rPr lang="en-GB" b="1" dirty="0" smtClean="0">
                <a:solidFill>
                  <a:schemeClr val="accent6">
                    <a:lumMod val="75000"/>
                  </a:schemeClr>
                </a:solidFill>
              </a:rPr>
              <a:t>Feedback from students</a:t>
            </a:r>
            <a:endParaRPr lang="en-GB" b="1" dirty="0">
              <a:solidFill>
                <a:schemeClr val="accent6">
                  <a:lumMod val="75000"/>
                </a:schemeClr>
              </a:solidFill>
            </a:endParaRPr>
          </a:p>
        </p:txBody>
      </p:sp>
      <p:sp>
        <p:nvSpPr>
          <p:cNvPr id="3" name="Content Placeholder 2"/>
          <p:cNvSpPr>
            <a:spLocks noGrp="1"/>
          </p:cNvSpPr>
          <p:nvPr>
            <p:ph idx="1"/>
          </p:nvPr>
        </p:nvSpPr>
        <p:spPr>
          <a:xfrm>
            <a:off x="395536" y="1628800"/>
            <a:ext cx="7772400" cy="4114800"/>
          </a:xfrm>
        </p:spPr>
        <p:txBody>
          <a:bodyPr/>
          <a:lstStyle/>
          <a:p>
            <a:r>
              <a:rPr lang="en-GB" dirty="0" smtClean="0"/>
              <a:t>PG representatives</a:t>
            </a:r>
          </a:p>
          <a:p>
            <a:r>
              <a:rPr lang="en-GB" dirty="0" smtClean="0"/>
              <a:t>Training needs to Graduate Tutor</a:t>
            </a:r>
          </a:p>
          <a:p>
            <a:r>
              <a:rPr lang="en-GB" dirty="0" smtClean="0"/>
              <a:t>Annual student survey </a:t>
            </a:r>
            <a:endParaRPr lang="en-GB" dirty="0"/>
          </a:p>
        </p:txBody>
      </p:sp>
      <p:sp>
        <p:nvSpPr>
          <p:cNvPr id="4" name="Slide Number Placeholder 3"/>
          <p:cNvSpPr>
            <a:spLocks noGrp="1"/>
          </p:cNvSpPr>
          <p:nvPr>
            <p:ph type="sldNum" sz="quarter" idx="12"/>
          </p:nvPr>
        </p:nvSpPr>
        <p:spPr/>
        <p:txBody>
          <a:bodyPr/>
          <a:lstStyle/>
          <a:p>
            <a:pPr>
              <a:defRPr/>
            </a:pPr>
            <a:fld id="{1E8C0B9E-721A-4C4F-80AD-400C7E55D443}" type="slidenum">
              <a:rPr lang="en-GB" smtClean="0"/>
              <a:pPr>
                <a:defRPr/>
              </a:pPr>
              <a:t>44</a:t>
            </a:fld>
            <a:endParaRPr lang="en-GB"/>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7772400" cy="1143000"/>
          </a:xfrm>
        </p:spPr>
        <p:txBody>
          <a:bodyPr/>
          <a:lstStyle/>
          <a:p>
            <a:r>
              <a:rPr lang="en-GB" b="1" dirty="0" smtClean="0">
                <a:solidFill>
                  <a:schemeClr val="accent6">
                    <a:lumMod val="75000"/>
                  </a:schemeClr>
                </a:solidFill>
              </a:rPr>
              <a:t>Key things to do this week</a:t>
            </a:r>
            <a:endParaRPr lang="en-GB" b="1" dirty="0">
              <a:solidFill>
                <a:schemeClr val="accent6">
                  <a:lumMod val="75000"/>
                </a:schemeClr>
              </a:solidFill>
            </a:endParaRPr>
          </a:p>
        </p:txBody>
      </p:sp>
      <p:sp>
        <p:nvSpPr>
          <p:cNvPr id="3" name="Content Placeholder 2"/>
          <p:cNvSpPr>
            <a:spLocks noGrp="1"/>
          </p:cNvSpPr>
          <p:nvPr>
            <p:ph idx="1"/>
          </p:nvPr>
        </p:nvSpPr>
        <p:spPr>
          <a:xfrm>
            <a:off x="685800" y="1556792"/>
            <a:ext cx="8134672" cy="4114800"/>
          </a:xfrm>
        </p:spPr>
        <p:txBody>
          <a:bodyPr/>
          <a:lstStyle/>
          <a:p>
            <a:pPr marL="457200" indent="-457200">
              <a:buFont typeface="Arial" panose="020B0604020202020204" pitchFamily="34" charset="0"/>
              <a:buChar char="•"/>
            </a:pPr>
            <a:r>
              <a:rPr lang="en-GB" dirty="0" smtClean="0"/>
              <a:t>Arrange to meet with your supervisors</a:t>
            </a:r>
          </a:p>
          <a:p>
            <a:pPr marL="457200" indent="-457200">
              <a:buFont typeface="Arial" panose="020B0604020202020204" pitchFamily="34" charset="0"/>
              <a:buChar char="•"/>
            </a:pPr>
            <a:r>
              <a:rPr lang="en-GB" dirty="0"/>
              <a:t>Attend all induction activities arranged by the School</a:t>
            </a:r>
          </a:p>
          <a:p>
            <a:pPr marL="457200" indent="-457200">
              <a:buFont typeface="Arial" panose="020B0604020202020204" pitchFamily="34" charset="0"/>
              <a:buChar char="•"/>
            </a:pPr>
            <a:r>
              <a:rPr lang="en-GB" altLang="en-US" dirty="0" smtClean="0"/>
              <a:t>Get </a:t>
            </a:r>
            <a:r>
              <a:rPr lang="en-GB" altLang="en-US" dirty="0"/>
              <a:t>to know the University precinct</a:t>
            </a:r>
          </a:p>
          <a:p>
            <a:pPr marL="457200" indent="-457200">
              <a:buFont typeface="Arial" panose="020B0604020202020204" pitchFamily="34" charset="0"/>
              <a:buChar char="•"/>
            </a:pPr>
            <a:r>
              <a:rPr lang="en-GB" dirty="0" smtClean="0"/>
              <a:t>Register </a:t>
            </a:r>
            <a:r>
              <a:rPr lang="en-GB" dirty="0"/>
              <a:t>with a GP </a:t>
            </a:r>
            <a:endParaRPr lang="en-GB" dirty="0" smtClean="0"/>
          </a:p>
          <a:p>
            <a:pPr marL="457200" indent="-457200">
              <a:buFont typeface="Arial" panose="020B0604020202020204" pitchFamily="34" charset="0"/>
              <a:buChar char="•"/>
            </a:pPr>
            <a:r>
              <a:rPr lang="en-GB" dirty="0" smtClean="0"/>
              <a:t>Contact </a:t>
            </a:r>
            <a:r>
              <a:rPr lang="en-GB" dirty="0"/>
              <a:t>Disability Services if you have a disability and you haven’t already </a:t>
            </a:r>
            <a:r>
              <a:rPr lang="en-GB" dirty="0" smtClean="0"/>
              <a:t>in touch with them</a:t>
            </a:r>
            <a:endParaRPr lang="en-GB" dirty="0"/>
          </a:p>
        </p:txBody>
      </p:sp>
      <p:sp>
        <p:nvSpPr>
          <p:cNvPr id="4" name="Slide Number Placeholder 3"/>
          <p:cNvSpPr>
            <a:spLocks noGrp="1"/>
          </p:cNvSpPr>
          <p:nvPr>
            <p:ph type="sldNum" sz="quarter" idx="12"/>
          </p:nvPr>
        </p:nvSpPr>
        <p:spPr/>
        <p:txBody>
          <a:bodyPr/>
          <a:lstStyle/>
          <a:p>
            <a:pPr>
              <a:defRPr/>
            </a:pPr>
            <a:fld id="{1E8C0B9E-721A-4C4F-80AD-400C7E55D443}" type="slidenum">
              <a:rPr lang="en-GB" smtClean="0"/>
              <a:pPr>
                <a:defRPr/>
              </a:pPr>
              <a:t>45</a:t>
            </a:fld>
            <a:endParaRPr lang="en-GB"/>
          </a:p>
        </p:txBody>
      </p:sp>
    </p:spTree>
    <p:extLst>
      <p:ext uri="{BB962C8B-B14F-4D97-AF65-F5344CB8AC3E}">
        <p14:creationId xmlns:p14="http://schemas.microsoft.com/office/powerpoint/2010/main" val="31714472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6">
                    <a:lumMod val="75000"/>
                  </a:schemeClr>
                </a:solidFill>
              </a:rPr>
              <a:t>Any Questions?</a:t>
            </a:r>
            <a:endParaRPr lang="en-GB" b="1" dirty="0">
              <a:solidFill>
                <a:schemeClr val="accent6">
                  <a:lumMod val="75000"/>
                </a:schemeClr>
              </a:solidFill>
            </a:endParaRPr>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p:txBody>
          <a:bodyPr/>
          <a:lstStyle/>
          <a:p>
            <a:pPr>
              <a:defRPr/>
            </a:pPr>
            <a:fld id="{1E8C0B9E-721A-4C4F-80AD-400C7E55D443}" type="slidenum">
              <a:rPr lang="en-GB" smtClean="0"/>
              <a:pPr>
                <a:defRPr/>
              </a:pPr>
              <a:t>46</a:t>
            </a:fld>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260648"/>
            <a:ext cx="7772400" cy="1143000"/>
          </a:xfrm>
        </p:spPr>
        <p:txBody>
          <a:bodyPr/>
          <a:lstStyle/>
          <a:p>
            <a:pPr eaLnBrk="1" hangingPunct="1"/>
            <a:r>
              <a:rPr lang="en-GB" b="1" dirty="0" smtClean="0">
                <a:solidFill>
                  <a:schemeClr val="accent6">
                    <a:lumMod val="75000"/>
                  </a:schemeClr>
                </a:solidFill>
              </a:rPr>
              <a:t>Buddies</a:t>
            </a:r>
          </a:p>
        </p:txBody>
      </p:sp>
      <p:sp>
        <p:nvSpPr>
          <p:cNvPr id="27651" name="Content Placeholder 2"/>
          <p:cNvSpPr>
            <a:spLocks noGrp="1"/>
          </p:cNvSpPr>
          <p:nvPr>
            <p:ph idx="1"/>
          </p:nvPr>
        </p:nvSpPr>
        <p:spPr>
          <a:xfrm>
            <a:off x="642938" y="1412776"/>
            <a:ext cx="7772400" cy="4114800"/>
          </a:xfrm>
        </p:spPr>
        <p:txBody>
          <a:bodyPr/>
          <a:lstStyle/>
          <a:p>
            <a:pPr eaLnBrk="1" hangingPunct="1"/>
            <a:r>
              <a:rPr lang="en-GB" dirty="0" smtClean="0"/>
              <a:t>Buddy system provides new students with a point of contact within the student network</a:t>
            </a:r>
          </a:p>
          <a:p>
            <a:pPr eaLnBrk="1" hangingPunct="1"/>
            <a:endParaRPr lang="en-GB" dirty="0" smtClean="0"/>
          </a:p>
          <a:p>
            <a:pPr eaLnBrk="1" hangingPunct="1"/>
            <a:r>
              <a:rPr lang="en-GB" dirty="0" smtClean="0"/>
              <a:t>Help out with any day-to-day issues &amp; practicalities whilst settling into the School</a:t>
            </a:r>
          </a:p>
          <a:p>
            <a:pPr eaLnBrk="1" hangingPunct="1"/>
            <a:endParaRPr lang="en-GB" dirty="0" smtClean="0"/>
          </a:p>
          <a:p>
            <a:pPr eaLnBrk="1" hangingPunct="1"/>
            <a:r>
              <a:rPr lang="en-GB" dirty="0" smtClean="0"/>
              <a:t>NOT an advisory or support role – see Supervisor or Director of Graduate Studies</a:t>
            </a:r>
          </a:p>
        </p:txBody>
      </p:sp>
      <p:sp>
        <p:nvSpPr>
          <p:cNvPr id="27652" name="Slide Number Placeholder 3"/>
          <p:cNvSpPr>
            <a:spLocks noGrp="1"/>
          </p:cNvSpPr>
          <p:nvPr>
            <p:ph type="sldNum" sz="quarter" idx="12"/>
          </p:nvPr>
        </p:nvSpPr>
        <p:spPr>
          <a:noFill/>
        </p:spPr>
        <p:txBody>
          <a:bodyPr/>
          <a:lstStyle/>
          <a:p>
            <a:fld id="{0647E308-CB2F-474D-9521-AAE8C120AE5C}" type="slidenum">
              <a:rPr lang="en-GB" smtClean="0"/>
              <a:pPr/>
              <a:t>5</a:t>
            </a:fld>
            <a:endParaRPr lang="en-GB"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09600"/>
            <a:ext cx="8640960" cy="1143000"/>
          </a:xfrm>
        </p:spPr>
        <p:txBody>
          <a:bodyPr/>
          <a:lstStyle/>
          <a:p>
            <a:r>
              <a:rPr lang="en-GB" sz="4000" b="1" dirty="0" smtClean="0">
                <a:solidFill>
                  <a:schemeClr val="accent6">
                    <a:lumMod val="75000"/>
                  </a:schemeClr>
                </a:solidFill>
              </a:rPr>
              <a:t>How students are supported at Bristol</a:t>
            </a:r>
            <a:endParaRPr lang="en-GB" sz="4000" b="1" dirty="0">
              <a:solidFill>
                <a:schemeClr val="accent6">
                  <a:lumMod val="75000"/>
                </a:schemeClr>
              </a:solidFill>
            </a:endParaRPr>
          </a:p>
        </p:txBody>
      </p:sp>
      <p:sp>
        <p:nvSpPr>
          <p:cNvPr id="3" name="Content Placeholder 2"/>
          <p:cNvSpPr>
            <a:spLocks noGrp="1"/>
          </p:cNvSpPr>
          <p:nvPr>
            <p:ph idx="1"/>
          </p:nvPr>
        </p:nvSpPr>
        <p:spPr/>
        <p:txBody>
          <a:bodyPr/>
          <a:lstStyle/>
          <a:p>
            <a:pPr marL="457200" indent="-457200">
              <a:buFont typeface="Arial" panose="020B0604020202020204" pitchFamily="34" charset="0"/>
              <a:buChar char="•"/>
              <a:defRPr/>
            </a:pPr>
            <a:r>
              <a:rPr lang="en-US" sz="2800" dirty="0"/>
              <a:t>Academic Schools – your ‘home’ for the duration of your </a:t>
            </a:r>
            <a:r>
              <a:rPr lang="en-US" sz="2800" dirty="0" smtClean="0"/>
              <a:t>studies</a:t>
            </a:r>
          </a:p>
          <a:p>
            <a:pPr marL="457200" indent="-457200">
              <a:buFont typeface="Arial" panose="020B0604020202020204" pitchFamily="34" charset="0"/>
              <a:buChar char="•"/>
              <a:defRPr/>
            </a:pPr>
            <a:endParaRPr lang="en-US" sz="2800" dirty="0"/>
          </a:p>
          <a:p>
            <a:pPr marL="457200" indent="-457200">
              <a:buFont typeface="Arial" panose="020B0604020202020204" pitchFamily="34" charset="0"/>
              <a:buChar char="•"/>
              <a:defRPr/>
            </a:pPr>
            <a:r>
              <a:rPr lang="en-US" sz="2800" dirty="0" smtClean="0"/>
              <a:t>Student </a:t>
            </a:r>
            <a:r>
              <a:rPr lang="en-US" sz="2800" dirty="0"/>
              <a:t>Services – professional support that you can be referred to or refer </a:t>
            </a:r>
            <a:r>
              <a:rPr lang="en-US" sz="2800" dirty="0" smtClean="0"/>
              <a:t>yourself</a:t>
            </a:r>
          </a:p>
          <a:p>
            <a:pPr marL="457200" indent="-457200">
              <a:buFont typeface="Arial" panose="020B0604020202020204" pitchFamily="34" charset="0"/>
              <a:buChar char="•"/>
              <a:defRPr/>
            </a:pPr>
            <a:endParaRPr lang="en-US" sz="2800" dirty="0"/>
          </a:p>
          <a:p>
            <a:pPr marL="457200" indent="-457200">
              <a:buFont typeface="Arial" panose="020B0604020202020204" pitchFamily="34" charset="0"/>
              <a:buChar char="•"/>
              <a:defRPr/>
            </a:pPr>
            <a:r>
              <a:rPr lang="en-US" sz="2800" dirty="0"/>
              <a:t>Students’ Union – advice, support, representation</a:t>
            </a:r>
          </a:p>
          <a:p>
            <a:endParaRPr lang="en-GB" dirty="0"/>
          </a:p>
        </p:txBody>
      </p:sp>
      <p:sp>
        <p:nvSpPr>
          <p:cNvPr id="4" name="Slide Number Placeholder 3"/>
          <p:cNvSpPr>
            <a:spLocks noGrp="1"/>
          </p:cNvSpPr>
          <p:nvPr>
            <p:ph type="sldNum" sz="quarter" idx="12"/>
          </p:nvPr>
        </p:nvSpPr>
        <p:spPr/>
        <p:txBody>
          <a:bodyPr/>
          <a:lstStyle/>
          <a:p>
            <a:pPr>
              <a:defRPr/>
            </a:pPr>
            <a:fld id="{1E8C0B9E-721A-4C4F-80AD-400C7E55D443}" type="slidenum">
              <a:rPr lang="en-GB" smtClean="0"/>
              <a:pPr>
                <a:defRPr/>
              </a:pPr>
              <a:t>6</a:t>
            </a:fld>
            <a:endParaRPr lang="en-GB"/>
          </a:p>
        </p:txBody>
      </p:sp>
    </p:spTree>
    <p:extLst>
      <p:ext uri="{BB962C8B-B14F-4D97-AF65-F5344CB8AC3E}">
        <p14:creationId xmlns:p14="http://schemas.microsoft.com/office/powerpoint/2010/main" val="3950812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760" y="404664"/>
            <a:ext cx="8278688" cy="1143000"/>
          </a:xfrm>
        </p:spPr>
        <p:txBody>
          <a:bodyPr/>
          <a:lstStyle/>
          <a:p>
            <a:r>
              <a:rPr lang="en-GB" sz="4000" b="1" dirty="0" smtClean="0">
                <a:solidFill>
                  <a:schemeClr val="accent6">
                    <a:lumMod val="75000"/>
                  </a:schemeClr>
                </a:solidFill>
              </a:rPr>
              <a:t>What Student Services are available to support you during your studies?</a:t>
            </a:r>
            <a:endParaRPr lang="en-GB" sz="4000" b="1" dirty="0">
              <a:solidFill>
                <a:schemeClr val="accent6">
                  <a:lumMod val="75000"/>
                </a:schemeClr>
              </a:solidFill>
            </a:endParaRPr>
          </a:p>
        </p:txBody>
      </p:sp>
      <p:sp>
        <p:nvSpPr>
          <p:cNvPr id="3" name="Content Placeholder 2"/>
          <p:cNvSpPr>
            <a:spLocks noGrp="1"/>
          </p:cNvSpPr>
          <p:nvPr>
            <p:ph idx="1"/>
          </p:nvPr>
        </p:nvSpPr>
        <p:spPr>
          <a:xfrm>
            <a:off x="685800" y="1844824"/>
            <a:ext cx="7772400" cy="4114800"/>
          </a:xfrm>
        </p:spPr>
        <p:txBody>
          <a:bodyPr/>
          <a:lstStyle/>
          <a:p>
            <a:pPr marL="457200" indent="-457200">
              <a:buFont typeface="Arial" panose="020B0604020202020204" pitchFamily="34" charset="0"/>
              <a:buChar char="•"/>
              <a:defRPr/>
            </a:pPr>
            <a:r>
              <a:rPr lang="en-US" sz="2800" dirty="0" smtClean="0"/>
              <a:t>Students </a:t>
            </a:r>
            <a:r>
              <a:rPr lang="en-US" sz="2800" dirty="0"/>
              <a:t>Health Service</a:t>
            </a:r>
          </a:p>
          <a:p>
            <a:pPr marL="457200" indent="-457200">
              <a:buFont typeface="Arial" panose="020B0604020202020204" pitchFamily="34" charset="0"/>
              <a:buChar char="•"/>
              <a:defRPr/>
            </a:pPr>
            <a:r>
              <a:rPr lang="en-US" sz="2800" dirty="0"/>
              <a:t>Student Counselling Service</a:t>
            </a:r>
          </a:p>
          <a:p>
            <a:pPr marL="457200" indent="-457200">
              <a:buFont typeface="Arial" panose="020B0604020202020204" pitchFamily="34" charset="0"/>
              <a:buChar char="•"/>
              <a:defRPr/>
            </a:pPr>
            <a:r>
              <a:rPr lang="en-US" sz="2800" dirty="0" smtClean="0"/>
              <a:t>Disability Services</a:t>
            </a:r>
          </a:p>
          <a:p>
            <a:pPr marL="457200" indent="-457200">
              <a:buFont typeface="Arial" panose="020B0604020202020204" pitchFamily="34" charset="0"/>
              <a:buChar char="•"/>
              <a:defRPr/>
            </a:pPr>
            <a:r>
              <a:rPr lang="en-US" sz="2800" dirty="0"/>
              <a:t>Careers Service</a:t>
            </a:r>
          </a:p>
          <a:p>
            <a:pPr marL="457200" indent="-457200">
              <a:buFont typeface="Arial" panose="020B0604020202020204" pitchFamily="34" charset="0"/>
              <a:buChar char="•"/>
              <a:defRPr/>
            </a:pPr>
            <a:r>
              <a:rPr lang="en-US" sz="2800" dirty="0"/>
              <a:t>Just Ask (</a:t>
            </a:r>
            <a:r>
              <a:rPr lang="en-US" sz="2800" dirty="0" smtClean="0"/>
              <a:t>Students </a:t>
            </a:r>
            <a:r>
              <a:rPr lang="en-US" sz="2800" dirty="0"/>
              <a:t>Union)</a:t>
            </a:r>
          </a:p>
          <a:p>
            <a:pPr marL="457200" indent="-457200">
              <a:buFont typeface="Arial" panose="020B0604020202020204" pitchFamily="34" charset="0"/>
              <a:buChar char="•"/>
              <a:defRPr/>
            </a:pPr>
            <a:r>
              <a:rPr lang="en-US" sz="2800" dirty="0" smtClean="0"/>
              <a:t>International </a:t>
            </a:r>
            <a:r>
              <a:rPr lang="en-US" sz="2800" dirty="0"/>
              <a:t>Advice and Support </a:t>
            </a:r>
            <a:r>
              <a:rPr lang="en-US" sz="2800" dirty="0" smtClean="0"/>
              <a:t>Service</a:t>
            </a:r>
          </a:p>
          <a:p>
            <a:pPr marL="457200" indent="-457200">
              <a:buFont typeface="Arial" panose="020B0604020202020204" pitchFamily="34" charset="0"/>
              <a:buChar char="•"/>
              <a:defRPr/>
            </a:pPr>
            <a:r>
              <a:rPr lang="en-US" sz="2800" dirty="0" smtClean="0"/>
              <a:t>Multi-faith Chaplaincy</a:t>
            </a:r>
          </a:p>
          <a:p>
            <a:pPr marL="457200" indent="-457200">
              <a:buFont typeface="Arial" panose="020B0604020202020204" pitchFamily="34" charset="0"/>
              <a:buChar char="•"/>
              <a:defRPr/>
            </a:pPr>
            <a:r>
              <a:rPr lang="en-US" sz="2800" dirty="0" smtClean="0"/>
              <a:t>Accommodation </a:t>
            </a:r>
            <a:r>
              <a:rPr lang="en-US" sz="2800" dirty="0"/>
              <a:t>Office</a:t>
            </a:r>
          </a:p>
          <a:p>
            <a:pPr marL="457200" indent="-457200">
              <a:buFont typeface="Arial" panose="020B0604020202020204" pitchFamily="34" charset="0"/>
              <a:buChar char="•"/>
              <a:defRPr/>
            </a:pPr>
            <a:endParaRPr lang="en-US" sz="2800" dirty="0"/>
          </a:p>
          <a:p>
            <a:pPr marL="457200" indent="-457200">
              <a:buFont typeface="Arial" panose="020B0604020202020204" pitchFamily="34" charset="0"/>
              <a:buChar char="•"/>
              <a:defRPr/>
            </a:pPr>
            <a:endParaRPr lang="en-US" sz="2800" dirty="0"/>
          </a:p>
          <a:p>
            <a:pPr marL="457200" indent="-457200">
              <a:buFont typeface="Arial" panose="020B0604020202020204" pitchFamily="34" charset="0"/>
              <a:buChar char="•"/>
              <a:defRPr/>
            </a:pPr>
            <a:endParaRPr lang="en-US" dirty="0" smtClean="0"/>
          </a:p>
          <a:p>
            <a:pPr marL="457200" indent="-457200">
              <a:buFont typeface="Arial" panose="020B0604020202020204" pitchFamily="34" charset="0"/>
              <a:buChar char="•"/>
              <a:defRPr/>
            </a:pPr>
            <a:endParaRPr lang="en-US" dirty="0" smtClean="0"/>
          </a:p>
          <a:p>
            <a:endParaRPr lang="en-GB" dirty="0"/>
          </a:p>
        </p:txBody>
      </p:sp>
      <p:sp>
        <p:nvSpPr>
          <p:cNvPr id="4" name="Slide Number Placeholder 3"/>
          <p:cNvSpPr>
            <a:spLocks noGrp="1"/>
          </p:cNvSpPr>
          <p:nvPr>
            <p:ph type="sldNum" sz="quarter" idx="12"/>
          </p:nvPr>
        </p:nvSpPr>
        <p:spPr/>
        <p:txBody>
          <a:bodyPr/>
          <a:lstStyle/>
          <a:p>
            <a:pPr>
              <a:defRPr/>
            </a:pPr>
            <a:fld id="{1E8C0B9E-721A-4C4F-80AD-400C7E55D443}" type="slidenum">
              <a:rPr lang="en-GB" smtClean="0"/>
              <a:pPr>
                <a:defRPr/>
              </a:pPr>
              <a:t>7</a:t>
            </a:fld>
            <a:endParaRPr lang="en-GB"/>
          </a:p>
        </p:txBody>
      </p:sp>
    </p:spTree>
    <p:extLst>
      <p:ext uri="{BB962C8B-B14F-4D97-AF65-F5344CB8AC3E}">
        <p14:creationId xmlns:p14="http://schemas.microsoft.com/office/powerpoint/2010/main" val="150255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136904" cy="1143000"/>
          </a:xfrm>
        </p:spPr>
        <p:txBody>
          <a:bodyPr/>
          <a:lstStyle/>
          <a:p>
            <a:r>
              <a:rPr lang="en-GB" sz="4200" b="1" dirty="0" smtClean="0">
                <a:solidFill>
                  <a:schemeClr val="accent6">
                    <a:lumMod val="75000"/>
                  </a:schemeClr>
                </a:solidFill>
              </a:rPr>
              <a:t>School Policies and sources of info</a:t>
            </a:r>
            <a:endParaRPr lang="en-GB" sz="4200" b="1" dirty="0">
              <a:solidFill>
                <a:schemeClr val="accent6">
                  <a:lumMod val="75000"/>
                </a:schemeClr>
              </a:solidFill>
            </a:endParaRPr>
          </a:p>
        </p:txBody>
      </p:sp>
      <p:sp>
        <p:nvSpPr>
          <p:cNvPr id="3" name="Content Placeholder 2"/>
          <p:cNvSpPr>
            <a:spLocks noGrp="1"/>
          </p:cNvSpPr>
          <p:nvPr>
            <p:ph idx="1"/>
          </p:nvPr>
        </p:nvSpPr>
        <p:spPr>
          <a:xfrm>
            <a:off x="395536" y="1484784"/>
            <a:ext cx="7772400" cy="4114800"/>
          </a:xfrm>
        </p:spPr>
        <p:txBody>
          <a:bodyPr/>
          <a:lstStyle/>
          <a:p>
            <a:pPr eaLnBrk="1" hangingPunct="1"/>
            <a:r>
              <a:rPr lang="en-GB" sz="2800" dirty="0" smtClean="0"/>
              <a:t>School PG website</a:t>
            </a:r>
          </a:p>
          <a:p>
            <a:pPr lvl="1" eaLnBrk="1" hangingPunct="1"/>
            <a:r>
              <a:rPr lang="en-GB" sz="2400" dirty="0" smtClean="0">
                <a:solidFill>
                  <a:schemeClr val="accent6">
                    <a:lumMod val="75000"/>
                  </a:schemeClr>
                </a:solidFill>
              </a:rPr>
              <a:t>http://www.bristol.ac.uk/social-community-medicine/courses/postgraduate/</a:t>
            </a:r>
          </a:p>
          <a:p>
            <a:pPr eaLnBrk="1" hangingPunct="1"/>
            <a:r>
              <a:rPr lang="en-GB" sz="2800" dirty="0" smtClean="0"/>
              <a:t>School handbook: policies, procedures and useful information</a:t>
            </a:r>
          </a:p>
          <a:p>
            <a:pPr lvl="1" eaLnBrk="1" hangingPunct="1"/>
            <a:r>
              <a:rPr lang="en-GB" sz="2400" dirty="0" smtClean="0">
                <a:solidFill>
                  <a:schemeClr val="accent2">
                    <a:lumMod val="75000"/>
                  </a:schemeClr>
                </a:solidFill>
              </a:rPr>
              <a:t>http://www.bris.ac.uk/social-community-medicine/postgrad/pdf/postgradpolicy.pdf </a:t>
            </a:r>
          </a:p>
          <a:p>
            <a:pPr eaLnBrk="1" hangingPunct="1"/>
            <a:r>
              <a:rPr lang="en-GB" sz="2400" dirty="0" smtClean="0">
                <a:solidFill>
                  <a:schemeClr val="accent2">
                    <a:lumMod val="75000"/>
                  </a:schemeClr>
                </a:solidFill>
              </a:rPr>
              <a:t> </a:t>
            </a:r>
            <a:r>
              <a:rPr lang="en-GB" sz="2800" dirty="0" smtClean="0"/>
              <a:t>Frequently Asked Questions</a:t>
            </a:r>
          </a:p>
          <a:p>
            <a:pPr lvl="1" eaLnBrk="1" hangingPunct="1"/>
            <a:r>
              <a:rPr lang="en-GB" sz="2400" dirty="0" smtClean="0">
                <a:solidFill>
                  <a:schemeClr val="accent6">
                    <a:lumMod val="75000"/>
                  </a:schemeClr>
                </a:solidFill>
              </a:rPr>
              <a:t>http://www.bris.ac.uk/social-community-medicine/postgrad/pdf/faqscurrent.pdf</a:t>
            </a:r>
          </a:p>
          <a:p>
            <a:pPr lvl="1" eaLnBrk="1" hangingPunct="1"/>
            <a:endParaRPr lang="en-GB" sz="2400" dirty="0" smtClean="0">
              <a:solidFill>
                <a:schemeClr val="accent2">
                  <a:lumMod val="75000"/>
                </a:schemeClr>
              </a:solidFill>
            </a:endParaRPr>
          </a:p>
          <a:p>
            <a:pPr lvl="1" eaLnBrk="1" hangingPunct="1">
              <a:lnSpc>
                <a:spcPts val="2500"/>
              </a:lnSpc>
            </a:pPr>
            <a:endParaRPr lang="en-GB" sz="2200" dirty="0" smtClean="0"/>
          </a:p>
          <a:p>
            <a:pPr lvl="1" eaLnBrk="1" hangingPunct="1">
              <a:lnSpc>
                <a:spcPts val="2500"/>
              </a:lnSpc>
            </a:pPr>
            <a:endParaRPr lang="en-GB" dirty="0" smtClean="0"/>
          </a:p>
          <a:p>
            <a:endParaRPr lang="en-GB" dirty="0"/>
          </a:p>
        </p:txBody>
      </p:sp>
      <p:sp>
        <p:nvSpPr>
          <p:cNvPr id="4" name="Slide Number Placeholder 3"/>
          <p:cNvSpPr>
            <a:spLocks noGrp="1"/>
          </p:cNvSpPr>
          <p:nvPr>
            <p:ph type="sldNum" sz="quarter" idx="12"/>
          </p:nvPr>
        </p:nvSpPr>
        <p:spPr/>
        <p:txBody>
          <a:bodyPr/>
          <a:lstStyle/>
          <a:p>
            <a:pPr>
              <a:defRPr/>
            </a:pPr>
            <a:fld id="{1E8C0B9E-721A-4C4F-80AD-400C7E55D443}" type="slidenum">
              <a:rPr lang="en-GB" smtClean="0"/>
              <a:pPr>
                <a:defRPr/>
              </a:pPr>
              <a:t>8</a:t>
            </a:fld>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889" r="1631" b="4239"/>
          <a:stretch/>
        </p:blipFill>
        <p:spPr bwMode="auto">
          <a:xfrm>
            <a:off x="626368" y="369280"/>
            <a:ext cx="7848000" cy="54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1E8C0B9E-721A-4C4F-80AD-400C7E55D443}" type="slidenum">
              <a:rPr lang="en-GB" smtClean="0"/>
              <a:pPr>
                <a:defRPr/>
              </a:pPr>
              <a:t>9</a:t>
            </a:fld>
            <a:endParaRPr lang="en-GB"/>
          </a:p>
        </p:txBody>
      </p:sp>
      <p:sp>
        <p:nvSpPr>
          <p:cNvPr id="7" name="Oval 6"/>
          <p:cNvSpPr/>
          <p:nvPr/>
        </p:nvSpPr>
        <p:spPr>
          <a:xfrm>
            <a:off x="2267744" y="4941168"/>
            <a:ext cx="151216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5304</TotalTime>
  <Words>2783</Words>
  <Application>Microsoft Office PowerPoint</Application>
  <PresentationFormat>On-screen Show (4:3)</PresentationFormat>
  <Paragraphs>484</Paragraphs>
  <Slides>46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Times New Roman</vt:lpstr>
      <vt:lpstr>Default Design</vt:lpstr>
      <vt:lpstr>School of Social and Community Medicine  Induction for Postgraduate Students</vt:lpstr>
      <vt:lpstr>Faculty Structure</vt:lpstr>
      <vt:lpstr>Higher degrees in SSCM</vt:lpstr>
      <vt:lpstr>SSCM Postgraduate Team</vt:lpstr>
      <vt:lpstr>Buddies</vt:lpstr>
      <vt:lpstr>How students are supported at Bristol</vt:lpstr>
      <vt:lpstr>What Student Services are available to support you during your studies?</vt:lpstr>
      <vt:lpstr>School Policies and sources of info</vt:lpstr>
      <vt:lpstr>PowerPoint Presentation</vt:lpstr>
      <vt:lpstr>PowerPoint Presentation</vt:lpstr>
      <vt:lpstr>PowerPoint Presentation</vt:lpstr>
      <vt:lpstr>Health and Safety</vt:lpstr>
      <vt:lpstr>Research conduct &amp; misconduct</vt:lpstr>
      <vt:lpstr>Research ethics</vt:lpstr>
      <vt:lpstr>Plagiarism</vt:lpstr>
      <vt:lpstr>Turnitin – Plagiarism detection software</vt:lpstr>
      <vt:lpstr>Regulations</vt:lpstr>
      <vt:lpstr>Bristol Doctoral College</vt:lpstr>
      <vt:lpstr>STaR</vt:lpstr>
      <vt:lpstr>Research and skills training</vt:lpstr>
      <vt:lpstr>Research and skills training (cont.)</vt:lpstr>
      <vt:lpstr>PowerPoint Presentation</vt:lpstr>
      <vt:lpstr>Research and skills training (cont.)</vt:lpstr>
      <vt:lpstr>SSCM Discussion Board</vt:lpstr>
      <vt:lpstr>Registration </vt:lpstr>
      <vt:lpstr>Suspensions and Extensions</vt:lpstr>
      <vt:lpstr>Holidays</vt:lpstr>
      <vt:lpstr>Health and Sickness absence</vt:lpstr>
      <vt:lpstr>Supervision</vt:lpstr>
      <vt:lpstr>Defining roles:  students and supervisors</vt:lpstr>
      <vt:lpstr>Role of postgraduate student</vt:lpstr>
      <vt:lpstr>Role of the supervisors</vt:lpstr>
      <vt:lpstr>Conduct of the research: student</vt:lpstr>
      <vt:lpstr>Conduct of the research: supervisors</vt:lpstr>
      <vt:lpstr>Conduct of relationship</vt:lpstr>
      <vt:lpstr>The first meeting</vt:lpstr>
      <vt:lpstr>Budgets</vt:lpstr>
      <vt:lpstr>The relationship:  student and supervisors</vt:lpstr>
      <vt:lpstr>Some potentially difficult issues</vt:lpstr>
      <vt:lpstr>If it goes wrong...</vt:lpstr>
      <vt:lpstr>Monitoring progress</vt:lpstr>
      <vt:lpstr>1st year Annual Progress Review: Procedure</vt:lpstr>
      <vt:lpstr>1st year Review: Outcomes</vt:lpstr>
      <vt:lpstr>Feedback from students</vt:lpstr>
      <vt:lpstr>Key things to do this week</vt:lpstr>
      <vt:lpstr>Any Questions?</vt:lpstr>
    </vt:vector>
  </TitlesOfParts>
  <Company>University of Bristol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PhD Regulations</dc:title>
  <dc:creator>test1</dc:creator>
  <cp:lastModifiedBy>S O'Keefe</cp:lastModifiedBy>
  <cp:revision>236</cp:revision>
  <dcterms:created xsi:type="dcterms:W3CDTF">2004-11-15T11:06:26Z</dcterms:created>
  <dcterms:modified xsi:type="dcterms:W3CDTF">2016-09-28T14:56:04Z</dcterms:modified>
</cp:coreProperties>
</file>