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0" r:id="rId13"/>
    <p:sldId id="271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33CC"/>
    <a:srgbClr val="003399"/>
    <a:srgbClr val="0033CC"/>
    <a:srgbClr val="000099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705ED-E75E-4D3F-BC3B-F5D8FF301E69}" type="datetimeFigureOut">
              <a:rPr lang="en-US" smtClean="0"/>
              <a:pPr/>
              <a:t>5/25/2012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3C561F-3ACD-4075-BE3A-199FE7686B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5100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6B91C2-E323-43B4-8D9B-D0D60FCAC3D8}" type="datetimeFigureOut">
              <a:rPr lang="en-US" smtClean="0"/>
              <a:pPr/>
              <a:t>5/25/2012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D2C6E8-2E60-4D74-9EE7-097A168B28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023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2C6E8-2E60-4D74-9EE7-097A168B284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2C6E8-2E60-4D74-9EE7-097A168B284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2C6E8-2E60-4D74-9EE7-097A168B284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2C6E8-2E60-4D74-9EE7-097A168B284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2C6E8-2E60-4D74-9EE7-097A168B284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2C6E8-2E60-4D74-9EE7-097A168B284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2C6E8-2E60-4D74-9EE7-097A168B284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2C6E8-2E60-4D74-9EE7-097A168B284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2C6E8-2E60-4D74-9EE7-097A168B284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2C6E8-2E60-4D74-9EE7-097A168B284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2C6E8-2E60-4D74-9EE7-097A168B284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CC861-A361-4494-9A37-7767B720B5C9}" type="datetimeFigureOut">
              <a:rPr lang="en-US" smtClean="0"/>
              <a:pPr/>
              <a:t>5/25/2012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654E1-5DCE-4C92-8D8D-8B5431140A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CC861-A361-4494-9A37-7767B720B5C9}" type="datetimeFigureOut">
              <a:rPr lang="en-US" smtClean="0"/>
              <a:pPr/>
              <a:t>5/25/2012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654E1-5DCE-4C92-8D8D-8B5431140A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CC861-A361-4494-9A37-7767B720B5C9}" type="datetimeFigureOut">
              <a:rPr lang="en-US" smtClean="0"/>
              <a:pPr/>
              <a:t>5/25/2012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654E1-5DCE-4C92-8D8D-8B5431140A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CC861-A361-4494-9A37-7767B720B5C9}" type="datetimeFigureOut">
              <a:rPr lang="en-US" smtClean="0"/>
              <a:pPr/>
              <a:t>5/25/2012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654E1-5DCE-4C92-8D8D-8B5431140A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CC861-A361-4494-9A37-7767B720B5C9}" type="datetimeFigureOut">
              <a:rPr lang="en-US" smtClean="0"/>
              <a:pPr/>
              <a:t>5/25/2012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654E1-5DCE-4C92-8D8D-8B5431140A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CC861-A361-4494-9A37-7767B720B5C9}" type="datetimeFigureOut">
              <a:rPr lang="en-US" smtClean="0"/>
              <a:pPr/>
              <a:t>5/25/2012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654E1-5DCE-4C92-8D8D-8B5431140A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CC861-A361-4494-9A37-7767B720B5C9}" type="datetimeFigureOut">
              <a:rPr lang="en-US" smtClean="0"/>
              <a:pPr/>
              <a:t>5/25/2012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654E1-5DCE-4C92-8D8D-8B5431140A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CC861-A361-4494-9A37-7767B720B5C9}" type="datetimeFigureOut">
              <a:rPr lang="en-US" smtClean="0"/>
              <a:pPr/>
              <a:t>5/25/2012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654E1-5DCE-4C92-8D8D-8B5431140A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CC861-A361-4494-9A37-7767B720B5C9}" type="datetimeFigureOut">
              <a:rPr lang="en-US" smtClean="0"/>
              <a:pPr/>
              <a:t>5/25/2012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654E1-5DCE-4C92-8D8D-8B5431140A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CC861-A361-4494-9A37-7767B720B5C9}" type="datetimeFigureOut">
              <a:rPr lang="en-US" smtClean="0"/>
              <a:pPr/>
              <a:t>5/25/2012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654E1-5DCE-4C92-8D8D-8B5431140A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CC861-A361-4494-9A37-7767B720B5C9}" type="datetimeFigureOut">
              <a:rPr lang="en-US" smtClean="0"/>
              <a:pPr/>
              <a:t>5/25/2012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654E1-5DCE-4C92-8D8D-8B5431140A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15000"/>
            <a:lum/>
          </a:blip>
          <a:srcRect/>
          <a:stretch>
            <a:fillRect l="29000" t="60000" r="11000" b="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CC861-A361-4494-9A37-7767B720B5C9}" type="datetimeFigureOut">
              <a:rPr lang="en-US" smtClean="0"/>
              <a:pPr/>
              <a:t>5/25/2012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654E1-5DCE-4C92-8D8D-8B5431140A6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isc.ac.uk/media/documents/publications/effectivepracticeeportfolio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f-pilot.ncl.ac.uk/eportfolio/hom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b.tt/ZHX0CAX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29000" t="60000" r="11000" b="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692697"/>
            <a:ext cx="7560840" cy="1368152"/>
          </a:xfrm>
        </p:spPr>
        <p:txBody>
          <a:bodyPr>
            <a:noAutofit/>
          </a:bodyPr>
          <a:lstStyle/>
          <a:p>
            <a:pPr algn="l"/>
            <a:r>
              <a:rPr lang="en-US" sz="2800" dirty="0" err="1">
                <a:solidFill>
                  <a:srgbClr val="003399"/>
                </a:solidFill>
              </a:rPr>
              <a:t>eFeedback</a:t>
            </a:r>
            <a:r>
              <a:rPr lang="en-US" sz="2800" dirty="0">
                <a:solidFill>
                  <a:srgbClr val="003399"/>
                </a:solidFill>
              </a:rPr>
              <a:t>: Supporting the Academic and Personal </a:t>
            </a:r>
            <a:r>
              <a:rPr lang="en-US" sz="2800" dirty="0" smtClean="0">
                <a:solidFill>
                  <a:srgbClr val="003399"/>
                </a:solidFill>
              </a:rPr>
              <a:t>Development of </a:t>
            </a:r>
            <a:r>
              <a:rPr lang="en-US" sz="2800" dirty="0">
                <a:solidFill>
                  <a:srgbClr val="003399"/>
                </a:solidFill>
              </a:rPr>
              <a:t>Modern Languages students on their Year Abroad via the </a:t>
            </a:r>
            <a:r>
              <a:rPr lang="en-US" sz="2800" dirty="0" err="1">
                <a:solidFill>
                  <a:srgbClr val="003399"/>
                </a:solidFill>
              </a:rPr>
              <a:t>ePortfolio</a:t>
            </a:r>
            <a:endParaRPr lang="en-US" sz="2800" dirty="0">
              <a:solidFill>
                <a:srgbClr val="003399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2492896"/>
            <a:ext cx="7488832" cy="936104"/>
          </a:xfrm>
        </p:spPr>
        <p:txBody>
          <a:bodyPr>
            <a:normAutofit/>
          </a:bodyPr>
          <a:lstStyle/>
          <a:p>
            <a:pPr algn="l"/>
            <a:r>
              <a:rPr lang="en-GB" sz="2400" dirty="0" smtClean="0">
                <a:solidFill>
                  <a:srgbClr val="FF0066"/>
                </a:solidFill>
              </a:rPr>
              <a:t>Dr Franck Michel </a:t>
            </a:r>
          </a:p>
          <a:p>
            <a:pPr algn="l"/>
            <a:r>
              <a:rPr lang="en-GB" sz="2400" dirty="0" smtClean="0">
                <a:solidFill>
                  <a:srgbClr val="FF0066"/>
                </a:solidFill>
              </a:rPr>
              <a:t>School of Modern Languages / Newcastle University</a:t>
            </a:r>
            <a:endParaRPr lang="en-US" sz="2400" dirty="0">
              <a:solidFill>
                <a:srgbClr val="FF006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6119336"/>
            <a:ext cx="81369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3399"/>
                </a:solidFill>
              </a:rPr>
              <a:t>Enhancing </a:t>
            </a:r>
            <a:r>
              <a:rPr lang="en-US" sz="2200" dirty="0">
                <a:solidFill>
                  <a:srgbClr val="003399"/>
                </a:solidFill>
              </a:rPr>
              <a:t>the</a:t>
            </a:r>
            <a:r>
              <a:rPr lang="en-US" sz="2000" dirty="0">
                <a:solidFill>
                  <a:srgbClr val="003399"/>
                </a:solidFill>
              </a:rPr>
              <a:t> Learning Experience of </a:t>
            </a:r>
            <a:r>
              <a:rPr lang="en-US" sz="2000" dirty="0" smtClean="0">
                <a:solidFill>
                  <a:srgbClr val="003399"/>
                </a:solidFill>
              </a:rPr>
              <a:t>ML students through Feedback University of Bristol – 25 May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dirty="0" smtClean="0">
                <a:solidFill>
                  <a:srgbClr val="003399"/>
                </a:solidFill>
              </a:rPr>
              <a:t>Evidence of reflection/support/interaction</a:t>
            </a:r>
            <a:endParaRPr lang="en-US" sz="4000" dirty="0">
              <a:solidFill>
                <a:srgbClr val="0033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  <a:ln>
            <a:noFill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 smtClean="0">
                <a:solidFill>
                  <a:srgbClr val="FF0066"/>
                </a:solidFill>
              </a:rPr>
              <a:t>Extract from D.’s blog:</a:t>
            </a:r>
          </a:p>
          <a:p>
            <a:pPr marL="0" indent="0">
              <a:buNone/>
            </a:pPr>
            <a:r>
              <a:rPr lang="en-US" sz="1900" dirty="0" smtClean="0">
                <a:solidFill>
                  <a:srgbClr val="003399"/>
                </a:solidFill>
              </a:rPr>
              <a:t>“[…] I was on a downer after reading about how well A.'s doing in Lyon, and thinking, man I don't do that much. But how am I always busy?! Then I </a:t>
            </a:r>
            <a:r>
              <a:rPr lang="en-US" sz="1900" dirty="0" err="1" smtClean="0">
                <a:solidFill>
                  <a:srgbClr val="003399"/>
                </a:solidFill>
              </a:rPr>
              <a:t>realised</a:t>
            </a:r>
            <a:r>
              <a:rPr lang="en-US" sz="1900" dirty="0" smtClean="0">
                <a:solidFill>
                  <a:srgbClr val="003399"/>
                </a:solidFill>
              </a:rPr>
              <a:t>, just over 3 years ago I knew almost no French, so when we stop comparing ourselves to other people and look at our own progress, we can perhaps feel a bit more proud.”</a:t>
            </a:r>
          </a:p>
          <a:p>
            <a:pPr marL="0" indent="0">
              <a:buNone/>
            </a:pPr>
            <a:r>
              <a:rPr lang="en-GB" sz="2200" dirty="0" smtClean="0">
                <a:solidFill>
                  <a:srgbClr val="FF0066"/>
                </a:solidFill>
              </a:rPr>
              <a:t>A.’s comment:</a:t>
            </a:r>
          </a:p>
          <a:p>
            <a:pPr marL="0" indent="0">
              <a:buNone/>
            </a:pPr>
            <a:r>
              <a:rPr lang="en-US" sz="1900" dirty="0" smtClean="0">
                <a:solidFill>
                  <a:srgbClr val="003399"/>
                </a:solidFill>
              </a:rPr>
              <a:t>“Next thing, I feel really bad that my blog in any way made you feel bad. That upsets me a lot. Without singing your praises too much,</a:t>
            </a:r>
            <a:r>
              <a:rPr lang="en-US" sz="1900" dirty="0" smtClean="0">
                <a:solidFill>
                  <a:srgbClr val="FF0066"/>
                </a:solidFill>
              </a:rPr>
              <a:t> I think everyone knows that how far you personally have come in French is incredible and shows amazing dedication and language acquisition skills</a:t>
            </a:r>
            <a:r>
              <a:rPr lang="en-US" sz="1900" dirty="0" smtClean="0">
                <a:solidFill>
                  <a:srgbClr val="003399"/>
                </a:solidFill>
              </a:rPr>
              <a:t>. More to the point, yes I'm having a great time - I won't deny that - but </a:t>
            </a:r>
            <a:r>
              <a:rPr lang="en-US" sz="1900" dirty="0" smtClean="0">
                <a:solidFill>
                  <a:srgbClr val="FF0066"/>
                </a:solidFill>
              </a:rPr>
              <a:t>I'm jealous of things that you're doing, especially your personal experience of teaching because some of the lectures here, quite frankly, are worse than awful</a:t>
            </a:r>
            <a:r>
              <a:rPr lang="en-US" sz="1900" dirty="0" smtClean="0">
                <a:solidFill>
                  <a:srgbClr val="003399"/>
                </a:solidFill>
              </a:rPr>
              <a:t>.”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200" dirty="0" smtClean="0">
              <a:solidFill>
                <a:srgbClr val="003399"/>
              </a:solidFill>
            </a:endParaRPr>
          </a:p>
          <a:p>
            <a:pPr marL="0" indent="0">
              <a:buNone/>
            </a:pPr>
            <a:endParaRPr lang="en-GB" sz="2200" dirty="0" smtClean="0">
              <a:solidFill>
                <a:srgbClr val="003399"/>
              </a:solidFill>
            </a:endParaRPr>
          </a:p>
          <a:p>
            <a:pPr marL="0" indent="0">
              <a:buNone/>
            </a:pPr>
            <a:endParaRPr lang="en-US" sz="2200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dirty="0" smtClean="0">
                <a:solidFill>
                  <a:srgbClr val="003399"/>
                </a:solidFill>
              </a:rPr>
              <a:t>Evidence of reflection/support/interaction</a:t>
            </a:r>
            <a:endParaRPr lang="en-US" sz="4000" dirty="0">
              <a:solidFill>
                <a:srgbClr val="0033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  <a:ln>
            <a:noFill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 smtClean="0">
                <a:solidFill>
                  <a:srgbClr val="FF0066"/>
                </a:solidFill>
              </a:rPr>
              <a:t>M.’s comment to D.’s post and A.’s comment:</a:t>
            </a:r>
          </a:p>
          <a:p>
            <a:pPr marL="0" indent="0">
              <a:buNone/>
            </a:pPr>
            <a:endParaRPr lang="en-US" sz="2100" dirty="0" smtClean="0">
              <a:solidFill>
                <a:srgbClr val="003399"/>
              </a:solidFill>
            </a:endParaRPr>
          </a:p>
          <a:p>
            <a:pPr marL="0" indent="0">
              <a:buNone/>
            </a:pPr>
            <a:r>
              <a:rPr lang="en-US" sz="2100" dirty="0" smtClean="0">
                <a:solidFill>
                  <a:srgbClr val="003399"/>
                </a:solidFill>
              </a:rPr>
              <a:t>“[…] </a:t>
            </a:r>
            <a:r>
              <a:rPr lang="en-US" sz="2100" dirty="0">
                <a:solidFill>
                  <a:srgbClr val="003399"/>
                </a:solidFill>
              </a:rPr>
              <a:t>But mainly, I have to say the past 5 minutes reading your post, </a:t>
            </a:r>
            <a:r>
              <a:rPr lang="en-US" sz="2100" dirty="0" smtClean="0">
                <a:solidFill>
                  <a:srgbClr val="003399"/>
                </a:solidFill>
              </a:rPr>
              <a:t>D., </a:t>
            </a:r>
            <a:r>
              <a:rPr lang="en-US" sz="2100" dirty="0">
                <a:solidFill>
                  <a:srgbClr val="003399"/>
                </a:solidFill>
              </a:rPr>
              <a:t>and your reply, </a:t>
            </a:r>
            <a:r>
              <a:rPr lang="en-US" sz="2100" dirty="0" smtClean="0">
                <a:solidFill>
                  <a:srgbClr val="003399"/>
                </a:solidFill>
              </a:rPr>
              <a:t>A., </a:t>
            </a:r>
            <a:r>
              <a:rPr lang="en-US" sz="2100" dirty="0">
                <a:solidFill>
                  <a:srgbClr val="FF0066"/>
                </a:solidFill>
              </a:rPr>
              <a:t>have been MORE than enlightening. I'm glad that I'm not the only one who's doubted my ability at some stage.</a:t>
            </a:r>
            <a:r>
              <a:rPr lang="en-US" sz="2100" dirty="0">
                <a:solidFill>
                  <a:srgbClr val="003399"/>
                </a:solidFill>
              </a:rPr>
              <a:t> </a:t>
            </a:r>
            <a:r>
              <a:rPr lang="en-US" sz="2100" dirty="0" smtClean="0">
                <a:solidFill>
                  <a:srgbClr val="003399"/>
                </a:solidFill>
              </a:rPr>
              <a:t>[…] </a:t>
            </a:r>
            <a:br>
              <a:rPr lang="en-US" sz="2100" dirty="0" smtClean="0">
                <a:solidFill>
                  <a:srgbClr val="003399"/>
                </a:solidFill>
              </a:rPr>
            </a:br>
            <a:endParaRPr lang="en-US" sz="2100" dirty="0" smtClean="0">
              <a:solidFill>
                <a:srgbClr val="003399"/>
              </a:solidFill>
            </a:endParaRPr>
          </a:p>
          <a:p>
            <a:pPr marL="0" indent="0">
              <a:buNone/>
            </a:pPr>
            <a:r>
              <a:rPr lang="en-US" sz="2100" dirty="0" smtClean="0">
                <a:solidFill>
                  <a:srgbClr val="003399"/>
                </a:solidFill>
              </a:rPr>
              <a:t>So </a:t>
            </a:r>
            <a:r>
              <a:rPr lang="en-US" sz="2100" dirty="0">
                <a:solidFill>
                  <a:srgbClr val="003399"/>
                </a:solidFill>
              </a:rPr>
              <a:t>yeah, </a:t>
            </a:r>
            <a:r>
              <a:rPr lang="en-US" sz="2100" dirty="0" smtClean="0">
                <a:solidFill>
                  <a:srgbClr val="003399"/>
                </a:solidFill>
              </a:rPr>
              <a:t>D., </a:t>
            </a:r>
            <a:r>
              <a:rPr lang="en-US" sz="2100" dirty="0">
                <a:solidFill>
                  <a:srgbClr val="FF0066"/>
                </a:solidFill>
              </a:rPr>
              <a:t>I can </a:t>
            </a:r>
            <a:r>
              <a:rPr lang="en-US" sz="2100" dirty="0" err="1">
                <a:solidFill>
                  <a:srgbClr val="FF0066"/>
                </a:solidFill>
              </a:rPr>
              <a:t>sympathise</a:t>
            </a:r>
            <a:r>
              <a:rPr lang="en-US" sz="2100" dirty="0">
                <a:solidFill>
                  <a:srgbClr val="FF0066"/>
                </a:solidFill>
              </a:rPr>
              <a:t> with you on this one because, in all honesty, I've felt like my French is nowhere up to scratch since I started Uni</a:t>
            </a:r>
            <a:r>
              <a:rPr lang="en-US" sz="2100" dirty="0">
                <a:solidFill>
                  <a:srgbClr val="003399"/>
                </a:solidFill>
              </a:rPr>
              <a:t>. I went from being the best in class to mediocre at the best of times and it's a shock to the system. But the only thing to have changed was the canvas against which I was (and still am) set (</a:t>
            </a:r>
            <a:r>
              <a:rPr lang="en-US" sz="2100" dirty="0" err="1">
                <a:solidFill>
                  <a:srgbClr val="003399"/>
                </a:solidFill>
              </a:rPr>
              <a:t>Uni</a:t>
            </a:r>
            <a:r>
              <a:rPr lang="en-US" sz="2100" dirty="0">
                <a:solidFill>
                  <a:srgbClr val="003399"/>
                </a:solidFill>
              </a:rPr>
              <a:t> opposed to 6th form). </a:t>
            </a:r>
            <a:r>
              <a:rPr lang="en-US" sz="2100" dirty="0">
                <a:solidFill>
                  <a:srgbClr val="FF0066"/>
                </a:solidFill>
              </a:rPr>
              <a:t>I've still improved, more so than I ever have at anything (save for German), it's just that there are others who have been better since the beginning and who always will be better</a:t>
            </a:r>
            <a:r>
              <a:rPr lang="en-US" sz="2100" dirty="0" smtClean="0">
                <a:solidFill>
                  <a:srgbClr val="FF0066"/>
                </a:solidFill>
              </a:rPr>
              <a:t>.</a:t>
            </a:r>
            <a:r>
              <a:rPr lang="en-US" sz="2100" dirty="0" smtClean="0">
                <a:solidFill>
                  <a:srgbClr val="003399"/>
                </a:solidFill>
              </a:rPr>
              <a:t>”</a:t>
            </a:r>
            <a:endParaRPr lang="en-GB" sz="2100" dirty="0" smtClean="0">
              <a:solidFill>
                <a:srgbClr val="003399"/>
              </a:solidFill>
            </a:endParaRPr>
          </a:p>
          <a:p>
            <a:pPr marL="0" indent="0">
              <a:buNone/>
            </a:pPr>
            <a:endParaRPr lang="en-US" sz="2200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395288" y="476250"/>
            <a:ext cx="8229600" cy="7112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GB" dirty="0">
                <a:solidFill>
                  <a:srgbClr val="003399"/>
                </a:solidFill>
                <a:latin typeface="Calibri" charset="0"/>
              </a:rPr>
              <a:t>Student views on the </a:t>
            </a:r>
            <a:r>
              <a:rPr lang="en-GB" dirty="0" err="1">
                <a:solidFill>
                  <a:srgbClr val="003399"/>
                </a:solidFill>
                <a:latin typeface="Calibri" charset="0"/>
              </a:rPr>
              <a:t>ePortfolio</a:t>
            </a:r>
            <a:endParaRPr lang="en-GB" dirty="0">
              <a:solidFill>
                <a:srgbClr val="003399"/>
              </a:solidFill>
              <a:latin typeface="Calibri" charset="0"/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95288" y="1412875"/>
            <a:ext cx="8229600" cy="1152029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0099"/>
                </a:solidFill>
              </a:rPr>
              <a:t>67% felt </a:t>
            </a:r>
            <a:r>
              <a:rPr lang="en-US" dirty="0" smtClean="0">
                <a:solidFill>
                  <a:srgbClr val="000099"/>
                </a:solidFill>
              </a:rPr>
              <a:t>it had </a:t>
            </a:r>
            <a:r>
              <a:rPr lang="en-US" dirty="0">
                <a:solidFill>
                  <a:srgbClr val="000099"/>
                </a:solidFill>
              </a:rPr>
              <a:t>been beneficial </a:t>
            </a:r>
            <a:r>
              <a:rPr lang="en-US" dirty="0" smtClean="0">
                <a:solidFill>
                  <a:srgbClr val="000099"/>
                </a:solidFill>
              </a:rPr>
              <a:t>or very beneficial to </a:t>
            </a:r>
            <a:r>
              <a:rPr lang="en-US" dirty="0">
                <a:solidFill>
                  <a:srgbClr val="000099"/>
                </a:solidFill>
              </a:rPr>
              <a:t>their personal </a:t>
            </a:r>
            <a:r>
              <a:rPr lang="en-US" dirty="0" smtClean="0">
                <a:solidFill>
                  <a:srgbClr val="000099"/>
                </a:solidFill>
              </a:rPr>
              <a:t>development</a:t>
            </a:r>
            <a:endParaRPr lang="en-GB" dirty="0">
              <a:latin typeface="Calibri" charset="0"/>
            </a:endParaRPr>
          </a:p>
          <a:p>
            <a:pPr eaLnBrk="1" hangingPunct="1"/>
            <a:endParaRPr lang="en-GB" dirty="0">
              <a:latin typeface="Calibri" charset="0"/>
            </a:endParaRPr>
          </a:p>
          <a:p>
            <a:pPr eaLnBrk="1" hangingPunct="1"/>
            <a:endParaRPr lang="en-GB" dirty="0">
              <a:latin typeface="Calibri" charset="0"/>
            </a:endParaRPr>
          </a:p>
          <a:p>
            <a:pPr eaLnBrk="1" hangingPunct="1"/>
            <a:endParaRPr lang="en-GB" dirty="0">
              <a:latin typeface="Calibri" charset="0"/>
            </a:endParaRPr>
          </a:p>
        </p:txBody>
      </p:sp>
      <p:sp>
        <p:nvSpPr>
          <p:cNvPr id="4" name="Rounded Rectangular Callout 3"/>
          <p:cNvSpPr/>
          <p:nvPr/>
        </p:nvSpPr>
        <p:spPr>
          <a:xfrm>
            <a:off x="251520" y="2636912"/>
            <a:ext cx="4032448" cy="1727200"/>
          </a:xfrm>
          <a:prstGeom prst="wedgeRoundRectCallout">
            <a:avLst>
              <a:gd name="adj1" fmla="val -3933"/>
              <a:gd name="adj2" fmla="val 69046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600" dirty="0" smtClean="0">
                <a:solidFill>
                  <a:srgbClr val="000099"/>
                </a:solidFill>
              </a:rPr>
              <a:t>‘It was a </a:t>
            </a:r>
            <a:r>
              <a:rPr lang="en-US" sz="2600" dirty="0" smtClean="0">
                <a:solidFill>
                  <a:srgbClr val="FF0080"/>
                </a:solidFill>
              </a:rPr>
              <a:t>great way to see how I had progressed </a:t>
            </a:r>
            <a:r>
              <a:rPr lang="en-US" sz="2600" dirty="0" smtClean="0">
                <a:solidFill>
                  <a:srgbClr val="000099"/>
                </a:solidFill>
              </a:rPr>
              <a:t>and whether I had kept to my targets or not’</a:t>
            </a:r>
            <a:endParaRPr lang="en-GB" sz="2600" dirty="0">
              <a:solidFill>
                <a:schemeClr val="tx1"/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4464050" y="2492896"/>
            <a:ext cx="4500438" cy="1800200"/>
          </a:xfrm>
          <a:prstGeom prst="wedgeRoundRectCallout">
            <a:avLst>
              <a:gd name="adj1" fmla="val 6064"/>
              <a:gd name="adj2" fmla="val 61409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600" dirty="0" smtClean="0">
                <a:solidFill>
                  <a:srgbClr val="000099"/>
                </a:solidFill>
              </a:rPr>
              <a:t>‘It </a:t>
            </a:r>
            <a:r>
              <a:rPr lang="en-US" sz="2600" dirty="0">
                <a:solidFill>
                  <a:srgbClr val="000099"/>
                </a:solidFill>
              </a:rPr>
              <a:t>gave me the </a:t>
            </a:r>
            <a:r>
              <a:rPr lang="en-US" sz="2600" dirty="0">
                <a:solidFill>
                  <a:srgbClr val="FF0080"/>
                </a:solidFill>
              </a:rPr>
              <a:t>freedom to reflect on my development</a:t>
            </a:r>
            <a:r>
              <a:rPr lang="en-US" sz="2600" dirty="0">
                <a:solidFill>
                  <a:srgbClr val="0033CC"/>
                </a:solidFill>
              </a:rPr>
              <a:t>, </a:t>
            </a:r>
            <a:r>
              <a:rPr lang="en-US" sz="2600" dirty="0">
                <a:solidFill>
                  <a:srgbClr val="000099"/>
                </a:solidFill>
              </a:rPr>
              <a:t>in my own way that was helpful to </a:t>
            </a:r>
            <a:r>
              <a:rPr lang="en-US" sz="2600" dirty="0" smtClean="0">
                <a:solidFill>
                  <a:srgbClr val="000099"/>
                </a:solidFill>
              </a:rPr>
              <a:t>me’</a:t>
            </a:r>
            <a:endParaRPr lang="en-GB" sz="2600" dirty="0">
              <a:solidFill>
                <a:srgbClr val="000099"/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4499992" y="4869160"/>
            <a:ext cx="3889375" cy="1439863"/>
          </a:xfrm>
          <a:prstGeom prst="wedgeRoundRectCallout">
            <a:avLst>
              <a:gd name="adj1" fmla="val 6064"/>
              <a:gd name="adj2" fmla="val 61409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600" dirty="0" smtClean="0">
                <a:solidFill>
                  <a:srgbClr val="000099"/>
                </a:solidFill>
              </a:rPr>
              <a:t>‘It </a:t>
            </a:r>
            <a:r>
              <a:rPr lang="en-US" sz="2600" dirty="0">
                <a:solidFill>
                  <a:srgbClr val="000099"/>
                </a:solidFill>
              </a:rPr>
              <a:t>is </a:t>
            </a:r>
            <a:r>
              <a:rPr lang="en-US" sz="2600" dirty="0">
                <a:solidFill>
                  <a:srgbClr val="FF0080"/>
                </a:solidFill>
              </a:rPr>
              <a:t>good for setting targets </a:t>
            </a:r>
            <a:r>
              <a:rPr lang="en-US" sz="2600" dirty="0">
                <a:solidFill>
                  <a:srgbClr val="000099"/>
                </a:solidFill>
              </a:rPr>
              <a:t>and hence tracking </a:t>
            </a:r>
            <a:r>
              <a:rPr lang="en-US" sz="2600" dirty="0" smtClean="0">
                <a:solidFill>
                  <a:srgbClr val="000099"/>
                </a:solidFill>
              </a:rPr>
              <a:t>progress’</a:t>
            </a:r>
            <a:endParaRPr lang="en-GB" sz="2600" dirty="0">
              <a:solidFill>
                <a:srgbClr val="000099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323528" y="4797152"/>
            <a:ext cx="3960813" cy="1727200"/>
          </a:xfrm>
          <a:prstGeom prst="wedgeRoundRectCallout">
            <a:avLst>
              <a:gd name="adj1" fmla="val -3933"/>
              <a:gd name="adj2" fmla="val 69046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600" dirty="0" smtClean="0">
                <a:solidFill>
                  <a:srgbClr val="000099"/>
                </a:solidFill>
              </a:rPr>
              <a:t>‘Thought </a:t>
            </a:r>
            <a:r>
              <a:rPr lang="en-US" sz="2600" dirty="0">
                <a:solidFill>
                  <a:srgbClr val="000099"/>
                </a:solidFill>
              </a:rPr>
              <a:t>it was helpful, but it </a:t>
            </a:r>
            <a:r>
              <a:rPr lang="en-US" sz="2600" dirty="0">
                <a:solidFill>
                  <a:srgbClr val="FF0080"/>
                </a:solidFill>
              </a:rPr>
              <a:t>isn't something that I would </a:t>
            </a:r>
            <a:r>
              <a:rPr lang="en-US" sz="2600" dirty="0" smtClean="0">
                <a:solidFill>
                  <a:srgbClr val="FF0080"/>
                </a:solidFill>
              </a:rPr>
              <a:t>continue </a:t>
            </a:r>
            <a:r>
              <a:rPr lang="en-US" sz="2600" dirty="0">
                <a:solidFill>
                  <a:srgbClr val="FF0080"/>
                </a:solidFill>
              </a:rPr>
              <a:t>to use if I didn't have to </a:t>
            </a:r>
            <a:r>
              <a:rPr lang="en-US" sz="2600" dirty="0" smtClean="0">
                <a:solidFill>
                  <a:srgbClr val="FF0080"/>
                </a:solidFill>
              </a:rPr>
              <a:t>do it’ </a:t>
            </a:r>
            <a:endParaRPr lang="en-GB" sz="2600" dirty="0">
              <a:solidFill>
                <a:schemeClr val="tx1"/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619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500"/>
                            </p:stCondLst>
                            <p:childTnLst>
                              <p:par>
                                <p:cTn id="3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4" grpId="0" animBg="1"/>
      <p:bldP spid="5" grpId="0" animBg="1"/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95288" y="620689"/>
            <a:ext cx="8229600" cy="1152127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0099"/>
                </a:solidFill>
              </a:rPr>
              <a:t>83% felt the </a:t>
            </a:r>
            <a:r>
              <a:rPr lang="en-US" dirty="0" err="1">
                <a:solidFill>
                  <a:srgbClr val="000099"/>
                </a:solidFill>
              </a:rPr>
              <a:t>ePortfolio</a:t>
            </a:r>
            <a:r>
              <a:rPr lang="en-US" dirty="0">
                <a:solidFill>
                  <a:srgbClr val="000099"/>
                </a:solidFill>
              </a:rPr>
              <a:t> had </a:t>
            </a:r>
            <a:r>
              <a:rPr lang="en-US" dirty="0">
                <a:solidFill>
                  <a:srgbClr val="FF0066"/>
                </a:solidFill>
              </a:rPr>
              <a:t>been beneficial </a:t>
            </a:r>
            <a:r>
              <a:rPr lang="en-US" dirty="0" smtClean="0">
                <a:solidFill>
                  <a:srgbClr val="FF0066"/>
                </a:solidFill>
              </a:rPr>
              <a:t>or very beneficial as </a:t>
            </a:r>
            <a:r>
              <a:rPr lang="en-US" dirty="0" smtClean="0">
                <a:solidFill>
                  <a:srgbClr val="FF0066"/>
                </a:solidFill>
              </a:rPr>
              <a:t>a feedback tool</a:t>
            </a:r>
            <a:endParaRPr lang="en-GB" dirty="0">
              <a:latin typeface="Calibri" charset="0"/>
            </a:endParaRPr>
          </a:p>
          <a:p>
            <a:pPr eaLnBrk="1" hangingPunct="1"/>
            <a:endParaRPr lang="en-GB" dirty="0">
              <a:latin typeface="Calibri" charset="0"/>
            </a:endParaRPr>
          </a:p>
          <a:p>
            <a:pPr eaLnBrk="1" hangingPunct="1"/>
            <a:endParaRPr lang="en-GB" dirty="0">
              <a:latin typeface="Calibri" charset="0"/>
            </a:endParaRPr>
          </a:p>
        </p:txBody>
      </p:sp>
      <p:sp>
        <p:nvSpPr>
          <p:cNvPr id="4" name="Rounded Rectangular Callout 3"/>
          <p:cNvSpPr/>
          <p:nvPr/>
        </p:nvSpPr>
        <p:spPr>
          <a:xfrm>
            <a:off x="395536" y="2060848"/>
            <a:ext cx="4032448" cy="3960440"/>
          </a:xfrm>
          <a:prstGeom prst="wedgeRoundRectCallout">
            <a:avLst>
              <a:gd name="adj1" fmla="val -3933"/>
              <a:gd name="adj2" fmla="val 69046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2400" dirty="0" smtClean="0">
                <a:solidFill>
                  <a:srgbClr val="000099"/>
                </a:solidFill>
              </a:rPr>
              <a:t>‘</a:t>
            </a:r>
            <a:r>
              <a:rPr lang="en-US" sz="2400" dirty="0">
                <a:solidFill>
                  <a:srgbClr val="000099"/>
                </a:solidFill>
              </a:rPr>
              <a:t>This is probably the </a:t>
            </a:r>
            <a:r>
              <a:rPr lang="en-US" sz="2400" dirty="0">
                <a:solidFill>
                  <a:srgbClr val="FF0080"/>
                </a:solidFill>
              </a:rPr>
              <a:t>best bit of the </a:t>
            </a:r>
            <a:r>
              <a:rPr lang="en-US" sz="2400" dirty="0" err="1">
                <a:solidFill>
                  <a:srgbClr val="FF0080"/>
                </a:solidFill>
              </a:rPr>
              <a:t>ePortfolio</a:t>
            </a:r>
            <a:r>
              <a:rPr lang="en-US" sz="2400" dirty="0">
                <a:solidFill>
                  <a:srgbClr val="FF0080"/>
                </a:solidFill>
              </a:rPr>
              <a:t> - getting support and ideas from other students</a:t>
            </a:r>
            <a:r>
              <a:rPr lang="en-US" sz="2400" dirty="0">
                <a:solidFill>
                  <a:srgbClr val="000099"/>
                </a:solidFill>
              </a:rPr>
              <a:t>, and knowing that you're all "in the same boat" and going through similar experiences. Everybody has something to bring and encourage others </a:t>
            </a:r>
            <a:r>
              <a:rPr lang="en-US" sz="2400" dirty="0" smtClean="0">
                <a:solidFill>
                  <a:srgbClr val="000099"/>
                </a:solidFill>
              </a:rPr>
              <a:t>with.’</a:t>
            </a:r>
            <a:endParaRPr lang="en-GB" sz="2400" dirty="0">
              <a:solidFill>
                <a:srgbClr val="000099"/>
              </a:solidFill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4499992" y="2132856"/>
            <a:ext cx="4500438" cy="2736304"/>
          </a:xfrm>
          <a:prstGeom prst="wedgeRoundRectCallout">
            <a:avLst>
              <a:gd name="adj1" fmla="val 6064"/>
              <a:gd name="adj2" fmla="val 61409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 smtClean="0">
                <a:solidFill>
                  <a:srgbClr val="000099"/>
                </a:solidFill>
              </a:rPr>
              <a:t>‘</a:t>
            </a:r>
            <a:r>
              <a:rPr lang="en-US" sz="2400" dirty="0">
                <a:solidFill>
                  <a:srgbClr val="000099"/>
                </a:solidFill>
              </a:rPr>
              <a:t>It was </a:t>
            </a:r>
            <a:r>
              <a:rPr lang="en-US" sz="2400" dirty="0">
                <a:solidFill>
                  <a:srgbClr val="FF0080"/>
                </a:solidFill>
              </a:rPr>
              <a:t>good to be able to give feedback to others, and also nice to receive comments from my peers </a:t>
            </a:r>
            <a:r>
              <a:rPr lang="en-US" sz="2400" dirty="0">
                <a:solidFill>
                  <a:srgbClr val="000099"/>
                </a:solidFill>
              </a:rPr>
              <a:t>as that made me feel that what I wrote was actually being read.</a:t>
            </a:r>
            <a:r>
              <a:rPr lang="en-US" sz="2400" dirty="0" smtClean="0">
                <a:solidFill>
                  <a:srgbClr val="000099"/>
                </a:solidFill>
              </a:rPr>
              <a:t>’</a:t>
            </a:r>
            <a:endParaRPr lang="en-GB" sz="24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822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solidFill>
                  <a:srgbClr val="003399"/>
                </a:solidFill>
              </a:rPr>
              <a:t>Challenges ahead</a:t>
            </a:r>
            <a:endParaRPr lang="en-US" sz="4000" dirty="0">
              <a:solidFill>
                <a:srgbClr val="0033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781128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>
                <a:solidFill>
                  <a:srgbClr val="003399"/>
                </a:solidFill>
              </a:rPr>
              <a:t>Creating a sense of ownership among users</a:t>
            </a:r>
          </a:p>
          <a:p>
            <a:r>
              <a:rPr lang="en-GB" dirty="0" smtClean="0">
                <a:solidFill>
                  <a:srgbClr val="003399"/>
                </a:solidFill>
              </a:rPr>
              <a:t>Supporting users to achieve ‘deeper’ reflective learning:</a:t>
            </a:r>
          </a:p>
          <a:p>
            <a:pPr lvl="1">
              <a:buFont typeface="Courier New"/>
              <a:buChar char="o"/>
            </a:pPr>
            <a:r>
              <a:rPr lang="en-GB" dirty="0" smtClean="0">
                <a:solidFill>
                  <a:srgbClr val="FF0066"/>
                </a:solidFill>
              </a:rPr>
              <a:t>PDP training for students and tutors</a:t>
            </a:r>
          </a:p>
          <a:p>
            <a:pPr lvl="1">
              <a:buFont typeface="Courier New"/>
              <a:buChar char="o"/>
            </a:pPr>
            <a:r>
              <a:rPr lang="en-GB" dirty="0" smtClean="0">
                <a:solidFill>
                  <a:srgbClr val="FF0066"/>
                </a:solidFill>
              </a:rPr>
              <a:t>curriculum embedding</a:t>
            </a:r>
          </a:p>
          <a:p>
            <a:pPr lvl="1">
              <a:buFont typeface="Courier New"/>
              <a:buChar char="o"/>
            </a:pPr>
            <a:r>
              <a:rPr lang="en-GB" dirty="0" smtClean="0">
                <a:solidFill>
                  <a:srgbClr val="FF0066"/>
                </a:solidFill>
              </a:rPr>
              <a:t>encouraging learners to share and incorporate feedback into their learning</a:t>
            </a:r>
          </a:p>
          <a:p>
            <a:r>
              <a:rPr lang="en-GB" dirty="0" smtClean="0">
                <a:solidFill>
                  <a:srgbClr val="003399"/>
                </a:solidFill>
              </a:rPr>
              <a:t>Large-scale development planning</a:t>
            </a:r>
          </a:p>
          <a:p>
            <a:r>
              <a:rPr lang="en-US" dirty="0" smtClean="0">
                <a:solidFill>
                  <a:srgbClr val="003399"/>
                </a:solidFill>
              </a:rPr>
              <a:t>Emphasizing long-term benefits over short-term rewards</a:t>
            </a:r>
            <a:endParaRPr lang="en-US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solidFill>
                  <a:srgbClr val="003399"/>
                </a:solidFill>
              </a:rPr>
              <a:t>What is an </a:t>
            </a:r>
            <a:r>
              <a:rPr lang="en-GB" sz="4000" dirty="0" err="1" smtClean="0">
                <a:solidFill>
                  <a:srgbClr val="003399"/>
                </a:solidFill>
              </a:rPr>
              <a:t>ePortfolio</a:t>
            </a:r>
            <a:r>
              <a:rPr lang="en-GB" sz="4000" dirty="0" smtClean="0">
                <a:solidFill>
                  <a:srgbClr val="003399"/>
                </a:solidFill>
              </a:rPr>
              <a:t>?</a:t>
            </a:r>
            <a:endParaRPr lang="en-US" sz="4000" dirty="0">
              <a:solidFill>
                <a:srgbClr val="0033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4138" lvl="1" indent="0">
              <a:buNone/>
              <a:tabLst>
                <a:tab pos="84138" algn="l"/>
              </a:tabLst>
            </a:pPr>
            <a:r>
              <a:rPr lang="en-US" dirty="0" smtClean="0">
                <a:solidFill>
                  <a:srgbClr val="003399"/>
                </a:solidFill>
              </a:rPr>
              <a:t>“An </a:t>
            </a:r>
            <a:r>
              <a:rPr lang="en-US" dirty="0" err="1" smtClean="0">
                <a:solidFill>
                  <a:srgbClr val="003399"/>
                </a:solidFill>
              </a:rPr>
              <a:t>ePortfolio</a:t>
            </a:r>
            <a:r>
              <a:rPr lang="en-US" dirty="0" smtClean="0">
                <a:solidFill>
                  <a:srgbClr val="003399"/>
                </a:solidFill>
              </a:rPr>
              <a:t> is the product, created by the learner, a </a:t>
            </a:r>
            <a:r>
              <a:rPr lang="en-US" dirty="0" smtClean="0">
                <a:solidFill>
                  <a:srgbClr val="FF0066"/>
                </a:solidFill>
              </a:rPr>
              <a:t>collection of digital </a:t>
            </a:r>
            <a:r>
              <a:rPr lang="en-US" dirty="0" err="1" smtClean="0">
                <a:solidFill>
                  <a:srgbClr val="FF0066"/>
                </a:solidFill>
              </a:rPr>
              <a:t>artefacts</a:t>
            </a:r>
            <a:r>
              <a:rPr lang="en-US" dirty="0" smtClean="0">
                <a:solidFill>
                  <a:srgbClr val="FF0066"/>
                </a:solidFill>
              </a:rPr>
              <a:t> articulating experiences, achievements and learning</a:t>
            </a:r>
            <a:r>
              <a:rPr lang="en-US" dirty="0" smtClean="0">
                <a:solidFill>
                  <a:srgbClr val="003399"/>
                </a:solidFill>
              </a:rPr>
              <a:t>. Behind any product, or presentation, lie rich and complex processes of planning, </a:t>
            </a:r>
            <a:r>
              <a:rPr lang="en-US" dirty="0" err="1" smtClean="0">
                <a:solidFill>
                  <a:srgbClr val="003399"/>
                </a:solidFill>
              </a:rPr>
              <a:t>synthesising</a:t>
            </a:r>
            <a:r>
              <a:rPr lang="en-US" dirty="0" smtClean="0">
                <a:solidFill>
                  <a:srgbClr val="003399"/>
                </a:solidFill>
              </a:rPr>
              <a:t>, sharing, discussing, reflecting, </a:t>
            </a:r>
            <a:r>
              <a:rPr lang="en-US" dirty="0" smtClean="0">
                <a:solidFill>
                  <a:srgbClr val="FF0066"/>
                </a:solidFill>
              </a:rPr>
              <a:t>giving, receiving and responding to feedback</a:t>
            </a:r>
            <a:r>
              <a:rPr lang="en-US" dirty="0" smtClean="0">
                <a:solidFill>
                  <a:srgbClr val="003399"/>
                </a:solidFill>
              </a:rPr>
              <a:t>. These processes – referred to here as ‘</a:t>
            </a:r>
            <a:r>
              <a:rPr lang="en-US" dirty="0" err="1" smtClean="0">
                <a:solidFill>
                  <a:srgbClr val="003399"/>
                </a:solidFill>
              </a:rPr>
              <a:t>ePortfolio</a:t>
            </a:r>
            <a:r>
              <a:rPr lang="en-US" dirty="0" smtClean="0">
                <a:solidFill>
                  <a:srgbClr val="003399"/>
                </a:solidFill>
              </a:rPr>
              <a:t>-based learning’ – are the focus of increasing attention, since the process of learning can be as important as the end product.”</a:t>
            </a:r>
            <a:r>
              <a:rPr lang="en-US" dirty="0" smtClean="0">
                <a:solidFill>
                  <a:srgbClr val="FF0066"/>
                </a:solidFill>
              </a:rPr>
              <a:t> </a:t>
            </a:r>
            <a:r>
              <a:rPr lang="en-US" dirty="0" smtClean="0">
                <a:solidFill>
                  <a:srgbClr val="FF0066"/>
                </a:solidFill>
                <a:hlinkClick r:id="rId3"/>
              </a:rPr>
              <a:t>(JISC, 2008)</a:t>
            </a:r>
            <a:endParaRPr lang="en-US" dirty="0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3399"/>
                </a:solidFill>
              </a:rPr>
              <a:t>Newcastle University’s </a:t>
            </a:r>
            <a:r>
              <a:rPr lang="en-US" dirty="0" err="1" smtClean="0">
                <a:solidFill>
                  <a:srgbClr val="003399"/>
                </a:solidFill>
                <a:hlinkClick r:id="rId2"/>
              </a:rPr>
              <a:t>ePortfolio</a:t>
            </a: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3399"/>
                </a:solidFill>
              </a:rPr>
              <a:t>Originally developed by the School of Medical Sciences to </a:t>
            </a:r>
            <a:r>
              <a:rPr lang="en-US" dirty="0" smtClean="0">
                <a:solidFill>
                  <a:srgbClr val="FF0066"/>
                </a:solidFill>
              </a:rPr>
              <a:t>support reflective learning</a:t>
            </a:r>
          </a:p>
          <a:p>
            <a:r>
              <a:rPr lang="en-US" dirty="0" smtClean="0">
                <a:solidFill>
                  <a:srgbClr val="003399"/>
                </a:solidFill>
              </a:rPr>
              <a:t>Extended to the whole University for PGR </a:t>
            </a:r>
            <a:r>
              <a:rPr lang="en-US" dirty="0" err="1" smtClean="0">
                <a:solidFill>
                  <a:srgbClr val="003399"/>
                </a:solidFill>
              </a:rPr>
              <a:t>programmes</a:t>
            </a:r>
            <a:r>
              <a:rPr lang="en-US" dirty="0" smtClean="0">
                <a:solidFill>
                  <a:srgbClr val="003399"/>
                </a:solidFill>
              </a:rPr>
              <a:t> as a </a:t>
            </a:r>
            <a:r>
              <a:rPr lang="en-US" dirty="0" smtClean="0">
                <a:solidFill>
                  <a:srgbClr val="FF0066"/>
                </a:solidFill>
              </a:rPr>
              <a:t>PDP and Personal Tutoring tool</a:t>
            </a:r>
          </a:p>
          <a:p>
            <a:r>
              <a:rPr lang="en-US" dirty="0" smtClean="0">
                <a:solidFill>
                  <a:srgbClr val="003399"/>
                </a:solidFill>
              </a:rPr>
              <a:t>Currently being phased in for all PG and UG taught </a:t>
            </a:r>
            <a:r>
              <a:rPr lang="en-US" dirty="0" err="1" smtClean="0">
                <a:solidFill>
                  <a:srgbClr val="003399"/>
                </a:solidFill>
              </a:rPr>
              <a:t>programmes</a:t>
            </a:r>
            <a:r>
              <a:rPr lang="en-US" dirty="0">
                <a:solidFill>
                  <a:srgbClr val="003399"/>
                </a:solidFill>
              </a:rPr>
              <a:t> for PDP, PT and </a:t>
            </a:r>
            <a:r>
              <a:rPr lang="en-US" dirty="0" smtClean="0">
                <a:solidFill>
                  <a:srgbClr val="FF0066"/>
                </a:solidFill>
              </a:rPr>
              <a:t>for students to record</a:t>
            </a:r>
            <a:r>
              <a:rPr lang="en-US" dirty="0">
                <a:solidFill>
                  <a:srgbClr val="FF0066"/>
                </a:solidFill>
              </a:rPr>
              <a:t>, reflect on, and further their skills </a:t>
            </a:r>
            <a:r>
              <a:rPr lang="en-US" dirty="0" smtClean="0">
                <a:solidFill>
                  <a:srgbClr val="FF0066"/>
                </a:solidFill>
              </a:rPr>
              <a:t>development</a:t>
            </a:r>
            <a:r>
              <a:rPr lang="en-US" dirty="0" smtClean="0">
                <a:solidFill>
                  <a:srgbClr val="003399"/>
                </a:solidFill>
              </a:rPr>
              <a:t>.</a:t>
            </a:r>
            <a:endParaRPr lang="en-US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335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GB" sz="4000" dirty="0" smtClean="0">
                <a:solidFill>
                  <a:srgbClr val="003399"/>
                </a:solidFill>
                <a:hlinkClick r:id="rId3"/>
              </a:rPr>
              <a:t>Piloting the </a:t>
            </a:r>
            <a:r>
              <a:rPr lang="en-GB" sz="4000" dirty="0" err="1" smtClean="0">
                <a:solidFill>
                  <a:srgbClr val="003399"/>
                </a:solidFill>
                <a:hlinkClick r:id="rId3"/>
              </a:rPr>
              <a:t>ePortfolio</a:t>
            </a:r>
            <a:endParaRPr lang="en-US" sz="4000" dirty="0">
              <a:solidFill>
                <a:srgbClr val="0033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>
                <a:solidFill>
                  <a:srgbClr val="003399"/>
                </a:solidFill>
              </a:rPr>
              <a:t>8 volunteers – Third Year students of German, French and Spanish</a:t>
            </a:r>
          </a:p>
          <a:p>
            <a:r>
              <a:rPr lang="en-GB" dirty="0" err="1" smtClean="0">
                <a:solidFill>
                  <a:srgbClr val="003399"/>
                </a:solidFill>
              </a:rPr>
              <a:t>ePortfolio</a:t>
            </a:r>
            <a:r>
              <a:rPr lang="en-GB" dirty="0" smtClean="0">
                <a:solidFill>
                  <a:srgbClr val="003399"/>
                </a:solidFill>
              </a:rPr>
              <a:t> used weekly by participants to:</a:t>
            </a:r>
          </a:p>
          <a:p>
            <a:pPr lvl="1">
              <a:buSzPct val="80000"/>
              <a:buFont typeface="Courier New" pitchFamily="49" charset="0"/>
              <a:buChar char="o"/>
            </a:pPr>
            <a:r>
              <a:rPr lang="en-GB" dirty="0" smtClean="0">
                <a:solidFill>
                  <a:srgbClr val="FF0066"/>
                </a:solidFill>
              </a:rPr>
              <a:t>record daily-life experiences and challenges</a:t>
            </a:r>
          </a:p>
          <a:p>
            <a:pPr lvl="1">
              <a:buSzPct val="80000"/>
              <a:buFont typeface="Courier New" pitchFamily="49" charset="0"/>
              <a:buChar char="o"/>
            </a:pPr>
            <a:r>
              <a:rPr lang="en-GB" dirty="0" smtClean="0">
                <a:solidFill>
                  <a:srgbClr val="FF0066"/>
                </a:solidFill>
              </a:rPr>
              <a:t>define/review personal (learning) objectives</a:t>
            </a:r>
            <a:endParaRPr lang="en-US" dirty="0" smtClean="0">
              <a:solidFill>
                <a:srgbClr val="FF0066"/>
              </a:solidFill>
            </a:endParaRPr>
          </a:p>
          <a:p>
            <a:pPr lvl="1">
              <a:buSzPct val="80000"/>
              <a:buFont typeface="Courier New" pitchFamily="49" charset="0"/>
              <a:buChar char="o"/>
            </a:pPr>
            <a:r>
              <a:rPr lang="en-US" dirty="0" smtClean="0">
                <a:solidFill>
                  <a:srgbClr val="FF0066"/>
                </a:solidFill>
              </a:rPr>
              <a:t>reflect on their development (personal, academic, professional) and skills</a:t>
            </a:r>
          </a:p>
          <a:p>
            <a:pPr lvl="1">
              <a:buSzPct val="80000"/>
              <a:buFont typeface="Courier New" pitchFamily="49" charset="0"/>
              <a:buChar char="o"/>
            </a:pPr>
            <a:r>
              <a:rPr lang="en-US" dirty="0" smtClean="0">
                <a:solidFill>
                  <a:srgbClr val="FF0066"/>
                </a:solidFill>
              </a:rPr>
              <a:t>offer and receive feedback to/from peers</a:t>
            </a:r>
          </a:p>
          <a:p>
            <a:r>
              <a:rPr lang="en-GB" dirty="0" err="1" smtClean="0">
                <a:solidFill>
                  <a:srgbClr val="003399"/>
                </a:solidFill>
              </a:rPr>
              <a:t>ePortfolio</a:t>
            </a:r>
            <a:r>
              <a:rPr lang="en-GB" dirty="0" smtClean="0">
                <a:solidFill>
                  <a:srgbClr val="003399"/>
                </a:solidFill>
              </a:rPr>
              <a:t> used as a Personal Tutoring tool</a:t>
            </a:r>
          </a:p>
          <a:p>
            <a:pPr lvl="1">
              <a:buSzPct val="80000"/>
              <a:buFont typeface="Courier New" pitchFamily="49" charset="0"/>
              <a:buChar char="o"/>
            </a:pPr>
            <a:r>
              <a:rPr lang="en-GB" dirty="0" smtClean="0">
                <a:solidFill>
                  <a:srgbClr val="FF0066"/>
                </a:solidFill>
              </a:rPr>
              <a:t>pastoral support (blog comments / Skype)</a:t>
            </a:r>
          </a:p>
          <a:p>
            <a:pPr lvl="1">
              <a:buSzPct val="80000"/>
              <a:buFont typeface="Courier New" pitchFamily="49" charset="0"/>
              <a:buChar char="o"/>
            </a:pPr>
            <a:r>
              <a:rPr lang="en-GB" dirty="0" smtClean="0">
                <a:solidFill>
                  <a:srgbClr val="FF0066"/>
                </a:solidFill>
              </a:rPr>
              <a:t>academic support (learning advice / review of objectives)</a:t>
            </a:r>
            <a:endParaRPr lang="en-US" dirty="0" smtClean="0">
              <a:solidFill>
                <a:srgbClr val="FF0066"/>
              </a:solidFill>
            </a:endParaRPr>
          </a:p>
          <a:p>
            <a:pPr lvl="1">
              <a:buFont typeface="Wingdings" pitchFamily="2" charset="2"/>
              <a:buChar char="Ø"/>
            </a:pPr>
            <a:endParaRPr lang="en-US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solidFill>
                  <a:srgbClr val="003399"/>
                </a:solidFill>
              </a:rPr>
              <a:t>Success indicators</a:t>
            </a:r>
            <a:endParaRPr lang="en-US" sz="4000" dirty="0">
              <a:solidFill>
                <a:srgbClr val="0033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>
                <a:solidFill>
                  <a:srgbClr val="003399"/>
                </a:solidFill>
              </a:rPr>
              <a:t>Academic community set up by students: the </a:t>
            </a:r>
            <a:r>
              <a:rPr lang="en-GB" i="1" dirty="0" smtClean="0">
                <a:solidFill>
                  <a:srgbClr val="003399"/>
                </a:solidFill>
              </a:rPr>
              <a:t>e-Portfolio Hamster Year</a:t>
            </a:r>
            <a:endParaRPr lang="en-GB" dirty="0" smtClean="0">
              <a:solidFill>
                <a:srgbClr val="003399"/>
              </a:solidFill>
            </a:endParaRPr>
          </a:p>
          <a:p>
            <a:r>
              <a:rPr lang="en-GB" dirty="0" smtClean="0">
                <a:solidFill>
                  <a:srgbClr val="003399"/>
                </a:solidFill>
              </a:rPr>
              <a:t>Number of entries/comments recorded after 8 months:</a:t>
            </a:r>
          </a:p>
          <a:p>
            <a:pPr lvl="1">
              <a:buSzPct val="80000"/>
              <a:buFont typeface="Courier New" pitchFamily="49" charset="0"/>
              <a:buChar char="o"/>
            </a:pPr>
            <a:r>
              <a:rPr lang="en-GB" dirty="0" smtClean="0">
                <a:solidFill>
                  <a:srgbClr val="FF0066"/>
                </a:solidFill>
              </a:rPr>
              <a:t>95 student blog entries (average = 12 per participant)</a:t>
            </a:r>
          </a:p>
          <a:p>
            <a:pPr lvl="1">
              <a:buSzPct val="80000"/>
              <a:buFont typeface="Courier New" pitchFamily="49" charset="0"/>
              <a:buChar char="o"/>
            </a:pPr>
            <a:r>
              <a:rPr lang="en-GB" dirty="0" smtClean="0">
                <a:solidFill>
                  <a:srgbClr val="FF0066"/>
                </a:solidFill>
              </a:rPr>
              <a:t>129 comments overall (approx. 71 student comments)</a:t>
            </a:r>
            <a:endParaRPr lang="en-US" dirty="0" smtClean="0">
              <a:solidFill>
                <a:srgbClr val="FF0066"/>
              </a:solidFill>
            </a:endParaRPr>
          </a:p>
          <a:p>
            <a:r>
              <a:rPr lang="en-GB" dirty="0" smtClean="0">
                <a:solidFill>
                  <a:srgbClr val="003399"/>
                </a:solidFill>
              </a:rPr>
              <a:t>Evidence of “serious” personal reflection</a:t>
            </a:r>
          </a:p>
          <a:p>
            <a:r>
              <a:rPr lang="en-GB" dirty="0" smtClean="0">
                <a:solidFill>
                  <a:srgbClr val="003399"/>
                </a:solidFill>
              </a:rPr>
              <a:t>Evidence of genuine and spontaneous support/interaction between participants</a:t>
            </a:r>
            <a:endParaRPr lang="en-US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000" dirty="0" smtClean="0">
                <a:solidFill>
                  <a:srgbClr val="003399"/>
                </a:solidFill>
              </a:rPr>
              <a:t>Evidence of personal reflection (M.’s blog)</a:t>
            </a:r>
            <a:endParaRPr lang="en-US" sz="3000" dirty="0">
              <a:solidFill>
                <a:srgbClr val="0033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4726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 smtClean="0">
                <a:solidFill>
                  <a:srgbClr val="003399"/>
                </a:solidFill>
              </a:rPr>
              <a:t>“[The] main thing that was annoying me was the shock of going from Berlin […] to a teeny tiny town in very rural France. </a:t>
            </a:r>
            <a:r>
              <a:rPr lang="en-US" sz="2200" dirty="0" smtClean="0">
                <a:solidFill>
                  <a:srgbClr val="FF0066"/>
                </a:solidFill>
              </a:rPr>
              <a:t>I never thought I'd get culture shock because I always imagined it'd be between home and wherever I went, but this snuck up on me!</a:t>
            </a:r>
            <a:r>
              <a:rPr lang="en-US" sz="2200" dirty="0" smtClean="0">
                <a:solidFill>
                  <a:srgbClr val="003399"/>
                </a:solidFill>
              </a:rPr>
              <a:t> […]</a:t>
            </a:r>
          </a:p>
          <a:p>
            <a:pPr marL="0" indent="0">
              <a:buNone/>
            </a:pPr>
            <a:r>
              <a:rPr lang="en-US" sz="2200" dirty="0" smtClean="0">
                <a:solidFill>
                  <a:srgbClr val="003399"/>
                </a:solidFill>
              </a:rPr>
              <a:t>Second thing was a </a:t>
            </a:r>
            <a:r>
              <a:rPr lang="en-US" sz="2200" dirty="0" smtClean="0">
                <a:solidFill>
                  <a:srgbClr val="FF0066"/>
                </a:solidFill>
              </a:rPr>
              <a:t>blow to my confidence in terms of language development</a:t>
            </a:r>
            <a:r>
              <a:rPr lang="en-US" sz="2200" dirty="0" smtClean="0">
                <a:solidFill>
                  <a:srgbClr val="003399"/>
                </a:solidFill>
              </a:rPr>
              <a:t>. At the beginning I COULD NOT get out of thinking-in-German mode and it was annoying me because I wanted to get into thinking-in-French mode ASAP to make the most of my time here.</a:t>
            </a:r>
          </a:p>
          <a:p>
            <a:pPr marL="0" indent="0">
              <a:buNone/>
            </a:pPr>
            <a:r>
              <a:rPr lang="en-US" sz="2200" dirty="0" smtClean="0">
                <a:solidFill>
                  <a:srgbClr val="FF0066"/>
                </a:solidFill>
              </a:rPr>
              <a:t>On reflection I was panicking and after having calmed myself, I am now able to think in French (enough so that I'm happy with it anyway) without forcing it upon myself</a:t>
            </a:r>
            <a:r>
              <a:rPr lang="en-US" sz="2200" dirty="0" smtClean="0">
                <a:solidFill>
                  <a:srgbClr val="003399"/>
                </a:solidFill>
              </a:rPr>
              <a:t>. </a:t>
            </a:r>
          </a:p>
          <a:p>
            <a:pPr marL="0" indent="0">
              <a:buNone/>
            </a:pPr>
            <a:r>
              <a:rPr lang="en-US" sz="2200" dirty="0" smtClean="0">
                <a:solidFill>
                  <a:srgbClr val="003399"/>
                </a:solidFill>
              </a:rPr>
              <a:t>I also </a:t>
            </a:r>
            <a:r>
              <a:rPr lang="en-US" sz="2200" dirty="0" smtClean="0">
                <a:solidFill>
                  <a:srgbClr val="FF0066"/>
                </a:solidFill>
              </a:rPr>
              <a:t>made a pact with myself that I'm going to teach myself French</a:t>
            </a:r>
            <a:r>
              <a:rPr lang="en-US" sz="2200" dirty="0" smtClean="0">
                <a:solidFill>
                  <a:srgbClr val="003399"/>
                </a:solidFill>
              </a:rPr>
              <a:t> in my spare time because the level of interaction I have with people in the school and indeed, outside of it isn't enough to meet my high expectations.”</a:t>
            </a:r>
            <a:endParaRPr lang="en-US" sz="2200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000" dirty="0" smtClean="0">
                <a:solidFill>
                  <a:srgbClr val="003399"/>
                </a:solidFill>
              </a:rPr>
              <a:t>Evidence of personal reflection (M.’s blog)</a:t>
            </a:r>
            <a:endParaRPr lang="en-US" sz="3000" dirty="0">
              <a:solidFill>
                <a:srgbClr val="0033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8965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100" dirty="0" smtClean="0">
                <a:solidFill>
                  <a:srgbClr val="003399"/>
                </a:solidFill>
              </a:rPr>
              <a:t>“So, to that end </a:t>
            </a:r>
            <a:r>
              <a:rPr lang="en-US" sz="2100" dirty="0" smtClean="0">
                <a:solidFill>
                  <a:srgbClr val="FF0066"/>
                </a:solidFill>
              </a:rPr>
              <a:t>I'm making a grammar sheet that makes grammar as easy to understand as possible and once that's done</a:t>
            </a:r>
            <a:r>
              <a:rPr lang="en-US" sz="2100" dirty="0" smtClean="0">
                <a:solidFill>
                  <a:srgbClr val="003399"/>
                </a:solidFill>
              </a:rPr>
              <a:t>, I will make some grammar exercises to get it really cemented in my head. What's more, I also plan to </a:t>
            </a:r>
            <a:r>
              <a:rPr lang="en-US" sz="2100" dirty="0" smtClean="0">
                <a:solidFill>
                  <a:srgbClr val="FF0066"/>
                </a:solidFill>
              </a:rPr>
              <a:t>get an audio and written diary going</a:t>
            </a:r>
            <a:r>
              <a:rPr lang="en-US" sz="2100" dirty="0" smtClean="0">
                <a:solidFill>
                  <a:srgbClr val="003399"/>
                </a:solidFill>
              </a:rPr>
              <a:t>, so I can practice both my speaking and written language quite regularly. […]</a:t>
            </a:r>
          </a:p>
          <a:p>
            <a:pPr marL="0" indent="0">
              <a:buNone/>
            </a:pPr>
            <a:r>
              <a:rPr lang="en-US" sz="2100" dirty="0" smtClean="0">
                <a:solidFill>
                  <a:srgbClr val="003399"/>
                </a:solidFill>
              </a:rPr>
              <a:t>I'm also </a:t>
            </a:r>
            <a:r>
              <a:rPr lang="en-US" sz="2100" dirty="0" smtClean="0">
                <a:solidFill>
                  <a:srgbClr val="FF0066"/>
                </a:solidFill>
              </a:rPr>
              <a:t>making more of an effort to find people to speak with in the town</a:t>
            </a:r>
            <a:r>
              <a:rPr lang="en-US" sz="2100" dirty="0" smtClean="0">
                <a:solidFill>
                  <a:srgbClr val="003399"/>
                </a:solidFill>
              </a:rPr>
              <a:t>. So I'm speaking to Max more often (he's also giving me a TV so I'll be able to watch TV without having to worry about stupid French school network problems, which at the moment don't allow me to watch TF1).</a:t>
            </a:r>
          </a:p>
          <a:p>
            <a:pPr marL="0" indent="0">
              <a:buNone/>
            </a:pPr>
            <a:r>
              <a:rPr lang="en-US" sz="2100" dirty="0" smtClean="0">
                <a:solidFill>
                  <a:srgbClr val="003399"/>
                </a:solidFill>
              </a:rPr>
              <a:t>This afternoon, I'm going to go </a:t>
            </a:r>
            <a:r>
              <a:rPr lang="en-US" sz="2100" dirty="0" smtClean="0">
                <a:solidFill>
                  <a:srgbClr val="FF0066"/>
                </a:solidFill>
              </a:rPr>
              <a:t>say bonjour to the Handball club and see what's </a:t>
            </a:r>
            <a:r>
              <a:rPr lang="en-US" sz="2100" dirty="0" err="1" smtClean="0">
                <a:solidFill>
                  <a:srgbClr val="FF0066"/>
                </a:solidFill>
              </a:rPr>
              <a:t>occurin</a:t>
            </a:r>
            <a:r>
              <a:rPr lang="en-US" sz="2100" dirty="0" smtClean="0">
                <a:solidFill>
                  <a:srgbClr val="FF0066"/>
                </a:solidFill>
              </a:rPr>
              <a:t>' there and whether I can get involved fairly often</a:t>
            </a:r>
            <a:r>
              <a:rPr lang="en-US" sz="2100" dirty="0" smtClean="0">
                <a:solidFill>
                  <a:srgbClr val="003399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2100" dirty="0" smtClean="0">
                <a:solidFill>
                  <a:srgbClr val="003399"/>
                </a:solidFill>
              </a:rPr>
              <a:t>Failing that (or indeed, in addition to) I'm going to call the fencing and archery clubs and ask similar things. I think that will be enough to </a:t>
            </a:r>
            <a:r>
              <a:rPr lang="en-US" sz="2100" dirty="0" smtClean="0">
                <a:solidFill>
                  <a:srgbClr val="FF0066"/>
                </a:solidFill>
              </a:rPr>
              <a:t>get my performance up to my high expectations of myself</a:t>
            </a:r>
            <a:r>
              <a:rPr lang="en-US" sz="2100" dirty="0" smtClean="0">
                <a:solidFill>
                  <a:srgbClr val="003399"/>
                </a:solidFill>
              </a:rPr>
              <a:t>!!”</a:t>
            </a:r>
            <a:endParaRPr lang="en-US" sz="2100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solidFill>
                  <a:srgbClr val="003399"/>
                </a:solidFill>
              </a:rPr>
              <a:t>Evidence of support/interaction</a:t>
            </a:r>
            <a:endParaRPr lang="en-US" sz="4000" dirty="0">
              <a:solidFill>
                <a:srgbClr val="0033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  <a:ln>
            <a:noFill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 smtClean="0">
                <a:solidFill>
                  <a:srgbClr val="FF0066"/>
                </a:solidFill>
              </a:rPr>
              <a:t>Extract from D.’s blog: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200" dirty="0" smtClean="0">
                <a:solidFill>
                  <a:srgbClr val="003399"/>
                </a:solidFill>
              </a:rPr>
              <a:t>“[…] Does anyone find when they speak with their native speaking friends/colleagues that conversations can often be about pretty banal things? </a:t>
            </a:r>
            <a:r>
              <a:rPr lang="en-US" sz="2200" dirty="0" smtClean="0">
                <a:solidFill>
                  <a:srgbClr val="FF0066"/>
                </a:solidFill>
              </a:rPr>
              <a:t>I really want to be able to connect with my friends a bit better and on a more profound level than 'how's your week been?</a:t>
            </a:r>
            <a:r>
              <a:rPr lang="en-US" sz="2200" dirty="0" smtClean="0">
                <a:solidFill>
                  <a:srgbClr val="003399"/>
                </a:solidFill>
              </a:rPr>
              <a:t>' and 'you doing much over the holidays?' Not sure if that's down to language level (</a:t>
            </a:r>
            <a:r>
              <a:rPr lang="en-US" sz="2200" dirty="0" err="1" smtClean="0">
                <a:solidFill>
                  <a:srgbClr val="003399"/>
                </a:solidFill>
              </a:rPr>
              <a:t>eg</a:t>
            </a:r>
            <a:r>
              <a:rPr lang="en-US" sz="2200" dirty="0" smtClean="0">
                <a:solidFill>
                  <a:srgbClr val="003399"/>
                </a:solidFill>
              </a:rPr>
              <a:t> lacking the </a:t>
            </a:r>
            <a:r>
              <a:rPr lang="en-US" sz="2200" dirty="0" err="1" smtClean="0">
                <a:solidFill>
                  <a:srgbClr val="003399"/>
                </a:solidFill>
              </a:rPr>
              <a:t>vocab</a:t>
            </a:r>
            <a:r>
              <a:rPr lang="en-US" sz="2200" dirty="0" smtClean="0">
                <a:solidFill>
                  <a:srgbClr val="003399"/>
                </a:solidFill>
              </a:rPr>
              <a:t> to express myself completely), or just confidence, but </a:t>
            </a:r>
            <a:r>
              <a:rPr lang="en-US" sz="2200" dirty="0" smtClean="0">
                <a:solidFill>
                  <a:srgbClr val="FF0066"/>
                </a:solidFill>
              </a:rPr>
              <a:t>does anyone have any tips on this</a:t>
            </a:r>
            <a:r>
              <a:rPr lang="en-US" sz="2200" dirty="0" smtClean="0">
                <a:solidFill>
                  <a:srgbClr val="003399"/>
                </a:solidFill>
              </a:rPr>
              <a:t>?”</a:t>
            </a:r>
          </a:p>
          <a:p>
            <a:pPr marL="0" indent="0">
              <a:buNone/>
            </a:pPr>
            <a:endParaRPr lang="en-GB" sz="2200" dirty="0" smtClean="0">
              <a:solidFill>
                <a:srgbClr val="003399"/>
              </a:solidFill>
            </a:endParaRPr>
          </a:p>
          <a:p>
            <a:pPr marL="0" indent="0">
              <a:buNone/>
            </a:pPr>
            <a:endParaRPr lang="en-US" sz="2200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solidFill>
                  <a:srgbClr val="003399"/>
                </a:solidFill>
              </a:rPr>
              <a:t>Evidence of support/interaction</a:t>
            </a:r>
            <a:endParaRPr lang="en-US" sz="4000" dirty="0">
              <a:solidFill>
                <a:srgbClr val="0033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ln>
            <a:noFill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200" dirty="0" smtClean="0">
                <a:solidFill>
                  <a:srgbClr val="FF0066"/>
                </a:solidFill>
              </a:rPr>
              <a:t>A.’s reply to D.’s post</a:t>
            </a:r>
            <a:r>
              <a:rPr lang="en-GB" sz="2200" dirty="0" smtClean="0">
                <a:solidFill>
                  <a:srgbClr val="003399"/>
                </a:solidFill>
              </a:rPr>
              <a:t>: “[…] E</a:t>
            </a:r>
            <a:r>
              <a:rPr lang="en-US" sz="2200" dirty="0" err="1" smtClean="0">
                <a:solidFill>
                  <a:srgbClr val="003399"/>
                </a:solidFill>
              </a:rPr>
              <a:t>ssentially</a:t>
            </a:r>
            <a:r>
              <a:rPr lang="en-US" sz="2200" dirty="0" smtClean="0">
                <a:solidFill>
                  <a:srgbClr val="003399"/>
                </a:solidFill>
              </a:rPr>
              <a:t>, I've found it quite easy to have conversations away from the normal ‘how's your week been?’, ‘what are your plans for the weekend?’ etc. because </a:t>
            </a:r>
            <a:r>
              <a:rPr lang="en-US" sz="2200" dirty="0" smtClean="0">
                <a:solidFill>
                  <a:srgbClr val="FF0066"/>
                </a:solidFill>
              </a:rPr>
              <a:t>I've become closer and closer to my French friends</a:t>
            </a:r>
            <a:r>
              <a:rPr lang="en-US" sz="2200" dirty="0" smtClean="0">
                <a:solidFill>
                  <a:srgbClr val="003399"/>
                </a:solidFill>
              </a:rPr>
              <a:t>. For example, with my football teams, we discuss a lot of sporty things, as well as the usual boy-</a:t>
            </a:r>
            <a:r>
              <a:rPr lang="en-US" sz="2200" dirty="0" err="1" smtClean="0">
                <a:solidFill>
                  <a:srgbClr val="003399"/>
                </a:solidFill>
              </a:rPr>
              <a:t>ish</a:t>
            </a:r>
            <a:r>
              <a:rPr lang="en-US" sz="2200" dirty="0" smtClean="0">
                <a:solidFill>
                  <a:srgbClr val="003399"/>
                </a:solidFill>
              </a:rPr>
              <a:t> talk, and with musical friends, we talk about lots of artsy stuff etc. etc. </a:t>
            </a:r>
            <a:r>
              <a:rPr lang="en-US" sz="2200" dirty="0" smtClean="0">
                <a:solidFill>
                  <a:srgbClr val="FF0066"/>
                </a:solidFill>
              </a:rPr>
              <a:t>Basically it's just like being around my English friends - we talk about what we have in common.</a:t>
            </a:r>
          </a:p>
          <a:p>
            <a:pPr marL="0" indent="0">
              <a:buNone/>
            </a:pPr>
            <a:r>
              <a:rPr lang="en-US" sz="2200" dirty="0" smtClean="0">
                <a:solidFill>
                  <a:srgbClr val="003399"/>
                </a:solidFill>
              </a:rPr>
              <a:t>Therefore, </a:t>
            </a:r>
            <a:r>
              <a:rPr lang="en-US" sz="2200" dirty="0" smtClean="0">
                <a:solidFill>
                  <a:srgbClr val="FF0066"/>
                </a:solidFill>
              </a:rPr>
              <a:t>I'd encourage you not to get hung up about having banal conversations with some people for the time being.</a:t>
            </a:r>
            <a:r>
              <a:rPr lang="en-US" sz="2200" dirty="0" smtClean="0">
                <a:solidFill>
                  <a:srgbClr val="003399"/>
                </a:solidFill>
              </a:rPr>
              <a:t> </a:t>
            </a:r>
            <a:r>
              <a:rPr lang="en-US" sz="2200" dirty="0" smtClean="0">
                <a:solidFill>
                  <a:srgbClr val="FF0066"/>
                </a:solidFill>
              </a:rPr>
              <a:t>If you create opportunities to talk about other things with them, then that will lead to better conversations.</a:t>
            </a:r>
            <a:r>
              <a:rPr lang="en-US" sz="2200" dirty="0" smtClean="0">
                <a:solidFill>
                  <a:srgbClr val="003399"/>
                </a:solidFill>
              </a:rPr>
              <a:t> For example, a cinema trip in England to see a film that brings up some contentious issues would inevitably lead to a follow-up discussion in English, so why should it be different in France?</a:t>
            </a:r>
          </a:p>
          <a:p>
            <a:pPr marL="0" indent="0">
              <a:buNone/>
            </a:pPr>
            <a:endParaRPr lang="en-US" sz="2200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008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1542</Words>
  <Application>Microsoft Office PowerPoint</Application>
  <PresentationFormat>On-screen Show (4:3)</PresentationFormat>
  <Paragraphs>83</Paragraphs>
  <Slides>14</Slides>
  <Notes>11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eFeedback: Supporting the Academic and Personal Development of Modern Languages students on their Year Abroad via the ePortfolio</vt:lpstr>
      <vt:lpstr>What is an ePortfolio?</vt:lpstr>
      <vt:lpstr>Newcastle University’s ePortfolio</vt:lpstr>
      <vt:lpstr>Piloting the ePortfolio</vt:lpstr>
      <vt:lpstr>Success indicators</vt:lpstr>
      <vt:lpstr>Evidence of personal reflection (M.’s blog)</vt:lpstr>
      <vt:lpstr>Evidence of personal reflection (M.’s blog)</vt:lpstr>
      <vt:lpstr>Evidence of support/interaction</vt:lpstr>
      <vt:lpstr>Evidence of support/interaction</vt:lpstr>
      <vt:lpstr>Evidence of reflection/support/interaction</vt:lpstr>
      <vt:lpstr>Evidence of reflection/support/interaction</vt:lpstr>
      <vt:lpstr>Student views on the ePortfolio</vt:lpstr>
      <vt:lpstr>PowerPoint Presentation</vt:lpstr>
      <vt:lpstr>Challenges ahead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Supporting the learning and development of Modern Languages students during their Year Abroad with the ePortfolio</dc:title>
  <dc:creator>Franck Michel</dc:creator>
  <cp:lastModifiedBy>University of Bristol</cp:lastModifiedBy>
  <cp:revision>48</cp:revision>
  <dcterms:created xsi:type="dcterms:W3CDTF">2011-11-20T13:04:03Z</dcterms:created>
  <dcterms:modified xsi:type="dcterms:W3CDTF">2012-05-25T14:59:20Z</dcterms:modified>
</cp:coreProperties>
</file>