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7" r:id="rId2"/>
    <p:sldId id="258" r:id="rId3"/>
    <p:sldId id="259" r:id="rId4"/>
    <p:sldId id="260" r:id="rId5"/>
    <p:sldId id="261" r:id="rId6"/>
    <p:sldId id="262" r:id="rId7"/>
    <p:sldId id="263" r:id="rId8"/>
    <p:sldId id="265" r:id="rId9"/>
    <p:sldId id="275" r:id="rId10"/>
    <p:sldId id="276" r:id="rId11"/>
    <p:sldId id="268" r:id="rId12"/>
    <p:sldId id="269" r:id="rId13"/>
    <p:sldId id="277" r:id="rId14"/>
    <p:sldId id="267" r:id="rId15"/>
    <p:sldId id="266" r:id="rId16"/>
    <p:sldId id="270" r:id="rId17"/>
    <p:sldId id="271" r:id="rId18"/>
    <p:sldId id="273"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wner" initials="o"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1-04T10:12:35.692" idx="1">
    <p:pos x="10" y="10"/>
    <p:text/>
  </p:cm>
  <p:cm authorId="0" dt="2012-01-04T10:12:38.468" idx="2">
    <p:pos x="146" y="146"/>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E44DEE-36FF-4CFD-8122-B094397A7CD4}" type="datetimeFigureOut">
              <a:rPr kumimoji="1" lang="ja-JP" altLang="en-US" smtClean="0"/>
              <a:pPr/>
              <a:t>2012/1/6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E1E87C-805D-44EE-8B39-44DCDE29A08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85E413-ECB4-49E1-89DA-CAE3A743A798}"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85E413-ECB4-49E1-89DA-CAE3A743A79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85E413-ECB4-49E1-89DA-CAE3A743A798}" type="slidenum">
              <a:rPr kumimoji="1" lang="ja-JP" altLang="en-US" smtClean="0"/>
              <a:pPr/>
              <a:t>6</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E1E87C-805D-44EE-8B39-44DCDE29A08B}" type="slidenum">
              <a:rPr kumimoji="1" lang="ja-JP" altLang="en-US" smtClean="0"/>
              <a:pPr/>
              <a:t>17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705600" y="4206240"/>
            <a:ext cx="960120" cy="457200"/>
          </a:xfrm>
        </p:spPr>
        <p:txBody>
          <a:bodyPr/>
          <a:lstStyle/>
          <a:p>
            <a:fld id="{F67457C8-60E3-4946-8861-7C198EC1074C}" type="datetime1">
              <a:rPr kumimoji="1" lang="ja-JP" altLang="en-US" smtClean="0"/>
              <a:pPr/>
              <a:t>2012/1/6</a:t>
            </a:fld>
            <a:endParaRPr kumimoji="1" lang="ja-JP" altLang="en-US"/>
          </a:p>
        </p:txBody>
      </p:sp>
      <p:sp>
        <p:nvSpPr>
          <p:cNvPr id="17" name="フッター プレースホルダ 16"/>
          <p:cNvSpPr>
            <a:spLocks noGrp="1"/>
          </p:cNvSpPr>
          <p:nvPr>
            <p:ph type="ftr" sz="quarter" idx="11"/>
          </p:nvPr>
        </p:nvSpPr>
        <p:spPr>
          <a:xfrm>
            <a:off x="5410200" y="4205288"/>
            <a:ext cx="1295400" cy="457200"/>
          </a:xfrm>
        </p:spPr>
        <p:txBody>
          <a:bodyPr/>
          <a:lstStyle/>
          <a:p>
            <a:endParaRPr kumimoji="1" lang="ja-JP" altLang="en-US"/>
          </a:p>
        </p:txBody>
      </p:sp>
      <p:sp>
        <p:nvSpPr>
          <p:cNvPr id="29" name="スライド番号プレースホルダ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1D5419F-16FC-4D32-9FBC-4FC99B2C2E82}" type="datetime1">
              <a:rPr kumimoji="1" lang="ja-JP" altLang="en-US" smtClean="0"/>
              <a:pPr/>
              <a:t>2012/1/6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F79C67AA-2593-43C3-BC96-A78EED3F0625}" type="datetime1">
              <a:rPr kumimoji="1" lang="ja-JP" altLang="en-US" smtClean="0"/>
              <a:pPr/>
              <a:t>2012/1/6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0FF45D2A-3B54-4F54-A864-4A1B2BA15DA8}" type="datetime1">
              <a:rPr kumimoji="1" lang="ja-JP" altLang="en-US" smtClean="0"/>
              <a:pPr/>
              <a:t>2012/1/6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2E1DE854-C291-492B-9FD8-4689A796EBB8}" type="datetime1">
              <a:rPr kumimoji="1" lang="ja-JP" altLang="en-US" smtClean="0"/>
              <a:pPr/>
              <a:t>2012/1/6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2072A3A5-5E23-4D96-8310-32F16154E7C6}" type="datetime1">
              <a:rPr kumimoji="1" lang="ja-JP" altLang="en-US" smtClean="0"/>
              <a:pPr/>
              <a:t>2012/1/6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 25"/>
          <p:cNvSpPr>
            <a:spLocks noGrp="1"/>
          </p:cNvSpPr>
          <p:nvPr>
            <p:ph type="dt" sz="half" idx="10"/>
          </p:nvPr>
        </p:nvSpPr>
        <p:spPr/>
        <p:txBody>
          <a:bodyPr rtlCol="0"/>
          <a:lstStyle/>
          <a:p>
            <a:fld id="{338A4C02-D963-4F01-A126-9C345F47D2CA}" type="datetime1">
              <a:rPr kumimoji="1" lang="ja-JP" altLang="en-US" smtClean="0"/>
              <a:pPr/>
              <a:t>2012/1/6</a:t>
            </a:fld>
            <a:endParaRPr kumimoji="1" lang="ja-JP" altLang="en-US"/>
          </a:p>
        </p:txBody>
      </p:sp>
      <p:sp>
        <p:nvSpPr>
          <p:cNvPr id="27" name="スライド番号プレースホルダ 26"/>
          <p:cNvSpPr>
            <a:spLocks noGrp="1"/>
          </p:cNvSpPr>
          <p:nvPr>
            <p:ph type="sldNum" sz="quarter" idx="11"/>
          </p:nvPr>
        </p:nvSpPr>
        <p:spPr/>
        <p:txBody>
          <a:bodyPr rtlCol="0"/>
          <a:lstStyle/>
          <a:p>
            <a:fld id="{7951CC73-97CB-409F-AD5E-7DAEEDE7B351}" type="slidenum">
              <a:rPr kumimoji="1" lang="ja-JP" altLang="en-US" smtClean="0"/>
              <a:pPr/>
              <a:t>&lt;#&gt;</a:t>
            </a:fld>
            <a:endParaRPr kumimoji="1" lang="ja-JP" altLang="en-US"/>
          </a:p>
        </p:txBody>
      </p:sp>
      <p:sp>
        <p:nvSpPr>
          <p:cNvPr id="28" name="フッター プレースホルダ 2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583680" y="612648"/>
            <a:ext cx="957264" cy="457200"/>
          </a:xfrm>
        </p:spPr>
        <p:txBody>
          <a:bodyPr/>
          <a:lstStyle/>
          <a:p>
            <a:fld id="{024A59CE-88A2-44DF-8949-B2FA25F1905C}" type="datetime1">
              <a:rPr kumimoji="1" lang="ja-JP" altLang="en-US" smtClean="0"/>
              <a:pPr/>
              <a:t>2012/1/6</a:t>
            </a:fld>
            <a:endParaRPr kumimoji="1" lang="ja-JP" altLang="en-US"/>
          </a:p>
        </p:txBody>
      </p:sp>
      <p:sp>
        <p:nvSpPr>
          <p:cNvPr id="4" name="フッター プレースホルダ 3"/>
          <p:cNvSpPr>
            <a:spLocks noGrp="1"/>
          </p:cNvSpPr>
          <p:nvPr>
            <p:ph type="ftr" sz="quarter" idx="11"/>
          </p:nvPr>
        </p:nvSpPr>
        <p:spPr>
          <a:xfrm>
            <a:off x="5257800" y="612648"/>
            <a:ext cx="1325880" cy="457200"/>
          </a:xfrm>
        </p:spPr>
        <p:txBody>
          <a:bodyPr/>
          <a:lstStyle/>
          <a:p>
            <a:endParaRPr kumimoji="1" lang="ja-JP" altLang="en-US"/>
          </a:p>
        </p:txBody>
      </p:sp>
      <p:sp>
        <p:nvSpPr>
          <p:cNvPr id="5" name="スライド番号プレースホルダ 4"/>
          <p:cNvSpPr>
            <a:spLocks noGrp="1"/>
          </p:cNvSpPr>
          <p:nvPr>
            <p:ph type="sldNum" sz="quarter" idx="12"/>
          </p:nvPr>
        </p:nvSpPr>
        <p:spPr>
          <a:xfrm>
            <a:off x="8174736" y="2272"/>
            <a:ext cx="762000" cy="365760"/>
          </a:xfrm>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6B85CC1-A8DE-45A8-BB48-3B9207BC51F5}" type="datetime1">
              <a:rPr kumimoji="1" lang="ja-JP" altLang="en-US" smtClean="0"/>
              <a:pPr/>
              <a:t>2012/1/6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A8725E02-6D4D-4E1D-A931-D51A5D3B75BE}" type="datetime1">
              <a:rPr kumimoji="1" lang="ja-JP" altLang="en-US" smtClean="0"/>
              <a:pPr/>
              <a:t>2012/1/6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7B25CE2-2C62-404F-849D-80ABA8568B9F}" type="datetime1">
              <a:rPr kumimoji="1" lang="ja-JP" altLang="en-US" smtClean="0"/>
              <a:pPr/>
              <a:t>2012/1/6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951CC73-97CB-409F-AD5E-7DAEEDE7B351}"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 21"/>
          <p:cNvSpPr>
            <a:spLocks noGrp="1"/>
          </p:cNvSpPr>
          <p:nvPr>
            <p:ph type="title"/>
          </p:nvPr>
        </p:nvSpPr>
        <p:spPr>
          <a:xfrm>
            <a:off x="457200" y="1143000"/>
            <a:ext cx="8229600" cy="10668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341138C-1E8D-4D1F-9674-533DBDB0C290}" type="datetime1">
              <a:rPr kumimoji="1" lang="ja-JP" altLang="en-US" smtClean="0"/>
              <a:pPr/>
              <a:t>2012/1/6</a:t>
            </a:fld>
            <a:endParaRPr kumimoji="1" lang="ja-JP" altLang="en-US"/>
          </a:p>
        </p:txBody>
      </p:sp>
      <p:sp>
        <p:nvSpPr>
          <p:cNvPr id="3" name="フッター プレースホルダ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kumimoji="1" lang="ja-JP" altLang="en-US"/>
          </a:p>
        </p:txBody>
      </p:sp>
      <p:sp>
        <p:nvSpPr>
          <p:cNvPr id="23" name="スライド番号プレースホルダ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951CC73-97CB-409F-AD5E-7DAEEDE7B35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92696"/>
            <a:ext cx="7772400" cy="3888433"/>
          </a:xfrm>
        </p:spPr>
        <p:txBody>
          <a:bodyPr>
            <a:normAutofit/>
          </a:bodyPr>
          <a:lstStyle/>
          <a:p>
            <a:r>
              <a:rPr kumimoji="1" lang="ja-JP" altLang="en-US" sz="2800" dirty="0" smtClean="0"/>
              <a:t>貧困に対する子どものコンピテンシー</a:t>
            </a:r>
            <a:r>
              <a:rPr kumimoji="1" lang="en-US" altLang="ja-JP" sz="2800" dirty="0" smtClean="0"/>
              <a:t/>
            </a:r>
            <a:br>
              <a:rPr kumimoji="1" lang="en-US" altLang="ja-JP" sz="2800" dirty="0" smtClean="0"/>
            </a:br>
            <a:r>
              <a:rPr kumimoji="1" lang="ja-JP" altLang="en-US" sz="2800" dirty="0" smtClean="0"/>
              <a:t>をはぐくむ福祉・教育プログラム</a:t>
            </a:r>
            <a:r>
              <a:rPr kumimoji="1" lang="ja-JP" altLang="en-US" sz="2800" dirty="0" smtClean="0"/>
              <a:t>開発</a:t>
            </a:r>
            <a:r>
              <a:rPr kumimoji="1" lang="en-US" altLang="ja-JP" sz="2800" dirty="0" smtClean="0"/>
              <a:t/>
            </a:r>
            <a:br>
              <a:rPr kumimoji="1" lang="en-US" altLang="ja-JP" sz="2800" dirty="0" smtClean="0"/>
            </a:br>
            <a:r>
              <a:rPr kumimoji="1" lang="en-US" altLang="ja-JP" sz="3200" dirty="0" smtClean="0"/>
              <a:t/>
            </a:r>
            <a:br>
              <a:rPr kumimoji="1" lang="en-US" altLang="ja-JP" sz="3200" dirty="0" smtClean="0"/>
            </a:br>
            <a:r>
              <a:rPr lang="en-US" altLang="ja-JP" sz="2800" dirty="0" smtClean="0">
                <a:solidFill>
                  <a:srgbClr val="FFC000"/>
                </a:solidFill>
              </a:rPr>
              <a:t>Development </a:t>
            </a:r>
            <a:r>
              <a:rPr lang="en-US" altLang="ja-JP" sz="2800" dirty="0" smtClean="0">
                <a:solidFill>
                  <a:srgbClr val="FFC000"/>
                </a:solidFill>
              </a:rPr>
              <a:t>of A Welfare-Education Program enhancing “Competency” of </a:t>
            </a:r>
            <a:r>
              <a:rPr lang="en-US" altLang="ja-JP" sz="2800" dirty="0" smtClean="0">
                <a:solidFill>
                  <a:srgbClr val="FFC000"/>
                </a:solidFill>
              </a:rPr>
              <a:t>Children in </a:t>
            </a:r>
            <a:r>
              <a:rPr lang="en-US" altLang="ja-JP" sz="2800" dirty="0" smtClean="0">
                <a:solidFill>
                  <a:srgbClr val="FFC000"/>
                </a:solidFill>
              </a:rPr>
              <a:t>Poverty</a:t>
            </a:r>
            <a:r>
              <a:rPr kumimoji="1" lang="en-US" altLang="ja-JP" sz="3200" dirty="0" smtClean="0"/>
              <a:t/>
            </a:r>
            <a:br>
              <a:rPr kumimoji="1" lang="en-US" altLang="ja-JP" sz="3200" dirty="0" smtClean="0"/>
            </a:br>
            <a:endParaRPr kumimoji="1" lang="ja-JP" altLang="en-US" sz="3200" dirty="0"/>
          </a:p>
        </p:txBody>
      </p:sp>
      <p:sp>
        <p:nvSpPr>
          <p:cNvPr id="3" name="サブタイトル 2"/>
          <p:cNvSpPr>
            <a:spLocks noGrp="1"/>
          </p:cNvSpPr>
          <p:nvPr>
            <p:ph type="subTitle" idx="1"/>
          </p:nvPr>
        </p:nvSpPr>
        <p:spPr>
          <a:xfrm>
            <a:off x="1371600" y="4653136"/>
            <a:ext cx="6400800" cy="1440160"/>
          </a:xfrm>
        </p:spPr>
        <p:txBody>
          <a:bodyPr>
            <a:normAutofit fontScale="40000" lnSpcReduction="20000"/>
          </a:bodyPr>
          <a:lstStyle/>
          <a:p>
            <a:endParaRPr kumimoji="1" lang="en-US" altLang="ja-JP" dirty="0" smtClean="0"/>
          </a:p>
          <a:p>
            <a:endParaRPr lang="en-US" altLang="ja-JP" dirty="0" smtClean="0"/>
          </a:p>
          <a:p>
            <a:r>
              <a:rPr kumimoji="1" lang="ja-JP" altLang="en-US" sz="7000" dirty="0" smtClean="0">
                <a:solidFill>
                  <a:schemeClr val="tx1"/>
                </a:solidFill>
              </a:rPr>
              <a:t>同志社大学　埋橋孝文</a:t>
            </a:r>
            <a:endParaRPr kumimoji="1" lang="en-US" altLang="ja-JP" sz="7000" dirty="0" smtClean="0">
              <a:solidFill>
                <a:schemeClr val="tx1"/>
              </a:solidFill>
            </a:endParaRPr>
          </a:p>
          <a:p>
            <a:r>
              <a:rPr kumimoji="1" lang="ja-JP" altLang="en-US" sz="7000" dirty="0" smtClean="0">
                <a:solidFill>
                  <a:schemeClr val="tx1"/>
                </a:solidFill>
              </a:rPr>
              <a:t>（</a:t>
            </a:r>
            <a:r>
              <a:rPr kumimoji="1" lang="en-US" altLang="ja-JP" sz="7000" dirty="0" smtClean="0">
                <a:solidFill>
                  <a:schemeClr val="tx1"/>
                </a:solidFill>
              </a:rPr>
              <a:t>T. Uzuhashi,  </a:t>
            </a:r>
            <a:r>
              <a:rPr kumimoji="1" lang="en-US" altLang="ja-JP" sz="7000" dirty="0" err="1" smtClean="0">
                <a:solidFill>
                  <a:schemeClr val="tx1"/>
                </a:solidFill>
              </a:rPr>
              <a:t>Doshisha</a:t>
            </a:r>
            <a:r>
              <a:rPr kumimoji="1" lang="en-US" altLang="ja-JP" sz="7000" dirty="0" smtClean="0">
                <a:solidFill>
                  <a:schemeClr val="tx1"/>
                </a:solidFill>
              </a:rPr>
              <a:t> Univ.</a:t>
            </a:r>
            <a:r>
              <a:rPr kumimoji="1" lang="ja-JP" altLang="en-US" sz="7000" dirty="0" smtClean="0">
                <a:solidFill>
                  <a:schemeClr val="tx1"/>
                </a:solidFill>
              </a:rPr>
              <a:t>）</a:t>
            </a:r>
            <a:endParaRPr kumimoji="1" lang="ja-JP" altLang="en-US" sz="7000" dirty="0">
              <a:solidFill>
                <a:schemeClr val="tx1"/>
              </a:solidFill>
            </a:endParaRPr>
          </a:p>
        </p:txBody>
      </p:sp>
      <p:sp>
        <p:nvSpPr>
          <p:cNvPr id="4" name="スライド番号プレースホルダ 3"/>
          <p:cNvSpPr>
            <a:spLocks noGrp="1"/>
          </p:cNvSpPr>
          <p:nvPr>
            <p:ph type="sldNum" sz="quarter" idx="12"/>
          </p:nvPr>
        </p:nvSpPr>
        <p:spPr/>
        <p:txBody>
          <a:bodyPr/>
          <a:lstStyle/>
          <a:p>
            <a:fld id="{5968D1C9-8747-48E6-934C-FE67CBCD324C}" type="slidenum">
              <a:rPr kumimoji="1" lang="ja-JP" altLang="en-US" sz="2000" smtClean="0"/>
              <a:pPr/>
              <a:t>1</a:t>
            </a:fld>
            <a:endParaRPr kumimoji="1" lang="ja-JP" altLang="en-US" sz="2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latin typeface="ＭＳ Ｐゴシック" pitchFamily="50" charset="-128"/>
                <a:ea typeface="ＭＳ Ｐゴシック" pitchFamily="50" charset="-128"/>
              </a:rPr>
              <a:t/>
            </a:r>
            <a:br>
              <a:rPr lang="en-US" altLang="ja-JP" dirty="0" smtClean="0">
                <a:latin typeface="ＭＳ Ｐゴシック" pitchFamily="50" charset="-128"/>
                <a:ea typeface="ＭＳ Ｐゴシック" pitchFamily="50" charset="-128"/>
              </a:rPr>
            </a:br>
            <a:r>
              <a:rPr lang="ja-JP" altLang="en-US" dirty="0" smtClean="0">
                <a:latin typeface="ＭＳ Ｐゴシック" pitchFamily="50" charset="-128"/>
                <a:ea typeface="ＭＳ Ｐゴシック" pitchFamily="50" charset="-128"/>
              </a:rPr>
              <a:t>４</a:t>
            </a:r>
            <a:r>
              <a:rPr lang="en-US" altLang="ja-JP" dirty="0" smtClean="0">
                <a:latin typeface="ＭＳ Ｐゴシック" pitchFamily="50" charset="-128"/>
                <a:ea typeface="ＭＳ Ｐゴシック" pitchFamily="50" charset="-128"/>
              </a:rPr>
              <a:t>-1</a:t>
            </a:r>
            <a:r>
              <a:rPr lang="ja-JP" altLang="en-US" dirty="0" smtClean="0">
                <a:latin typeface="ＭＳ Ｐゴシック" pitchFamily="50" charset="-128"/>
                <a:ea typeface="ＭＳ Ｐゴシック" pitchFamily="50" charset="-128"/>
              </a:rPr>
              <a:t> 海外の取組み（韓国</a:t>
            </a:r>
            <a:r>
              <a:rPr lang="en-US" altLang="ja-JP" dirty="0" smtClean="0">
                <a:latin typeface="ＭＳ Ｐゴシック" pitchFamily="50" charset="-128"/>
                <a:ea typeface="ＭＳ Ｐゴシック" pitchFamily="50" charset="-128"/>
              </a:rPr>
              <a:t>WE Start</a:t>
            </a:r>
            <a:r>
              <a:rPr lang="ja-JP" altLang="en-US" dirty="0" smtClean="0">
                <a:latin typeface="ＭＳ Ｐゴシック" pitchFamily="50" charset="-128"/>
                <a:ea typeface="ＭＳ Ｐゴシック" pitchFamily="50" charset="-128"/>
              </a:rPr>
              <a:t>）</a:t>
            </a:r>
            <a:r>
              <a:rPr lang="en-US" altLang="ja-JP" dirty="0" smtClean="0">
                <a:latin typeface="ＭＳ Ｐゴシック" pitchFamily="50" charset="-128"/>
                <a:ea typeface="ＭＳ Ｐゴシック" pitchFamily="50" charset="-128"/>
              </a:rPr>
              <a:t/>
            </a:r>
            <a:br>
              <a:rPr lang="en-US" altLang="ja-JP" dirty="0" smtClean="0">
                <a:latin typeface="ＭＳ Ｐゴシック" pitchFamily="50" charset="-128"/>
                <a:ea typeface="ＭＳ Ｐゴシック" pitchFamily="50" charset="-128"/>
              </a:rPr>
            </a:b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lnSpcReduction="10000"/>
          </a:bodyPr>
          <a:lstStyle/>
          <a:p>
            <a:r>
              <a:rPr lang="ja-JP" altLang="en-US" dirty="0" smtClean="0">
                <a:latin typeface="ＭＳ Ｐゴシック" pitchFamily="50" charset="-128"/>
                <a:ea typeface="ＭＳ Ｐゴシック" pitchFamily="50" charset="-128"/>
              </a:rPr>
              <a:t>新聞社を中心とした民間による「子どもの貧困予防」運動－低所得の子どもに教育・福祉・保健サービスを提供</a:t>
            </a:r>
            <a:endParaRPr lang="en-US" altLang="ja-JP" dirty="0" smtClean="0">
              <a:latin typeface="ＭＳ Ｐゴシック" pitchFamily="50" charset="-128"/>
              <a:ea typeface="ＭＳ Ｐゴシック" pitchFamily="50" charset="-128"/>
            </a:endParaRPr>
          </a:p>
          <a:p>
            <a:r>
              <a:rPr lang="ja-JP" altLang="en-US" dirty="0" smtClean="0">
                <a:latin typeface="ＭＳ Ｐゴシック" pitchFamily="50" charset="-128"/>
                <a:ea typeface="ＭＳ Ｐゴシック" pitchFamily="50" charset="-128"/>
              </a:rPr>
              <a:t>地域を限定し，低所得者（生活保護受給）の子どもに限定（予算制約から）</a:t>
            </a:r>
            <a:endParaRPr lang="en-US" altLang="ja-JP" dirty="0" smtClean="0">
              <a:latin typeface="ＭＳ Ｐゴシック" pitchFamily="50" charset="-128"/>
              <a:ea typeface="ＭＳ Ｐゴシック" pitchFamily="50" charset="-128"/>
            </a:endParaRPr>
          </a:p>
          <a:p>
            <a:r>
              <a:rPr lang="ja-JP" altLang="en-US" dirty="0" smtClean="0">
                <a:latin typeface="ＭＳ Ｐゴシック" pitchFamily="50" charset="-128"/>
                <a:ea typeface="ＭＳ Ｐゴシック" pitchFamily="50" charset="-128"/>
              </a:rPr>
              <a:t>その後政府の</a:t>
            </a:r>
            <a:r>
              <a:rPr lang="en-US" altLang="ja-JP" dirty="0" smtClean="0">
                <a:latin typeface="ＭＳ Ｐゴシック" pitchFamily="50" charset="-128"/>
                <a:ea typeface="ＭＳ Ｐゴシック" pitchFamily="50" charset="-128"/>
              </a:rPr>
              <a:t>Dream start</a:t>
            </a:r>
            <a:r>
              <a:rPr lang="ja-JP" altLang="en-US" dirty="0" smtClean="0">
                <a:latin typeface="ＭＳ Ｐゴシック" pitchFamily="50" charset="-128"/>
                <a:ea typeface="ＭＳ Ｐゴシック" pitchFamily="50" charset="-128"/>
              </a:rPr>
              <a:t>も発足（前政権からの引き継ぎ），</a:t>
            </a:r>
            <a:r>
              <a:rPr lang="ja-JP" altLang="en-US" dirty="0" smtClean="0">
                <a:latin typeface="ＭＳ Ｐゴシック" pitchFamily="50" charset="-128"/>
                <a:ea typeface="ＭＳ Ｐゴシック" pitchFamily="50" charset="-128"/>
              </a:rPr>
              <a:t>その他，教育部</a:t>
            </a:r>
            <a:r>
              <a:rPr lang="ja-JP" altLang="en-US" dirty="0" smtClean="0">
                <a:latin typeface="ＭＳ Ｐゴシック" pitchFamily="50" charset="-128"/>
                <a:ea typeface="ＭＳ Ｐゴシック" pitchFamily="50" charset="-128"/>
              </a:rPr>
              <a:t>の「教育福祉優先事業」も始まる</a:t>
            </a:r>
            <a:r>
              <a:rPr lang="ja-JP" altLang="en-US" dirty="0" smtClean="0">
                <a:solidFill>
                  <a:srgbClr val="C00000"/>
                </a:solidFill>
                <a:latin typeface="ＭＳ Ｐゴシック" pitchFamily="50" charset="-128"/>
                <a:ea typeface="ＭＳ Ｐゴシック" pitchFamily="50" charset="-128"/>
              </a:rPr>
              <a:t>→「社会的投資戦略」（</a:t>
            </a:r>
            <a:r>
              <a:rPr lang="en-US" altLang="ja-JP" dirty="0" smtClean="0">
                <a:solidFill>
                  <a:srgbClr val="C00000"/>
                </a:solidFill>
                <a:latin typeface="ＭＳ Ｐゴシック" pitchFamily="50" charset="-128"/>
                <a:ea typeface="ＭＳ Ｐゴシック" pitchFamily="50" charset="-128"/>
              </a:rPr>
              <a:t>Social Investment Strategy</a:t>
            </a:r>
            <a:r>
              <a:rPr lang="ja-JP" altLang="en-US" dirty="0" smtClean="0">
                <a:solidFill>
                  <a:srgbClr val="C00000"/>
                </a:solidFill>
                <a:latin typeface="ＭＳ Ｐゴシック" pitchFamily="50" charset="-128"/>
                <a:ea typeface="ＭＳ Ｐゴシック" pitchFamily="50" charset="-128"/>
              </a:rPr>
              <a:t>）の一環</a:t>
            </a:r>
            <a:endParaRPr lang="en-US" altLang="ja-JP" dirty="0" smtClean="0">
              <a:solidFill>
                <a:srgbClr val="C00000"/>
              </a:solidFill>
              <a:latin typeface="ＭＳ Ｐゴシック" pitchFamily="50" charset="-128"/>
              <a:ea typeface="ＭＳ Ｐゴシック" pitchFamily="50" charset="-128"/>
            </a:endParaRPr>
          </a:p>
          <a:p>
            <a:r>
              <a:rPr lang="ja-JP" altLang="en-US" dirty="0" smtClean="0">
                <a:solidFill>
                  <a:srgbClr val="C00000"/>
                </a:solidFill>
                <a:latin typeface="ＭＳ Ｐゴシック" pitchFamily="50" charset="-128"/>
                <a:ea typeface="ＭＳ Ｐゴシック" pitchFamily="50" charset="-128"/>
              </a:rPr>
              <a:t>日本との違い？日本でもできる？</a:t>
            </a:r>
            <a:endParaRPr lang="en-US" altLang="ja-JP" dirty="0" smtClean="0">
              <a:solidFill>
                <a:srgbClr val="C00000"/>
              </a:solidFill>
              <a:latin typeface="ＭＳ Ｐゴシック" pitchFamily="50" charset="-128"/>
              <a:ea typeface="ＭＳ Ｐゴシック" pitchFamily="50" charset="-128"/>
            </a:endParaRPr>
          </a:p>
          <a:p>
            <a:endParaRPr lang="en-US" altLang="ja-JP" dirty="0" smtClean="0">
              <a:latin typeface="ＭＳ Ｐゴシック" pitchFamily="50" charset="-128"/>
              <a:ea typeface="ＭＳ Ｐゴシック" pitchFamily="50" charset="-128"/>
            </a:endParaRPr>
          </a:p>
          <a:p>
            <a:endParaRPr lang="en-US" altLang="ja-JP" dirty="0" smtClean="0">
              <a:latin typeface="ＭＳ Ｐゴシック" pitchFamily="50" charset="-128"/>
              <a:ea typeface="ＭＳ Ｐゴシック" pitchFamily="50" charset="-128"/>
            </a:endParaRPr>
          </a:p>
          <a:p>
            <a:pPr>
              <a:buNone/>
            </a:pPr>
            <a:endParaRPr kumimoji="1" lang="en-US" altLang="ja-JP" dirty="0" smtClean="0">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10</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４</a:t>
            </a:r>
            <a:r>
              <a:rPr lang="en-US" altLang="ja-JP" dirty="0" smtClean="0">
                <a:latin typeface="ＭＳ Ｐゴシック" pitchFamily="50" charset="-128"/>
                <a:ea typeface="ＭＳ Ｐゴシック" pitchFamily="50" charset="-128"/>
              </a:rPr>
              <a:t>-1</a:t>
            </a:r>
            <a:r>
              <a:rPr lang="ja-JP" altLang="en-US" dirty="0" smtClean="0">
                <a:latin typeface="ＭＳ Ｐゴシック" pitchFamily="50" charset="-128"/>
                <a:ea typeface="ＭＳ Ｐゴシック" pitchFamily="50" charset="-128"/>
              </a:rPr>
              <a:t> 海外の取組み</a:t>
            </a:r>
            <a:r>
              <a:rPr lang="en-US" altLang="ja-JP" dirty="0" smtClean="0">
                <a:latin typeface="ＭＳ Ｐゴシック" pitchFamily="50" charset="-128"/>
                <a:ea typeface="ＭＳ Ｐゴシック" pitchFamily="50" charset="-128"/>
              </a:rPr>
              <a:t>(</a:t>
            </a:r>
            <a:r>
              <a:rPr lang="ja-JP" altLang="en-US" dirty="0" smtClean="0">
                <a:latin typeface="ＭＳ Ｐゴシック" pitchFamily="50" charset="-128"/>
                <a:ea typeface="ＭＳ Ｐゴシック" pitchFamily="50" charset="-128"/>
              </a:rPr>
              <a:t>アメリカ）</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lnSpcReduction="10000"/>
          </a:bodyPr>
          <a:lstStyle/>
          <a:p>
            <a:r>
              <a:rPr lang="ja-JP" altLang="ja-JP" dirty="0" smtClean="0">
                <a:latin typeface="ＭＳ Ｐゴシック" pitchFamily="50" charset="-128"/>
                <a:ea typeface="ＭＳ Ｐゴシック" pitchFamily="50" charset="-128"/>
              </a:rPr>
              <a:t>「例えば米国には「ノー・チャイルド・レフト・ビハインド・アクト（落ちこぼれゼロ法）がある．</a:t>
            </a:r>
            <a:r>
              <a:rPr lang="ja-JP" altLang="ja-JP" u="sng" dirty="0" smtClean="0">
                <a:latin typeface="ＭＳ Ｐゴシック" pitchFamily="50" charset="-128"/>
                <a:ea typeface="ＭＳ Ｐゴシック" pitchFamily="50" charset="-128"/>
              </a:rPr>
              <a:t>学校を評価する際に，生徒の平均点ではなく，最低限の学力ラインをクリアできない子どもの数を減らした実績で評価して，予算を傾斜配分する．</a:t>
            </a:r>
            <a:r>
              <a:rPr lang="ja-JP" altLang="ja-JP" dirty="0" smtClean="0">
                <a:latin typeface="ＭＳ Ｐゴシック" pitchFamily="50" charset="-128"/>
                <a:ea typeface="ＭＳ Ｐゴシック" pitchFamily="50" charset="-128"/>
              </a:rPr>
              <a:t>こうした方法で，底辺層の子をより手厚く援助するよう，学校にインセンティブをあたえるのも一案だ」（阿部彩，朝日新聞，</a:t>
            </a:r>
            <a:r>
              <a:rPr lang="en-US" altLang="ja-JP" dirty="0" smtClean="0">
                <a:latin typeface="ＭＳ Ｐゴシック" pitchFamily="50" charset="-128"/>
                <a:ea typeface="ＭＳ Ｐゴシック" pitchFamily="50" charset="-128"/>
              </a:rPr>
              <a:t>2010</a:t>
            </a:r>
            <a:r>
              <a:rPr lang="ja-JP" altLang="ja-JP" dirty="0" smtClean="0">
                <a:latin typeface="ＭＳ Ｐゴシック" pitchFamily="50" charset="-128"/>
                <a:ea typeface="ＭＳ Ｐゴシック" pitchFamily="50" charset="-128"/>
              </a:rPr>
              <a:t>年</a:t>
            </a:r>
            <a:r>
              <a:rPr lang="en-US" altLang="ja-JP" dirty="0" smtClean="0">
                <a:latin typeface="ＭＳ Ｐゴシック" pitchFamily="50" charset="-128"/>
                <a:ea typeface="ＭＳ Ｐゴシック" pitchFamily="50" charset="-128"/>
              </a:rPr>
              <a:t>1</a:t>
            </a:r>
            <a:r>
              <a:rPr lang="ja-JP" altLang="ja-JP" dirty="0" smtClean="0">
                <a:latin typeface="ＭＳ Ｐゴシック" pitchFamily="50" charset="-128"/>
                <a:ea typeface="ＭＳ Ｐゴシック" pitchFamily="50" charset="-128"/>
              </a:rPr>
              <a:t>月</a:t>
            </a:r>
            <a:r>
              <a:rPr lang="en-US" altLang="ja-JP" dirty="0" smtClean="0">
                <a:latin typeface="ＭＳ Ｐゴシック" pitchFamily="50" charset="-128"/>
                <a:ea typeface="ＭＳ Ｐゴシック" pitchFamily="50" charset="-128"/>
              </a:rPr>
              <a:t>17</a:t>
            </a:r>
            <a:r>
              <a:rPr lang="ja-JP" altLang="ja-JP" dirty="0" smtClean="0">
                <a:latin typeface="ＭＳ Ｐゴシック" pitchFamily="50" charset="-128"/>
                <a:ea typeface="ＭＳ Ｐゴシック" pitchFamily="50" charset="-128"/>
              </a:rPr>
              <a:t>日）</a:t>
            </a:r>
            <a:r>
              <a:rPr lang="ja-JP" altLang="ja-JP" dirty="0" smtClean="0">
                <a:solidFill>
                  <a:srgbClr val="C00000"/>
                </a:solidFill>
                <a:latin typeface="ＭＳ Ｐゴシック" pitchFamily="50" charset="-128"/>
                <a:ea typeface="ＭＳ Ｐゴシック" pitchFamily="50" charset="-128"/>
              </a:rPr>
              <a:t>→こうした手法はあまり日本では知られていない→事例の収集，紹介も意味あるのではないか．</a:t>
            </a:r>
            <a:endParaRPr kumimoji="1" lang="ja-JP" altLang="en-US" dirty="0">
              <a:solidFill>
                <a:srgbClr val="C00000"/>
              </a:solidFill>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11</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ＭＳ Ｐゴシック" pitchFamily="50" charset="-128"/>
                <a:ea typeface="ＭＳ Ｐゴシック" pitchFamily="50" charset="-128"/>
              </a:rPr>
              <a:t>4‐2</a:t>
            </a:r>
            <a:r>
              <a:rPr kumimoji="1" lang="ja-JP" altLang="en-US" dirty="0" smtClean="0">
                <a:latin typeface="ＭＳ Ｐゴシック" pitchFamily="50" charset="-128"/>
                <a:ea typeface="ＭＳ Ｐゴシック" pitchFamily="50" charset="-128"/>
              </a:rPr>
              <a:t>　日本の取組み</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a:bodyPr>
          <a:lstStyle/>
          <a:p>
            <a:r>
              <a:rPr lang="ja-JP" altLang="ja-JP" dirty="0" smtClean="0">
                <a:latin typeface="ＭＳ Ｐゴシック" pitchFamily="50" charset="-128"/>
                <a:ea typeface="ＭＳ Ｐゴシック" pitchFamily="50" charset="-128"/>
              </a:rPr>
              <a:t>日本の場合，大規模な「反・子どもの貧困」の蓄積はないが，施設，学校，地域ではたとえ明示的ではないものの非言語化された形での実践例が存在するのではないか（たとえば，部落解放</a:t>
            </a:r>
            <a:r>
              <a:rPr lang="ja-JP" altLang="en-US" dirty="0" smtClean="0">
                <a:latin typeface="ＭＳ Ｐゴシック" pitchFamily="50" charset="-128"/>
                <a:ea typeface="ＭＳ Ｐゴシック" pitchFamily="50" charset="-128"/>
              </a:rPr>
              <a:t>運動</a:t>
            </a:r>
            <a:r>
              <a:rPr lang="ja-JP" altLang="ja-JP" dirty="0" smtClean="0">
                <a:latin typeface="ＭＳ Ｐゴシック" pitchFamily="50" charset="-128"/>
                <a:ea typeface="ＭＳ Ｐゴシック" pitchFamily="50" charset="-128"/>
              </a:rPr>
              <a:t>での取り組み</a:t>
            </a:r>
            <a:r>
              <a:rPr lang="ja-JP" altLang="en-US" dirty="0" smtClean="0">
                <a:latin typeface="ＭＳ Ｐゴシック" pitchFamily="50" charset="-128"/>
                <a:ea typeface="ＭＳ Ｐゴシック" pitchFamily="50" charset="-128"/>
              </a:rPr>
              <a:t>，児童養護施設での取り組み</a:t>
            </a:r>
            <a:r>
              <a:rPr lang="ja-JP" altLang="ja-JP" dirty="0" smtClean="0">
                <a:latin typeface="ＭＳ Ｐゴシック" pitchFamily="50" charset="-128"/>
                <a:ea typeface="ＭＳ Ｐゴシック" pitchFamily="50" charset="-128"/>
              </a:rPr>
              <a:t>）．</a:t>
            </a:r>
            <a:endParaRPr lang="en-US" altLang="ja-JP" dirty="0" smtClean="0">
              <a:latin typeface="ＭＳ Ｐゴシック" pitchFamily="50" charset="-128"/>
              <a:ea typeface="ＭＳ Ｐゴシック" pitchFamily="50" charset="-128"/>
            </a:endParaRPr>
          </a:p>
          <a:p>
            <a:r>
              <a:rPr lang="ja-JP" altLang="ja-JP" dirty="0" smtClean="0">
                <a:solidFill>
                  <a:srgbClr val="C00000"/>
                </a:solidFill>
                <a:latin typeface="ＭＳ Ｐゴシック" pitchFamily="50" charset="-128"/>
                <a:ea typeface="ＭＳ Ｐゴシック" pitchFamily="50" charset="-128"/>
              </a:rPr>
              <a:t>それらを掘り起こし，明示化，言語化し，最終的にはプログラム化する必要がある．</a:t>
            </a:r>
            <a:endParaRPr kumimoji="1" lang="ja-JP" altLang="en-US" dirty="0">
              <a:solidFill>
                <a:srgbClr val="C00000"/>
              </a:solidFill>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12</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noAutofit/>
          </a:bodyPr>
          <a:lstStyle/>
          <a:p>
            <a:r>
              <a:rPr lang="en-US" altLang="ja-JP" sz="3200" dirty="0" smtClean="0">
                <a:latin typeface="+mn-ea"/>
                <a:ea typeface="+mn-ea"/>
              </a:rPr>
              <a:t/>
            </a:r>
            <a:br>
              <a:rPr lang="en-US" altLang="ja-JP" sz="3200" dirty="0" smtClean="0">
                <a:latin typeface="+mn-ea"/>
                <a:ea typeface="+mn-ea"/>
              </a:rPr>
            </a:br>
            <a:r>
              <a:rPr lang="ja-JP" altLang="en-US" sz="3200" dirty="0" smtClean="0">
                <a:latin typeface="+mn-ea"/>
                <a:ea typeface="+mn-ea"/>
              </a:rPr>
              <a:t>４</a:t>
            </a:r>
            <a:r>
              <a:rPr lang="en-US" altLang="ja-JP" sz="3200" dirty="0" smtClean="0">
                <a:latin typeface="+mn-ea"/>
                <a:ea typeface="+mn-ea"/>
              </a:rPr>
              <a:t>-2 </a:t>
            </a:r>
            <a:r>
              <a:rPr lang="ja-JP" altLang="en-US" sz="3200" dirty="0" smtClean="0">
                <a:latin typeface="+mn-ea"/>
                <a:ea typeface="+mn-ea"/>
              </a:rPr>
              <a:t>日本での取組み（</a:t>
            </a:r>
            <a:r>
              <a:rPr lang="en-US" altLang="ja-JP" sz="3200" dirty="0" smtClean="0">
                <a:latin typeface="+mn-ea"/>
                <a:ea typeface="+mn-ea"/>
              </a:rPr>
              <a:t>1</a:t>
            </a:r>
            <a:r>
              <a:rPr lang="ja-JP" altLang="en-US" sz="3200" dirty="0" smtClean="0">
                <a:latin typeface="+mn-ea"/>
                <a:ea typeface="+mn-ea"/>
              </a:rPr>
              <a:t>）</a:t>
            </a:r>
            <a:r>
              <a:rPr lang="en-US" altLang="ja-JP" sz="3200" dirty="0" smtClean="0">
                <a:latin typeface="+mn-ea"/>
                <a:ea typeface="+mn-ea"/>
              </a:rPr>
              <a:t/>
            </a:r>
            <a:br>
              <a:rPr lang="en-US" altLang="ja-JP" sz="3200" dirty="0" smtClean="0">
                <a:latin typeface="+mn-ea"/>
                <a:ea typeface="+mn-ea"/>
              </a:rPr>
            </a:br>
            <a:r>
              <a:rPr lang="ja-JP" altLang="en-US" sz="2800" dirty="0" smtClean="0">
                <a:latin typeface="+mn-ea"/>
                <a:ea typeface="+mn-ea"/>
              </a:rPr>
              <a:t>（部落解放人権研究所・中村清二研究部長の資料による）</a:t>
            </a:r>
            <a:endParaRPr kumimoji="1" lang="ja-JP" altLang="en-US" sz="2800" dirty="0">
              <a:latin typeface="+mn-ea"/>
              <a:ea typeface="+mn-ea"/>
            </a:endParaRPr>
          </a:p>
        </p:txBody>
      </p:sp>
      <p:sp>
        <p:nvSpPr>
          <p:cNvPr id="3" name="コンテンツ プレースホルダ 2"/>
          <p:cNvSpPr>
            <a:spLocks noGrp="1"/>
          </p:cNvSpPr>
          <p:nvPr>
            <p:ph idx="1"/>
          </p:nvPr>
        </p:nvSpPr>
        <p:spPr/>
        <p:txBody>
          <a:bodyPr>
            <a:normAutofit fontScale="92500" lnSpcReduction="20000"/>
          </a:bodyPr>
          <a:lstStyle/>
          <a:p>
            <a:pPr>
              <a:buNone/>
            </a:pPr>
            <a:r>
              <a:rPr kumimoji="1" lang="ja-JP" altLang="en-US" dirty="0" smtClean="0">
                <a:solidFill>
                  <a:srgbClr val="C00000"/>
                </a:solidFill>
                <a:latin typeface="+mn-ea"/>
              </a:rPr>
              <a:t>「特別措置法」下の同和対策事業</a:t>
            </a:r>
            <a:endParaRPr kumimoji="1" lang="en-US" altLang="ja-JP" dirty="0" smtClean="0">
              <a:solidFill>
                <a:srgbClr val="C00000"/>
              </a:solidFill>
              <a:latin typeface="+mn-ea"/>
            </a:endParaRPr>
          </a:p>
          <a:p>
            <a:pPr>
              <a:buNone/>
            </a:pPr>
            <a:r>
              <a:rPr lang="en-US" altLang="ja-JP" dirty="0" smtClean="0">
                <a:latin typeface="+mn-ea"/>
              </a:rPr>
              <a:t>33</a:t>
            </a:r>
            <a:r>
              <a:rPr lang="ja-JP" altLang="en-US" dirty="0" smtClean="0">
                <a:latin typeface="+mn-ea"/>
              </a:rPr>
              <a:t>年間（</a:t>
            </a:r>
            <a:r>
              <a:rPr lang="en-US" altLang="ja-JP" dirty="0" smtClean="0">
                <a:latin typeface="+mn-ea"/>
              </a:rPr>
              <a:t>1969</a:t>
            </a:r>
            <a:r>
              <a:rPr lang="ja-JP" altLang="en-US" dirty="0" smtClean="0">
                <a:latin typeface="+mn-ea"/>
              </a:rPr>
              <a:t>～</a:t>
            </a:r>
            <a:r>
              <a:rPr lang="en-US" altLang="ja-JP" dirty="0" smtClean="0">
                <a:latin typeface="+mn-ea"/>
              </a:rPr>
              <a:t>93</a:t>
            </a:r>
            <a:r>
              <a:rPr lang="ja-JP" altLang="en-US" dirty="0" smtClean="0">
                <a:latin typeface="+mn-ea"/>
              </a:rPr>
              <a:t>年度）の予算総額</a:t>
            </a:r>
            <a:r>
              <a:rPr lang="en-US" altLang="ja-JP" dirty="0" smtClean="0">
                <a:latin typeface="+mn-ea"/>
              </a:rPr>
              <a:t>13</a:t>
            </a:r>
            <a:r>
              <a:rPr lang="ja-JP" altLang="en-US" dirty="0" smtClean="0">
                <a:latin typeface="+mn-ea"/>
              </a:rPr>
              <a:t>兆</a:t>
            </a:r>
            <a:r>
              <a:rPr lang="en-US" altLang="ja-JP" dirty="0" smtClean="0">
                <a:latin typeface="+mn-ea"/>
              </a:rPr>
              <a:t>3600</a:t>
            </a:r>
            <a:r>
              <a:rPr lang="ja-JP" altLang="en-US" dirty="0" smtClean="0">
                <a:latin typeface="+mn-ea"/>
              </a:rPr>
              <a:t>億円</a:t>
            </a:r>
            <a:endParaRPr lang="en-US" altLang="ja-JP" dirty="0" smtClean="0">
              <a:latin typeface="+mn-ea"/>
            </a:endParaRPr>
          </a:p>
          <a:p>
            <a:pPr>
              <a:buNone/>
            </a:pPr>
            <a:r>
              <a:rPr lang="ja-JP" altLang="en-US" dirty="0" smtClean="0">
                <a:latin typeface="+mn-ea"/>
              </a:rPr>
              <a:t>成果①環境改善（住宅地改良事業４万３３８７戸など），②高校進学率の改善，③露骨な部落差別は影を潜める，④部落問題を背景とした貧困層にとってはセーフティネットとしての意義，など</a:t>
            </a:r>
            <a:endParaRPr lang="en-US" altLang="ja-JP" dirty="0" smtClean="0">
              <a:latin typeface="+mn-ea"/>
            </a:endParaRPr>
          </a:p>
          <a:p>
            <a:pPr>
              <a:buNone/>
            </a:pPr>
            <a:r>
              <a:rPr lang="ja-JP" altLang="en-US" dirty="0" smtClean="0">
                <a:latin typeface="+mn-ea"/>
              </a:rPr>
              <a:t>課題①低学力傾向，②不安定雇用，③生活保護世帯の固定化，④保育所段階からの生活習慣・食事などと子育ての貧困，⑤大学進学率の低さ，など．</a:t>
            </a:r>
            <a:r>
              <a:rPr lang="ja-JP" altLang="en-US" dirty="0" smtClean="0">
                <a:solidFill>
                  <a:srgbClr val="C00000"/>
                </a:solidFill>
                <a:latin typeface="+mn-ea"/>
              </a:rPr>
              <a:t>→反差別をエネルギーとしていたが，今後「（子どもの）反貧困運動」の展開にあたって示唆する点が多いのではないか？</a:t>
            </a:r>
            <a:endParaRPr lang="en-US" altLang="ja-JP" dirty="0" smtClean="0">
              <a:solidFill>
                <a:srgbClr val="C00000"/>
              </a:solidFill>
              <a:latin typeface="+mn-ea"/>
            </a:endParaRPr>
          </a:p>
          <a:p>
            <a:pPr>
              <a:buNone/>
            </a:pPr>
            <a:endParaRPr lang="en-US" altLang="ja-JP" dirty="0" smtClean="0">
              <a:latin typeface="+mn-ea"/>
            </a:endParaRPr>
          </a:p>
          <a:p>
            <a:pPr>
              <a:buNone/>
            </a:pPr>
            <a:endParaRPr lang="en-US" altLang="ja-JP" dirty="0" smtClean="0">
              <a:latin typeface="+mn-ea"/>
            </a:endParaRPr>
          </a:p>
          <a:p>
            <a:pPr>
              <a:buNone/>
            </a:pPr>
            <a:endParaRPr kumimoji="1" lang="en-US" altLang="ja-JP" dirty="0" smtClean="0">
              <a:latin typeface="+mn-ea"/>
            </a:endParaRPr>
          </a:p>
          <a:p>
            <a:pPr>
              <a:buNone/>
            </a:pPr>
            <a:endParaRPr kumimoji="1" lang="ja-JP" altLang="en-US" dirty="0">
              <a:latin typeface="+mn-ea"/>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mn-ea"/>
              </a:rPr>
              <a:pPr/>
              <a:t>13</a:t>
            </a:fld>
            <a:endParaRPr kumimoji="1" lang="ja-JP" altLang="en-US" sz="2000" dirty="0">
              <a:latin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４</a:t>
            </a:r>
            <a:r>
              <a:rPr lang="en-US" altLang="ja-JP" dirty="0" smtClean="0">
                <a:latin typeface="ＭＳ Ｐゴシック" pitchFamily="50" charset="-128"/>
                <a:ea typeface="ＭＳ Ｐゴシック" pitchFamily="50" charset="-128"/>
              </a:rPr>
              <a:t>-2 </a:t>
            </a:r>
            <a:r>
              <a:rPr lang="ja-JP" altLang="en-US" dirty="0" smtClean="0">
                <a:latin typeface="ＭＳ Ｐゴシック" pitchFamily="50" charset="-128"/>
                <a:ea typeface="ＭＳ Ｐゴシック" pitchFamily="50" charset="-128"/>
              </a:rPr>
              <a:t>日本での取組み（</a:t>
            </a:r>
            <a:r>
              <a:rPr lang="en-US" altLang="ja-JP" dirty="0" smtClean="0">
                <a:latin typeface="ＭＳ Ｐゴシック" pitchFamily="50" charset="-128"/>
                <a:ea typeface="ＭＳ Ｐゴシック" pitchFamily="50" charset="-128"/>
              </a:rPr>
              <a:t>2</a:t>
            </a:r>
            <a:r>
              <a:rPr lang="ja-JP" altLang="en-US" dirty="0" smtClean="0">
                <a:latin typeface="ＭＳ Ｐゴシック" pitchFamily="50" charset="-128"/>
                <a:ea typeface="ＭＳ Ｐゴシック" pitchFamily="50" charset="-128"/>
              </a:rPr>
              <a:t>）</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lstStyle/>
          <a:p>
            <a:r>
              <a:rPr kumimoji="1" lang="ja-JP" altLang="en-US" dirty="0" smtClean="0">
                <a:latin typeface="ＭＳ Ｐゴシック" pitchFamily="50" charset="-128"/>
                <a:ea typeface="ＭＳ Ｐゴシック" pitchFamily="50" charset="-128"/>
              </a:rPr>
              <a:t>厚生労働省のセーフティネット補助金（年間</a:t>
            </a:r>
            <a:r>
              <a:rPr kumimoji="1" lang="en-US" altLang="ja-JP" dirty="0" smtClean="0">
                <a:latin typeface="ＭＳ Ｐゴシック" pitchFamily="50" charset="-128"/>
                <a:ea typeface="ＭＳ Ｐゴシック" pitchFamily="50" charset="-128"/>
              </a:rPr>
              <a:t>200</a:t>
            </a:r>
            <a:r>
              <a:rPr kumimoji="1" lang="ja-JP" altLang="en-US" dirty="0" smtClean="0">
                <a:latin typeface="ＭＳ Ｐゴシック" pitchFamily="50" charset="-128"/>
                <a:ea typeface="ＭＳ Ｐゴシック" pitchFamily="50" charset="-128"/>
              </a:rPr>
              <a:t>億円）を用いて，貧困家庭の子どもたちへの学習支援の取組み（</a:t>
            </a:r>
            <a:r>
              <a:rPr kumimoji="1" lang="en-US" altLang="ja-JP" dirty="0" smtClean="0">
                <a:latin typeface="ＭＳ Ｐゴシック" pitchFamily="50" charset="-128"/>
                <a:ea typeface="ＭＳ Ｐゴシック" pitchFamily="50" charset="-128"/>
              </a:rPr>
              <a:t>NPO</a:t>
            </a:r>
            <a:r>
              <a:rPr kumimoji="1" lang="ja-JP" altLang="en-US" dirty="0" smtClean="0">
                <a:latin typeface="ＭＳ Ｐゴシック" pitchFamily="50" charset="-128"/>
                <a:ea typeface="ＭＳ Ｐゴシック" pitchFamily="50" charset="-128"/>
              </a:rPr>
              <a:t>と連携して</a:t>
            </a:r>
            <a:r>
              <a:rPr kumimoji="1" lang="ja-JP" altLang="en-US" dirty="0" smtClean="0">
                <a:latin typeface="ＭＳ Ｐゴシック" pitchFamily="50" charset="-128"/>
                <a:ea typeface="ＭＳ Ｐゴシック" pitchFamily="50" charset="-128"/>
              </a:rPr>
              <a:t>）</a:t>
            </a:r>
            <a:endParaRPr kumimoji="1" lang="en-US" altLang="ja-JP" dirty="0" smtClean="0">
              <a:latin typeface="ＭＳ Ｐゴシック" pitchFamily="50" charset="-128"/>
              <a:ea typeface="ＭＳ Ｐゴシック" pitchFamily="50" charset="-128"/>
            </a:endParaRPr>
          </a:p>
          <a:p>
            <a:r>
              <a:rPr kumimoji="1" lang="ja-JP" altLang="en-US" dirty="0" smtClean="0">
                <a:latin typeface="ＭＳ Ｐゴシック" pitchFamily="50" charset="-128"/>
                <a:ea typeface="ＭＳ Ｐゴシック" pitchFamily="50" charset="-128"/>
              </a:rPr>
              <a:t>：</a:t>
            </a:r>
            <a:r>
              <a:rPr kumimoji="1" lang="ja-JP" altLang="en-US" dirty="0" smtClean="0">
                <a:latin typeface="ＭＳ Ｐゴシック" pitchFamily="50" charset="-128"/>
                <a:ea typeface="ＭＳ Ｐゴシック" pitchFamily="50" charset="-128"/>
              </a:rPr>
              <a:t>足立区，埼玉県，相模原市，釧路市</a:t>
            </a:r>
            <a:r>
              <a:rPr kumimoji="1" lang="ja-JP" altLang="en-US" dirty="0" smtClean="0">
                <a:latin typeface="ＭＳ Ｐゴシック" pitchFamily="50" charset="-128"/>
                <a:ea typeface="ＭＳ Ｐゴシック" pitchFamily="50" charset="-128"/>
              </a:rPr>
              <a:t>など</a:t>
            </a:r>
            <a:endParaRPr kumimoji="1" lang="en-US" altLang="ja-JP" dirty="0" smtClean="0">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－地方</a:t>
            </a:r>
            <a:r>
              <a:rPr lang="ja-JP" altLang="en-US" dirty="0" smtClean="0">
                <a:latin typeface="ＭＳ Ｐゴシック" pitchFamily="50" charset="-128"/>
                <a:ea typeface="ＭＳ Ｐゴシック" pitchFamily="50" charset="-128"/>
              </a:rPr>
              <a:t>自治体の取組みとしては評価できる，</a:t>
            </a:r>
            <a:endParaRPr lang="en-US" altLang="ja-JP" dirty="0" smtClean="0">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－全体の予算規模が小さい</a:t>
            </a:r>
            <a:endParaRPr lang="en-US" altLang="ja-JP" dirty="0" smtClean="0">
              <a:latin typeface="ＭＳ Ｐゴシック" pitchFamily="50" charset="-128"/>
              <a:ea typeface="ＭＳ Ｐゴシック" pitchFamily="50" charset="-128"/>
            </a:endParaRPr>
          </a:p>
          <a:p>
            <a:pPr>
              <a:buNone/>
            </a:pPr>
            <a:endParaRPr kumimoji="1" lang="en-US" altLang="ja-JP" dirty="0" smtClean="0">
              <a:latin typeface="ＭＳ Ｐゴシック" pitchFamily="50" charset="-128"/>
              <a:ea typeface="ＭＳ Ｐゴシック" pitchFamily="50" charset="-128"/>
            </a:endParaRPr>
          </a:p>
          <a:p>
            <a:endParaRPr kumimoji="1" lang="ja-JP" altLang="en-US" dirty="0">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14</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mn-ea"/>
                <a:ea typeface="+mn-ea"/>
              </a:rPr>
              <a:t>４</a:t>
            </a:r>
            <a:r>
              <a:rPr lang="en-US" altLang="ja-JP" dirty="0" smtClean="0">
                <a:latin typeface="+mn-ea"/>
                <a:ea typeface="+mn-ea"/>
              </a:rPr>
              <a:t>-2 </a:t>
            </a:r>
            <a:r>
              <a:rPr lang="ja-JP" altLang="en-US" dirty="0" smtClean="0">
                <a:latin typeface="+mn-ea"/>
                <a:ea typeface="+mn-ea"/>
              </a:rPr>
              <a:t>日本の取組み（</a:t>
            </a:r>
            <a:r>
              <a:rPr lang="en-US" altLang="ja-JP" dirty="0" smtClean="0">
                <a:latin typeface="+mn-ea"/>
                <a:ea typeface="+mn-ea"/>
              </a:rPr>
              <a:t>2</a:t>
            </a:r>
            <a:r>
              <a:rPr lang="ja-JP" altLang="en-US" dirty="0" smtClean="0">
                <a:latin typeface="+mn-ea"/>
                <a:ea typeface="+mn-ea"/>
              </a:rPr>
              <a:t>）</a:t>
            </a:r>
            <a:r>
              <a:rPr lang="en-US" altLang="ja-JP" dirty="0" smtClean="0">
                <a:latin typeface="+mn-ea"/>
                <a:ea typeface="+mn-ea"/>
              </a:rPr>
              <a:t/>
            </a:r>
            <a:br>
              <a:rPr lang="en-US" altLang="ja-JP" dirty="0" smtClean="0">
                <a:latin typeface="+mn-ea"/>
                <a:ea typeface="+mn-ea"/>
              </a:rPr>
            </a:br>
            <a:endParaRPr kumimoji="1" lang="ja-JP" altLang="en-US" dirty="0">
              <a:latin typeface="+mn-ea"/>
              <a:ea typeface="+mn-ea"/>
            </a:endParaRPr>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latin typeface="+mn-ea"/>
              </a:rPr>
              <a:t>高校進学という目的や学力向上ということと</a:t>
            </a:r>
            <a:r>
              <a:rPr lang="ja-JP" altLang="en-US" dirty="0" smtClean="0">
                <a:latin typeface="+mn-ea"/>
              </a:rPr>
              <a:t>併せて</a:t>
            </a:r>
            <a:r>
              <a:rPr lang="ja-JP" altLang="ja-JP" dirty="0" smtClean="0">
                <a:latin typeface="+mn-ea"/>
              </a:rPr>
              <a:t>、「学校では、自分は出来ないやつで相手にされていなかった」「親からは、向き合ってもらえていない」ということを感じるなかで、プログラムに参加することで、</a:t>
            </a:r>
            <a:r>
              <a:rPr lang="ja-JP" altLang="en-US" dirty="0" smtClean="0">
                <a:latin typeface="+mn-ea"/>
              </a:rPr>
              <a:t>＜</a:t>
            </a:r>
            <a:r>
              <a:rPr lang="ja-JP" altLang="ja-JP" dirty="0" smtClean="0">
                <a:latin typeface="+mn-ea"/>
              </a:rPr>
              <a:t>一緒に取り組める仲間ができる</a:t>
            </a:r>
            <a:r>
              <a:rPr lang="ja-JP" altLang="en-US" dirty="0" smtClean="0">
                <a:latin typeface="+mn-ea"/>
              </a:rPr>
              <a:t>＞</a:t>
            </a:r>
            <a:r>
              <a:rPr lang="ja-JP" altLang="ja-JP" dirty="0" smtClean="0">
                <a:latin typeface="+mn-ea"/>
              </a:rPr>
              <a:t>、</a:t>
            </a:r>
            <a:r>
              <a:rPr lang="ja-JP" altLang="en-US" dirty="0" smtClean="0">
                <a:latin typeface="+mn-ea"/>
              </a:rPr>
              <a:t>＜</a:t>
            </a:r>
            <a:r>
              <a:rPr lang="ja-JP" altLang="ja-JP" dirty="0" smtClean="0">
                <a:latin typeface="+mn-ea"/>
              </a:rPr>
              <a:t>信頼できる他者・第三者・地域の人に出会う</a:t>
            </a:r>
            <a:r>
              <a:rPr lang="ja-JP" altLang="en-US" dirty="0" smtClean="0">
                <a:latin typeface="+mn-ea"/>
              </a:rPr>
              <a:t>＞</a:t>
            </a:r>
            <a:r>
              <a:rPr lang="ja-JP" altLang="ja-JP" dirty="0" smtClean="0">
                <a:latin typeface="+mn-ea"/>
              </a:rPr>
              <a:t>、</a:t>
            </a:r>
            <a:r>
              <a:rPr lang="ja-JP" altLang="en-US" dirty="0" smtClean="0">
                <a:latin typeface="+mn-ea"/>
              </a:rPr>
              <a:t>＜</a:t>
            </a:r>
            <a:r>
              <a:rPr lang="ja-JP" altLang="ja-JP" dirty="0" smtClean="0">
                <a:latin typeface="+mn-ea"/>
              </a:rPr>
              <a:t>自尊感情が出てくる</a:t>
            </a:r>
            <a:r>
              <a:rPr lang="ja-JP" altLang="en-US" dirty="0" smtClean="0">
                <a:latin typeface="+mn-ea"/>
              </a:rPr>
              <a:t>＞</a:t>
            </a:r>
            <a:r>
              <a:rPr lang="ja-JP" altLang="ja-JP" dirty="0" smtClean="0">
                <a:latin typeface="+mn-ea"/>
              </a:rPr>
              <a:t>、</a:t>
            </a:r>
            <a:r>
              <a:rPr lang="ja-JP" altLang="en-US" dirty="0" smtClean="0">
                <a:latin typeface="+mn-ea"/>
              </a:rPr>
              <a:t>＜</a:t>
            </a:r>
            <a:r>
              <a:rPr lang="ja-JP" altLang="ja-JP" dirty="0" smtClean="0">
                <a:latin typeface="+mn-ea"/>
              </a:rPr>
              <a:t>自分を認めてもらえる</a:t>
            </a:r>
            <a:r>
              <a:rPr lang="ja-JP" altLang="en-US" dirty="0" smtClean="0">
                <a:latin typeface="+mn-ea"/>
              </a:rPr>
              <a:t>＞</a:t>
            </a:r>
            <a:r>
              <a:rPr lang="ja-JP" altLang="ja-JP" dirty="0" smtClean="0">
                <a:latin typeface="+mn-ea"/>
              </a:rPr>
              <a:t>という意味での居場所としての機能</a:t>
            </a:r>
            <a:endParaRPr lang="en-US" altLang="ja-JP" dirty="0" smtClean="0">
              <a:latin typeface="+mn-ea"/>
            </a:endParaRPr>
          </a:p>
          <a:p>
            <a:pPr>
              <a:buNone/>
            </a:pPr>
            <a:r>
              <a:rPr lang="ja-JP" altLang="en-US" dirty="0" smtClean="0">
                <a:solidFill>
                  <a:srgbClr val="C00000"/>
                </a:solidFill>
                <a:latin typeface="+mn-ea"/>
              </a:rPr>
              <a:t>→「塾へ通わせる」以上の意義をもつのではないか？問題は上のような機能の成果をどう指標化し，評価するか？</a:t>
            </a:r>
            <a:endParaRPr lang="ja-JP" altLang="ja-JP" dirty="0" smtClean="0">
              <a:solidFill>
                <a:srgbClr val="C00000"/>
              </a:solidFill>
              <a:latin typeface="+mn-ea"/>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mn-ea"/>
              </a:rPr>
              <a:pPr/>
              <a:t>15</a:t>
            </a:fld>
            <a:endParaRPr kumimoji="1" lang="ja-JP" altLang="en-US" sz="2000" dirty="0">
              <a:latin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mn-ea"/>
                <a:ea typeface="+mn-ea"/>
              </a:rPr>
              <a:t>児童養護施設と子どもの自立支援</a:t>
            </a:r>
            <a:endParaRPr kumimoji="1" lang="ja-JP" altLang="en-US" dirty="0">
              <a:latin typeface="+mn-ea"/>
              <a:ea typeface="+mn-ea"/>
            </a:endParaRPr>
          </a:p>
        </p:txBody>
      </p:sp>
      <p:sp>
        <p:nvSpPr>
          <p:cNvPr id="3" name="コンテンツ プレースホルダ 2"/>
          <p:cNvSpPr>
            <a:spLocks noGrp="1"/>
          </p:cNvSpPr>
          <p:nvPr>
            <p:ph idx="1"/>
          </p:nvPr>
        </p:nvSpPr>
        <p:spPr/>
        <p:txBody>
          <a:bodyPr>
            <a:normAutofit fontScale="85000" lnSpcReduction="20000"/>
          </a:bodyPr>
          <a:lstStyle/>
          <a:p>
            <a:pPr>
              <a:buNone/>
            </a:pPr>
            <a:r>
              <a:rPr kumimoji="1" lang="en-US" altLang="ja-JP" dirty="0" smtClean="0">
                <a:latin typeface="+mn-ea"/>
              </a:rPr>
              <a:t>2010</a:t>
            </a:r>
            <a:r>
              <a:rPr kumimoji="1" lang="ja-JP" altLang="en-US" dirty="0" smtClean="0">
                <a:latin typeface="+mn-ea"/>
              </a:rPr>
              <a:t>年現在で全国</a:t>
            </a:r>
            <a:r>
              <a:rPr kumimoji="1" lang="ja-JP" altLang="en-US" dirty="0" smtClean="0">
                <a:latin typeface="+mn-ea"/>
              </a:rPr>
              <a:t>に</a:t>
            </a:r>
            <a:r>
              <a:rPr kumimoji="1" lang="en-US" altLang="ja-JP" dirty="0" smtClean="0">
                <a:latin typeface="+mn-ea"/>
              </a:rPr>
              <a:t>579</a:t>
            </a:r>
            <a:r>
              <a:rPr kumimoji="1" lang="ja-JP" altLang="en-US" dirty="0" smtClean="0">
                <a:latin typeface="+mn-ea"/>
              </a:rPr>
              <a:t>ヵ所</a:t>
            </a:r>
            <a:r>
              <a:rPr kumimoji="1" lang="ja-JP" altLang="en-US" dirty="0" smtClean="0">
                <a:latin typeface="+mn-ea"/>
              </a:rPr>
              <a:t>，約３万人の子どもが生活，「経済的困難・貧困，家族構成の不安定・不定形さ，さらには親の疾病・障害や精神的不安定さ」「排除状態の典型層」（西田芳正編著</a:t>
            </a:r>
            <a:r>
              <a:rPr kumimoji="1" lang="en-US" altLang="ja-JP" dirty="0" smtClean="0">
                <a:latin typeface="+mn-ea"/>
              </a:rPr>
              <a:t>『</a:t>
            </a:r>
            <a:r>
              <a:rPr kumimoji="1" lang="ja-JP" altLang="en-US" dirty="0" smtClean="0">
                <a:latin typeface="+mn-ea"/>
              </a:rPr>
              <a:t>児童養護施設と社会的排除</a:t>
            </a:r>
            <a:r>
              <a:rPr kumimoji="1" lang="en-US" altLang="ja-JP" dirty="0" smtClean="0">
                <a:latin typeface="+mn-ea"/>
              </a:rPr>
              <a:t>』</a:t>
            </a:r>
            <a:r>
              <a:rPr kumimoji="1" lang="ja-JP" altLang="en-US" dirty="0" smtClean="0">
                <a:latin typeface="+mn-ea"/>
              </a:rPr>
              <a:t>２０１１年）</a:t>
            </a:r>
            <a:endParaRPr kumimoji="1" lang="en-US" altLang="ja-JP" dirty="0" smtClean="0">
              <a:latin typeface="+mn-ea"/>
            </a:endParaRPr>
          </a:p>
          <a:p>
            <a:pPr>
              <a:buNone/>
            </a:pPr>
            <a:r>
              <a:rPr kumimoji="1" lang="ja-JP" altLang="en-US" dirty="0" smtClean="0">
                <a:solidFill>
                  <a:srgbClr val="C00000"/>
                </a:solidFill>
                <a:latin typeface="+mn-ea"/>
              </a:rPr>
              <a:t>最近「社会的自立に向けた支援」が関心を集めているが，</a:t>
            </a:r>
            <a:r>
              <a:rPr kumimoji="1" lang="ja-JP" altLang="en-US" dirty="0" smtClean="0">
                <a:latin typeface="+mn-ea"/>
              </a:rPr>
              <a:t>「退所後の具体的な支援プログラムがない」，「自活する力を施設で身につけることができないまま退所」「施設の生活が長いと一人暮らしに慣れるまでが苦痛」「巣立ちプロジェクトのようなプログラム・・・があるとありがたい」「各担当者が個別対応・・不十分」（「全国児童養護施設調査２０１１</a:t>
            </a:r>
            <a:r>
              <a:rPr kumimoji="1" lang="en-US" altLang="ja-JP" dirty="0" smtClean="0">
                <a:latin typeface="+mn-ea"/>
              </a:rPr>
              <a:t>『</a:t>
            </a:r>
            <a:r>
              <a:rPr kumimoji="1" lang="ja-JP" altLang="en-US" dirty="0" smtClean="0">
                <a:latin typeface="+mn-ea"/>
              </a:rPr>
              <a:t>社会的自立に向けた支援に関する調査</a:t>
            </a:r>
            <a:r>
              <a:rPr kumimoji="1" lang="en-US" altLang="ja-JP" dirty="0" smtClean="0">
                <a:latin typeface="+mn-ea"/>
              </a:rPr>
              <a:t>』</a:t>
            </a:r>
            <a:r>
              <a:rPr kumimoji="1" lang="ja-JP" altLang="en-US" dirty="0" smtClean="0">
                <a:latin typeface="+mn-ea"/>
              </a:rPr>
              <a:t>」）</a:t>
            </a:r>
            <a:endParaRPr kumimoji="1" lang="en-US" altLang="ja-JP" dirty="0" smtClean="0">
              <a:latin typeface="+mn-ea"/>
            </a:endParaRPr>
          </a:p>
          <a:p>
            <a:pPr>
              <a:buNone/>
            </a:pPr>
            <a:endParaRPr kumimoji="1" lang="ja-JP" altLang="en-US" dirty="0">
              <a:latin typeface="+mn-ea"/>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mn-ea"/>
              </a:rPr>
              <a:pPr/>
              <a:t>16</a:t>
            </a:fld>
            <a:endParaRPr kumimoji="1" lang="ja-JP" altLang="en-US" sz="2000" dirty="0">
              <a:latin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latin typeface="ＭＳ Ｐゴシック" pitchFamily="50" charset="-128"/>
                <a:ea typeface="ＭＳ Ｐゴシック" pitchFamily="50" charset="-128"/>
              </a:rPr>
              <a:t>韓国における事例紹介（児童養護施設と母子生活支援施設）</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fontScale="85000" lnSpcReduction="10000"/>
          </a:bodyPr>
          <a:lstStyle/>
          <a:p>
            <a:pPr>
              <a:buNone/>
            </a:pPr>
            <a:r>
              <a:rPr kumimoji="1" lang="ja-JP" altLang="en-US" dirty="0" smtClean="0">
                <a:latin typeface="+mn-ea"/>
              </a:rPr>
              <a:t>「ここでは保護されているが出て行くときは無防備」→「子どもの自立生活館」（予算措置は政府の助成＋企業からの寄付）</a:t>
            </a:r>
            <a:r>
              <a:rPr kumimoji="1" lang="en-US" altLang="ja-JP" dirty="0" smtClean="0">
                <a:latin typeface="+mn-ea"/>
              </a:rPr>
              <a:t>※</a:t>
            </a:r>
            <a:r>
              <a:rPr kumimoji="1" lang="ja-JP" altLang="en-US" dirty="0" smtClean="0">
                <a:latin typeface="+mn-ea"/>
              </a:rPr>
              <a:t>企業からの寄付（助成）は香港でも一般的</a:t>
            </a:r>
            <a:endParaRPr kumimoji="1" lang="en-US" altLang="ja-JP" dirty="0" smtClean="0">
              <a:latin typeface="+mn-ea"/>
            </a:endParaRPr>
          </a:p>
          <a:p>
            <a:pPr>
              <a:buNone/>
            </a:pPr>
            <a:r>
              <a:rPr lang="ja-JP" altLang="en-US" dirty="0" smtClean="0">
                <a:latin typeface="+mn-ea"/>
              </a:rPr>
              <a:t>「最近は保護から退所のための準備に力点が移っている」（以上，児童支援施設）</a:t>
            </a:r>
            <a:endParaRPr lang="en-US" altLang="ja-JP" dirty="0" smtClean="0">
              <a:latin typeface="+mn-ea"/>
            </a:endParaRPr>
          </a:p>
          <a:p>
            <a:pPr>
              <a:buNone/>
            </a:pPr>
            <a:r>
              <a:rPr kumimoji="1" lang="ja-JP" altLang="en-US" dirty="0" smtClean="0">
                <a:latin typeface="+mn-ea"/>
              </a:rPr>
              <a:t>「韓国では</a:t>
            </a:r>
            <a:r>
              <a:rPr kumimoji="1" lang="en-US" altLang="ja-JP" dirty="0" smtClean="0">
                <a:latin typeface="+mn-ea"/>
              </a:rPr>
              <a:t>3</a:t>
            </a:r>
            <a:r>
              <a:rPr kumimoji="1" lang="ja-JP" altLang="en-US" dirty="0" smtClean="0">
                <a:latin typeface="+mn-ea"/>
              </a:rPr>
              <a:t>年が限度で</a:t>
            </a:r>
            <a:r>
              <a:rPr kumimoji="1" lang="en-US" altLang="ja-JP" dirty="0" smtClean="0">
                <a:latin typeface="+mn-ea"/>
              </a:rPr>
              <a:t>2</a:t>
            </a:r>
            <a:r>
              <a:rPr kumimoji="1" lang="ja-JP" altLang="en-US" dirty="0" smtClean="0">
                <a:latin typeface="+mn-ea"/>
              </a:rPr>
              <a:t>年延長できるだけ，日本では長くいる傾向があるようだが，何年も居れるのはおかしいのではないか，日本では「公」が担当しているのでズルズル感があるのでは？」（母子生活支援施設）</a:t>
            </a:r>
            <a:endParaRPr kumimoji="1" lang="en-US" altLang="ja-JP" dirty="0" smtClean="0">
              <a:latin typeface="+mn-ea"/>
            </a:endParaRPr>
          </a:p>
          <a:p>
            <a:pPr>
              <a:buNone/>
            </a:pPr>
            <a:r>
              <a:rPr lang="ja-JP" altLang="en-US" dirty="0" smtClean="0">
                <a:solidFill>
                  <a:srgbClr val="C00000"/>
                </a:solidFill>
                <a:latin typeface="+mn-ea"/>
              </a:rPr>
              <a:t>→文化の違いもあるが子どもの「社会的自立」を促進する上で参考になる点も多い．</a:t>
            </a:r>
            <a:endParaRPr kumimoji="1" lang="en-US" altLang="ja-JP" dirty="0" smtClean="0">
              <a:solidFill>
                <a:srgbClr val="C00000"/>
              </a:solidFill>
              <a:latin typeface="+mn-ea"/>
            </a:endParaRPr>
          </a:p>
          <a:p>
            <a:endParaRPr kumimoji="1" lang="ja-JP" altLang="en-US" dirty="0">
              <a:latin typeface="+mn-ea"/>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17</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おわりに（</a:t>
            </a:r>
            <a:r>
              <a:rPr kumimoji="1" lang="en-US" altLang="ja-JP" dirty="0" smtClean="0"/>
              <a:t>concluding remarks</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latin typeface="+mn-ea"/>
              </a:rPr>
              <a:t>マクロ的には海外の取組み（</a:t>
            </a:r>
            <a:r>
              <a:rPr kumimoji="1" lang="en-US" altLang="ja-JP" dirty="0" smtClean="0">
                <a:latin typeface="+mn-ea"/>
              </a:rPr>
              <a:t>Head Start, Sure Start, WE </a:t>
            </a:r>
            <a:r>
              <a:rPr lang="en-US" altLang="ja-JP" dirty="0" smtClean="0">
                <a:latin typeface="+mn-ea"/>
              </a:rPr>
              <a:t>S</a:t>
            </a:r>
            <a:r>
              <a:rPr kumimoji="1" lang="en-US" altLang="ja-JP" dirty="0" smtClean="0">
                <a:latin typeface="+mn-ea"/>
              </a:rPr>
              <a:t>tart</a:t>
            </a:r>
            <a:r>
              <a:rPr kumimoji="1" lang="ja-JP" altLang="en-US" dirty="0" smtClean="0">
                <a:latin typeface="+mn-ea"/>
              </a:rPr>
              <a:t>）</a:t>
            </a:r>
            <a:r>
              <a:rPr lang="ja-JP" altLang="en-US" dirty="0" smtClean="0">
                <a:latin typeface="+mn-ea"/>
              </a:rPr>
              <a:t>や日本で</a:t>
            </a:r>
            <a:r>
              <a:rPr lang="ja-JP" altLang="en-US" dirty="0" smtClean="0">
                <a:latin typeface="+mn-ea"/>
              </a:rPr>
              <a:t>の経験（部落解放運動）を参考に．</a:t>
            </a:r>
            <a:r>
              <a:rPr lang="ja-JP" altLang="en-US" dirty="0" smtClean="0">
                <a:solidFill>
                  <a:srgbClr val="C00000"/>
                </a:solidFill>
                <a:latin typeface="+mn-ea"/>
              </a:rPr>
              <a:t>→とくに予算措置とその対費用効果を明確に．</a:t>
            </a:r>
            <a:endParaRPr lang="en-US" altLang="ja-JP" dirty="0" smtClean="0">
              <a:solidFill>
                <a:srgbClr val="C00000"/>
              </a:solidFill>
              <a:latin typeface="+mn-ea"/>
            </a:endParaRPr>
          </a:p>
          <a:p>
            <a:r>
              <a:rPr kumimoji="1" lang="ja-JP" altLang="en-US" dirty="0" smtClean="0">
                <a:latin typeface="+mn-ea"/>
              </a:rPr>
              <a:t>ミクロ的に</a:t>
            </a:r>
            <a:r>
              <a:rPr kumimoji="1" lang="ja-JP" altLang="en-US" dirty="0" smtClean="0">
                <a:latin typeface="+mn-ea"/>
              </a:rPr>
              <a:t>は政府のセーフティネット助成金での各自治体での取り組みなどを総合化し，言語化，明示化していく必要</a:t>
            </a:r>
            <a:r>
              <a:rPr kumimoji="1" lang="ja-JP" altLang="en-US" dirty="0" smtClean="0">
                <a:solidFill>
                  <a:srgbClr val="C00000"/>
                </a:solidFill>
                <a:latin typeface="+mn-ea"/>
              </a:rPr>
              <a:t>→評価項目と基準の明確化が必要．</a:t>
            </a:r>
            <a:endParaRPr kumimoji="1" lang="en-US" altLang="ja-JP" dirty="0" smtClean="0">
              <a:solidFill>
                <a:srgbClr val="C00000"/>
              </a:solidFill>
              <a:latin typeface="+mn-ea"/>
            </a:endParaRPr>
          </a:p>
          <a:p>
            <a:r>
              <a:rPr lang="ja-JP" altLang="en-US" dirty="0" smtClean="0">
                <a:latin typeface="+mn-ea"/>
              </a:rPr>
              <a:t>児童</a:t>
            </a:r>
            <a:r>
              <a:rPr lang="ja-JP" altLang="en-US" dirty="0" smtClean="0">
                <a:latin typeface="+mn-ea"/>
              </a:rPr>
              <a:t>養護施設などでの「社会的自立」支援のためにもコンピテンシーを核とした福祉・教育プログラム開発が必要</a:t>
            </a:r>
            <a:r>
              <a:rPr lang="ja-JP" altLang="en-US" dirty="0" smtClean="0">
                <a:solidFill>
                  <a:srgbClr val="C00000"/>
                </a:solidFill>
                <a:latin typeface="+mn-ea"/>
              </a:rPr>
              <a:t>→貧困に抗うコンピテンシーの概念の検討と，どうすればそれを高められるかについての精査が必要．</a:t>
            </a:r>
            <a:endParaRPr kumimoji="1" lang="ja-JP" altLang="en-US" dirty="0">
              <a:solidFill>
                <a:srgbClr val="C00000"/>
              </a:solidFill>
              <a:latin typeface="+mn-ea"/>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pPr/>
              <a:t>18</a:t>
            </a:fld>
            <a:endParaRPr kumimoji="1" lang="ja-JP"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mn-ea"/>
                <a:ea typeface="+mn-ea"/>
              </a:rPr>
              <a:t>はじめに　（</a:t>
            </a:r>
            <a:r>
              <a:rPr lang="en-US" altLang="ja-JP" dirty="0" smtClean="0">
                <a:latin typeface="+mn-ea"/>
                <a:ea typeface="+mn-ea"/>
              </a:rPr>
              <a:t>1</a:t>
            </a:r>
            <a:r>
              <a:rPr lang="ja-JP" altLang="en-US" dirty="0" smtClean="0">
                <a:latin typeface="+mn-ea"/>
                <a:ea typeface="+mn-ea"/>
              </a:rPr>
              <a:t>）</a:t>
            </a:r>
            <a:r>
              <a:rPr lang="en-US" altLang="ja-JP" dirty="0" smtClean="0">
                <a:latin typeface="+mn-ea"/>
                <a:ea typeface="+mn-ea"/>
              </a:rPr>
              <a:t/>
            </a:r>
            <a:br>
              <a:rPr lang="en-US" altLang="ja-JP" dirty="0" smtClean="0">
                <a:latin typeface="+mn-ea"/>
                <a:ea typeface="+mn-ea"/>
              </a:rPr>
            </a:br>
            <a:r>
              <a:rPr lang="en-US" altLang="ja-JP" dirty="0" smtClean="0">
                <a:latin typeface="+mn-lt"/>
                <a:ea typeface="+mn-ea"/>
              </a:rPr>
              <a:t>Introduction 1</a:t>
            </a:r>
            <a:endParaRPr kumimoji="1" lang="ja-JP" altLang="en-US" dirty="0">
              <a:latin typeface="+mn-lt"/>
              <a:ea typeface="+mn-ea"/>
            </a:endParaRPr>
          </a:p>
        </p:txBody>
      </p:sp>
      <p:sp>
        <p:nvSpPr>
          <p:cNvPr id="3" name="コンテンツ プレースホルダ 2"/>
          <p:cNvSpPr>
            <a:spLocks noGrp="1"/>
          </p:cNvSpPr>
          <p:nvPr>
            <p:ph idx="1"/>
          </p:nvPr>
        </p:nvSpPr>
        <p:spPr/>
        <p:txBody>
          <a:bodyPr>
            <a:normAutofit fontScale="92500" lnSpcReduction="20000"/>
          </a:bodyPr>
          <a:lstStyle/>
          <a:p>
            <a:pPr>
              <a:buNone/>
            </a:pPr>
            <a:r>
              <a:rPr kumimoji="1" lang="ja-JP" altLang="en-US" dirty="0" smtClean="0">
                <a:latin typeface="+mn-ea"/>
              </a:rPr>
              <a:t>科研費プロジェクト「貧困に対する子どものコンピテンシーをはぐくむ福祉・教育プログラム開発」（</a:t>
            </a:r>
            <a:r>
              <a:rPr kumimoji="1" lang="en-US" altLang="ja-JP" dirty="0" smtClean="0">
                <a:latin typeface="+mn-ea"/>
              </a:rPr>
              <a:t>2011</a:t>
            </a:r>
            <a:r>
              <a:rPr kumimoji="1" lang="ja-JP" altLang="en-US" dirty="0" smtClean="0">
                <a:latin typeface="+mn-ea"/>
              </a:rPr>
              <a:t>～</a:t>
            </a:r>
            <a:r>
              <a:rPr kumimoji="1" lang="en-US" altLang="ja-JP" dirty="0" smtClean="0">
                <a:latin typeface="+mn-ea"/>
              </a:rPr>
              <a:t>13</a:t>
            </a:r>
            <a:r>
              <a:rPr kumimoji="1" lang="ja-JP" altLang="en-US" dirty="0" smtClean="0">
                <a:latin typeface="+mn-ea"/>
              </a:rPr>
              <a:t>年）</a:t>
            </a:r>
            <a:r>
              <a:rPr kumimoji="1" lang="ja-JP" altLang="en-US" dirty="0" smtClean="0">
                <a:solidFill>
                  <a:srgbClr val="C00000"/>
                </a:solidFill>
                <a:latin typeface="+mn-ea"/>
              </a:rPr>
              <a:t>→詳しくは配布資料を参照</a:t>
            </a:r>
            <a:endParaRPr kumimoji="1" lang="en-US" altLang="ja-JP" dirty="0" smtClean="0">
              <a:solidFill>
                <a:srgbClr val="C00000"/>
              </a:solidFill>
              <a:latin typeface="+mn-ea"/>
            </a:endParaRPr>
          </a:p>
          <a:p>
            <a:pPr>
              <a:buNone/>
            </a:pPr>
            <a:r>
              <a:rPr lang="ja-JP" altLang="ja-JP" dirty="0" smtClean="0">
                <a:latin typeface="+mn-ea"/>
              </a:rPr>
              <a:t>近年子どもの貧困がわが国でも注目されるようになった．次代を担う子どもの貧困は貧困の世代間再生産につながる．しかし，</a:t>
            </a:r>
            <a:r>
              <a:rPr lang="ja-JP" altLang="ja-JP" u="sng" dirty="0" smtClean="0">
                <a:latin typeface="+mn-ea"/>
              </a:rPr>
              <a:t>こうした事態に対してどのように改善を図るべきかについての実践的プログラム開発研究はそれほど進展していない．</a:t>
            </a:r>
            <a:endParaRPr lang="ja-JP" altLang="ja-JP" dirty="0" smtClean="0">
              <a:latin typeface="+mn-ea"/>
            </a:endParaRPr>
          </a:p>
          <a:p>
            <a:pPr>
              <a:buNone/>
            </a:pPr>
            <a:r>
              <a:rPr lang="ja-JP" altLang="ja-JP" u="sng" dirty="0" smtClean="0">
                <a:latin typeface="+mn-ea"/>
              </a:rPr>
              <a:t>子どもの貧困をもたらす要因をマクロ的に解明するとともに，それを踏まえて，ミクロの福祉</a:t>
            </a:r>
            <a:r>
              <a:rPr lang="ja-JP" altLang="en-US" u="sng" dirty="0" smtClean="0">
                <a:latin typeface="+mn-ea"/>
              </a:rPr>
              <a:t>・教育</a:t>
            </a:r>
            <a:r>
              <a:rPr lang="ja-JP" altLang="ja-JP" u="sng" dirty="0" smtClean="0">
                <a:latin typeface="+mn-ea"/>
              </a:rPr>
              <a:t>実践がどのように対応すべき</a:t>
            </a:r>
            <a:r>
              <a:rPr lang="ja-JP" altLang="en-US" u="sng" dirty="0" smtClean="0">
                <a:latin typeface="+mn-ea"/>
              </a:rPr>
              <a:t>か</a:t>
            </a:r>
            <a:r>
              <a:rPr lang="ja-JP" altLang="ja-JP" u="sng" dirty="0" smtClean="0">
                <a:latin typeface="+mn-ea"/>
              </a:rPr>
              <a:t>を明らかにすることが本研究の問題意識である．</a:t>
            </a:r>
            <a:r>
              <a:rPr lang="ja-JP" altLang="en-US" u="sng" dirty="0" smtClean="0">
                <a:solidFill>
                  <a:srgbClr val="C00000"/>
                </a:solidFill>
                <a:latin typeface="+mn-ea"/>
              </a:rPr>
              <a:t>→「マクロとミクロの架橋」</a:t>
            </a:r>
            <a:endParaRPr lang="ja-JP" altLang="ja-JP" dirty="0" smtClean="0">
              <a:solidFill>
                <a:srgbClr val="C00000"/>
              </a:solidFill>
              <a:latin typeface="+mn-ea"/>
            </a:endParaRPr>
          </a:p>
          <a:p>
            <a:pPr>
              <a:buNone/>
            </a:pPr>
            <a:endParaRPr kumimoji="1" lang="ja-JP" altLang="en-US" dirty="0">
              <a:latin typeface="+mn-ea"/>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mn-ea"/>
              </a:rPr>
              <a:pPr/>
              <a:t>2</a:t>
            </a:fld>
            <a:endParaRPr kumimoji="1" lang="ja-JP" altLang="en-US" sz="2000" dirty="0">
              <a:latin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ＭＳ Ｐゴシック" pitchFamily="50" charset="-128"/>
                <a:ea typeface="ＭＳ Ｐゴシック" pitchFamily="50" charset="-128"/>
              </a:rPr>
              <a:t>はじめに（ </a:t>
            </a:r>
            <a:r>
              <a:rPr lang="en-US" altLang="ja-JP" dirty="0" smtClean="0">
                <a:latin typeface="ＭＳ Ｐゴシック" pitchFamily="50" charset="-128"/>
                <a:ea typeface="ＭＳ Ｐゴシック" pitchFamily="50" charset="-128"/>
              </a:rPr>
              <a:t>2</a:t>
            </a:r>
            <a:r>
              <a:rPr lang="ja-JP" altLang="en-US" dirty="0" smtClean="0">
                <a:latin typeface="ＭＳ Ｐゴシック" pitchFamily="50" charset="-128"/>
                <a:ea typeface="ＭＳ Ｐゴシック" pitchFamily="50" charset="-128"/>
              </a:rPr>
              <a:t>）</a:t>
            </a:r>
            <a:r>
              <a:rPr lang="en-US" altLang="ja-JP" dirty="0" smtClean="0">
                <a:latin typeface="ＭＳ Ｐゴシック" pitchFamily="50" charset="-128"/>
                <a:ea typeface="ＭＳ Ｐゴシック" pitchFamily="50" charset="-128"/>
              </a:rPr>
              <a:t/>
            </a:r>
            <a:br>
              <a:rPr lang="en-US" altLang="ja-JP" dirty="0" smtClean="0">
                <a:latin typeface="ＭＳ Ｐゴシック" pitchFamily="50" charset="-128"/>
                <a:ea typeface="ＭＳ Ｐゴシック" pitchFamily="50" charset="-128"/>
              </a:rPr>
            </a:br>
            <a:r>
              <a:rPr lang="en-US" altLang="ja-JP" dirty="0" smtClean="0">
                <a:latin typeface="ＭＳ Ｐゴシック" pitchFamily="50" charset="-128"/>
                <a:ea typeface="ＭＳ Ｐゴシック" pitchFamily="50" charset="-128"/>
              </a:rPr>
              <a:t>Introduction 2</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lstStyle/>
          <a:p>
            <a:r>
              <a:rPr lang="ja-JP" altLang="en-US" dirty="0" smtClean="0">
                <a:latin typeface="ＭＳ Ｐゴシック" pitchFamily="50" charset="-128"/>
                <a:ea typeface="ＭＳ Ｐゴシック" pitchFamily="50" charset="-128"/>
              </a:rPr>
              <a:t>このプロジェクト</a:t>
            </a:r>
            <a:r>
              <a:rPr lang="ja-JP" altLang="en-US" dirty="0" smtClean="0">
                <a:latin typeface="ＭＳ Ｐゴシック" pitchFamily="50" charset="-128"/>
                <a:ea typeface="ＭＳ Ｐゴシック" pitchFamily="50" charset="-128"/>
              </a:rPr>
              <a:t>の</a:t>
            </a:r>
            <a:r>
              <a:rPr lang="ja-JP" altLang="en-US" dirty="0" smtClean="0">
                <a:solidFill>
                  <a:srgbClr val="C00000"/>
                </a:solidFill>
                <a:latin typeface="ＭＳ Ｐゴシック" pitchFamily="50" charset="-128"/>
                <a:ea typeface="ＭＳ Ｐゴシック" pitchFamily="50" charset="-128"/>
              </a:rPr>
              <a:t>問題</a:t>
            </a:r>
            <a:r>
              <a:rPr lang="ja-JP" altLang="en-US" dirty="0" smtClean="0">
                <a:solidFill>
                  <a:srgbClr val="C00000"/>
                </a:solidFill>
                <a:latin typeface="ＭＳ Ｐゴシック" pitchFamily="50" charset="-128"/>
                <a:ea typeface="ＭＳ Ｐゴシック" pitchFamily="50" charset="-128"/>
              </a:rPr>
              <a:t>意識</a:t>
            </a:r>
            <a:r>
              <a:rPr lang="ja-JP" altLang="en-US" dirty="0" smtClean="0">
                <a:latin typeface="ＭＳ Ｐゴシック" pitchFamily="50" charset="-128"/>
                <a:ea typeface="ＭＳ Ｐゴシック" pitchFamily="50" charset="-128"/>
              </a:rPr>
              <a:t>や設計および研究プロセスを中心に報告</a:t>
            </a:r>
            <a:endParaRPr lang="en-US" altLang="ja-JP" dirty="0" smtClean="0">
              <a:latin typeface="ＭＳ Ｐゴシック" pitchFamily="50" charset="-128"/>
              <a:ea typeface="ＭＳ Ｐゴシック" pitchFamily="50" charset="-128"/>
            </a:endParaRPr>
          </a:p>
          <a:p>
            <a:r>
              <a:rPr lang="ja-JP" altLang="en-US" dirty="0" smtClean="0">
                <a:latin typeface="ＭＳ Ｐゴシック" pitchFamily="50" charset="-128"/>
                <a:ea typeface="ＭＳ Ｐゴシック" pitchFamily="50" charset="-128"/>
              </a:rPr>
              <a:t>とくに，まだ先行研究では十分に解明されていない</a:t>
            </a:r>
            <a:r>
              <a:rPr lang="ja-JP" altLang="en-US" dirty="0" smtClean="0">
                <a:solidFill>
                  <a:srgbClr val="C00000"/>
                </a:solidFill>
                <a:latin typeface="ＭＳ Ｐゴシック" pitchFamily="50" charset="-128"/>
                <a:ea typeface="ＭＳ Ｐゴシック" pitchFamily="50" charset="-128"/>
              </a:rPr>
              <a:t>「論点と課題</a:t>
            </a:r>
            <a:r>
              <a:rPr lang="ja-JP" altLang="en-US" dirty="0" smtClean="0">
                <a:solidFill>
                  <a:srgbClr val="C00000"/>
                </a:solidFill>
                <a:latin typeface="ＭＳ Ｐゴシック" pitchFamily="50" charset="-128"/>
                <a:ea typeface="ＭＳ Ｐゴシック" pitchFamily="50" charset="-128"/>
              </a:rPr>
              <a:t>」（赤字で表示）</a:t>
            </a:r>
            <a:r>
              <a:rPr lang="ja-JP" altLang="en-US" dirty="0" smtClean="0">
                <a:latin typeface="ＭＳ Ｐゴシック" pitchFamily="50" charset="-128"/>
                <a:ea typeface="ＭＳ Ｐゴシック" pitchFamily="50" charset="-128"/>
              </a:rPr>
              <a:t>を</a:t>
            </a:r>
            <a:r>
              <a:rPr lang="ja-JP" altLang="en-US" dirty="0" smtClean="0">
                <a:latin typeface="ＭＳ Ｐゴシック" pitchFamily="50" charset="-128"/>
                <a:ea typeface="ＭＳ Ｐゴシック" pitchFamily="50" charset="-128"/>
              </a:rPr>
              <a:t>提示．</a:t>
            </a:r>
            <a:endParaRPr lang="en-US" altLang="ja-JP" dirty="0" smtClean="0">
              <a:latin typeface="ＭＳ Ｐゴシック" pitchFamily="50" charset="-128"/>
              <a:ea typeface="ＭＳ Ｐゴシック" pitchFamily="50" charset="-128"/>
            </a:endParaRPr>
          </a:p>
          <a:p>
            <a:r>
              <a:rPr lang="ja-JP" altLang="en-US" dirty="0" smtClean="0">
                <a:latin typeface="ＭＳ Ｐゴシック" pitchFamily="50" charset="-128"/>
                <a:ea typeface="ＭＳ Ｐゴシック" pitchFamily="50" charset="-128"/>
              </a:rPr>
              <a:t>皆さま方の批判，異論を歓迎</a:t>
            </a:r>
            <a:r>
              <a:rPr lang="ja-JP" altLang="en-US" dirty="0" smtClean="0">
                <a:solidFill>
                  <a:srgbClr val="C00000"/>
                </a:solidFill>
                <a:latin typeface="ＭＳ Ｐゴシック" pitchFamily="50" charset="-128"/>
                <a:ea typeface="ＭＳ Ｐゴシック" pitchFamily="50" charset="-128"/>
              </a:rPr>
              <a:t>→</a:t>
            </a:r>
            <a:r>
              <a:rPr lang="en-US" altLang="ja-JP" dirty="0" smtClean="0">
                <a:solidFill>
                  <a:srgbClr val="C00000"/>
                </a:solidFill>
                <a:latin typeface="ＭＳ Ｐゴシック" pitchFamily="50" charset="-128"/>
                <a:ea typeface="ＭＳ Ｐゴシック" pitchFamily="50" charset="-128"/>
              </a:rPr>
              <a:t>2</a:t>
            </a:r>
            <a:r>
              <a:rPr lang="ja-JP" altLang="en-US" dirty="0" smtClean="0">
                <a:solidFill>
                  <a:srgbClr val="C00000"/>
                </a:solidFill>
                <a:latin typeface="ＭＳ Ｐゴシック" pitchFamily="50" charset="-128"/>
                <a:ea typeface="ＭＳ Ｐゴシック" pitchFamily="50" charset="-128"/>
              </a:rPr>
              <a:t>年目以降のプロジェクト研究に反映</a:t>
            </a:r>
            <a:endParaRPr lang="en-US" altLang="ja-JP" dirty="0" smtClean="0">
              <a:solidFill>
                <a:srgbClr val="C00000"/>
              </a:solidFill>
              <a:latin typeface="ＭＳ Ｐゴシック" pitchFamily="50" charset="-128"/>
              <a:ea typeface="ＭＳ Ｐゴシック" pitchFamily="50" charset="-128"/>
            </a:endParaRPr>
          </a:p>
          <a:p>
            <a:endParaRPr lang="en-US" altLang="ja-JP" dirty="0" smtClean="0">
              <a:latin typeface="ＭＳ Ｐゴシック" pitchFamily="50" charset="-128"/>
              <a:ea typeface="ＭＳ Ｐゴシック" pitchFamily="50" charset="-128"/>
            </a:endParaRPr>
          </a:p>
          <a:p>
            <a:endParaRPr lang="en-US" altLang="ja-JP" dirty="0" smtClean="0">
              <a:latin typeface="ＭＳ Ｐゴシック" pitchFamily="50" charset="-128"/>
              <a:ea typeface="ＭＳ Ｐゴシック" pitchFamily="50" charset="-128"/>
            </a:endParaRPr>
          </a:p>
          <a:p>
            <a:endParaRPr kumimoji="1" lang="ja-JP" altLang="en-US" dirty="0">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3</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ＭＳ Ｐゴシック" pitchFamily="50" charset="-128"/>
                <a:ea typeface="ＭＳ Ｐゴシック" pitchFamily="50" charset="-128"/>
              </a:rPr>
              <a:t>目次</a:t>
            </a:r>
            <a:r>
              <a:rPr lang="en-US" altLang="ja-JP" dirty="0" smtClean="0">
                <a:latin typeface="ＭＳ Ｐゴシック" pitchFamily="50" charset="-128"/>
                <a:ea typeface="ＭＳ Ｐゴシック" pitchFamily="50" charset="-128"/>
              </a:rPr>
              <a:t/>
            </a:r>
            <a:br>
              <a:rPr lang="en-US" altLang="ja-JP" dirty="0" smtClean="0">
                <a:latin typeface="ＭＳ Ｐゴシック" pitchFamily="50" charset="-128"/>
                <a:ea typeface="ＭＳ Ｐゴシック" pitchFamily="50" charset="-128"/>
              </a:rPr>
            </a:br>
            <a:r>
              <a:rPr lang="en-US" altLang="ja-JP" dirty="0" smtClean="0">
                <a:solidFill>
                  <a:srgbClr val="C00000"/>
                </a:solidFill>
                <a:latin typeface="ＭＳ Ｐゴシック" pitchFamily="50" charset="-128"/>
                <a:ea typeface="ＭＳ Ｐゴシック" pitchFamily="50" charset="-128"/>
              </a:rPr>
              <a:t>Contents</a:t>
            </a:r>
            <a:endParaRPr kumimoji="1" lang="ja-JP" altLang="en-US" dirty="0">
              <a:solidFill>
                <a:srgbClr val="C00000"/>
              </a:solidFill>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lnSpcReduction="10000"/>
          </a:bodyPr>
          <a:lstStyle/>
          <a:p>
            <a:pPr>
              <a:buNone/>
            </a:pPr>
            <a:r>
              <a:rPr kumimoji="1" lang="ja-JP" altLang="en-US" dirty="0" smtClean="0">
                <a:latin typeface="ＭＳ Ｐゴシック" pitchFamily="50" charset="-128"/>
                <a:ea typeface="ＭＳ Ｐゴシック" pitchFamily="50" charset="-128"/>
              </a:rPr>
              <a:t>１．はじめに</a:t>
            </a:r>
            <a:r>
              <a:rPr kumimoji="1" lang="ja-JP" altLang="en-US" dirty="0" smtClean="0">
                <a:solidFill>
                  <a:srgbClr val="C00000"/>
                </a:solidFill>
                <a:latin typeface="ＭＳ Ｐゴシック" pitchFamily="50" charset="-128"/>
                <a:ea typeface="ＭＳ Ｐゴシック" pitchFamily="50" charset="-128"/>
              </a:rPr>
              <a:t>（</a:t>
            </a:r>
            <a:r>
              <a:rPr kumimoji="1" lang="en-US" altLang="ja-JP" dirty="0" smtClean="0">
                <a:solidFill>
                  <a:srgbClr val="C00000"/>
                </a:solidFill>
                <a:latin typeface="ＭＳ Ｐゴシック" pitchFamily="50" charset="-128"/>
                <a:ea typeface="ＭＳ Ｐゴシック" pitchFamily="50" charset="-128"/>
              </a:rPr>
              <a:t>introduction</a:t>
            </a:r>
            <a:r>
              <a:rPr kumimoji="1" lang="ja-JP" altLang="en-US" dirty="0" smtClean="0">
                <a:solidFill>
                  <a:srgbClr val="C00000"/>
                </a:solidFill>
                <a:latin typeface="ＭＳ Ｐゴシック" pitchFamily="50" charset="-128"/>
                <a:ea typeface="ＭＳ Ｐゴシック" pitchFamily="50" charset="-128"/>
              </a:rPr>
              <a:t>）</a:t>
            </a:r>
            <a:endParaRPr kumimoji="1" lang="en-US" altLang="ja-JP" dirty="0" smtClean="0">
              <a:solidFill>
                <a:srgbClr val="C00000"/>
              </a:solidFill>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２．研究プロジェクトのあらまし</a:t>
            </a:r>
            <a:r>
              <a:rPr lang="ja-JP" altLang="en-US" dirty="0" smtClean="0">
                <a:solidFill>
                  <a:srgbClr val="C00000"/>
                </a:solidFill>
                <a:latin typeface="ＭＳ Ｐゴシック" pitchFamily="50" charset="-128"/>
                <a:ea typeface="ＭＳ Ｐゴシック" pitchFamily="50" charset="-128"/>
              </a:rPr>
              <a:t>（</a:t>
            </a:r>
            <a:r>
              <a:rPr lang="en-US" altLang="ja-JP" dirty="0" smtClean="0">
                <a:solidFill>
                  <a:srgbClr val="C00000"/>
                </a:solidFill>
                <a:latin typeface="ＭＳ Ｐゴシック" pitchFamily="50" charset="-128"/>
                <a:ea typeface="ＭＳ Ｐゴシック" pitchFamily="50" charset="-128"/>
              </a:rPr>
              <a:t>outline of the project</a:t>
            </a:r>
            <a:r>
              <a:rPr lang="ja-JP" altLang="en-US" dirty="0" smtClean="0">
                <a:solidFill>
                  <a:srgbClr val="C00000"/>
                </a:solidFill>
                <a:latin typeface="ＭＳ Ｐゴシック" pitchFamily="50" charset="-128"/>
                <a:ea typeface="ＭＳ Ｐゴシック" pitchFamily="50" charset="-128"/>
              </a:rPr>
              <a:t>）</a:t>
            </a:r>
            <a:endParaRPr lang="en-US" altLang="ja-JP" dirty="0" smtClean="0">
              <a:solidFill>
                <a:srgbClr val="C00000"/>
              </a:solidFill>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３．コンピテンシーへの注目</a:t>
            </a:r>
            <a:r>
              <a:rPr lang="ja-JP" altLang="en-US" dirty="0" smtClean="0">
                <a:solidFill>
                  <a:srgbClr val="C00000"/>
                </a:solidFill>
                <a:latin typeface="ＭＳ Ｐゴシック" pitchFamily="50" charset="-128"/>
                <a:ea typeface="ＭＳ Ｐゴシック" pitchFamily="50" charset="-128"/>
              </a:rPr>
              <a:t>（</a:t>
            </a:r>
            <a:r>
              <a:rPr lang="en-US" altLang="ja-JP" dirty="0" smtClean="0">
                <a:solidFill>
                  <a:srgbClr val="C00000"/>
                </a:solidFill>
                <a:latin typeface="ＭＳ Ｐゴシック" pitchFamily="50" charset="-128"/>
                <a:ea typeface="ＭＳ Ｐゴシック" pitchFamily="50" charset="-128"/>
              </a:rPr>
              <a:t>spotlight to “competency”</a:t>
            </a:r>
            <a:r>
              <a:rPr lang="ja-JP" altLang="en-US" dirty="0" smtClean="0">
                <a:solidFill>
                  <a:srgbClr val="C00000"/>
                </a:solidFill>
                <a:latin typeface="ＭＳ Ｐゴシック" pitchFamily="50" charset="-128"/>
                <a:ea typeface="ＭＳ Ｐゴシック" pitchFamily="50" charset="-128"/>
              </a:rPr>
              <a:t>）</a:t>
            </a:r>
            <a:endParaRPr lang="en-US" altLang="ja-JP" dirty="0" smtClean="0">
              <a:solidFill>
                <a:srgbClr val="C00000"/>
              </a:solidFill>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４</a:t>
            </a:r>
            <a:r>
              <a:rPr kumimoji="1" lang="ja-JP" altLang="en-US" dirty="0" smtClean="0">
                <a:latin typeface="ＭＳ Ｐゴシック" pitchFamily="50" charset="-128"/>
                <a:ea typeface="ＭＳ Ｐゴシック" pitchFamily="50" charset="-128"/>
              </a:rPr>
              <a:t>．海外の取組み（韓国</a:t>
            </a:r>
            <a:r>
              <a:rPr kumimoji="1" lang="en-US" altLang="ja-JP" dirty="0" smtClean="0">
                <a:latin typeface="ＭＳ Ｐゴシック" pitchFamily="50" charset="-128"/>
                <a:ea typeface="ＭＳ Ｐゴシック" pitchFamily="50" charset="-128"/>
              </a:rPr>
              <a:t>WE Start</a:t>
            </a:r>
            <a:r>
              <a:rPr lang="ja-JP" altLang="en-US" dirty="0" smtClean="0">
                <a:latin typeface="ＭＳ Ｐゴシック" pitchFamily="50" charset="-128"/>
                <a:ea typeface="ＭＳ Ｐゴシック" pitchFamily="50" charset="-128"/>
              </a:rPr>
              <a:t>）と日本</a:t>
            </a:r>
            <a:r>
              <a:rPr kumimoji="1" lang="ja-JP" altLang="en-US" dirty="0" smtClean="0">
                <a:latin typeface="ＭＳ Ｐゴシック" pitchFamily="50" charset="-128"/>
                <a:ea typeface="ＭＳ Ｐゴシック" pitchFamily="50" charset="-128"/>
              </a:rPr>
              <a:t>の取組み</a:t>
            </a:r>
            <a:r>
              <a:rPr kumimoji="1" lang="ja-JP" altLang="en-US" dirty="0" smtClean="0">
                <a:solidFill>
                  <a:srgbClr val="C00000"/>
                </a:solidFill>
                <a:latin typeface="ＭＳ Ｐゴシック" pitchFamily="50" charset="-128"/>
                <a:ea typeface="ＭＳ Ｐゴシック" pitchFamily="50" charset="-128"/>
              </a:rPr>
              <a:t>（</a:t>
            </a:r>
            <a:r>
              <a:rPr kumimoji="1" lang="en-US" altLang="ja-JP" dirty="0" smtClean="0">
                <a:solidFill>
                  <a:srgbClr val="C00000"/>
                </a:solidFill>
                <a:latin typeface="ＭＳ Ｐゴシック" pitchFamily="50" charset="-128"/>
                <a:ea typeface="ＭＳ Ｐゴシック" pitchFamily="50" charset="-128"/>
              </a:rPr>
              <a:t>approaches to child poverty, Korea and Japan</a:t>
            </a:r>
            <a:r>
              <a:rPr kumimoji="1" lang="ja-JP" altLang="en-US" dirty="0" smtClean="0">
                <a:solidFill>
                  <a:srgbClr val="C00000"/>
                </a:solidFill>
                <a:latin typeface="ＭＳ Ｐゴシック" pitchFamily="50" charset="-128"/>
                <a:ea typeface="ＭＳ Ｐゴシック" pitchFamily="50" charset="-128"/>
              </a:rPr>
              <a:t>）</a:t>
            </a:r>
            <a:endParaRPr kumimoji="1" lang="en-US" altLang="ja-JP" dirty="0" smtClean="0">
              <a:solidFill>
                <a:srgbClr val="C00000"/>
              </a:solidFill>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５．児童養護施設と子どもの自立支援</a:t>
            </a:r>
            <a:r>
              <a:rPr lang="ja-JP" altLang="en-US" dirty="0" smtClean="0">
                <a:solidFill>
                  <a:srgbClr val="C00000"/>
                </a:solidFill>
                <a:latin typeface="ＭＳ Ｐゴシック" pitchFamily="50" charset="-128"/>
                <a:ea typeface="ＭＳ Ｐゴシック" pitchFamily="50" charset="-128"/>
              </a:rPr>
              <a:t>（</a:t>
            </a:r>
            <a:r>
              <a:rPr lang="en-US" altLang="ja-JP" dirty="0" smtClean="0">
                <a:solidFill>
                  <a:srgbClr val="C00000"/>
                </a:solidFill>
                <a:latin typeface="ＭＳ Ｐゴシック" pitchFamily="50" charset="-128"/>
                <a:ea typeface="ＭＳ Ｐゴシック" pitchFamily="50" charset="-128"/>
              </a:rPr>
              <a:t>support for the children’s independency </a:t>
            </a:r>
            <a:r>
              <a:rPr lang="ja-JP" altLang="en-US" dirty="0" smtClean="0">
                <a:solidFill>
                  <a:srgbClr val="C00000"/>
                </a:solidFill>
                <a:latin typeface="ＭＳ Ｐゴシック" pitchFamily="50" charset="-128"/>
                <a:ea typeface="ＭＳ Ｐゴシック" pitchFamily="50" charset="-128"/>
              </a:rPr>
              <a:t>）</a:t>
            </a:r>
            <a:endParaRPr lang="en-US" altLang="ja-JP" dirty="0" smtClean="0">
              <a:solidFill>
                <a:srgbClr val="C00000"/>
              </a:solidFill>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６．おわりに</a:t>
            </a:r>
            <a:r>
              <a:rPr lang="ja-JP" altLang="en-US" dirty="0" smtClean="0">
                <a:solidFill>
                  <a:srgbClr val="C00000"/>
                </a:solidFill>
                <a:latin typeface="ＭＳ Ｐゴシック" pitchFamily="50" charset="-128"/>
                <a:ea typeface="ＭＳ Ｐゴシック" pitchFamily="50" charset="-128"/>
              </a:rPr>
              <a:t>（</a:t>
            </a:r>
            <a:r>
              <a:rPr lang="en-US" altLang="ja-JP" dirty="0" smtClean="0">
                <a:solidFill>
                  <a:srgbClr val="C00000"/>
                </a:solidFill>
                <a:latin typeface="ＭＳ Ｐゴシック" pitchFamily="50" charset="-128"/>
                <a:ea typeface="ＭＳ Ｐゴシック" pitchFamily="50" charset="-128"/>
              </a:rPr>
              <a:t>concluding remarks</a:t>
            </a:r>
            <a:r>
              <a:rPr lang="ja-JP" altLang="en-US" dirty="0" smtClean="0">
                <a:solidFill>
                  <a:srgbClr val="C00000"/>
                </a:solidFill>
                <a:latin typeface="ＭＳ Ｐゴシック" pitchFamily="50" charset="-128"/>
                <a:ea typeface="ＭＳ Ｐゴシック" pitchFamily="50" charset="-128"/>
              </a:rPr>
              <a:t>）</a:t>
            </a:r>
            <a:endParaRPr kumimoji="1" lang="ja-JP" altLang="en-US" dirty="0">
              <a:solidFill>
                <a:srgbClr val="C00000"/>
              </a:solidFill>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4</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研究プロジェクトのあらまし</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a:bodyPr>
          <a:lstStyle/>
          <a:p>
            <a:pPr>
              <a:buNone/>
            </a:pPr>
            <a:r>
              <a:rPr lang="ja-JP" altLang="ja-JP" sz="2800" u="sng" dirty="0" smtClean="0">
                <a:latin typeface="ＭＳ Ｐゴシック" pitchFamily="50" charset="-128"/>
                <a:ea typeface="ＭＳ Ｐゴシック" pitchFamily="50" charset="-128"/>
              </a:rPr>
              <a:t>本研究の第</a:t>
            </a:r>
            <a:r>
              <a:rPr lang="en-US" altLang="ja-JP" sz="2800" u="sng" dirty="0" smtClean="0">
                <a:latin typeface="ＭＳ Ｐゴシック" pitchFamily="50" charset="-128"/>
                <a:ea typeface="ＭＳ Ｐゴシック" pitchFamily="50" charset="-128"/>
              </a:rPr>
              <a:t>1</a:t>
            </a:r>
            <a:r>
              <a:rPr lang="ja-JP" altLang="ja-JP" sz="2800" u="sng" dirty="0" smtClean="0">
                <a:latin typeface="ＭＳ Ｐゴシック" pitchFamily="50" charset="-128"/>
                <a:ea typeface="ＭＳ Ｐゴシック" pitchFamily="50" charset="-128"/>
              </a:rPr>
              <a:t>の目的</a:t>
            </a:r>
            <a:r>
              <a:rPr lang="ja-JP" altLang="ja-JP" sz="2800" dirty="0" smtClean="0">
                <a:latin typeface="ＭＳ Ｐゴシック" pitchFamily="50" charset="-128"/>
                <a:ea typeface="ＭＳ Ｐゴシック" pitchFamily="50" charset="-128"/>
              </a:rPr>
              <a:t>は，親の社会経済階層と子どもの学力，健康状況，生活習慣と生活意識との関係を調査を通して明らかにし，貧困の連鎖を断ち切るためには何が有効であるかを示すことである．</a:t>
            </a:r>
            <a:endParaRPr lang="en-US" altLang="ja-JP" sz="2800" dirty="0" smtClean="0">
              <a:latin typeface="ＭＳ Ｐゴシック" pitchFamily="50" charset="-128"/>
              <a:ea typeface="ＭＳ Ｐゴシック" pitchFamily="50" charset="-128"/>
            </a:endParaRPr>
          </a:p>
          <a:p>
            <a:pPr>
              <a:buNone/>
            </a:pPr>
            <a:r>
              <a:rPr lang="ja-JP" altLang="ja-JP" sz="2800" u="sng" dirty="0" smtClean="0">
                <a:latin typeface="ＭＳ Ｐゴシック" pitchFamily="50" charset="-128"/>
                <a:ea typeface="ＭＳ Ｐゴシック" pitchFamily="50" charset="-128"/>
              </a:rPr>
              <a:t>第</a:t>
            </a:r>
            <a:r>
              <a:rPr lang="en-US" altLang="ja-JP" sz="2800" u="sng" dirty="0" smtClean="0">
                <a:latin typeface="ＭＳ Ｐゴシック" pitchFamily="50" charset="-128"/>
                <a:ea typeface="ＭＳ Ｐゴシック" pitchFamily="50" charset="-128"/>
              </a:rPr>
              <a:t>2</a:t>
            </a:r>
            <a:r>
              <a:rPr lang="ja-JP" altLang="ja-JP" sz="2800" u="sng" dirty="0" smtClean="0">
                <a:latin typeface="ＭＳ Ｐゴシック" pitchFamily="50" charset="-128"/>
                <a:ea typeface="ＭＳ Ｐゴシック" pitchFamily="50" charset="-128"/>
              </a:rPr>
              <a:t>の目的</a:t>
            </a:r>
            <a:r>
              <a:rPr lang="ja-JP" altLang="ja-JP" sz="2800" dirty="0" smtClean="0">
                <a:latin typeface="ＭＳ Ｐゴシック" pitchFamily="50" charset="-128"/>
                <a:ea typeface="ＭＳ Ｐゴシック" pitchFamily="50" charset="-128"/>
              </a:rPr>
              <a:t>は，貧困に直面する子どもが，自己の能力を高め，人生を切り開いていくことへの意欲やスキル（貧困に対するコンピテンシー）を身に付け，世代的な貧困の連鎖を断つための福祉・教育プログラムを開発することである．</a:t>
            </a:r>
            <a:r>
              <a:rPr lang="ja-JP" altLang="en-US" sz="2800" dirty="0" smtClean="0">
                <a:solidFill>
                  <a:srgbClr val="C00000"/>
                </a:solidFill>
                <a:latin typeface="ＭＳ Ｐゴシック" pitchFamily="50" charset="-128"/>
                <a:ea typeface="ＭＳ Ｐゴシック" pitchFamily="50" charset="-128"/>
              </a:rPr>
              <a:t>→今回の報告の主題</a:t>
            </a:r>
            <a:endParaRPr lang="ja-JP" altLang="ja-JP" sz="2800" dirty="0" smtClean="0">
              <a:solidFill>
                <a:srgbClr val="C00000"/>
              </a:solidFill>
              <a:latin typeface="ＭＳ Ｐゴシック" pitchFamily="50" charset="-128"/>
              <a:ea typeface="ＭＳ Ｐゴシック" pitchFamily="50" charset="-128"/>
            </a:endParaRPr>
          </a:p>
          <a:p>
            <a:endParaRPr kumimoji="1" lang="ja-JP" altLang="en-US" dirty="0">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5</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オブジェクト 1"/>
          <p:cNvPicPr>
            <a:picLocks noChangeArrowheads="1"/>
          </p:cNvPicPr>
          <p:nvPr/>
        </p:nvPicPr>
        <p:blipFill>
          <a:blip r:embed="rId3" cstate="print"/>
          <a:srcRect b="-237"/>
          <a:stretch>
            <a:fillRect/>
          </a:stretch>
        </p:blipFill>
        <p:spPr bwMode="auto">
          <a:xfrm>
            <a:off x="251520" y="1268760"/>
            <a:ext cx="8640960" cy="5040560"/>
          </a:xfrm>
          <a:prstGeom prst="rect">
            <a:avLst/>
          </a:prstGeom>
          <a:noFill/>
          <a:ln w="9525">
            <a:noFill/>
            <a:miter lim="800000"/>
            <a:headEnd/>
            <a:tailEnd/>
          </a:ln>
        </p:spPr>
      </p:pic>
      <p:sp>
        <p:nvSpPr>
          <p:cNvPr id="3" name="スライド番号プレースホルダ 2"/>
          <p:cNvSpPr>
            <a:spLocks noGrp="1"/>
          </p:cNvSpPr>
          <p:nvPr>
            <p:ph type="sldNum" sz="quarter" idx="12"/>
          </p:nvPr>
        </p:nvSpPr>
        <p:spPr/>
        <p:txBody>
          <a:bodyPr/>
          <a:lstStyle/>
          <a:p>
            <a:fld id="{7951CC73-97CB-409F-AD5E-7DAEEDE7B351}" type="slidenum">
              <a:rPr kumimoji="1" lang="ja-JP" altLang="en-US" sz="2000" smtClean="0"/>
              <a:pPr/>
              <a:t>6</a:t>
            </a:fld>
            <a:endParaRPr kumimoji="1" lang="ja-JP" alt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sz="3600" dirty="0" smtClean="0">
                <a:latin typeface="ＭＳ Ｐゴシック" pitchFamily="50" charset="-128"/>
                <a:ea typeface="ＭＳ Ｐゴシック" pitchFamily="50" charset="-128"/>
              </a:rPr>
              <a:t/>
            </a:r>
            <a:br>
              <a:rPr lang="en-US" altLang="ja-JP" sz="3600" dirty="0" smtClean="0">
                <a:latin typeface="ＭＳ Ｐゴシック" pitchFamily="50" charset="-128"/>
                <a:ea typeface="ＭＳ Ｐゴシック" pitchFamily="50" charset="-128"/>
              </a:rPr>
            </a:br>
            <a:r>
              <a:rPr lang="en-US" altLang="ja-JP" sz="3600" dirty="0" smtClean="0">
                <a:latin typeface="ＭＳ Ｐゴシック" pitchFamily="50" charset="-128"/>
                <a:ea typeface="ＭＳ Ｐゴシック" pitchFamily="50" charset="-128"/>
              </a:rPr>
              <a:t/>
            </a:r>
            <a:br>
              <a:rPr lang="en-US" altLang="ja-JP" sz="3600" dirty="0" smtClean="0">
                <a:latin typeface="ＭＳ Ｐゴシック" pitchFamily="50" charset="-128"/>
                <a:ea typeface="ＭＳ Ｐゴシック" pitchFamily="50" charset="-128"/>
              </a:rPr>
            </a:br>
            <a:r>
              <a:rPr lang="ja-JP" altLang="en-US" sz="3100" dirty="0" smtClean="0">
                <a:latin typeface="ＭＳ Ｐゴシック" pitchFamily="50" charset="-128"/>
                <a:ea typeface="ＭＳ Ｐゴシック" pitchFamily="50" charset="-128"/>
              </a:rPr>
              <a:t>コンピテンシーへの注目</a:t>
            </a:r>
            <a:r>
              <a:rPr lang="en-US" altLang="ja-JP" sz="3100" dirty="0" smtClean="0">
                <a:latin typeface="ＭＳ Ｐゴシック" pitchFamily="50" charset="-128"/>
                <a:ea typeface="ＭＳ Ｐゴシック" pitchFamily="50" charset="-128"/>
              </a:rPr>
              <a:t>1</a:t>
            </a:r>
            <a:br>
              <a:rPr lang="en-US" altLang="ja-JP" sz="3100" dirty="0" smtClean="0">
                <a:latin typeface="ＭＳ Ｐゴシック" pitchFamily="50" charset="-128"/>
                <a:ea typeface="ＭＳ Ｐゴシック" pitchFamily="50" charset="-128"/>
              </a:rPr>
            </a:br>
            <a:r>
              <a:rPr lang="ja-JP" altLang="en-US" sz="3100" dirty="0" smtClean="0">
                <a:latin typeface="ＭＳ Ｐゴシック" pitchFamily="50" charset="-128"/>
                <a:ea typeface="ＭＳ Ｐゴシック" pitchFamily="50" charset="-128"/>
              </a:rPr>
              <a:t>（</a:t>
            </a:r>
            <a:r>
              <a:rPr lang="en-US" altLang="ja-JP" sz="3100" dirty="0" smtClean="0">
                <a:latin typeface="ＭＳ Ｐゴシック" pitchFamily="50" charset="-128"/>
                <a:ea typeface="ＭＳ Ｐゴシック" pitchFamily="50" charset="-128"/>
              </a:rPr>
              <a:t>the contents of “competency”)</a:t>
            </a:r>
            <a:br>
              <a:rPr lang="en-US" altLang="ja-JP" sz="3100" dirty="0" smtClean="0">
                <a:latin typeface="ＭＳ Ｐゴシック" pitchFamily="50" charset="-128"/>
                <a:ea typeface="ＭＳ Ｐゴシック" pitchFamily="50" charset="-128"/>
              </a:rPr>
            </a:br>
            <a:r>
              <a:rPr lang="en-US" altLang="ja-JP" sz="3100" dirty="0" smtClean="0">
                <a:latin typeface="ＭＳ Ｐゴシック" pitchFamily="50" charset="-128"/>
                <a:ea typeface="ＭＳ Ｐゴシック" pitchFamily="50" charset="-128"/>
              </a:rPr>
              <a:t/>
            </a:r>
            <a:br>
              <a:rPr lang="en-US" altLang="ja-JP" sz="3100" dirty="0" smtClean="0">
                <a:latin typeface="ＭＳ Ｐゴシック" pitchFamily="50" charset="-128"/>
                <a:ea typeface="ＭＳ Ｐゴシック" pitchFamily="50" charset="-128"/>
              </a:rPr>
            </a:b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a:bodyPr>
          <a:lstStyle/>
          <a:p>
            <a:pPr>
              <a:buNone/>
            </a:pPr>
            <a:r>
              <a:rPr kumimoji="1" lang="en-US" altLang="ja-JP" dirty="0" smtClean="0">
                <a:latin typeface="ＭＳ Ｐゴシック" pitchFamily="50" charset="-128"/>
                <a:ea typeface="ＭＳ Ｐゴシック" pitchFamily="50" charset="-128"/>
              </a:rPr>
              <a:t>OECD(</a:t>
            </a:r>
            <a:r>
              <a:rPr kumimoji="1" lang="en-US" altLang="ja-JP" dirty="0" err="1" smtClean="0">
                <a:latin typeface="ＭＳ Ｐゴシック" pitchFamily="50" charset="-128"/>
                <a:ea typeface="ＭＳ Ｐゴシック" pitchFamily="50" charset="-128"/>
              </a:rPr>
              <a:t>DeSeCo</a:t>
            </a:r>
            <a:r>
              <a:rPr kumimoji="1" lang="en-US" altLang="ja-JP" dirty="0" smtClean="0">
                <a:latin typeface="ＭＳ Ｐゴシック" pitchFamily="50" charset="-128"/>
                <a:ea typeface="ＭＳ Ｐゴシック" pitchFamily="50" charset="-128"/>
              </a:rPr>
              <a:t>)</a:t>
            </a:r>
            <a:r>
              <a:rPr kumimoji="1" lang="ja-JP" altLang="en-US" dirty="0" smtClean="0">
                <a:latin typeface="ＭＳ Ｐゴシック" pitchFamily="50" charset="-128"/>
                <a:ea typeface="ＭＳ Ｐゴシック" pitchFamily="50" charset="-128"/>
              </a:rPr>
              <a:t>によるコンピテンシー「ある職務や状況において，期待される業績を安定的・継続的に達成している人材に，一貫してみられる行動・態度・思考・判断・選択などにおける傾向や特性」</a:t>
            </a:r>
            <a:endParaRPr kumimoji="1" lang="en-US" altLang="ja-JP" dirty="0" smtClean="0">
              <a:latin typeface="ＭＳ Ｐゴシック" pitchFamily="50" charset="-128"/>
              <a:ea typeface="ＭＳ Ｐゴシック" pitchFamily="50" charset="-128"/>
            </a:endParaRPr>
          </a:p>
          <a:p>
            <a:pPr>
              <a:buNone/>
            </a:pPr>
            <a:r>
              <a:rPr lang="ja-JP" altLang="en-US" dirty="0" smtClean="0">
                <a:latin typeface="ＭＳ Ｐゴシック" pitchFamily="50" charset="-128"/>
                <a:ea typeface="ＭＳ Ｐゴシック" pitchFamily="50" charset="-128"/>
              </a:rPr>
              <a:t>キーコンピテンシー</a:t>
            </a:r>
            <a:endParaRPr lang="en-US" altLang="ja-JP" dirty="0" smtClean="0">
              <a:latin typeface="ＭＳ Ｐゴシック" pitchFamily="50" charset="-128"/>
              <a:ea typeface="ＭＳ Ｐゴシック" pitchFamily="50" charset="-128"/>
            </a:endParaRPr>
          </a:p>
          <a:p>
            <a:pPr>
              <a:buNone/>
            </a:pPr>
            <a:r>
              <a:rPr kumimoji="1" lang="ja-JP" altLang="en-US" dirty="0" smtClean="0">
                <a:latin typeface="ＭＳ Ｐゴシック" pitchFamily="50" charset="-128"/>
                <a:ea typeface="ＭＳ Ｐゴシック" pitchFamily="50" charset="-128"/>
              </a:rPr>
              <a:t>１．自律的に行動する能力，</a:t>
            </a:r>
            <a:endParaRPr kumimoji="1" lang="en-US" altLang="ja-JP" dirty="0" smtClean="0">
              <a:latin typeface="ＭＳ Ｐゴシック" pitchFamily="50" charset="-128"/>
              <a:ea typeface="ＭＳ Ｐゴシック" pitchFamily="50" charset="-128"/>
            </a:endParaRPr>
          </a:p>
          <a:p>
            <a:pPr>
              <a:buNone/>
            </a:pPr>
            <a:r>
              <a:rPr kumimoji="1" lang="ja-JP" altLang="en-US" dirty="0" smtClean="0">
                <a:latin typeface="ＭＳ Ｐゴシック" pitchFamily="50" charset="-128"/>
                <a:ea typeface="ＭＳ Ｐゴシック" pitchFamily="50" charset="-128"/>
              </a:rPr>
              <a:t>２．社会的に異質の集団における交流能力，</a:t>
            </a:r>
            <a:endParaRPr kumimoji="1" lang="en-US" altLang="ja-JP" dirty="0" smtClean="0">
              <a:latin typeface="ＭＳ Ｐゴシック" pitchFamily="50" charset="-128"/>
              <a:ea typeface="ＭＳ Ｐゴシック" pitchFamily="50" charset="-128"/>
            </a:endParaRPr>
          </a:p>
          <a:p>
            <a:pPr>
              <a:buNone/>
            </a:pPr>
            <a:r>
              <a:rPr kumimoji="1" lang="ja-JP" altLang="en-US" dirty="0" smtClean="0">
                <a:latin typeface="ＭＳ Ｐゴシック" pitchFamily="50" charset="-128"/>
                <a:ea typeface="ＭＳ Ｐゴシック" pitchFamily="50" charset="-128"/>
              </a:rPr>
              <a:t>３．社会・文化的，技術的ツールを相互作用的に活用する能力</a:t>
            </a:r>
            <a:endParaRPr kumimoji="1" lang="en-US" altLang="ja-JP" dirty="0" smtClean="0">
              <a:latin typeface="ＭＳ Ｐゴシック" pitchFamily="50" charset="-128"/>
              <a:ea typeface="ＭＳ Ｐゴシック" pitchFamily="50" charset="-128"/>
            </a:endParaRPr>
          </a:p>
          <a:p>
            <a:pPr>
              <a:buNone/>
            </a:pPr>
            <a:endParaRPr kumimoji="1" lang="ja-JP" altLang="en-US" dirty="0">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7</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normAutofit fontScale="90000"/>
          </a:bodyPr>
          <a:lstStyle/>
          <a:p>
            <a:r>
              <a:rPr lang="en-US" altLang="ja-JP" sz="3600" dirty="0" smtClean="0">
                <a:latin typeface="+mn-ea"/>
                <a:ea typeface="+mn-ea"/>
              </a:rPr>
              <a:t/>
            </a:r>
            <a:br>
              <a:rPr lang="en-US" altLang="ja-JP" sz="3600" dirty="0" smtClean="0">
                <a:latin typeface="+mn-ea"/>
                <a:ea typeface="+mn-ea"/>
              </a:rPr>
            </a:br>
            <a:r>
              <a:rPr lang="en-US" altLang="ja-JP" sz="3600" dirty="0" smtClean="0">
                <a:latin typeface="+mn-ea"/>
                <a:ea typeface="+mn-ea"/>
              </a:rPr>
              <a:t/>
            </a:r>
            <a:br>
              <a:rPr lang="en-US" altLang="ja-JP" sz="3600" dirty="0" smtClean="0">
                <a:latin typeface="+mn-ea"/>
                <a:ea typeface="+mn-ea"/>
              </a:rPr>
            </a:br>
            <a:r>
              <a:rPr lang="ja-JP" altLang="en-US" sz="3100" dirty="0" smtClean="0">
                <a:latin typeface="+mn-ea"/>
                <a:ea typeface="+mn-ea"/>
              </a:rPr>
              <a:t>コンピテンシー</a:t>
            </a:r>
            <a:r>
              <a:rPr lang="ja-JP" altLang="en-US" sz="3100" dirty="0" smtClean="0">
                <a:latin typeface="+mn-ea"/>
                <a:ea typeface="+mn-ea"/>
              </a:rPr>
              <a:t>への注目</a:t>
            </a:r>
            <a:r>
              <a:rPr lang="en-US" altLang="ja-JP" sz="3100" dirty="0" smtClean="0">
                <a:latin typeface="+mn-ea"/>
                <a:ea typeface="+mn-ea"/>
              </a:rPr>
              <a:t>2</a:t>
            </a:r>
            <a:r>
              <a:rPr lang="ja-JP" altLang="en-US" sz="3100" dirty="0" smtClean="0">
                <a:solidFill>
                  <a:srgbClr val="C00000"/>
                </a:solidFill>
                <a:latin typeface="+mn-ea"/>
                <a:ea typeface="+mn-ea"/>
              </a:rPr>
              <a:t>（論点と課題）</a:t>
            </a:r>
            <a:r>
              <a:rPr lang="en-US" altLang="ja-JP" sz="3100" dirty="0" smtClean="0">
                <a:latin typeface="+mn-ea"/>
                <a:ea typeface="+mn-ea"/>
              </a:rPr>
              <a:t/>
            </a:r>
            <a:br>
              <a:rPr lang="en-US" altLang="ja-JP" sz="3100" dirty="0" smtClean="0">
                <a:latin typeface="+mn-ea"/>
                <a:ea typeface="+mn-ea"/>
              </a:rPr>
            </a:br>
            <a:r>
              <a:rPr lang="en-US" altLang="ja-JP" sz="3100" dirty="0" smtClean="0">
                <a:latin typeface="+mn-ea"/>
                <a:ea typeface="+mn-ea"/>
              </a:rPr>
              <a:t>issues and challenges of “competency”</a:t>
            </a:r>
            <a:r>
              <a:rPr lang="en-US" altLang="ja-JP" dirty="0" smtClean="0">
                <a:latin typeface="+mn-ea"/>
                <a:ea typeface="+mn-ea"/>
              </a:rPr>
              <a:t/>
            </a:r>
            <a:br>
              <a:rPr lang="en-US" altLang="ja-JP" dirty="0" smtClean="0">
                <a:latin typeface="+mn-ea"/>
                <a:ea typeface="+mn-ea"/>
              </a:rPr>
            </a:br>
            <a:endParaRPr kumimoji="1" lang="ja-JP" altLang="en-US" dirty="0">
              <a:latin typeface="+mn-ea"/>
              <a:ea typeface="+mn-ea"/>
            </a:endParaRPr>
          </a:p>
        </p:txBody>
      </p:sp>
      <p:sp>
        <p:nvSpPr>
          <p:cNvPr id="3" name="コンテンツ プレースホルダ 2"/>
          <p:cNvSpPr>
            <a:spLocks noGrp="1"/>
          </p:cNvSpPr>
          <p:nvPr>
            <p:ph idx="1"/>
          </p:nvPr>
        </p:nvSpPr>
        <p:spPr/>
        <p:txBody>
          <a:bodyPr>
            <a:normAutofit fontScale="92500" lnSpcReduction="20000"/>
          </a:bodyPr>
          <a:lstStyle/>
          <a:p>
            <a:pPr>
              <a:buNone/>
            </a:pPr>
            <a:r>
              <a:rPr kumimoji="1" lang="en-US" altLang="ja-JP" dirty="0" smtClean="0">
                <a:solidFill>
                  <a:srgbClr val="C00000"/>
                </a:solidFill>
                <a:latin typeface="+mn-ea"/>
              </a:rPr>
              <a:t>1.</a:t>
            </a:r>
            <a:r>
              <a:rPr kumimoji="1" lang="ja-JP" altLang="en-US" dirty="0" smtClean="0">
                <a:solidFill>
                  <a:srgbClr val="C00000"/>
                </a:solidFill>
                <a:latin typeface="+mn-ea"/>
              </a:rPr>
              <a:t>貧困が子どもに与える影響（リスク要因）との関係で理解する必要あり（競争社会とは異なる福祉の分野</a:t>
            </a:r>
            <a:r>
              <a:rPr lang="ja-JP" altLang="en-US" dirty="0" smtClean="0">
                <a:solidFill>
                  <a:srgbClr val="C00000"/>
                </a:solidFill>
                <a:latin typeface="+mn-ea"/>
              </a:rPr>
              <a:t>でどう</a:t>
            </a:r>
            <a:r>
              <a:rPr kumimoji="1" lang="ja-JP" altLang="en-US" dirty="0" smtClean="0">
                <a:solidFill>
                  <a:srgbClr val="C00000"/>
                </a:solidFill>
                <a:latin typeface="+mn-ea"/>
              </a:rPr>
              <a:t>活用するか？）</a:t>
            </a:r>
            <a:endParaRPr kumimoji="1" lang="en-US" altLang="ja-JP" dirty="0" smtClean="0">
              <a:solidFill>
                <a:srgbClr val="C00000"/>
              </a:solidFill>
              <a:latin typeface="+mn-ea"/>
            </a:endParaRPr>
          </a:p>
          <a:p>
            <a:pPr>
              <a:buNone/>
            </a:pPr>
            <a:r>
              <a:rPr lang="ja-JP" altLang="en-US" dirty="0" smtClean="0">
                <a:solidFill>
                  <a:srgbClr val="C00000"/>
                </a:solidFill>
                <a:latin typeface="+mn-ea"/>
              </a:rPr>
              <a:t>２．実際の教育・福祉の分野では，貧困がもたらすリスク要因（例・低学力，非行など）への対応で精いっぱい？</a:t>
            </a:r>
            <a:endParaRPr lang="en-US" altLang="ja-JP" dirty="0" smtClean="0">
              <a:solidFill>
                <a:srgbClr val="C00000"/>
              </a:solidFill>
              <a:latin typeface="+mn-ea"/>
            </a:endParaRPr>
          </a:p>
          <a:p>
            <a:pPr>
              <a:buNone/>
            </a:pPr>
            <a:r>
              <a:rPr kumimoji="1" lang="ja-JP" altLang="en-US" dirty="0" smtClean="0">
                <a:solidFill>
                  <a:srgbClr val="C00000"/>
                </a:solidFill>
                <a:latin typeface="+mn-ea"/>
              </a:rPr>
              <a:t>３．「貧困が子どもに与える影響への対応」を「親の貧困」と切り離して考えることができるのか？</a:t>
            </a:r>
            <a:endParaRPr kumimoji="1" lang="en-US" altLang="ja-JP" dirty="0" smtClean="0">
              <a:solidFill>
                <a:srgbClr val="C00000"/>
              </a:solidFill>
              <a:latin typeface="+mn-ea"/>
            </a:endParaRPr>
          </a:p>
          <a:p>
            <a:pPr>
              <a:buNone/>
            </a:pPr>
            <a:r>
              <a:rPr lang="ja-JP" altLang="en-US" dirty="0" smtClean="0">
                <a:solidFill>
                  <a:srgbClr val="C00000"/>
                </a:solidFill>
                <a:latin typeface="+mn-ea"/>
              </a:rPr>
              <a:t>４．貧困家庭の子どもだけにコンピテンシーを「強いる」のか？</a:t>
            </a:r>
            <a:endParaRPr kumimoji="1" lang="en-US" altLang="ja-JP" dirty="0" smtClean="0">
              <a:solidFill>
                <a:srgbClr val="C00000"/>
              </a:solidFill>
              <a:latin typeface="+mn-ea"/>
            </a:endParaRPr>
          </a:p>
          <a:p>
            <a:pPr>
              <a:buNone/>
            </a:pPr>
            <a:r>
              <a:rPr lang="ja-JP" altLang="en-US" dirty="0" smtClean="0">
                <a:solidFill>
                  <a:srgbClr val="C00000"/>
                </a:solidFill>
                <a:latin typeface="+mn-ea"/>
              </a:rPr>
              <a:t>５．一般的なコンピテンシーではなくて，貧困に抗うコンピテンシーを構想する必要あり</a:t>
            </a:r>
            <a:endParaRPr kumimoji="1" lang="ja-JP" altLang="en-US" dirty="0">
              <a:solidFill>
                <a:srgbClr val="C00000"/>
              </a:solidFill>
              <a:latin typeface="+mn-ea"/>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mn-ea"/>
              </a:rPr>
              <a:pPr/>
              <a:t>8</a:t>
            </a:fld>
            <a:endParaRPr kumimoji="1" lang="ja-JP" altLang="en-US" sz="2000" dirty="0">
              <a:latin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プロジェクトの</a:t>
            </a:r>
            <a:r>
              <a:rPr kumimoji="1" lang="ja-JP" altLang="en-US" dirty="0" smtClean="0">
                <a:solidFill>
                  <a:srgbClr val="C00000"/>
                </a:solidFill>
                <a:latin typeface="ＭＳ Ｐゴシック" pitchFamily="50" charset="-128"/>
                <a:ea typeface="ＭＳ Ｐゴシック" pitchFamily="50" charset="-128"/>
              </a:rPr>
              <a:t>問題意識</a:t>
            </a:r>
            <a:endParaRPr kumimoji="1" lang="ja-JP" altLang="en-US" dirty="0">
              <a:solidFill>
                <a:srgbClr val="C00000"/>
              </a:solidFill>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normAutofit/>
          </a:bodyPr>
          <a:lstStyle/>
          <a:p>
            <a:pPr lvl="0">
              <a:buNone/>
            </a:pPr>
            <a:r>
              <a:rPr lang="ja-JP" altLang="ja-JP" dirty="0" smtClean="0">
                <a:latin typeface="ＭＳ Ｐゴシック" pitchFamily="50" charset="-128"/>
                <a:ea typeface="ＭＳ Ｐゴシック" pitchFamily="50" charset="-128"/>
              </a:rPr>
              <a:t>貧困家庭の子ども，とりわけ中学生や高校生あるいは仕事に就く前後には</a:t>
            </a:r>
            <a:r>
              <a:rPr lang="ja-JP" altLang="ja-JP" u="sng" dirty="0" smtClean="0">
                <a:latin typeface="ＭＳ Ｐゴシック" pitchFamily="50" charset="-128"/>
                <a:ea typeface="ＭＳ Ｐゴシック" pitchFamily="50" charset="-128"/>
              </a:rPr>
              <a:t>「親の生活と自分のこれからの生活とは別」というような，子ども自身にフォーカスをあてた取り組みも必要ではないか．</a:t>
            </a:r>
            <a:endParaRPr lang="en-US" altLang="ja-JP" u="sng" dirty="0" smtClean="0">
              <a:latin typeface="ＭＳ Ｐゴシック" pitchFamily="50" charset="-128"/>
              <a:ea typeface="ＭＳ Ｐゴシック" pitchFamily="50" charset="-128"/>
            </a:endParaRPr>
          </a:p>
          <a:p>
            <a:pPr lvl="0">
              <a:buNone/>
            </a:pPr>
            <a:r>
              <a:rPr lang="ja-JP" altLang="ja-JP" u="sng" dirty="0" smtClean="0">
                <a:latin typeface="ＭＳ Ｐゴシック" pitchFamily="50" charset="-128"/>
                <a:ea typeface="ＭＳ Ｐゴシック" pitchFamily="50" charset="-128"/>
              </a:rPr>
              <a:t>とはいっても，貧困は多くのリスク要因を子どもに課す．そのリスク要因を少しでも軽減することが先決であり，「貧困に対する子どものコンピテンシーをはぐくむ」取組みはそれらと並行して進める必要がある．</a:t>
            </a:r>
            <a:endParaRPr lang="ja-JP" altLang="ja-JP" dirty="0" smtClean="0">
              <a:latin typeface="ＭＳ Ｐゴシック" pitchFamily="50" charset="-128"/>
              <a:ea typeface="ＭＳ Ｐゴシック" pitchFamily="50" charset="-128"/>
            </a:endParaRPr>
          </a:p>
          <a:p>
            <a:endParaRPr kumimoji="1" lang="ja-JP" altLang="en-US" dirty="0">
              <a:latin typeface="ＭＳ Ｐゴシック" pitchFamily="50" charset="-128"/>
              <a:ea typeface="ＭＳ Ｐゴシック" pitchFamily="50" charset="-128"/>
            </a:endParaRPr>
          </a:p>
        </p:txBody>
      </p:sp>
      <p:sp>
        <p:nvSpPr>
          <p:cNvPr id="4" name="スライド番号プレースホルダ 3"/>
          <p:cNvSpPr>
            <a:spLocks noGrp="1"/>
          </p:cNvSpPr>
          <p:nvPr>
            <p:ph type="sldNum" sz="quarter" idx="12"/>
          </p:nvPr>
        </p:nvSpPr>
        <p:spPr/>
        <p:txBody>
          <a:bodyPr/>
          <a:lstStyle/>
          <a:p>
            <a:fld id="{7951CC73-97CB-409F-AD5E-7DAEEDE7B351}" type="slidenum">
              <a:rPr kumimoji="1" lang="ja-JP" altLang="en-US" sz="2000" smtClean="0">
                <a:latin typeface="ＭＳ Ｐゴシック" pitchFamily="50" charset="-128"/>
                <a:ea typeface="ＭＳ Ｐゴシック" pitchFamily="50" charset="-128"/>
              </a:rPr>
              <a:pPr/>
              <a:t>9</a:t>
            </a:fld>
            <a:endParaRPr kumimoji="1" lang="ja-JP" altLang="en-US" sz="2000"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556</TotalTime>
  <Words>1900</Words>
  <Application>Microsoft Office PowerPoint</Application>
  <PresentationFormat>画面に合わせる (4:3)</PresentationFormat>
  <Paragraphs>99</Paragraphs>
  <Slides>18</Slides>
  <Notes>4</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アーバン</vt:lpstr>
      <vt:lpstr>貧困に対する子どものコンピテンシー をはぐくむ福祉・教育プログラム開発  Development of A Welfare-Education Program enhancing “Competency” of Children in Poverty </vt:lpstr>
      <vt:lpstr>はじめに　（1） Introduction 1</vt:lpstr>
      <vt:lpstr>はじめに（ 2） Introduction 2</vt:lpstr>
      <vt:lpstr>目次 Contents</vt:lpstr>
      <vt:lpstr>研究プロジェクトのあらまし</vt:lpstr>
      <vt:lpstr>スライド 6</vt:lpstr>
      <vt:lpstr>  コンピテンシーへの注目1 （the contents of “competency”)  </vt:lpstr>
      <vt:lpstr>  コンピテンシーへの注目2（論点と課題） issues and challenges of “competency” </vt:lpstr>
      <vt:lpstr>プロジェクトの問題意識</vt:lpstr>
      <vt:lpstr> ４-1 海外の取組み（韓国WE Start） </vt:lpstr>
      <vt:lpstr>４-1 海外の取組み(アメリカ）</vt:lpstr>
      <vt:lpstr>4‐2　日本の取組み</vt:lpstr>
      <vt:lpstr> ４-2 日本での取組み（1） （部落解放人権研究所・中村清二研究部長の資料による）</vt:lpstr>
      <vt:lpstr>４-2 日本での取組み（2）</vt:lpstr>
      <vt:lpstr>４-2 日本の取組み（2） </vt:lpstr>
      <vt:lpstr>児童養護施設と子どもの自立支援</vt:lpstr>
      <vt:lpstr>韓国における事例紹介（児童養護施設と母子生活支援施設）</vt:lpstr>
      <vt:lpstr>おわりに（concluding remarks）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owner</dc:creator>
  <cp:lastModifiedBy>owner</cp:lastModifiedBy>
  <cp:revision>65</cp:revision>
  <dcterms:created xsi:type="dcterms:W3CDTF">2012-01-04T01:24:07Z</dcterms:created>
  <dcterms:modified xsi:type="dcterms:W3CDTF">2012-01-06T00:07:42Z</dcterms:modified>
</cp:coreProperties>
</file>