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1" r:id="rId3"/>
    <p:sldId id="258" r:id="rId4"/>
    <p:sldId id="260" r:id="rId5"/>
    <p:sldId id="262" r:id="rId6"/>
    <p:sldId id="263" r:id="rId7"/>
  </p:sldIdLst>
  <p:sldSz cx="9144000" cy="6858000" type="screen4x3"/>
  <p:notesSz cx="6778625" cy="9910763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 snapToObjects="1"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3F4A0-1C67-2C45-B06D-DA4E4AF3447D}" type="datetimeFigureOut">
              <a:rPr kumimoji="1" lang="ja-JP" altLang="en-US" smtClean="0"/>
              <a:pPr/>
              <a:t>2012/1/5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35BDB-AC4A-F14E-9B4C-9E01C54D2F5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789885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3F4A0-1C67-2C45-B06D-DA4E4AF3447D}" type="datetimeFigureOut">
              <a:rPr kumimoji="1" lang="ja-JP" altLang="en-US" smtClean="0"/>
              <a:pPr/>
              <a:t>2012/1/5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35BDB-AC4A-F14E-9B4C-9E01C54D2F5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638276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3F4A0-1C67-2C45-B06D-DA4E4AF3447D}" type="datetimeFigureOut">
              <a:rPr kumimoji="1" lang="ja-JP" altLang="en-US" smtClean="0"/>
              <a:pPr/>
              <a:t>2012/1/5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35BDB-AC4A-F14E-9B4C-9E01C54D2F5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676372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3F4A0-1C67-2C45-B06D-DA4E4AF3447D}" type="datetimeFigureOut">
              <a:rPr kumimoji="1" lang="ja-JP" altLang="en-US" smtClean="0"/>
              <a:pPr/>
              <a:t>2012/1/5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35BDB-AC4A-F14E-9B4C-9E01C54D2F5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011224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3F4A0-1C67-2C45-B06D-DA4E4AF3447D}" type="datetimeFigureOut">
              <a:rPr kumimoji="1" lang="ja-JP" altLang="en-US" smtClean="0"/>
              <a:pPr/>
              <a:t>2012/1/5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35BDB-AC4A-F14E-9B4C-9E01C54D2F5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581563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3F4A0-1C67-2C45-B06D-DA4E4AF3447D}" type="datetimeFigureOut">
              <a:rPr kumimoji="1" lang="ja-JP" altLang="en-US" smtClean="0"/>
              <a:pPr/>
              <a:t>2012/1/5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35BDB-AC4A-F14E-9B4C-9E01C54D2F5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283082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3F4A0-1C67-2C45-B06D-DA4E4AF3447D}" type="datetimeFigureOut">
              <a:rPr kumimoji="1" lang="ja-JP" altLang="en-US" smtClean="0"/>
              <a:pPr/>
              <a:t>2012/1/5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35BDB-AC4A-F14E-9B4C-9E01C54D2F5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010336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3F4A0-1C67-2C45-B06D-DA4E4AF3447D}" type="datetimeFigureOut">
              <a:rPr kumimoji="1" lang="ja-JP" altLang="en-US" smtClean="0"/>
              <a:pPr/>
              <a:t>2012/1/5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35BDB-AC4A-F14E-9B4C-9E01C54D2F5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692991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3F4A0-1C67-2C45-B06D-DA4E4AF3447D}" type="datetimeFigureOut">
              <a:rPr kumimoji="1" lang="ja-JP" altLang="en-US" smtClean="0"/>
              <a:pPr/>
              <a:t>2012/1/5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35BDB-AC4A-F14E-9B4C-9E01C54D2F5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914026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3F4A0-1C67-2C45-B06D-DA4E4AF3447D}" type="datetimeFigureOut">
              <a:rPr kumimoji="1" lang="ja-JP" altLang="en-US" smtClean="0"/>
              <a:pPr/>
              <a:t>2012/1/5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35BDB-AC4A-F14E-9B4C-9E01C54D2F5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190145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3F4A0-1C67-2C45-B06D-DA4E4AF3447D}" type="datetimeFigureOut">
              <a:rPr kumimoji="1" lang="ja-JP" altLang="en-US" smtClean="0"/>
              <a:pPr/>
              <a:t>2012/1/5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35BDB-AC4A-F14E-9B4C-9E01C54D2F5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046520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83F4A0-1C67-2C45-B06D-DA4E4AF3447D}" type="datetimeFigureOut">
              <a:rPr kumimoji="1" lang="ja-JP" altLang="en-US" smtClean="0"/>
              <a:pPr/>
              <a:t>2012/1/5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235BDB-AC4A-F14E-9B4C-9E01C54D2F5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765013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4000" dirty="0" smtClean="0"/>
              <a:t>どのように包摂？　　　　　　　</a:t>
            </a:r>
            <a:r>
              <a:rPr kumimoji="1" lang="en-US" altLang="ja-JP" sz="4000" dirty="0" smtClean="0"/>
              <a:t/>
            </a:r>
            <a:br>
              <a:rPr kumimoji="1" lang="en-US" altLang="ja-JP" sz="4000" dirty="0" smtClean="0"/>
            </a:br>
            <a:r>
              <a:rPr lang="ja-JP" altLang="ja-JP" sz="4000" dirty="0"/>
              <a:t>　</a:t>
            </a:r>
            <a:r>
              <a:rPr lang="ja-JP" altLang="ja-JP" sz="4000" dirty="0" smtClean="0"/>
              <a:t>　　　</a:t>
            </a:r>
            <a:r>
              <a:rPr kumimoji="1" lang="ja-JP" altLang="en-US" sz="4000" dirty="0" smtClean="0"/>
              <a:t>あるいは参加？</a:t>
            </a:r>
            <a:endParaRPr kumimoji="1" lang="ja-JP" altLang="en-US" sz="40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日本女子大学　岩田正美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53565" y="439563"/>
            <a:ext cx="45913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公開シンポジウム「社会的包摂ー政策の成功と失敗ーイギリスの経験・日本の希望」　</a:t>
            </a:r>
            <a:r>
              <a:rPr kumimoji="1" lang="en-US" altLang="ja-JP" dirty="0" smtClean="0"/>
              <a:t>2012.1.7  </a:t>
            </a:r>
            <a:r>
              <a:rPr kumimoji="1" lang="ja-JP" altLang="en-US" dirty="0" smtClean="0"/>
              <a:t>慶應義塾大学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xmlns="" val="2260987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3200" dirty="0" smtClean="0"/>
              <a:t>多層セーフティネットの提案（理想）</a:t>
            </a:r>
            <a:endParaRPr kumimoji="1" lang="ja-JP" altLang="en-US" sz="32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052667" y="2242596"/>
            <a:ext cx="6031949" cy="954107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第</a:t>
            </a:r>
            <a:r>
              <a:rPr kumimoji="1" lang="en-US" altLang="ja-JP" sz="2800" dirty="0" smtClean="0"/>
              <a:t>Ⅰ</a:t>
            </a:r>
            <a:r>
              <a:rPr kumimoji="1" lang="ja-JP" altLang="en-US" sz="2800" dirty="0" smtClean="0"/>
              <a:t>のセーフティネット</a:t>
            </a:r>
            <a:r>
              <a:rPr kumimoji="1" lang="en-US" altLang="ja-JP" sz="2800" dirty="0" smtClean="0"/>
              <a:t>:    </a:t>
            </a:r>
          </a:p>
          <a:p>
            <a:r>
              <a:rPr kumimoji="1" lang="en-US" altLang="ja-JP" sz="2800" dirty="0"/>
              <a:t> </a:t>
            </a:r>
            <a:r>
              <a:rPr kumimoji="1" lang="en-US" altLang="ja-JP" sz="2800" dirty="0" smtClean="0"/>
              <a:t>              </a:t>
            </a:r>
            <a:r>
              <a:rPr kumimoji="1" lang="ja-JP" altLang="en-US" sz="2800" dirty="0" smtClean="0"/>
              <a:t>社会保険の対象拡大</a:t>
            </a:r>
            <a:endParaRPr kumimoji="1" lang="ja-JP" altLang="en-US" sz="28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052667" y="3392443"/>
            <a:ext cx="4110414" cy="1569660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第２のセーフティネット</a:t>
            </a:r>
            <a:r>
              <a:rPr kumimoji="1" lang="en-US" altLang="ja-JP" sz="2400" dirty="0" smtClean="0"/>
              <a:t>:</a:t>
            </a:r>
          </a:p>
          <a:p>
            <a:r>
              <a:rPr kumimoji="1" lang="ja-JP" altLang="en-US" sz="2400" dirty="0" smtClean="0"/>
              <a:t>（新設</a:t>
            </a:r>
            <a:r>
              <a:rPr kumimoji="1" lang="en-US" altLang="ja-JP" sz="2400" dirty="0" smtClean="0"/>
              <a:t>)</a:t>
            </a:r>
          </a:p>
          <a:p>
            <a:r>
              <a:rPr kumimoji="1" lang="ja-JP" altLang="en-US" sz="2400" dirty="0" smtClean="0"/>
              <a:t>求職者支援法</a:t>
            </a:r>
            <a:endParaRPr kumimoji="1" lang="en-US" altLang="ja-JP" sz="2400" dirty="0" smtClean="0"/>
          </a:p>
          <a:p>
            <a:r>
              <a:rPr lang="ja-JP" altLang="en-US" sz="2400" dirty="0" smtClean="0"/>
              <a:t>住宅手当</a:t>
            </a:r>
            <a:endParaRPr kumimoji="1" lang="ja-JP" altLang="en-US" sz="24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280044" y="3392443"/>
            <a:ext cx="1587355" cy="1569660"/>
          </a:xfrm>
          <a:prstGeom prst="rect">
            <a:avLst/>
          </a:prstGeom>
          <a:solidFill>
            <a:srgbClr val="BACC82"/>
          </a:solidFill>
          <a:ln>
            <a:solidFill>
              <a:srgbClr val="00009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パーソナル・サポートサービス</a:t>
            </a:r>
            <a:endParaRPr kumimoji="1" lang="ja-JP" altLang="en-US" sz="24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197979" y="5278557"/>
            <a:ext cx="3783843" cy="1200328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最後のセーフティネット</a:t>
            </a:r>
            <a:r>
              <a:rPr kumimoji="1" lang="en-US" altLang="ja-JP" sz="2400" dirty="0" smtClean="0"/>
              <a:t>:      </a:t>
            </a:r>
            <a:r>
              <a:rPr kumimoji="1" lang="ja-JP" altLang="en-US" sz="2400" dirty="0" smtClean="0"/>
              <a:t>（削減へ？</a:t>
            </a:r>
            <a:r>
              <a:rPr kumimoji="1" lang="en-US" altLang="ja-JP" sz="2400" dirty="0" smtClean="0"/>
              <a:t>)                     </a:t>
            </a:r>
            <a:r>
              <a:rPr kumimoji="1" lang="ja-JP" altLang="en-US" sz="2400" dirty="0" smtClean="0"/>
              <a:t>生活保護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2130394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就労促進と新たな給付について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ja-JP" altLang="en-US" dirty="0" smtClean="0"/>
              <a:t>あくまで就業支援（自立支援）が核（ワークフェアとの共通性）</a:t>
            </a:r>
            <a:endParaRPr lang="en-US" altLang="ja-JP" dirty="0" smtClean="0"/>
          </a:p>
          <a:p>
            <a:r>
              <a:rPr lang="ja-JP" altLang="en-US" dirty="0" smtClean="0"/>
              <a:t>これに給付、住宅手当、パーソナルサポートサービスを付帯させたことは評価</a:t>
            </a:r>
            <a:endParaRPr lang="en-US" altLang="ja-JP" dirty="0" smtClean="0"/>
          </a:p>
          <a:p>
            <a:r>
              <a:rPr kumimoji="1" lang="ja-JP" altLang="en-US" dirty="0" smtClean="0"/>
              <a:t>ただし、給付は就業支援とのセットで、あくまで厳しい条件型給付である</a:t>
            </a:r>
            <a:endParaRPr kumimoji="1" lang="en-US" altLang="ja-JP" dirty="0" smtClean="0"/>
          </a:p>
          <a:p>
            <a:r>
              <a:rPr lang="ja-JP" altLang="en-US" dirty="0" smtClean="0"/>
              <a:t>給付は新たな社会扶助ではなく雇用保険の一部として実施され、生活保護等との整合性を欠く。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xmlns="" val="2811981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3200" dirty="0" smtClean="0"/>
              <a:t>多重セーフティネットの現実</a:t>
            </a:r>
            <a:endParaRPr kumimoji="1" lang="ja-JP" altLang="en-US" sz="3200" dirty="0"/>
          </a:p>
        </p:txBody>
      </p:sp>
      <p:sp>
        <p:nvSpPr>
          <p:cNvPr id="3" name="対角する 2 つの角を切り取った四角形 2"/>
          <p:cNvSpPr/>
          <p:nvPr/>
        </p:nvSpPr>
        <p:spPr>
          <a:xfrm>
            <a:off x="3232714" y="3145522"/>
            <a:ext cx="2872783" cy="2005384"/>
          </a:xfrm>
          <a:prstGeom prst="snip2DiagRect">
            <a:avLst/>
          </a:prstGeom>
          <a:noFill/>
          <a:ln>
            <a:solidFill>
              <a:srgbClr val="00009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052668" y="3392443"/>
            <a:ext cx="1403555" cy="1569660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第２のセーフティネット</a:t>
            </a:r>
            <a:endParaRPr kumimoji="1" lang="ja-JP" altLang="en-US" sz="24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456223" y="4148214"/>
            <a:ext cx="1587355" cy="1200328"/>
          </a:xfrm>
          <a:prstGeom prst="rect">
            <a:avLst/>
          </a:prstGeom>
          <a:solidFill>
            <a:srgbClr val="BACC82"/>
          </a:solidFill>
          <a:ln>
            <a:solidFill>
              <a:srgbClr val="00009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（パーソナルサービス）？</a:t>
            </a:r>
            <a:endParaRPr kumimoji="1" lang="ja-JP" altLang="en-US" sz="24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177251" y="3917381"/>
            <a:ext cx="3191418" cy="830997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最後のセーフティネット</a:t>
            </a:r>
            <a:endParaRPr kumimoji="1" lang="ja-JP" altLang="en-US" sz="24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368669" y="3917381"/>
            <a:ext cx="1153735" cy="18158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取り残された人々</a:t>
            </a:r>
            <a:endParaRPr kumimoji="1" lang="ja-JP" altLang="en-US" sz="2800" dirty="0"/>
          </a:p>
        </p:txBody>
      </p:sp>
      <p:sp>
        <p:nvSpPr>
          <p:cNvPr id="6" name="正方形/長方形 5"/>
          <p:cNvSpPr/>
          <p:nvPr/>
        </p:nvSpPr>
        <p:spPr>
          <a:xfrm>
            <a:off x="781504" y="1417638"/>
            <a:ext cx="5763590" cy="159418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921197" y="1790813"/>
            <a:ext cx="4330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第</a:t>
            </a:r>
            <a:r>
              <a:rPr kumimoji="1" lang="en-US" altLang="ja-JP" sz="2800" dirty="0" smtClean="0"/>
              <a:t>Ⅰ</a:t>
            </a:r>
            <a:r>
              <a:rPr kumimoji="1" lang="ja-JP" altLang="en-US" sz="2800" dirty="0" smtClean="0"/>
              <a:t>のセーフティネット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2052874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3600" dirty="0" smtClean="0"/>
              <a:t>資源とパーソナルサポートサービス</a:t>
            </a:r>
            <a:endParaRPr kumimoji="1"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kumimoji="1" lang="ja-JP" altLang="en-US" dirty="0" smtClean="0"/>
              <a:t>個人に寄り添ったパーソナルサポートサービスの必要性。ただし、社会福祉</a:t>
            </a:r>
            <a:r>
              <a:rPr lang="ja-JP" altLang="en-US" dirty="0"/>
              <a:t>のソーシャルワークと基本は同じ</a:t>
            </a:r>
            <a:r>
              <a:rPr lang="ja-JP" altLang="en-US" dirty="0" smtClean="0"/>
              <a:t>。</a:t>
            </a:r>
            <a:endParaRPr lang="en-US" altLang="ja-JP" dirty="0" smtClean="0"/>
          </a:p>
          <a:p>
            <a:endParaRPr lang="en-US" altLang="ja-JP" dirty="0"/>
          </a:p>
          <a:p>
            <a:r>
              <a:rPr lang="ja-JP" altLang="en-US" dirty="0" smtClean="0"/>
              <a:t>問題１　どこに帰属するのか？どこが経営す　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ja-JP" dirty="0"/>
              <a:t>　</a:t>
            </a:r>
            <a:r>
              <a:rPr lang="ja-JP" altLang="ja-JP" dirty="0" smtClean="0"/>
              <a:t>　　　　</a:t>
            </a:r>
            <a:r>
              <a:rPr lang="ja-JP" altLang="en-US" dirty="0" smtClean="0"/>
              <a:t>るのか？</a:t>
            </a:r>
            <a:endParaRPr lang="en-US" altLang="ja-JP" dirty="0" smtClean="0"/>
          </a:p>
          <a:p>
            <a:r>
              <a:rPr kumimoji="1" lang="ja-JP" altLang="en-US" dirty="0" smtClean="0"/>
              <a:t>問題２　利用できる資源や機関の豊富さ　</a:t>
            </a:r>
            <a:endParaRPr kumimoji="1"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　　　　　に規定される。</a:t>
            </a:r>
            <a:endParaRPr kumimoji="1" lang="en-US" altLang="ja-JP" dirty="0" smtClean="0"/>
          </a:p>
          <a:p>
            <a:pPr marL="0" indent="0">
              <a:buNone/>
            </a:pP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sz="3000" dirty="0" smtClean="0"/>
              <a:t>パーソナル・サポートサービスと同時に提案されたはずの</a:t>
            </a:r>
            <a:r>
              <a:rPr lang="ja-JP" altLang="en-US" sz="3000" b="1" dirty="0" smtClean="0"/>
              <a:t>住宅手当</a:t>
            </a:r>
            <a:r>
              <a:rPr lang="ja-JP" altLang="en-US" sz="3000" dirty="0" smtClean="0"/>
              <a:t>がかすんでしまっているのでは？</a:t>
            </a:r>
            <a:endParaRPr lang="en-US" altLang="ja-JP" sz="3000" dirty="0" smtClean="0"/>
          </a:p>
          <a:p>
            <a:pPr marL="0" indent="0">
              <a:buNone/>
            </a:pPr>
            <a:r>
              <a:rPr kumimoji="1" lang="ja-JP" altLang="en-US" sz="3000" dirty="0" smtClean="0"/>
              <a:t>幅広い低所得対策の必要性。</a:t>
            </a:r>
            <a:endParaRPr kumimoji="1" lang="en-US" altLang="ja-JP" sz="3000" dirty="0" smtClean="0"/>
          </a:p>
          <a:p>
            <a:endParaRPr kumimoji="1" lang="en-US" altLang="ja-JP" dirty="0" smtClean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xmlns="" val="22828058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3200" dirty="0" smtClean="0"/>
              <a:t>包摂される社会は？参加する人は？</a:t>
            </a:r>
            <a:endParaRPr kumimoji="1" lang="ja-JP" altLang="en-US" sz="32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1" lang="ja-JP" altLang="en-US" dirty="0" smtClean="0"/>
              <a:t>労働参加と労働の現実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ja-JP" dirty="0" smtClean="0"/>
              <a:t>　　</a:t>
            </a:r>
            <a:r>
              <a:rPr lang="ja-JP" altLang="en-US" dirty="0" smtClean="0"/>
              <a:t>分断された「孤独な職場」</a:t>
            </a:r>
            <a:endParaRPr kumimoji="1" lang="en-US" altLang="ja-JP" dirty="0" smtClean="0"/>
          </a:p>
          <a:p>
            <a:r>
              <a:rPr lang="ja-JP" altLang="en-US" dirty="0" smtClean="0"/>
              <a:t>地域参加と地域の現実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ja-JP" dirty="0" smtClean="0"/>
              <a:t>　</a:t>
            </a:r>
            <a:r>
              <a:rPr lang="ja-JP" altLang="ja-JP" dirty="0"/>
              <a:t>　</a:t>
            </a:r>
            <a:r>
              <a:rPr lang="ja-JP" altLang="en-US" dirty="0" smtClean="0"/>
              <a:t>地域の疲弊　</a:t>
            </a:r>
            <a:r>
              <a:rPr lang="en-US" altLang="ja-JP" dirty="0" smtClean="0"/>
              <a:t>→</a:t>
            </a:r>
            <a:r>
              <a:rPr lang="ja-JP" altLang="en-US" dirty="0" smtClean="0"/>
              <a:t>広範な移動の可能性</a:t>
            </a:r>
            <a:endParaRPr lang="en-US" altLang="ja-JP" dirty="0" smtClean="0"/>
          </a:p>
          <a:p>
            <a:pPr marL="0" indent="0">
              <a:buNone/>
            </a:pPr>
            <a:r>
              <a:rPr lang="en-US" altLang="ja-JP" dirty="0" smtClean="0"/>
              <a:t>　</a:t>
            </a:r>
            <a:r>
              <a:rPr lang="ja-JP" altLang="en-US" dirty="0" smtClean="0"/>
              <a:t>狭い地域を越えた連帯の必要</a:t>
            </a:r>
            <a:r>
              <a:rPr lang="en-US" altLang="ja-JP" dirty="0" smtClean="0"/>
              <a:t>　</a:t>
            </a:r>
            <a:r>
              <a:rPr lang="ja-JP" altLang="ja-JP" dirty="0"/>
              <a:t>　</a:t>
            </a:r>
            <a:r>
              <a:rPr lang="ja-JP" altLang="ja-JP" dirty="0" smtClean="0"/>
              <a:t>　</a:t>
            </a:r>
            <a:endParaRPr lang="en-US" altLang="ja-JP" dirty="0"/>
          </a:p>
          <a:p>
            <a:r>
              <a:rPr lang="ja-JP" altLang="en-US" dirty="0" smtClean="0"/>
              <a:t>排除された人を包摂する</a:t>
            </a:r>
            <a:r>
              <a:rPr lang="ja-JP" altLang="en-US" b="1" dirty="0" smtClean="0"/>
              <a:t>社会それ自体</a:t>
            </a:r>
            <a:r>
              <a:rPr lang="ja-JP" altLang="en-US" dirty="0" smtClean="0"/>
              <a:t>の見直しの必要</a:t>
            </a:r>
            <a:endParaRPr lang="en-US" altLang="ja-JP" dirty="0" smtClean="0"/>
          </a:p>
          <a:p>
            <a:r>
              <a:rPr lang="ja-JP" altLang="en-US" dirty="0" smtClean="0"/>
              <a:t>排除された</a:t>
            </a:r>
            <a:r>
              <a:rPr lang="ja-JP" altLang="en-US" b="1" dirty="0" smtClean="0"/>
              <a:t>人々の自発的な連帯</a:t>
            </a:r>
            <a:r>
              <a:rPr lang="ja-JP" altLang="en-US" dirty="0" smtClean="0"/>
              <a:t>による参加の可能性は？　</a:t>
            </a:r>
            <a:endParaRPr lang="en-US" altLang="ja-JP" dirty="0" smtClean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xmlns="" val="3975993397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インスピレーション">
      <a:majorFont>
        <a:latin typeface="News Gothic MT"/>
        <a:ea typeface=""/>
        <a:cs typeface=""/>
        <a:font script="Jpan" typeface="メイリオ"/>
      </a:majorFont>
      <a:minorFont>
        <a:latin typeface="News Gothic MT"/>
        <a:ea typeface=""/>
        <a:cs typeface=""/>
        <a:font script="Jpan"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</TotalTime>
  <Words>213</Words>
  <Application>Microsoft Macintosh PowerPoint</Application>
  <PresentationFormat>画面に合わせる (4:3)</PresentationFormat>
  <Paragraphs>41</Paragraphs>
  <Slides>6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7" baseType="lpstr">
      <vt:lpstr>ホワイト</vt:lpstr>
      <vt:lpstr>どのように包摂？　　　　　　　 　　　　あるいは参加？</vt:lpstr>
      <vt:lpstr>多層セーフティネットの提案（理想）</vt:lpstr>
      <vt:lpstr>就労促進と新たな給付について</vt:lpstr>
      <vt:lpstr>多重セーフティネットの現実</vt:lpstr>
      <vt:lpstr>資源とパーソナルサポートサービス</vt:lpstr>
      <vt:lpstr>包摂される社会は？参加する人は？</vt:lpstr>
    </vt:vector>
  </TitlesOfParts>
  <Company>日本女子大学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岩田 正美</dc:creator>
  <cp:lastModifiedBy>国立社会保障・人口問題研究所</cp:lastModifiedBy>
  <cp:revision>11</cp:revision>
  <dcterms:created xsi:type="dcterms:W3CDTF">2012-01-04T00:11:10Z</dcterms:created>
  <dcterms:modified xsi:type="dcterms:W3CDTF">2012-01-05T07:31:48Z</dcterms:modified>
</cp:coreProperties>
</file>