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0" r:id="rId2"/>
    <p:sldId id="289" r:id="rId3"/>
    <p:sldId id="298" r:id="rId4"/>
    <p:sldId id="290" r:id="rId5"/>
    <p:sldId id="300" r:id="rId6"/>
    <p:sldId id="276" r:id="rId7"/>
    <p:sldId id="286" r:id="rId8"/>
    <p:sldId id="293" r:id="rId9"/>
    <p:sldId id="282" r:id="rId10"/>
    <p:sldId id="295" r:id="rId11"/>
    <p:sldId id="292" r:id="rId12"/>
    <p:sldId id="294" r:id="rId13"/>
    <p:sldId id="285" r:id="rId14"/>
    <p:sldId id="264" r:id="rId15"/>
    <p:sldId id="288" r:id="rId16"/>
    <p:sldId id="25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E3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54" autoAdjust="0"/>
  </p:normalViewPr>
  <p:slideViewPr>
    <p:cSldViewPr>
      <p:cViewPr varScale="1">
        <p:scale>
          <a:sx n="107" d="100"/>
          <a:sy n="107" d="100"/>
        </p:scale>
        <p:origin x="-8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6F9701-C29E-48E7-B745-57D5A40CA030}" type="doc">
      <dgm:prSet loTypeId="urn:microsoft.com/office/officeart/2005/8/layout/radial6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9B3C84EF-361F-4804-AF28-924E089579E5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b="1" baseline="0" dirty="0" smtClean="0">
              <a:solidFill>
                <a:schemeClr val="bg1"/>
              </a:solidFill>
            </a:rPr>
            <a:t>Oxford’s researchers</a:t>
          </a:r>
        </a:p>
      </dgm:t>
    </dgm:pt>
    <dgm:pt modelId="{BD836812-5A76-4169-92C2-FA254937E6B8}" type="parTrans" cxnId="{22E30F24-4836-4A64-A375-8951BC5D3CD1}">
      <dgm:prSet/>
      <dgm:spPr/>
      <dgm:t>
        <a:bodyPr/>
        <a:lstStyle/>
        <a:p>
          <a:endParaRPr lang="en-GB"/>
        </a:p>
      </dgm:t>
    </dgm:pt>
    <dgm:pt modelId="{C02E85E1-E3AB-4AEA-A08A-1D03528DDD50}" type="sibTrans" cxnId="{22E30F24-4836-4A64-A375-8951BC5D3CD1}">
      <dgm:prSet/>
      <dgm:spPr/>
      <dgm:t>
        <a:bodyPr/>
        <a:lstStyle/>
        <a:p>
          <a:endParaRPr lang="en-GB"/>
        </a:p>
      </dgm:t>
    </dgm:pt>
    <dgm:pt modelId="{A79EFE3E-57C9-40C7-9E5D-6CAB8ABE2922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400" b="1" dirty="0" err="1" smtClean="0"/>
            <a:t>HoDs</a:t>
          </a:r>
          <a:endParaRPr lang="en-GB" sz="1400" b="1" dirty="0"/>
        </a:p>
      </dgm:t>
    </dgm:pt>
    <dgm:pt modelId="{C3AE5DAB-9ADF-4A8A-99C8-7831886BFD4C}" type="parTrans" cxnId="{E60FD45F-5B40-4791-A2C4-111E8A863C06}">
      <dgm:prSet/>
      <dgm:spPr/>
      <dgm:t>
        <a:bodyPr/>
        <a:lstStyle/>
        <a:p>
          <a:endParaRPr lang="en-GB"/>
        </a:p>
      </dgm:t>
    </dgm:pt>
    <dgm:pt modelId="{D2E66D12-68DA-4E99-BF91-BACCB9F2FD6E}" type="sibTrans" cxnId="{E60FD45F-5B40-4791-A2C4-111E8A863C06}">
      <dgm:prSet/>
      <dgm:spPr/>
      <dgm:t>
        <a:bodyPr/>
        <a:lstStyle/>
        <a:p>
          <a:endParaRPr lang="en-GB"/>
        </a:p>
      </dgm:t>
    </dgm:pt>
    <dgm:pt modelId="{097D7D0C-B097-4023-A0ED-0DB22FDA129C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1600" b="1" dirty="0" smtClean="0"/>
            <a:t>Peers</a:t>
          </a:r>
          <a:endParaRPr lang="en-GB" sz="1600" b="1" dirty="0"/>
        </a:p>
      </dgm:t>
    </dgm:pt>
    <dgm:pt modelId="{9C0B00E4-2393-4902-A224-BC3C5EA2FE5F}" type="parTrans" cxnId="{CE49A7D8-5D66-4709-B235-74AF8EA0CD2F}">
      <dgm:prSet/>
      <dgm:spPr/>
      <dgm:t>
        <a:bodyPr/>
        <a:lstStyle/>
        <a:p>
          <a:endParaRPr lang="en-GB"/>
        </a:p>
      </dgm:t>
    </dgm:pt>
    <dgm:pt modelId="{1704DBF2-0DE1-4357-8FAA-24AB191A1485}" type="sibTrans" cxnId="{CE49A7D8-5D66-4709-B235-74AF8EA0CD2F}">
      <dgm:prSet/>
      <dgm:spPr/>
      <dgm:t>
        <a:bodyPr/>
        <a:lstStyle/>
        <a:p>
          <a:endParaRPr lang="en-GB"/>
        </a:p>
      </dgm:t>
    </dgm:pt>
    <dgm:pt modelId="{7A5E632A-B9CE-424F-826E-F49ACB7F1AAD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sz="1200" b="1" dirty="0" smtClean="0"/>
            <a:t>PIs/</a:t>
          </a:r>
          <a:br>
            <a:rPr lang="en-GB" sz="1200" b="1" dirty="0" smtClean="0"/>
          </a:br>
          <a:r>
            <a:rPr lang="en-GB" sz="1200" b="1" dirty="0" smtClean="0"/>
            <a:t>Group Leaders</a:t>
          </a:r>
          <a:endParaRPr lang="en-GB" sz="1200" b="1" dirty="0"/>
        </a:p>
      </dgm:t>
    </dgm:pt>
    <dgm:pt modelId="{5BC71600-5F9C-4536-BC8B-BCF4C9F9F75F}" type="parTrans" cxnId="{08CD5904-CFBB-4D99-B28C-B06D616D04EF}">
      <dgm:prSet/>
      <dgm:spPr/>
      <dgm:t>
        <a:bodyPr/>
        <a:lstStyle/>
        <a:p>
          <a:endParaRPr lang="en-GB"/>
        </a:p>
      </dgm:t>
    </dgm:pt>
    <dgm:pt modelId="{453A21EF-B80D-4B4D-B96F-539B82A443DA}" type="sibTrans" cxnId="{08CD5904-CFBB-4D99-B28C-B06D616D04EF}">
      <dgm:prSet/>
      <dgm:spPr/>
      <dgm:t>
        <a:bodyPr/>
        <a:lstStyle/>
        <a:p>
          <a:endParaRPr lang="en-GB"/>
        </a:p>
      </dgm:t>
    </dgm:pt>
    <dgm:pt modelId="{7BD48B7E-C993-4BEE-9557-6ED98BC6D644}">
      <dgm:prSet phldrT="[Text]" custT="1"/>
      <dgm:spPr>
        <a:solidFill>
          <a:srgbClr val="D09E00"/>
        </a:solidFill>
      </dgm:spPr>
      <dgm:t>
        <a:bodyPr/>
        <a:lstStyle/>
        <a:p>
          <a:r>
            <a:rPr lang="en-GB" sz="1000" b="1" dirty="0" smtClean="0"/>
            <a:t>Sponsors</a:t>
          </a:r>
          <a:endParaRPr lang="en-GB" sz="1000" b="1" dirty="0"/>
        </a:p>
      </dgm:t>
    </dgm:pt>
    <dgm:pt modelId="{28FDBC6F-148E-4CC1-A738-64A037FD07E4}" type="parTrans" cxnId="{4A377F84-7360-4FDF-BBC4-FE95816861EA}">
      <dgm:prSet/>
      <dgm:spPr/>
      <dgm:t>
        <a:bodyPr/>
        <a:lstStyle/>
        <a:p>
          <a:endParaRPr lang="en-GB"/>
        </a:p>
      </dgm:t>
    </dgm:pt>
    <dgm:pt modelId="{19E23DB8-FDD8-4D9C-A34A-BC7A837DAD9D}" type="sibTrans" cxnId="{4A377F84-7360-4FDF-BBC4-FE95816861EA}">
      <dgm:prSet/>
      <dgm:spPr/>
      <dgm:t>
        <a:bodyPr/>
        <a:lstStyle/>
        <a:p>
          <a:endParaRPr lang="en-GB"/>
        </a:p>
      </dgm:t>
    </dgm:pt>
    <dgm:pt modelId="{C7A33A8B-497E-4BA9-B30E-25DC6191AD53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2BD52244-E0E7-4308-9343-2FA20AD86DFC}" type="parTrans" cxnId="{D350E60F-1F0D-465F-8CD4-002281C85988}">
      <dgm:prSet/>
      <dgm:spPr/>
      <dgm:t>
        <a:bodyPr/>
        <a:lstStyle/>
        <a:p>
          <a:endParaRPr lang="en-GB"/>
        </a:p>
      </dgm:t>
    </dgm:pt>
    <dgm:pt modelId="{8EC5AA35-E4FA-43C0-B698-C14EDA88FF27}" type="sibTrans" cxnId="{D350E60F-1F0D-465F-8CD4-002281C85988}">
      <dgm:prSet/>
      <dgm:spPr/>
      <dgm:t>
        <a:bodyPr/>
        <a:lstStyle/>
        <a:p>
          <a:endParaRPr lang="en-GB"/>
        </a:p>
      </dgm:t>
    </dgm:pt>
    <dgm:pt modelId="{7565AF4B-8913-4BD0-9C39-BB8D558DD388}" type="pres">
      <dgm:prSet presAssocID="{AC6F9701-C29E-48E7-B745-57D5A40CA03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0323B00-867A-4123-A7DD-4753103722A4}" type="pres">
      <dgm:prSet presAssocID="{9B3C84EF-361F-4804-AF28-924E089579E5}" presName="centerShape" presStyleLbl="node0" presStyleIdx="0" presStyleCnt="1" custLinFactNeighborX="1058" custLinFactNeighborY="-232"/>
      <dgm:spPr/>
      <dgm:t>
        <a:bodyPr/>
        <a:lstStyle/>
        <a:p>
          <a:endParaRPr lang="en-GB"/>
        </a:p>
      </dgm:t>
    </dgm:pt>
    <dgm:pt modelId="{FD3FFF07-E3AF-44A6-9FCE-32E717D35291}" type="pres">
      <dgm:prSet presAssocID="{A79EFE3E-57C9-40C7-9E5D-6CAB8ABE2922}" presName="node" presStyleLbl="node1" presStyleIdx="0" presStyleCnt="4" custScaleX="1378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1F39F6-1555-4092-902A-E49F482E38E4}" type="pres">
      <dgm:prSet presAssocID="{A79EFE3E-57C9-40C7-9E5D-6CAB8ABE2922}" presName="dummy" presStyleCnt="0"/>
      <dgm:spPr/>
    </dgm:pt>
    <dgm:pt modelId="{1B223746-0A5E-4C12-83D2-56AC646333C0}" type="pres">
      <dgm:prSet presAssocID="{D2E66D12-68DA-4E99-BF91-BACCB9F2FD6E}" presName="sibTrans" presStyleLbl="sibTrans2D1" presStyleIdx="0" presStyleCnt="4"/>
      <dgm:spPr/>
      <dgm:t>
        <a:bodyPr/>
        <a:lstStyle/>
        <a:p>
          <a:endParaRPr lang="en-GB"/>
        </a:p>
      </dgm:t>
    </dgm:pt>
    <dgm:pt modelId="{66672DD4-F0B1-46B4-8BDA-1AEC16DB4F5A}" type="pres">
      <dgm:prSet presAssocID="{097D7D0C-B097-4023-A0ED-0DB22FDA129C}" presName="node" presStyleLbl="node1" presStyleIdx="1" presStyleCnt="4" custScaleX="1204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D774E7-5F9D-4500-86E4-8878C6439898}" type="pres">
      <dgm:prSet presAssocID="{097D7D0C-B097-4023-A0ED-0DB22FDA129C}" presName="dummy" presStyleCnt="0"/>
      <dgm:spPr/>
    </dgm:pt>
    <dgm:pt modelId="{87D2B474-5783-4F71-ADCC-860E845C32CB}" type="pres">
      <dgm:prSet presAssocID="{1704DBF2-0DE1-4357-8FAA-24AB191A1485}" presName="sibTrans" presStyleLbl="sibTrans2D1" presStyleIdx="1" presStyleCnt="4"/>
      <dgm:spPr/>
      <dgm:t>
        <a:bodyPr/>
        <a:lstStyle/>
        <a:p>
          <a:endParaRPr lang="en-GB"/>
        </a:p>
      </dgm:t>
    </dgm:pt>
    <dgm:pt modelId="{3DDE3AF6-1B07-464B-B551-5C86CD138580}" type="pres">
      <dgm:prSet presAssocID="{7A5E632A-B9CE-424F-826E-F49ACB7F1AAD}" presName="node" presStyleLbl="node1" presStyleIdx="2" presStyleCnt="4" custScaleX="131353" custRadScaleRad="100251" custRadScaleInc="-953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EDF68F-3382-4C86-983C-7C8A5D508053}" type="pres">
      <dgm:prSet presAssocID="{7A5E632A-B9CE-424F-826E-F49ACB7F1AAD}" presName="dummy" presStyleCnt="0"/>
      <dgm:spPr/>
    </dgm:pt>
    <dgm:pt modelId="{A3685926-5FA1-42E0-BFB7-57851206B534}" type="pres">
      <dgm:prSet presAssocID="{453A21EF-B80D-4B4D-B96F-539B82A443DA}" presName="sibTrans" presStyleLbl="sibTrans2D1" presStyleIdx="2" presStyleCnt="4"/>
      <dgm:spPr/>
      <dgm:t>
        <a:bodyPr/>
        <a:lstStyle/>
        <a:p>
          <a:endParaRPr lang="en-GB"/>
        </a:p>
      </dgm:t>
    </dgm:pt>
    <dgm:pt modelId="{0C157C69-11E1-4DEB-8699-A3F6E0CEE670}" type="pres">
      <dgm:prSet presAssocID="{7BD48B7E-C993-4BEE-9557-6ED98BC6D644}" presName="node" presStyleLbl="node1" presStyleIdx="3" presStyleCnt="4" custScaleX="1340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332917-A65A-42DE-B60A-080279013270}" type="pres">
      <dgm:prSet presAssocID="{7BD48B7E-C993-4BEE-9557-6ED98BC6D644}" presName="dummy" presStyleCnt="0"/>
      <dgm:spPr/>
    </dgm:pt>
    <dgm:pt modelId="{6061A08B-1CAD-4FA6-981D-1970B9D4FB8A}" type="pres">
      <dgm:prSet presAssocID="{19E23DB8-FDD8-4D9C-A34A-BC7A837DAD9D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39836A39-48EB-4FD5-8A64-F907781C3741}" type="presOf" srcId="{7BD48B7E-C993-4BEE-9557-6ED98BC6D644}" destId="{0C157C69-11E1-4DEB-8699-A3F6E0CEE670}" srcOrd="0" destOrd="0" presId="urn:microsoft.com/office/officeart/2005/8/layout/radial6"/>
    <dgm:cxn modelId="{7C7B0C9C-50B8-4845-B5D0-CFC9EC42DE6B}" type="presOf" srcId="{19E23DB8-FDD8-4D9C-A34A-BC7A837DAD9D}" destId="{6061A08B-1CAD-4FA6-981D-1970B9D4FB8A}" srcOrd="0" destOrd="0" presId="urn:microsoft.com/office/officeart/2005/8/layout/radial6"/>
    <dgm:cxn modelId="{432BC503-59F4-40DE-A970-9D9AE6D03B9D}" type="presOf" srcId="{9B3C84EF-361F-4804-AF28-924E089579E5}" destId="{70323B00-867A-4123-A7DD-4753103722A4}" srcOrd="0" destOrd="0" presId="urn:microsoft.com/office/officeart/2005/8/layout/radial6"/>
    <dgm:cxn modelId="{4A377F84-7360-4FDF-BBC4-FE95816861EA}" srcId="{9B3C84EF-361F-4804-AF28-924E089579E5}" destId="{7BD48B7E-C993-4BEE-9557-6ED98BC6D644}" srcOrd="3" destOrd="0" parTransId="{28FDBC6F-148E-4CC1-A738-64A037FD07E4}" sibTransId="{19E23DB8-FDD8-4D9C-A34A-BC7A837DAD9D}"/>
    <dgm:cxn modelId="{0D9CD2B8-7D21-4A83-B20A-13B3A534C557}" type="presOf" srcId="{453A21EF-B80D-4B4D-B96F-539B82A443DA}" destId="{A3685926-5FA1-42E0-BFB7-57851206B534}" srcOrd="0" destOrd="0" presId="urn:microsoft.com/office/officeart/2005/8/layout/radial6"/>
    <dgm:cxn modelId="{E60FD45F-5B40-4791-A2C4-111E8A863C06}" srcId="{9B3C84EF-361F-4804-AF28-924E089579E5}" destId="{A79EFE3E-57C9-40C7-9E5D-6CAB8ABE2922}" srcOrd="0" destOrd="0" parTransId="{C3AE5DAB-9ADF-4A8A-99C8-7831886BFD4C}" sibTransId="{D2E66D12-68DA-4E99-BF91-BACCB9F2FD6E}"/>
    <dgm:cxn modelId="{5152DF8B-B684-469E-944D-F401C8734F74}" type="presOf" srcId="{1704DBF2-0DE1-4357-8FAA-24AB191A1485}" destId="{87D2B474-5783-4F71-ADCC-860E845C32CB}" srcOrd="0" destOrd="0" presId="urn:microsoft.com/office/officeart/2005/8/layout/radial6"/>
    <dgm:cxn modelId="{CE49A7D8-5D66-4709-B235-74AF8EA0CD2F}" srcId="{9B3C84EF-361F-4804-AF28-924E089579E5}" destId="{097D7D0C-B097-4023-A0ED-0DB22FDA129C}" srcOrd="1" destOrd="0" parTransId="{9C0B00E4-2393-4902-A224-BC3C5EA2FE5F}" sibTransId="{1704DBF2-0DE1-4357-8FAA-24AB191A1485}"/>
    <dgm:cxn modelId="{22E30F24-4836-4A64-A375-8951BC5D3CD1}" srcId="{AC6F9701-C29E-48E7-B745-57D5A40CA030}" destId="{9B3C84EF-361F-4804-AF28-924E089579E5}" srcOrd="0" destOrd="0" parTransId="{BD836812-5A76-4169-92C2-FA254937E6B8}" sibTransId="{C02E85E1-E3AB-4AEA-A08A-1D03528DDD50}"/>
    <dgm:cxn modelId="{10404EB3-259B-4B46-95B5-6A68A6A6ACE1}" type="presOf" srcId="{A79EFE3E-57C9-40C7-9E5D-6CAB8ABE2922}" destId="{FD3FFF07-E3AF-44A6-9FCE-32E717D35291}" srcOrd="0" destOrd="0" presId="urn:microsoft.com/office/officeart/2005/8/layout/radial6"/>
    <dgm:cxn modelId="{93BCAB0D-BDAC-454E-81B3-101A86EEE9AC}" type="presOf" srcId="{AC6F9701-C29E-48E7-B745-57D5A40CA030}" destId="{7565AF4B-8913-4BD0-9C39-BB8D558DD388}" srcOrd="0" destOrd="0" presId="urn:microsoft.com/office/officeart/2005/8/layout/radial6"/>
    <dgm:cxn modelId="{4AF72875-F010-457B-B900-30AF89353AAF}" type="presOf" srcId="{097D7D0C-B097-4023-A0ED-0DB22FDA129C}" destId="{66672DD4-F0B1-46B4-8BDA-1AEC16DB4F5A}" srcOrd="0" destOrd="0" presId="urn:microsoft.com/office/officeart/2005/8/layout/radial6"/>
    <dgm:cxn modelId="{D350E60F-1F0D-465F-8CD4-002281C85988}" srcId="{AC6F9701-C29E-48E7-B745-57D5A40CA030}" destId="{C7A33A8B-497E-4BA9-B30E-25DC6191AD53}" srcOrd="1" destOrd="0" parTransId="{2BD52244-E0E7-4308-9343-2FA20AD86DFC}" sibTransId="{8EC5AA35-E4FA-43C0-B698-C14EDA88FF27}"/>
    <dgm:cxn modelId="{08CD5904-CFBB-4D99-B28C-B06D616D04EF}" srcId="{9B3C84EF-361F-4804-AF28-924E089579E5}" destId="{7A5E632A-B9CE-424F-826E-F49ACB7F1AAD}" srcOrd="2" destOrd="0" parTransId="{5BC71600-5F9C-4536-BC8B-BCF4C9F9F75F}" sibTransId="{453A21EF-B80D-4B4D-B96F-539B82A443DA}"/>
    <dgm:cxn modelId="{2DC8EF5D-A3D3-41E8-A3BB-430952CAA458}" type="presOf" srcId="{D2E66D12-68DA-4E99-BF91-BACCB9F2FD6E}" destId="{1B223746-0A5E-4C12-83D2-56AC646333C0}" srcOrd="0" destOrd="0" presId="urn:microsoft.com/office/officeart/2005/8/layout/radial6"/>
    <dgm:cxn modelId="{AC96AE40-D0A0-403A-ADDA-AFDE08D07CC9}" type="presOf" srcId="{7A5E632A-B9CE-424F-826E-F49ACB7F1AAD}" destId="{3DDE3AF6-1B07-464B-B551-5C86CD138580}" srcOrd="0" destOrd="0" presId="urn:microsoft.com/office/officeart/2005/8/layout/radial6"/>
    <dgm:cxn modelId="{CC0764E8-FCA1-45FA-8520-EB5A851F036E}" type="presParOf" srcId="{7565AF4B-8913-4BD0-9C39-BB8D558DD388}" destId="{70323B00-867A-4123-A7DD-4753103722A4}" srcOrd="0" destOrd="0" presId="urn:microsoft.com/office/officeart/2005/8/layout/radial6"/>
    <dgm:cxn modelId="{99E106D5-FC90-4890-8AAB-F79013CC91B0}" type="presParOf" srcId="{7565AF4B-8913-4BD0-9C39-BB8D558DD388}" destId="{FD3FFF07-E3AF-44A6-9FCE-32E717D35291}" srcOrd="1" destOrd="0" presId="urn:microsoft.com/office/officeart/2005/8/layout/radial6"/>
    <dgm:cxn modelId="{C40E033C-7E44-407D-BB67-73F0C4442225}" type="presParOf" srcId="{7565AF4B-8913-4BD0-9C39-BB8D558DD388}" destId="{191F39F6-1555-4092-902A-E49F482E38E4}" srcOrd="2" destOrd="0" presId="urn:microsoft.com/office/officeart/2005/8/layout/radial6"/>
    <dgm:cxn modelId="{AD3CE151-14E6-48AC-BFE0-595AC307E600}" type="presParOf" srcId="{7565AF4B-8913-4BD0-9C39-BB8D558DD388}" destId="{1B223746-0A5E-4C12-83D2-56AC646333C0}" srcOrd="3" destOrd="0" presId="urn:microsoft.com/office/officeart/2005/8/layout/radial6"/>
    <dgm:cxn modelId="{48F85376-66EB-4E10-BE96-71BE3510249B}" type="presParOf" srcId="{7565AF4B-8913-4BD0-9C39-BB8D558DD388}" destId="{66672DD4-F0B1-46B4-8BDA-1AEC16DB4F5A}" srcOrd="4" destOrd="0" presId="urn:microsoft.com/office/officeart/2005/8/layout/radial6"/>
    <dgm:cxn modelId="{C1FD7A2A-11E5-4C32-8830-5BCA78802789}" type="presParOf" srcId="{7565AF4B-8913-4BD0-9C39-BB8D558DD388}" destId="{52D774E7-5F9D-4500-86E4-8878C6439898}" srcOrd="5" destOrd="0" presId="urn:microsoft.com/office/officeart/2005/8/layout/radial6"/>
    <dgm:cxn modelId="{0D07B77A-A6B5-4A07-B64A-DA5A693CC4B3}" type="presParOf" srcId="{7565AF4B-8913-4BD0-9C39-BB8D558DD388}" destId="{87D2B474-5783-4F71-ADCC-860E845C32CB}" srcOrd="6" destOrd="0" presId="urn:microsoft.com/office/officeart/2005/8/layout/radial6"/>
    <dgm:cxn modelId="{D73EDA74-3E4C-47B5-8215-20C170BA79B5}" type="presParOf" srcId="{7565AF4B-8913-4BD0-9C39-BB8D558DD388}" destId="{3DDE3AF6-1B07-464B-B551-5C86CD138580}" srcOrd="7" destOrd="0" presId="urn:microsoft.com/office/officeart/2005/8/layout/radial6"/>
    <dgm:cxn modelId="{9B1AA629-09AE-40CE-9835-4776F6562507}" type="presParOf" srcId="{7565AF4B-8913-4BD0-9C39-BB8D558DD388}" destId="{B2EDF68F-3382-4C86-983C-7C8A5D508053}" srcOrd="8" destOrd="0" presId="urn:microsoft.com/office/officeart/2005/8/layout/radial6"/>
    <dgm:cxn modelId="{B6CD5D9A-D914-41AA-B8FA-1861C790B306}" type="presParOf" srcId="{7565AF4B-8913-4BD0-9C39-BB8D558DD388}" destId="{A3685926-5FA1-42E0-BFB7-57851206B534}" srcOrd="9" destOrd="0" presId="urn:microsoft.com/office/officeart/2005/8/layout/radial6"/>
    <dgm:cxn modelId="{FDEC9FC0-2EE2-459A-96EF-7E75737A9D51}" type="presParOf" srcId="{7565AF4B-8913-4BD0-9C39-BB8D558DD388}" destId="{0C157C69-11E1-4DEB-8699-A3F6E0CEE670}" srcOrd="10" destOrd="0" presId="urn:microsoft.com/office/officeart/2005/8/layout/radial6"/>
    <dgm:cxn modelId="{C687E1B8-7C8F-4403-BC1D-8C82610EC740}" type="presParOf" srcId="{7565AF4B-8913-4BD0-9C39-BB8D558DD388}" destId="{C4332917-A65A-42DE-B60A-080279013270}" srcOrd="11" destOrd="0" presId="urn:microsoft.com/office/officeart/2005/8/layout/radial6"/>
    <dgm:cxn modelId="{4B59A085-8C2D-48E1-994E-42B2E2635A79}" type="presParOf" srcId="{7565AF4B-8913-4BD0-9C39-BB8D558DD388}" destId="{6061A08B-1CAD-4FA6-981D-1970B9D4FB8A}" srcOrd="12" destOrd="0" presId="urn:microsoft.com/office/officeart/2005/8/layout/radial6"/>
  </dgm:cxnLst>
  <dgm:bg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16200000" scaled="0"/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41E00F-1B50-4AE8-BB78-6367F84C077E}" type="doc">
      <dgm:prSet loTypeId="urn:microsoft.com/office/officeart/2005/8/layout/matrix1" loCatId="matrix" qsTypeId="urn:microsoft.com/office/officeart/2005/8/quickstyle/3d3" qsCatId="3D" csTypeId="urn:microsoft.com/office/officeart/2005/8/colors/accent1_2#2" csCatId="accent1" phldr="1"/>
      <dgm:spPr/>
      <dgm:t>
        <a:bodyPr/>
        <a:lstStyle/>
        <a:p>
          <a:endParaRPr lang="en-GB"/>
        </a:p>
      </dgm:t>
    </dgm:pt>
    <dgm:pt modelId="{DB3798D7-7628-4639-B4B6-5B4DCCE4DB7A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b="1" baseline="0" dirty="0" smtClean="0">
              <a:solidFill>
                <a:schemeClr val="bg1"/>
              </a:solidFill>
            </a:rPr>
            <a:t>Oxford’s researchers</a:t>
          </a:r>
          <a:endParaRPr lang="en-GB" b="1" baseline="0" dirty="0">
            <a:solidFill>
              <a:schemeClr val="bg1"/>
            </a:solidFill>
          </a:endParaRPr>
        </a:p>
      </dgm:t>
    </dgm:pt>
    <dgm:pt modelId="{C073C156-ED54-4698-BDC3-1930F7241EBA}" type="parTrans" cxnId="{00593B20-899F-42A5-B041-870DDC3052AA}">
      <dgm:prSet/>
      <dgm:spPr/>
      <dgm:t>
        <a:bodyPr/>
        <a:lstStyle/>
        <a:p>
          <a:endParaRPr lang="en-GB"/>
        </a:p>
      </dgm:t>
    </dgm:pt>
    <dgm:pt modelId="{539F0131-BCCA-4F6B-A122-BC8B5F254A2F}" type="sibTrans" cxnId="{00593B20-899F-42A5-B041-870DDC3052AA}">
      <dgm:prSet/>
      <dgm:spPr/>
      <dgm:t>
        <a:bodyPr/>
        <a:lstStyle/>
        <a:p>
          <a:endParaRPr lang="en-GB"/>
        </a:p>
      </dgm:t>
    </dgm:pt>
    <dgm:pt modelId="{A5B56A6D-D00E-4A6A-8E7D-C1E0AB89FEFE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GB" sz="2000" b="1" dirty="0" smtClean="0"/>
        </a:p>
        <a:p>
          <a:r>
            <a:rPr lang="en-GB" sz="2000" b="1" dirty="0" smtClean="0"/>
            <a:t>Department  Administrators</a:t>
          </a:r>
          <a:r>
            <a:rPr lang="en-GB" sz="2000" dirty="0" smtClean="0"/>
            <a:t/>
          </a:r>
          <a:br>
            <a:rPr lang="en-GB" sz="2000" dirty="0" smtClean="0"/>
          </a:br>
          <a:r>
            <a:rPr lang="en-GB" sz="1400" dirty="0" smtClean="0"/>
            <a:t>and Research managers, coordinators, </a:t>
          </a:r>
          <a:br>
            <a:rPr lang="en-GB" sz="1400" dirty="0" smtClean="0"/>
          </a:br>
          <a:r>
            <a:rPr lang="en-GB" sz="1400" dirty="0" smtClean="0"/>
            <a:t>grants advisers, research finance officers, project managers</a:t>
          </a:r>
          <a:br>
            <a:rPr lang="en-GB" sz="1400" dirty="0" smtClean="0"/>
          </a:br>
          <a:endParaRPr lang="en-GB" sz="1400" dirty="0"/>
        </a:p>
      </dgm:t>
    </dgm:pt>
    <dgm:pt modelId="{2C025E81-51DE-4E00-BBC8-2145A2D2026F}" type="parTrans" cxnId="{C79198A4-3C9C-46DC-8A0A-7E4348B52C2F}">
      <dgm:prSet/>
      <dgm:spPr/>
      <dgm:t>
        <a:bodyPr/>
        <a:lstStyle/>
        <a:p>
          <a:endParaRPr lang="en-GB"/>
        </a:p>
      </dgm:t>
    </dgm:pt>
    <dgm:pt modelId="{7FF468DE-7E30-4869-8804-6A458A9D9451}" type="sibTrans" cxnId="{C79198A4-3C9C-46DC-8A0A-7E4348B52C2F}">
      <dgm:prSet/>
      <dgm:spPr/>
      <dgm:t>
        <a:bodyPr/>
        <a:lstStyle/>
        <a:p>
          <a:endParaRPr lang="en-GB"/>
        </a:p>
      </dgm:t>
    </dgm:pt>
    <dgm:pt modelId="{3E18547F-B407-4B0F-8C14-02CF3781A79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2000" b="1" dirty="0" smtClean="0"/>
            <a:t/>
          </a:r>
          <a:br>
            <a:rPr lang="en-GB" sz="2000" b="1" dirty="0" smtClean="0"/>
          </a:br>
          <a:r>
            <a:rPr lang="en-GB" sz="2000" b="1" dirty="0" smtClean="0"/>
            <a:t>Research Services</a:t>
          </a:r>
        </a:p>
        <a:p>
          <a:r>
            <a:rPr lang="en-GB" sz="1800" b="1" dirty="0" smtClean="0"/>
            <a:t>Research Accounts</a:t>
          </a:r>
        </a:p>
        <a:p>
          <a:r>
            <a:rPr lang="en-GB" sz="1400" dirty="0" smtClean="0"/>
            <a:t>Legal Services, PRAS,  Personnel Services, OUCS, Bodleian Libraries, </a:t>
          </a:r>
          <a:br>
            <a:rPr lang="en-GB" sz="1400" dirty="0" smtClean="0"/>
          </a:br>
          <a:r>
            <a:rPr lang="en-GB" sz="1400" dirty="0" smtClean="0"/>
            <a:t>Ethics committees, OLI</a:t>
          </a:r>
          <a:br>
            <a:rPr lang="en-GB" sz="1400" dirty="0" smtClean="0"/>
          </a:br>
          <a:r>
            <a:rPr lang="en-GB" sz="1400" dirty="0" smtClean="0"/>
            <a:t/>
          </a:r>
          <a:br>
            <a:rPr lang="en-GB" sz="1400" dirty="0" smtClean="0"/>
          </a:br>
          <a:endParaRPr lang="en-GB" sz="1400" dirty="0" smtClean="0"/>
        </a:p>
      </dgm:t>
    </dgm:pt>
    <dgm:pt modelId="{C8D12585-9DDE-40E9-8FF9-B133C308CC3A}" type="parTrans" cxnId="{64AECC1E-27E8-4BEB-9C05-B70BA10CDF2D}">
      <dgm:prSet/>
      <dgm:spPr/>
      <dgm:t>
        <a:bodyPr/>
        <a:lstStyle/>
        <a:p>
          <a:endParaRPr lang="en-GB"/>
        </a:p>
      </dgm:t>
    </dgm:pt>
    <dgm:pt modelId="{F586F5B0-0AC0-4542-9A03-582A64D869AA}" type="sibTrans" cxnId="{64AECC1E-27E8-4BEB-9C05-B70BA10CDF2D}">
      <dgm:prSet/>
      <dgm:spPr/>
      <dgm:t>
        <a:bodyPr/>
        <a:lstStyle/>
        <a:p>
          <a:endParaRPr lang="en-GB"/>
        </a:p>
      </dgm:t>
    </dgm:pt>
    <dgm:pt modelId="{44F658A5-EBF9-4285-8D4A-99F531D7B9A3}">
      <dgm:prSet phldrT="[Text]" custT="1"/>
      <dgm:spPr>
        <a:solidFill>
          <a:schemeClr val="accent5">
            <a:lumMod val="50000"/>
            <a:alpha val="96000"/>
          </a:schemeClr>
        </a:solidFill>
      </dgm:spPr>
      <dgm:t>
        <a:bodyPr/>
        <a:lstStyle/>
        <a:p>
          <a:r>
            <a:rPr lang="en-GB" sz="2000" b="1" dirty="0" smtClean="0"/>
            <a:t>Research Facilitators</a:t>
          </a:r>
          <a:r>
            <a:rPr lang="en-GB" sz="2000" dirty="0" smtClean="0"/>
            <a:t/>
          </a:r>
          <a:br>
            <a:rPr lang="en-GB" sz="2000" dirty="0" smtClean="0"/>
          </a:br>
          <a:r>
            <a:rPr lang="en-GB" sz="1400" b="1" dirty="0" smtClean="0"/>
            <a:t>(divisional, departmental)</a:t>
          </a:r>
          <a:r>
            <a:rPr lang="en-GB" sz="1400" dirty="0" smtClean="0"/>
            <a:t/>
          </a:r>
          <a:br>
            <a:rPr lang="en-GB" sz="1400" dirty="0" smtClean="0"/>
          </a:br>
          <a:r>
            <a:rPr lang="en-GB" sz="1400" dirty="0" smtClean="0"/>
            <a:t/>
          </a:r>
          <a:br>
            <a:rPr lang="en-GB" sz="1400" dirty="0" smtClean="0"/>
          </a:br>
          <a:endParaRPr lang="en-GB" sz="1400" dirty="0"/>
        </a:p>
      </dgm:t>
    </dgm:pt>
    <dgm:pt modelId="{B7FA73BA-CE68-492E-92B2-D21B6354E20F}" type="sibTrans" cxnId="{96355C87-AFDB-4FEC-9220-451E35F5BA35}">
      <dgm:prSet/>
      <dgm:spPr/>
      <dgm:t>
        <a:bodyPr/>
        <a:lstStyle/>
        <a:p>
          <a:endParaRPr lang="en-GB"/>
        </a:p>
      </dgm:t>
    </dgm:pt>
    <dgm:pt modelId="{6898E4E2-9FFC-4149-ABD8-DC2A7C2E4B37}" type="parTrans" cxnId="{96355C87-AFDB-4FEC-9220-451E35F5BA35}">
      <dgm:prSet/>
      <dgm:spPr/>
      <dgm:t>
        <a:bodyPr/>
        <a:lstStyle/>
        <a:p>
          <a:endParaRPr lang="en-GB"/>
        </a:p>
      </dgm:t>
    </dgm:pt>
    <dgm:pt modelId="{CE7442BB-9CE7-4FFC-AEFF-7BF956C196AC}">
      <dgm:prSet custT="1"/>
      <dgm:spPr>
        <a:solidFill>
          <a:srgbClr val="0070C0"/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en-GB" sz="2000" b="1" dirty="0" smtClean="0"/>
            <a:t>Isis Innovation</a:t>
          </a:r>
        </a:p>
        <a:p>
          <a:pPr algn="ctr">
            <a:lnSpc>
              <a:spcPct val="100000"/>
            </a:lnSpc>
          </a:pPr>
          <a:r>
            <a:rPr lang="en-GB" sz="1200" b="1" dirty="0" smtClean="0"/>
            <a:t>Technology transfer, consulting, enterprise development</a:t>
          </a:r>
        </a:p>
        <a:p>
          <a:pPr algn="ctr">
            <a:lnSpc>
              <a:spcPct val="100000"/>
            </a:lnSpc>
          </a:pPr>
          <a:endParaRPr lang="en-GB" sz="2000" b="1" dirty="0" smtClean="0"/>
        </a:p>
        <a:p>
          <a:pPr algn="ctr">
            <a:lnSpc>
              <a:spcPct val="100000"/>
            </a:lnSpc>
          </a:pPr>
          <a:endParaRPr lang="en-GB" sz="2000" b="1" dirty="0" smtClean="0"/>
        </a:p>
      </dgm:t>
    </dgm:pt>
    <dgm:pt modelId="{25E9E2A7-6255-4437-8177-4BB9B68286BA}" type="parTrans" cxnId="{9C6F4AE2-03FC-4610-BCE9-901299BE455F}">
      <dgm:prSet/>
      <dgm:spPr/>
      <dgm:t>
        <a:bodyPr/>
        <a:lstStyle/>
        <a:p>
          <a:endParaRPr lang="en-GB"/>
        </a:p>
      </dgm:t>
    </dgm:pt>
    <dgm:pt modelId="{29E15687-264B-4054-9C47-53AE5E713393}" type="sibTrans" cxnId="{9C6F4AE2-03FC-4610-BCE9-901299BE455F}">
      <dgm:prSet/>
      <dgm:spPr/>
      <dgm:t>
        <a:bodyPr/>
        <a:lstStyle/>
        <a:p>
          <a:endParaRPr lang="en-GB"/>
        </a:p>
      </dgm:t>
    </dgm:pt>
    <dgm:pt modelId="{670698FD-088A-42DF-B740-1BEC92DE0B0C}" type="pres">
      <dgm:prSet presAssocID="{FC41E00F-1B50-4AE8-BB78-6367F84C077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ABE4068-8AB3-4CB0-A02F-E016915E1D94}" type="pres">
      <dgm:prSet presAssocID="{FC41E00F-1B50-4AE8-BB78-6367F84C077E}" presName="matrix" presStyleCnt="0"/>
      <dgm:spPr/>
    </dgm:pt>
    <dgm:pt modelId="{E714C5E4-F929-49A2-B2A0-AB494D1231B2}" type="pres">
      <dgm:prSet presAssocID="{FC41E00F-1B50-4AE8-BB78-6367F84C077E}" presName="tile1" presStyleLbl="node1" presStyleIdx="0" presStyleCnt="4" custLinFactNeighborX="0" custLinFactNeighborY="0"/>
      <dgm:spPr/>
      <dgm:t>
        <a:bodyPr/>
        <a:lstStyle/>
        <a:p>
          <a:endParaRPr lang="en-GB"/>
        </a:p>
      </dgm:t>
    </dgm:pt>
    <dgm:pt modelId="{1CFCBE99-C621-43B8-9FF6-E30BA978311B}" type="pres">
      <dgm:prSet presAssocID="{FC41E00F-1B50-4AE8-BB78-6367F84C077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4AD643-6ECA-4A2C-AC14-C5FE1079A7F1}" type="pres">
      <dgm:prSet presAssocID="{FC41E00F-1B50-4AE8-BB78-6367F84C077E}" presName="tile2" presStyleLbl="node1" presStyleIdx="1" presStyleCnt="4" custLinFactNeighborY="-3636"/>
      <dgm:spPr/>
      <dgm:t>
        <a:bodyPr/>
        <a:lstStyle/>
        <a:p>
          <a:endParaRPr lang="en-GB"/>
        </a:p>
      </dgm:t>
    </dgm:pt>
    <dgm:pt modelId="{72F7177B-9D19-43F4-AFC0-37046150D28F}" type="pres">
      <dgm:prSet presAssocID="{FC41E00F-1B50-4AE8-BB78-6367F84C077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9505C0-3904-45DD-A961-C5EC96263B6D}" type="pres">
      <dgm:prSet presAssocID="{FC41E00F-1B50-4AE8-BB78-6367F84C077E}" presName="tile3" presStyleLbl="node1" presStyleIdx="2" presStyleCnt="4"/>
      <dgm:spPr/>
      <dgm:t>
        <a:bodyPr/>
        <a:lstStyle/>
        <a:p>
          <a:endParaRPr lang="en-GB"/>
        </a:p>
      </dgm:t>
    </dgm:pt>
    <dgm:pt modelId="{6EC68CA5-D101-4B9C-B935-8D3120CCC794}" type="pres">
      <dgm:prSet presAssocID="{FC41E00F-1B50-4AE8-BB78-6367F84C077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ED13C1-E5FD-4777-A2F5-77B430981B97}" type="pres">
      <dgm:prSet presAssocID="{FC41E00F-1B50-4AE8-BB78-6367F84C077E}" presName="tile4" presStyleLbl="node1" presStyleIdx="3" presStyleCnt="4" custLinFactNeighborX="12791" custLinFactNeighborY="19298"/>
      <dgm:spPr/>
      <dgm:t>
        <a:bodyPr/>
        <a:lstStyle/>
        <a:p>
          <a:endParaRPr lang="en-GB"/>
        </a:p>
      </dgm:t>
    </dgm:pt>
    <dgm:pt modelId="{408C2A66-BF6C-431D-BD04-B804855E1282}" type="pres">
      <dgm:prSet presAssocID="{FC41E00F-1B50-4AE8-BB78-6367F84C077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C41C2F-4BA8-409C-BF72-800A89F7CAC1}" type="pres">
      <dgm:prSet presAssocID="{FC41E00F-1B50-4AE8-BB78-6367F84C077E}" presName="centerTile" presStyleLbl="fgShp" presStyleIdx="0" presStyleCnt="1" custScaleX="79812" custScaleY="77419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9C6F4AE2-03FC-4610-BCE9-901299BE455F}" srcId="{DB3798D7-7628-4639-B4B6-5B4DCCE4DB7A}" destId="{CE7442BB-9CE7-4FFC-AEFF-7BF956C196AC}" srcOrd="3" destOrd="0" parTransId="{25E9E2A7-6255-4437-8177-4BB9B68286BA}" sibTransId="{29E15687-264B-4054-9C47-53AE5E713393}"/>
    <dgm:cxn modelId="{383CCD78-D361-4679-A443-F714C11302A1}" type="presOf" srcId="{44F658A5-EBF9-4285-8D4A-99F531D7B9A3}" destId="{8C4AD643-6ECA-4A2C-AC14-C5FE1079A7F1}" srcOrd="0" destOrd="0" presId="urn:microsoft.com/office/officeart/2005/8/layout/matrix1"/>
    <dgm:cxn modelId="{2FDF76D7-4171-4493-8F57-46B49D0B2EA0}" type="presOf" srcId="{CE7442BB-9CE7-4FFC-AEFF-7BF956C196AC}" destId="{8CED13C1-E5FD-4777-A2F5-77B430981B97}" srcOrd="0" destOrd="0" presId="urn:microsoft.com/office/officeart/2005/8/layout/matrix1"/>
    <dgm:cxn modelId="{E18044D1-2BB5-483B-A3BF-45E15FC0B4F7}" type="presOf" srcId="{3E18547F-B407-4B0F-8C14-02CF3781A799}" destId="{429505C0-3904-45DD-A961-C5EC96263B6D}" srcOrd="0" destOrd="0" presId="urn:microsoft.com/office/officeart/2005/8/layout/matrix1"/>
    <dgm:cxn modelId="{8F2E7CD3-5360-4095-894A-290B727B7721}" type="presOf" srcId="{A5B56A6D-D00E-4A6A-8E7D-C1E0AB89FEFE}" destId="{E714C5E4-F929-49A2-B2A0-AB494D1231B2}" srcOrd="0" destOrd="0" presId="urn:microsoft.com/office/officeart/2005/8/layout/matrix1"/>
    <dgm:cxn modelId="{C79198A4-3C9C-46DC-8A0A-7E4348B52C2F}" srcId="{DB3798D7-7628-4639-B4B6-5B4DCCE4DB7A}" destId="{A5B56A6D-D00E-4A6A-8E7D-C1E0AB89FEFE}" srcOrd="0" destOrd="0" parTransId="{2C025E81-51DE-4E00-BBC8-2145A2D2026F}" sibTransId="{7FF468DE-7E30-4869-8804-6A458A9D9451}"/>
    <dgm:cxn modelId="{64AECC1E-27E8-4BEB-9C05-B70BA10CDF2D}" srcId="{DB3798D7-7628-4639-B4B6-5B4DCCE4DB7A}" destId="{3E18547F-B407-4B0F-8C14-02CF3781A799}" srcOrd="2" destOrd="0" parTransId="{C8D12585-9DDE-40E9-8FF9-B133C308CC3A}" sibTransId="{F586F5B0-0AC0-4542-9A03-582A64D869AA}"/>
    <dgm:cxn modelId="{F450E63D-F2DE-4FB6-B568-C4EF53FC5BA6}" type="presOf" srcId="{44F658A5-EBF9-4285-8D4A-99F531D7B9A3}" destId="{72F7177B-9D19-43F4-AFC0-37046150D28F}" srcOrd="1" destOrd="0" presId="urn:microsoft.com/office/officeart/2005/8/layout/matrix1"/>
    <dgm:cxn modelId="{D11D8ACA-ACED-490C-9085-3E3FC3140E8E}" type="presOf" srcId="{FC41E00F-1B50-4AE8-BB78-6367F84C077E}" destId="{670698FD-088A-42DF-B740-1BEC92DE0B0C}" srcOrd="0" destOrd="0" presId="urn:microsoft.com/office/officeart/2005/8/layout/matrix1"/>
    <dgm:cxn modelId="{04B00E03-C7AE-4593-B108-1D456FD23D2F}" type="presOf" srcId="{DB3798D7-7628-4639-B4B6-5B4DCCE4DB7A}" destId="{AEC41C2F-4BA8-409C-BF72-800A89F7CAC1}" srcOrd="0" destOrd="0" presId="urn:microsoft.com/office/officeart/2005/8/layout/matrix1"/>
    <dgm:cxn modelId="{96355C87-AFDB-4FEC-9220-451E35F5BA35}" srcId="{DB3798D7-7628-4639-B4B6-5B4DCCE4DB7A}" destId="{44F658A5-EBF9-4285-8D4A-99F531D7B9A3}" srcOrd="1" destOrd="0" parTransId="{6898E4E2-9FFC-4149-ABD8-DC2A7C2E4B37}" sibTransId="{B7FA73BA-CE68-492E-92B2-D21B6354E20F}"/>
    <dgm:cxn modelId="{5B9251D3-A962-4442-97FB-7E9F37448404}" type="presOf" srcId="{A5B56A6D-D00E-4A6A-8E7D-C1E0AB89FEFE}" destId="{1CFCBE99-C621-43B8-9FF6-E30BA978311B}" srcOrd="1" destOrd="0" presId="urn:microsoft.com/office/officeart/2005/8/layout/matrix1"/>
    <dgm:cxn modelId="{BEECDD50-905F-4207-8BAC-7104C80B7CDF}" type="presOf" srcId="{3E18547F-B407-4B0F-8C14-02CF3781A799}" destId="{6EC68CA5-D101-4B9C-B935-8D3120CCC794}" srcOrd="1" destOrd="0" presId="urn:microsoft.com/office/officeart/2005/8/layout/matrix1"/>
    <dgm:cxn modelId="{00593B20-899F-42A5-B041-870DDC3052AA}" srcId="{FC41E00F-1B50-4AE8-BB78-6367F84C077E}" destId="{DB3798D7-7628-4639-B4B6-5B4DCCE4DB7A}" srcOrd="0" destOrd="0" parTransId="{C073C156-ED54-4698-BDC3-1930F7241EBA}" sibTransId="{539F0131-BCCA-4F6B-A122-BC8B5F254A2F}"/>
    <dgm:cxn modelId="{E01B1EDA-E17D-4F98-A3B4-E05D18BA5CD9}" type="presOf" srcId="{CE7442BB-9CE7-4FFC-AEFF-7BF956C196AC}" destId="{408C2A66-BF6C-431D-BD04-B804855E1282}" srcOrd="1" destOrd="0" presId="urn:microsoft.com/office/officeart/2005/8/layout/matrix1"/>
    <dgm:cxn modelId="{56D95104-302E-4236-9B20-F481C87EB378}" type="presParOf" srcId="{670698FD-088A-42DF-B740-1BEC92DE0B0C}" destId="{CABE4068-8AB3-4CB0-A02F-E016915E1D94}" srcOrd="0" destOrd="0" presId="urn:microsoft.com/office/officeart/2005/8/layout/matrix1"/>
    <dgm:cxn modelId="{655380D2-41FB-49A1-8230-8CD2CD597692}" type="presParOf" srcId="{CABE4068-8AB3-4CB0-A02F-E016915E1D94}" destId="{E714C5E4-F929-49A2-B2A0-AB494D1231B2}" srcOrd="0" destOrd="0" presId="urn:microsoft.com/office/officeart/2005/8/layout/matrix1"/>
    <dgm:cxn modelId="{57F9D428-3D8A-4BD9-90EE-250B6AFE8F49}" type="presParOf" srcId="{CABE4068-8AB3-4CB0-A02F-E016915E1D94}" destId="{1CFCBE99-C621-43B8-9FF6-E30BA978311B}" srcOrd="1" destOrd="0" presId="urn:microsoft.com/office/officeart/2005/8/layout/matrix1"/>
    <dgm:cxn modelId="{0581F2F0-5BA1-4370-8598-385988098B47}" type="presParOf" srcId="{CABE4068-8AB3-4CB0-A02F-E016915E1D94}" destId="{8C4AD643-6ECA-4A2C-AC14-C5FE1079A7F1}" srcOrd="2" destOrd="0" presId="urn:microsoft.com/office/officeart/2005/8/layout/matrix1"/>
    <dgm:cxn modelId="{97716608-A525-4E60-98D3-CC51166B8600}" type="presParOf" srcId="{CABE4068-8AB3-4CB0-A02F-E016915E1D94}" destId="{72F7177B-9D19-43F4-AFC0-37046150D28F}" srcOrd="3" destOrd="0" presId="urn:microsoft.com/office/officeart/2005/8/layout/matrix1"/>
    <dgm:cxn modelId="{839207B2-B185-4F74-953D-EEEE2F216A2E}" type="presParOf" srcId="{CABE4068-8AB3-4CB0-A02F-E016915E1D94}" destId="{429505C0-3904-45DD-A961-C5EC96263B6D}" srcOrd="4" destOrd="0" presId="urn:microsoft.com/office/officeart/2005/8/layout/matrix1"/>
    <dgm:cxn modelId="{02B12922-73A7-4886-9FC3-C1D51DEFFD0B}" type="presParOf" srcId="{CABE4068-8AB3-4CB0-A02F-E016915E1D94}" destId="{6EC68CA5-D101-4B9C-B935-8D3120CCC794}" srcOrd="5" destOrd="0" presId="urn:microsoft.com/office/officeart/2005/8/layout/matrix1"/>
    <dgm:cxn modelId="{9F90B509-D795-4495-96B7-323D6C4D9BD0}" type="presParOf" srcId="{CABE4068-8AB3-4CB0-A02F-E016915E1D94}" destId="{8CED13C1-E5FD-4777-A2F5-77B430981B97}" srcOrd="6" destOrd="0" presId="urn:microsoft.com/office/officeart/2005/8/layout/matrix1"/>
    <dgm:cxn modelId="{38A3EB86-C894-40C3-A34F-5A7DC23FDDE9}" type="presParOf" srcId="{CABE4068-8AB3-4CB0-A02F-E016915E1D94}" destId="{408C2A66-BF6C-431D-BD04-B804855E1282}" srcOrd="7" destOrd="0" presId="urn:microsoft.com/office/officeart/2005/8/layout/matrix1"/>
    <dgm:cxn modelId="{712F9556-7BBD-41F4-8329-98B9AF031EB7}" type="presParOf" srcId="{670698FD-088A-42DF-B740-1BEC92DE0B0C}" destId="{AEC41C2F-4BA8-409C-BF72-800A89F7CAC1}" srcOrd="1" destOrd="0" presId="urn:microsoft.com/office/officeart/2005/8/layout/matrix1"/>
  </dgm:cxnLst>
  <dgm:bg>
    <a:solidFill>
      <a:schemeClr val="accent5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769D8E-3974-41E2-BECA-4738399861EF}" type="doc">
      <dgm:prSet loTypeId="urn:microsoft.com/office/officeart/2005/8/layout/vList3" loCatId="list" qsTypeId="urn:microsoft.com/office/officeart/2005/8/quickstyle/simple1#2" qsCatId="simple" csTypeId="urn:microsoft.com/office/officeart/2005/8/colors/accent1_2#3" csCatId="accent1" phldr="1"/>
      <dgm:spPr/>
      <dgm:t>
        <a:bodyPr/>
        <a:lstStyle/>
        <a:p>
          <a:endParaRPr lang="en-GB"/>
        </a:p>
      </dgm:t>
    </dgm:pt>
    <dgm:pt modelId="{5471611B-F9B9-4C41-92FD-D5FD68CF5131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GB" b="1" dirty="0" smtClean="0"/>
            <a:t>Global research is creating new demands and new opportunities for us (research administrators) as service providers</a:t>
          </a:r>
          <a:endParaRPr lang="en-GB" b="1" dirty="0"/>
        </a:p>
      </dgm:t>
    </dgm:pt>
    <dgm:pt modelId="{94B9AB83-6971-42AA-AE52-09A35792F949}" type="parTrans" cxnId="{4BE213A1-BAEA-4EF4-8058-9EBFDF1D0406}">
      <dgm:prSet/>
      <dgm:spPr/>
      <dgm:t>
        <a:bodyPr/>
        <a:lstStyle/>
        <a:p>
          <a:endParaRPr lang="en-GB"/>
        </a:p>
      </dgm:t>
    </dgm:pt>
    <dgm:pt modelId="{5D0F9861-D2EB-4B72-9D28-BC0731A29EBC}" type="sibTrans" cxnId="{4BE213A1-BAEA-4EF4-8058-9EBFDF1D0406}">
      <dgm:prSet/>
      <dgm:spPr/>
      <dgm:t>
        <a:bodyPr/>
        <a:lstStyle/>
        <a:p>
          <a:endParaRPr lang="en-GB"/>
        </a:p>
      </dgm:t>
    </dgm:pt>
    <dgm:pt modelId="{5D900FC7-6F9F-465F-A945-9D68E5C2B8A3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b="1" dirty="0" smtClean="0"/>
            <a:t>Professional networks </a:t>
          </a:r>
          <a:br>
            <a:rPr lang="en-GB" b="1" dirty="0" smtClean="0"/>
          </a:br>
          <a:r>
            <a:rPr lang="en-GB" b="1" dirty="0" smtClean="0"/>
            <a:t>(local, national and international) </a:t>
          </a:r>
          <a:br>
            <a:rPr lang="en-GB" b="1" dirty="0" smtClean="0"/>
          </a:br>
          <a:r>
            <a:rPr lang="en-GB" b="1" dirty="0" smtClean="0"/>
            <a:t>can help us to respond and develop </a:t>
          </a:r>
        </a:p>
      </dgm:t>
    </dgm:pt>
    <dgm:pt modelId="{BB6C36F6-D327-42E2-A697-FD1789C438B2}" type="parTrans" cxnId="{2743722A-F7F9-4C49-B049-7688D9B713E9}">
      <dgm:prSet/>
      <dgm:spPr/>
      <dgm:t>
        <a:bodyPr/>
        <a:lstStyle/>
        <a:p>
          <a:endParaRPr lang="en-GB"/>
        </a:p>
      </dgm:t>
    </dgm:pt>
    <dgm:pt modelId="{36FFBC93-65B1-4A43-8B5D-AB0A484D3563}" type="sibTrans" cxnId="{2743722A-F7F9-4C49-B049-7688D9B713E9}">
      <dgm:prSet/>
      <dgm:spPr/>
      <dgm:t>
        <a:bodyPr/>
        <a:lstStyle/>
        <a:p>
          <a:endParaRPr lang="en-GB"/>
        </a:p>
      </dgm:t>
    </dgm:pt>
    <dgm:pt modelId="{A2D1D2AA-CB73-4B42-936D-D364472DE15A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GB" b="1" dirty="0" smtClean="0"/>
            <a:t>Different (extended) skill sets and resources are required</a:t>
          </a:r>
        </a:p>
      </dgm:t>
    </dgm:pt>
    <dgm:pt modelId="{FA924E1B-8C45-4497-A3CB-4B61AF377289}" type="parTrans" cxnId="{107CA513-E76E-46C8-9A95-923BA43F65B8}">
      <dgm:prSet/>
      <dgm:spPr/>
      <dgm:t>
        <a:bodyPr/>
        <a:lstStyle/>
        <a:p>
          <a:endParaRPr lang="en-GB"/>
        </a:p>
      </dgm:t>
    </dgm:pt>
    <dgm:pt modelId="{BCE87933-4E6F-4EFC-BBFF-833B52E029CF}" type="sibTrans" cxnId="{107CA513-E76E-46C8-9A95-923BA43F65B8}">
      <dgm:prSet/>
      <dgm:spPr/>
      <dgm:t>
        <a:bodyPr/>
        <a:lstStyle/>
        <a:p>
          <a:endParaRPr lang="en-GB"/>
        </a:p>
      </dgm:t>
    </dgm:pt>
    <dgm:pt modelId="{15AE1EF8-EBE5-4F1A-BFD8-3D5DD28028B6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GB" dirty="0" smtClean="0"/>
            <a:t>Research administrators can do more to </a:t>
          </a:r>
        </a:p>
        <a:p>
          <a:r>
            <a:rPr lang="en-GB" dirty="0" smtClean="0"/>
            <a:t>facilitate international research collaboration </a:t>
          </a:r>
          <a:endParaRPr lang="en-GB" dirty="0"/>
        </a:p>
      </dgm:t>
    </dgm:pt>
    <dgm:pt modelId="{478FDA8D-86E1-41FF-BBA9-557659D75752}" type="parTrans" cxnId="{CFCA76F9-5A4B-495B-A38E-53D98DBC4F0B}">
      <dgm:prSet/>
      <dgm:spPr/>
      <dgm:t>
        <a:bodyPr/>
        <a:lstStyle/>
        <a:p>
          <a:endParaRPr lang="en-GB"/>
        </a:p>
      </dgm:t>
    </dgm:pt>
    <dgm:pt modelId="{80F30115-EBA6-422B-9130-5A619414EF8E}" type="sibTrans" cxnId="{CFCA76F9-5A4B-495B-A38E-53D98DBC4F0B}">
      <dgm:prSet/>
      <dgm:spPr/>
      <dgm:t>
        <a:bodyPr/>
        <a:lstStyle/>
        <a:p>
          <a:endParaRPr lang="en-GB"/>
        </a:p>
      </dgm:t>
    </dgm:pt>
    <dgm:pt modelId="{0C6DC2A0-3E5D-49EC-90C0-396B1BDB6409}" type="pres">
      <dgm:prSet presAssocID="{17769D8E-3974-41E2-BECA-4738399861E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7305231-A756-47D7-BD55-4A147D967F74}" type="pres">
      <dgm:prSet presAssocID="{5471611B-F9B9-4C41-92FD-D5FD68CF5131}" presName="composite" presStyleCnt="0"/>
      <dgm:spPr/>
    </dgm:pt>
    <dgm:pt modelId="{49388BB6-29E6-4589-8E8C-5FC6FB1D8D06}" type="pres">
      <dgm:prSet presAssocID="{5471611B-F9B9-4C41-92FD-D5FD68CF5131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8F68E1B-D91F-493F-B177-E93B258F15C7}" type="pres">
      <dgm:prSet presAssocID="{5471611B-F9B9-4C41-92FD-D5FD68CF513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E15DB3-C165-49F4-A71F-3A6C5572ABC3}" type="pres">
      <dgm:prSet presAssocID="{5D0F9861-D2EB-4B72-9D28-BC0731A29EBC}" presName="spacing" presStyleCnt="0"/>
      <dgm:spPr/>
    </dgm:pt>
    <dgm:pt modelId="{0FC34A6B-B6DD-45FC-A71D-9D3E0C5AC78B}" type="pres">
      <dgm:prSet presAssocID="{A2D1D2AA-CB73-4B42-936D-D364472DE15A}" presName="composite" presStyleCnt="0"/>
      <dgm:spPr/>
    </dgm:pt>
    <dgm:pt modelId="{E762B566-BF22-4139-B135-81B45BEBF845}" type="pres">
      <dgm:prSet presAssocID="{A2D1D2AA-CB73-4B42-936D-D364472DE15A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4B2D2C3-4369-428D-AE17-44750E62444B}" type="pres">
      <dgm:prSet presAssocID="{A2D1D2AA-CB73-4B42-936D-D364472DE15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68C0B4-930F-4B03-A4FE-85152154681B}" type="pres">
      <dgm:prSet presAssocID="{BCE87933-4E6F-4EFC-BBFF-833B52E029CF}" presName="spacing" presStyleCnt="0"/>
      <dgm:spPr/>
    </dgm:pt>
    <dgm:pt modelId="{1CE733A5-677F-4FC4-9E78-DBF36BA45859}" type="pres">
      <dgm:prSet presAssocID="{5D900FC7-6F9F-465F-A945-9D68E5C2B8A3}" presName="composite" presStyleCnt="0"/>
      <dgm:spPr/>
    </dgm:pt>
    <dgm:pt modelId="{8A949376-6C26-45C5-8C04-272FEE4396CC}" type="pres">
      <dgm:prSet presAssocID="{5D900FC7-6F9F-465F-A945-9D68E5C2B8A3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B891F30-515C-438C-BBC1-205BEF17664E}" type="pres">
      <dgm:prSet presAssocID="{5D900FC7-6F9F-465F-A945-9D68E5C2B8A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75A9FA-5A30-4717-8A40-792E43197A73}" type="pres">
      <dgm:prSet presAssocID="{36FFBC93-65B1-4A43-8B5D-AB0A484D3563}" presName="spacing" presStyleCnt="0"/>
      <dgm:spPr/>
    </dgm:pt>
    <dgm:pt modelId="{CFFDF750-8B03-4AEE-88D5-109BEF78B8D7}" type="pres">
      <dgm:prSet presAssocID="{15AE1EF8-EBE5-4F1A-BFD8-3D5DD28028B6}" presName="composite" presStyleCnt="0"/>
      <dgm:spPr/>
    </dgm:pt>
    <dgm:pt modelId="{78E6963C-F4E7-4DC6-B387-78BA98C3F5B9}" type="pres">
      <dgm:prSet presAssocID="{15AE1EF8-EBE5-4F1A-BFD8-3D5DD28028B6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0C51C43B-9326-4E37-B74E-402C6BCBF906}" type="pres">
      <dgm:prSet presAssocID="{15AE1EF8-EBE5-4F1A-BFD8-3D5DD28028B6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D131C20-F1DF-4FED-972D-AF2C0E5514F5}" type="presOf" srcId="{17769D8E-3974-41E2-BECA-4738399861EF}" destId="{0C6DC2A0-3E5D-49EC-90C0-396B1BDB6409}" srcOrd="0" destOrd="0" presId="urn:microsoft.com/office/officeart/2005/8/layout/vList3"/>
    <dgm:cxn modelId="{40A5AC75-D39F-4AAE-94F0-30485474D8FB}" type="presOf" srcId="{5D900FC7-6F9F-465F-A945-9D68E5C2B8A3}" destId="{9B891F30-515C-438C-BBC1-205BEF17664E}" srcOrd="0" destOrd="0" presId="urn:microsoft.com/office/officeart/2005/8/layout/vList3"/>
    <dgm:cxn modelId="{CFCA76F9-5A4B-495B-A38E-53D98DBC4F0B}" srcId="{17769D8E-3974-41E2-BECA-4738399861EF}" destId="{15AE1EF8-EBE5-4F1A-BFD8-3D5DD28028B6}" srcOrd="3" destOrd="0" parTransId="{478FDA8D-86E1-41FF-BBA9-557659D75752}" sibTransId="{80F30115-EBA6-422B-9130-5A619414EF8E}"/>
    <dgm:cxn modelId="{D26F8CBB-7CBF-4975-A7C6-280F83ECA9DD}" type="presOf" srcId="{15AE1EF8-EBE5-4F1A-BFD8-3D5DD28028B6}" destId="{0C51C43B-9326-4E37-B74E-402C6BCBF906}" srcOrd="0" destOrd="0" presId="urn:microsoft.com/office/officeart/2005/8/layout/vList3"/>
    <dgm:cxn modelId="{56CE2FC8-82E6-4AF2-B29A-7BEA9B2C09BF}" type="presOf" srcId="{5471611B-F9B9-4C41-92FD-D5FD68CF5131}" destId="{78F68E1B-D91F-493F-B177-E93B258F15C7}" srcOrd="0" destOrd="0" presId="urn:microsoft.com/office/officeart/2005/8/layout/vList3"/>
    <dgm:cxn modelId="{107CA513-E76E-46C8-9A95-923BA43F65B8}" srcId="{17769D8E-3974-41E2-BECA-4738399861EF}" destId="{A2D1D2AA-CB73-4B42-936D-D364472DE15A}" srcOrd="1" destOrd="0" parTransId="{FA924E1B-8C45-4497-A3CB-4B61AF377289}" sibTransId="{BCE87933-4E6F-4EFC-BBFF-833B52E029CF}"/>
    <dgm:cxn modelId="{2743722A-F7F9-4C49-B049-7688D9B713E9}" srcId="{17769D8E-3974-41E2-BECA-4738399861EF}" destId="{5D900FC7-6F9F-465F-A945-9D68E5C2B8A3}" srcOrd="2" destOrd="0" parTransId="{BB6C36F6-D327-42E2-A697-FD1789C438B2}" sibTransId="{36FFBC93-65B1-4A43-8B5D-AB0A484D3563}"/>
    <dgm:cxn modelId="{332910FC-78E2-4174-B10B-0D60D4D2BB7F}" type="presOf" srcId="{A2D1D2AA-CB73-4B42-936D-D364472DE15A}" destId="{C4B2D2C3-4369-428D-AE17-44750E62444B}" srcOrd="0" destOrd="0" presId="urn:microsoft.com/office/officeart/2005/8/layout/vList3"/>
    <dgm:cxn modelId="{4BE213A1-BAEA-4EF4-8058-9EBFDF1D0406}" srcId="{17769D8E-3974-41E2-BECA-4738399861EF}" destId="{5471611B-F9B9-4C41-92FD-D5FD68CF5131}" srcOrd="0" destOrd="0" parTransId="{94B9AB83-6971-42AA-AE52-09A35792F949}" sibTransId="{5D0F9861-D2EB-4B72-9D28-BC0731A29EBC}"/>
    <dgm:cxn modelId="{9E6BDAAB-41F8-4781-A13F-CB18554626A3}" type="presParOf" srcId="{0C6DC2A0-3E5D-49EC-90C0-396B1BDB6409}" destId="{77305231-A756-47D7-BD55-4A147D967F74}" srcOrd="0" destOrd="0" presId="urn:microsoft.com/office/officeart/2005/8/layout/vList3"/>
    <dgm:cxn modelId="{48D044B5-4F4D-4E83-AF6E-AD3870580885}" type="presParOf" srcId="{77305231-A756-47D7-BD55-4A147D967F74}" destId="{49388BB6-29E6-4589-8E8C-5FC6FB1D8D06}" srcOrd="0" destOrd="0" presId="urn:microsoft.com/office/officeart/2005/8/layout/vList3"/>
    <dgm:cxn modelId="{257D5916-CD39-4068-B4EC-9D806F33CE1F}" type="presParOf" srcId="{77305231-A756-47D7-BD55-4A147D967F74}" destId="{78F68E1B-D91F-493F-B177-E93B258F15C7}" srcOrd="1" destOrd="0" presId="urn:microsoft.com/office/officeart/2005/8/layout/vList3"/>
    <dgm:cxn modelId="{01D15271-F90E-4905-B104-C03843892399}" type="presParOf" srcId="{0C6DC2A0-3E5D-49EC-90C0-396B1BDB6409}" destId="{4EE15DB3-C165-49F4-A71F-3A6C5572ABC3}" srcOrd="1" destOrd="0" presId="urn:microsoft.com/office/officeart/2005/8/layout/vList3"/>
    <dgm:cxn modelId="{C30A3AF5-D332-4A23-A7B7-572D151A52D7}" type="presParOf" srcId="{0C6DC2A0-3E5D-49EC-90C0-396B1BDB6409}" destId="{0FC34A6B-B6DD-45FC-A71D-9D3E0C5AC78B}" srcOrd="2" destOrd="0" presId="urn:microsoft.com/office/officeart/2005/8/layout/vList3"/>
    <dgm:cxn modelId="{16EFDB92-522B-4D2F-9098-C32BC6E1F644}" type="presParOf" srcId="{0FC34A6B-B6DD-45FC-A71D-9D3E0C5AC78B}" destId="{E762B566-BF22-4139-B135-81B45BEBF845}" srcOrd="0" destOrd="0" presId="urn:microsoft.com/office/officeart/2005/8/layout/vList3"/>
    <dgm:cxn modelId="{6D2F9AA4-485F-4F0D-94EF-38DA44B1C524}" type="presParOf" srcId="{0FC34A6B-B6DD-45FC-A71D-9D3E0C5AC78B}" destId="{C4B2D2C3-4369-428D-AE17-44750E62444B}" srcOrd="1" destOrd="0" presId="urn:microsoft.com/office/officeart/2005/8/layout/vList3"/>
    <dgm:cxn modelId="{AA98355F-2CCD-410C-B753-8DFB01A8274E}" type="presParOf" srcId="{0C6DC2A0-3E5D-49EC-90C0-396B1BDB6409}" destId="{7A68C0B4-930F-4B03-A4FE-85152154681B}" srcOrd="3" destOrd="0" presId="urn:microsoft.com/office/officeart/2005/8/layout/vList3"/>
    <dgm:cxn modelId="{12A6C7D0-EB7E-4602-89A6-9CA67D3F1C33}" type="presParOf" srcId="{0C6DC2A0-3E5D-49EC-90C0-396B1BDB6409}" destId="{1CE733A5-677F-4FC4-9E78-DBF36BA45859}" srcOrd="4" destOrd="0" presId="urn:microsoft.com/office/officeart/2005/8/layout/vList3"/>
    <dgm:cxn modelId="{D9AE69D9-C85A-4E9C-BAAC-2926BB96A8AB}" type="presParOf" srcId="{1CE733A5-677F-4FC4-9E78-DBF36BA45859}" destId="{8A949376-6C26-45C5-8C04-272FEE4396CC}" srcOrd="0" destOrd="0" presId="urn:microsoft.com/office/officeart/2005/8/layout/vList3"/>
    <dgm:cxn modelId="{75529099-6906-4E0F-92F5-8644DF4D0420}" type="presParOf" srcId="{1CE733A5-677F-4FC4-9E78-DBF36BA45859}" destId="{9B891F30-515C-438C-BBC1-205BEF17664E}" srcOrd="1" destOrd="0" presId="urn:microsoft.com/office/officeart/2005/8/layout/vList3"/>
    <dgm:cxn modelId="{2A78A8F8-F6E3-4015-9210-E81BD90FD8CE}" type="presParOf" srcId="{0C6DC2A0-3E5D-49EC-90C0-396B1BDB6409}" destId="{6E75A9FA-5A30-4717-8A40-792E43197A73}" srcOrd="5" destOrd="0" presId="urn:microsoft.com/office/officeart/2005/8/layout/vList3"/>
    <dgm:cxn modelId="{EBC533C9-658A-4BE7-8B28-63FA116E775E}" type="presParOf" srcId="{0C6DC2A0-3E5D-49EC-90C0-396B1BDB6409}" destId="{CFFDF750-8B03-4AEE-88D5-109BEF78B8D7}" srcOrd="6" destOrd="0" presId="urn:microsoft.com/office/officeart/2005/8/layout/vList3"/>
    <dgm:cxn modelId="{80F139F4-3C46-4B87-83B5-E73B8AF4C32F}" type="presParOf" srcId="{CFFDF750-8B03-4AEE-88D5-109BEF78B8D7}" destId="{78E6963C-F4E7-4DC6-B387-78BA98C3F5B9}" srcOrd="0" destOrd="0" presId="urn:microsoft.com/office/officeart/2005/8/layout/vList3"/>
    <dgm:cxn modelId="{CB417A79-EE63-45F2-AD01-B688C356095E}" type="presParOf" srcId="{CFFDF750-8B03-4AEE-88D5-109BEF78B8D7}" destId="{0C51C43B-9326-4E37-B74E-402C6BCBF90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2B8A8F-054D-4F2B-904E-68F1614913CE}" type="datetimeFigureOut">
              <a:rPr lang="en-GB"/>
              <a:pPr>
                <a:defRPr/>
              </a:pPr>
              <a:t>02/02/2012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C887FD-EB47-4106-9C26-A549B622B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7D0643-2468-40AE-9C40-A761A73C414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F81136-83AB-4DBC-97C8-14EF1CF98B6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7471" tIns="43736" rIns="87471" bIns="4373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6089C-10A8-4A3A-819E-09F449D23E6C}" type="datetimeFigureOut">
              <a:rPr lang="en-US"/>
              <a:pPr>
                <a:defRPr/>
              </a:pPr>
              <a:t>2/2/2012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38F15-32E6-405F-9125-1108465869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710B1-6C95-4B16-AF7A-CD6B733E81AF}" type="datetimeFigureOut">
              <a:rPr lang="en-US"/>
              <a:pPr>
                <a:defRPr/>
              </a:pPr>
              <a:t>2/2/2012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653CB-0DB0-4528-B71E-1A5B5EFC66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CBDF6-50EA-4286-BD26-2DA3AF4ED1AD}" type="datetimeFigureOut">
              <a:rPr lang="en-US"/>
              <a:pPr>
                <a:defRPr/>
              </a:pPr>
              <a:t>2/2/2012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6B209-A1FA-476F-AFE5-4B575CC83A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AA5F3-043C-4ADE-9D6C-0D3FBC1840F1}" type="datetimeFigureOut">
              <a:rPr lang="en-US"/>
              <a:pPr>
                <a:defRPr/>
              </a:pPr>
              <a:t>2/2/2012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9087-EEAC-44BB-BB98-767FB23147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9D953-97A8-494B-AEA9-EF4FE14E59CF}" type="datetimeFigureOut">
              <a:rPr lang="en-US"/>
              <a:pPr>
                <a:defRPr/>
              </a:pPr>
              <a:t>2/2/2012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7E35E-CB73-4C60-A671-199DA37318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F3997-E242-4D49-9BA5-615D46CCFEF5}" type="datetimeFigureOut">
              <a:rPr lang="en-US"/>
              <a:pPr>
                <a:defRPr/>
              </a:pPr>
              <a:t>2/2/2012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2F19F-4CC8-4D4B-9754-F9A00B0795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301AB-4621-4260-AB30-23C506CB3520}" type="datetimeFigureOut">
              <a:rPr lang="en-US"/>
              <a:pPr>
                <a:defRPr/>
              </a:pPr>
              <a:t>2/2/2012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ADE69-8114-4358-9524-C530990693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81937-8878-47CD-9B21-B0CC3B89489F}" type="datetimeFigureOut">
              <a:rPr lang="en-US"/>
              <a:pPr>
                <a:defRPr/>
              </a:pPr>
              <a:t>2/2/2012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EAA5B-526F-4906-8EC4-6192A2EF0B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A7D6E-F5BA-408F-8DE8-46E438D950A5}" type="datetimeFigureOut">
              <a:rPr lang="en-US"/>
              <a:pPr>
                <a:defRPr/>
              </a:pPr>
              <a:t>2/2/2012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E1758-55EF-40C8-9843-6563060931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98724-8787-4AFC-BBED-ADCEE57FA502}" type="datetimeFigureOut">
              <a:rPr lang="en-US"/>
              <a:pPr>
                <a:defRPr/>
              </a:pPr>
              <a:t>2/2/2012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F01D4-D17C-4901-9CB8-C584101610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88A2C-11B8-44FC-92F6-04F7AF3B29F5}" type="datetimeFigureOut">
              <a:rPr lang="en-US"/>
              <a:pPr>
                <a:defRPr/>
              </a:pPr>
              <a:t>2/2/2012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EB4B9-C465-4643-9178-EE3ADCD72E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A87C5F-87AA-418D-8975-9051365F9219}" type="datetimeFigureOut">
              <a:rPr lang="en-US"/>
              <a:pPr>
                <a:defRPr/>
              </a:pPr>
              <a:t>2/2/2012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AC3ED7-BEAF-431C-A6F2-794483D66C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employmentgenius.com/2011/09/27/why-should-you-build-professional-network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m.org/SNEWS/JA_2008/wilhelm_ja08.htm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journalweek.com/travel-to-melbourne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educationabroadnetwork.org/university-of-melbourne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la-plantastic.blogspot.com/2011/09/melbourne-most-livable-city.html" TargetMode="External"/><Relationship Id="rId5" Type="http://schemas.openxmlformats.org/officeDocument/2006/relationships/hyperlink" Target="http://www.open-trip.com/melbourne-tours.html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melbourneourhome.blogspot.com/2011/09/worlds-most-livable-city.html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lourish.org/upsidedownmap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342900" y="1785938"/>
            <a:ext cx="8458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/>
              <a:t>Workshop B: Globalising Infrastructure</a:t>
            </a:r>
            <a:br>
              <a:rPr lang="en-GB" sz="3200" b="1"/>
            </a:br>
            <a:endParaRPr lang="en-GB" sz="3200" b="1"/>
          </a:p>
          <a:p>
            <a:r>
              <a:rPr lang="en-GB" sz="1600" b="1" i="1">
                <a:cs typeface="Times New Roman" pitchFamily="18" charset="0"/>
              </a:rPr>
              <a:t>Impacts and Opportunities for Research Administration/Research Support Services</a:t>
            </a:r>
          </a:p>
          <a:p>
            <a:r>
              <a:rPr lang="en-GB" sz="1600" b="1">
                <a:cs typeface="Times New Roman" pitchFamily="18" charset="0"/>
              </a:rPr>
              <a:t>Provocateur: Glenn Swafford, Oxford</a:t>
            </a:r>
            <a:endParaRPr lang="en-GB" b="1"/>
          </a:p>
        </p:txBody>
      </p: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57200" y="3276600"/>
            <a:ext cx="845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/>
              <a:t/>
            </a:r>
            <a:br>
              <a:rPr lang="en-GB" sz="1600" b="1"/>
            </a:br>
            <a:endParaRPr lang="en-GB" sz="1600" b="1"/>
          </a:p>
        </p:txBody>
      </p:sp>
      <p:pic>
        <p:nvPicPr>
          <p:cNvPr id="14339" name="Picture 5" descr="..\..\..\PUBLIC\Office\Clipart\Oxford skyline.tif"/>
          <p:cNvPicPr>
            <a:picLocks noChangeAspect="1" noChangeArrowheads="1"/>
          </p:cNvPicPr>
          <p:nvPr/>
        </p:nvPicPr>
        <p:blipFill>
          <a:blip r:embed="rId2">
            <a:lum bright="80000" contrast="-70000"/>
            <a:grayscl/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11588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/>
          <a:lstStyle/>
          <a:p>
            <a:pPr algn="l"/>
            <a:r>
              <a:rPr lang="en-GB" sz="2400" b="1" smtClean="0"/>
              <a:t>External networks and resources </a:t>
            </a:r>
            <a:br>
              <a:rPr lang="en-GB" sz="2400" b="1" smtClean="0"/>
            </a:br>
            <a:r>
              <a:rPr lang="en-GB" sz="2400" b="1" smtClean="0"/>
              <a:t>for research managers and administrators</a:t>
            </a:r>
            <a:endParaRPr lang="en-GB" sz="2400" b="1" i="1" smtClean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Informal,  often 1:1, often ‘by chance’</a:t>
            </a:r>
            <a:br>
              <a:rPr lang="en-GB" sz="2000" dirty="0" smtClean="0"/>
            </a:br>
            <a:endParaRPr lang="en-GB" sz="2000" dirty="0" smtClean="0"/>
          </a:p>
          <a:p>
            <a:pPr fontAlgn="auto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(More) Formal </a:t>
            </a:r>
          </a:p>
        </p:txBody>
      </p:sp>
      <p:pic>
        <p:nvPicPr>
          <p:cNvPr id="4198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11588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557338"/>
            <a:ext cx="4103687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Box 9"/>
          <p:cNvSpPr txBox="1">
            <a:spLocks noChangeArrowheads="1"/>
          </p:cNvSpPr>
          <p:nvPr/>
        </p:nvSpPr>
        <p:spPr bwMode="auto">
          <a:xfrm>
            <a:off x="719138" y="6611938"/>
            <a:ext cx="84248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800"/>
              <a:t>Images</a:t>
            </a:r>
            <a:r>
              <a:rPr lang="en-GB" sz="800">
                <a:solidFill>
                  <a:schemeClr val="bg1"/>
                </a:solidFill>
              </a:rPr>
              <a:t>: </a:t>
            </a:r>
            <a:r>
              <a:rPr lang="en-GB" sz="800">
                <a:solidFill>
                  <a:schemeClr val="bg1"/>
                </a:solidFill>
                <a:hlinkClick r:id="rId4"/>
              </a:rPr>
              <a:t>http://employmentgenius.com/2011/09/27/why-should-you-build-professional-networks/</a:t>
            </a:r>
            <a:endParaRPr lang="en-GB" sz="800">
              <a:solidFill>
                <a:schemeClr val="bg1"/>
              </a:solidFill>
            </a:endParaRPr>
          </a:p>
          <a:p>
            <a:endParaRPr lang="en-GB"/>
          </a:p>
        </p:txBody>
      </p:sp>
      <p:pic>
        <p:nvPicPr>
          <p:cNvPr id="4199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2133600"/>
            <a:ext cx="27066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4313"/>
            <a:ext cx="84963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437063"/>
            <a:ext cx="84963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11588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endParaRPr lang="en-GB" smtClean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250825" y="1916113"/>
            <a:ext cx="4038600" cy="4210050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 smtClean="0"/>
              <a:t>ERASMUS</a:t>
            </a:r>
            <a:r>
              <a:rPr lang="en-GB" sz="2400" b="1" dirty="0" smtClean="0"/>
              <a:t> </a:t>
            </a:r>
            <a:r>
              <a:rPr lang="en-GB" b="1" dirty="0" smtClean="0"/>
              <a:t>Staff Mobility </a:t>
            </a:r>
            <a:r>
              <a:rPr lang="en-GB" sz="2400" b="1" dirty="0" smtClean="0"/>
              <a:t>- Training for higher education institution staff at enterprises and at higher education institutions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 smtClean="0"/>
              <a:t>TEMPUS: </a:t>
            </a:r>
            <a:r>
              <a:rPr lang="en-GB" sz="2400" b="1" dirty="0" smtClean="0"/>
              <a:t>modernising higher education in EU neighbours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pic>
        <p:nvPicPr>
          <p:cNvPr id="4403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11588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49275"/>
            <a:ext cx="785018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b="1" smtClean="0"/>
              <a:t>Professional Bodies</a:t>
            </a: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412875"/>
            <a:ext cx="6702425" cy="720725"/>
          </a:xfrm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636838"/>
            <a:ext cx="44815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4005263"/>
            <a:ext cx="4978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5300663"/>
            <a:ext cx="5543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43888" y="11588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C:\Users\marie.garnett\Documents\ARMA e-newsletters\Arma_Framewo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65175"/>
            <a:ext cx="545941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867400" y="1412875"/>
            <a:ext cx="2881313" cy="4524375"/>
          </a:xfrm>
          <a:prstGeom prst="rect">
            <a:avLst/>
          </a:prstGeom>
          <a:solidFill>
            <a:srgbClr val="CBCE3E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The PDF has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20 areas</a:t>
            </a:r>
            <a:r>
              <a:rPr lang="en-GB" dirty="0">
                <a:latin typeface="Arial" pitchFamily="34" charset="0"/>
                <a:cs typeface="Arial" pitchFamily="34" charset="0"/>
              </a:rPr>
              <a:t> organised under seven (7)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headings.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Each </a:t>
            </a:r>
            <a:r>
              <a:rPr lang="en-GB" dirty="0">
                <a:latin typeface="Arial" pitchFamily="34" charset="0"/>
                <a:cs typeface="Arial" pitchFamily="34" charset="0"/>
              </a:rPr>
              <a:t>area is described from three perspectives – ‘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Doing’, ‘Managing’ </a:t>
            </a:r>
            <a:r>
              <a:rPr lang="en-GB" dirty="0">
                <a:latin typeface="Arial" pitchFamily="34" charset="0"/>
                <a:cs typeface="Arial" pitchFamily="34" charset="0"/>
              </a:rPr>
              <a:t>and ‘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Leading’ 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Each includes the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tasks</a:t>
            </a:r>
            <a:r>
              <a:rPr lang="en-GB" dirty="0">
                <a:latin typeface="Arial" pitchFamily="34" charset="0"/>
                <a:cs typeface="Arial" pitchFamily="34" charset="0"/>
              </a:rPr>
              <a:t> that research managers and administrators undertake and the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knowledge</a:t>
            </a:r>
            <a:r>
              <a:rPr lang="en-GB" dirty="0">
                <a:latin typeface="Arial" pitchFamily="34" charset="0"/>
                <a:cs typeface="Arial" pitchFamily="34" charset="0"/>
              </a:rPr>
              <a:t>,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skills</a:t>
            </a:r>
            <a:r>
              <a:rPr lang="en-GB" dirty="0">
                <a:latin typeface="Arial" pitchFamily="34" charset="0"/>
                <a:cs typeface="Arial" pitchFamily="34" charset="0"/>
              </a:rPr>
              <a:t> and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behaviours</a:t>
            </a:r>
            <a:r>
              <a:rPr lang="en-GB" dirty="0">
                <a:latin typeface="Arial" pitchFamily="34" charset="0"/>
                <a:cs typeface="Arial" pitchFamily="34" charset="0"/>
              </a:rPr>
              <a:t> required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46083" name="Title 4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algn="l"/>
            <a:r>
              <a:rPr lang="en-GB" sz="2400" b="1" smtClean="0"/>
              <a:t>ARMA’s Professional Development Framework </a:t>
            </a:r>
          </a:p>
        </p:txBody>
      </p:sp>
      <p:pic>
        <p:nvPicPr>
          <p:cNvPr id="4608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11588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750" y="6488113"/>
            <a:ext cx="806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00"/>
              <a:t>Image from </a:t>
            </a:r>
            <a:r>
              <a:rPr lang="en-GB" sz="600">
                <a:hlinkClick r:id="rId3"/>
              </a:rPr>
              <a:t>http://www.astm.org/SNEWS/JA_2008/wilhelm_ja08.html</a:t>
            </a:r>
            <a:endParaRPr lang="en-GB" sz="600"/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</a:rPr>
              <a:t>Four Observations (in Sum)</a:t>
            </a:r>
            <a:br>
              <a:rPr lang="en-GB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2700" i="1" dirty="0" smtClean="0">
                <a:solidFill>
                  <a:schemeClr val="tx2">
                    <a:lumMod val="75000"/>
                  </a:schemeClr>
                </a:solidFill>
              </a:rPr>
              <a:t>For the discussion mix</a:t>
            </a:r>
            <a:endParaRPr lang="en-GB" sz="2700" i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813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43888" y="11588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997200"/>
            <a:ext cx="431958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15888"/>
            <a:ext cx="4032250" cy="2665412"/>
          </a:xfrm>
        </p:spPr>
      </p:pic>
      <p:sp>
        <p:nvSpPr>
          <p:cNvPr id="15363" name="TextBox 11"/>
          <p:cNvSpPr txBox="1">
            <a:spLocks noChangeArrowheads="1"/>
          </p:cNvSpPr>
          <p:nvPr/>
        </p:nvSpPr>
        <p:spPr bwMode="auto">
          <a:xfrm>
            <a:off x="323850" y="6381750"/>
            <a:ext cx="770413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00">
                <a:hlinkClick r:id="rId4"/>
              </a:rPr>
              <a:t>Images: http://melbourneourhome.blogspot.com/2011/09/worlds-most-livable-city.html</a:t>
            </a:r>
            <a:r>
              <a:rPr lang="en-GB" sz="600"/>
              <a:t>, </a:t>
            </a:r>
            <a:r>
              <a:rPr lang="en-GB" sz="600">
                <a:hlinkClick r:id="rId5"/>
              </a:rPr>
              <a:t>http://www.open-trip.com/melbourne-tours.html</a:t>
            </a:r>
            <a:r>
              <a:rPr lang="en-GB" sz="600"/>
              <a:t>, </a:t>
            </a:r>
            <a:r>
              <a:rPr lang="en-GB" sz="600">
                <a:hlinkClick r:id="rId6"/>
              </a:rPr>
              <a:t>http://dla-plantastic.blogspot.com/2011/09/melbourne-most-livable-city.html</a:t>
            </a:r>
            <a:r>
              <a:rPr lang="en-GB" sz="600"/>
              <a:t>, </a:t>
            </a:r>
            <a:r>
              <a:rPr lang="en-GB" sz="600">
                <a:hlinkClick r:id="rId7"/>
              </a:rPr>
              <a:t>http://www.educationabroadnetwork.org/university-of-melbourne.html</a:t>
            </a:r>
            <a:r>
              <a:rPr lang="en-GB" sz="600"/>
              <a:t>, </a:t>
            </a:r>
            <a:r>
              <a:rPr lang="en-GB" sz="600">
                <a:hlinkClick r:id="rId8"/>
              </a:rPr>
              <a:t>http://journalweek.com/travel-to-melbourne/</a:t>
            </a:r>
            <a:endParaRPr lang="en-GB" sz="600"/>
          </a:p>
          <a:p>
            <a:endParaRPr lang="en-GB" sz="800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1536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850" y="2997200"/>
            <a:ext cx="40322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00563" y="115888"/>
            <a:ext cx="4319587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755650" y="6597650"/>
            <a:ext cx="5903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00"/>
              <a:t>Map from </a:t>
            </a:r>
            <a:r>
              <a:rPr lang="en-GB" sz="600">
                <a:hlinkClick r:id="rId3"/>
              </a:rPr>
              <a:t>http://flourish.org/upsidedownmap/</a:t>
            </a:r>
            <a:endParaRPr lang="en-GB" sz="600"/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41802-89A9-4CAF-A847-722043C6366A}" type="slidenum">
              <a:rPr lang="en-GB"/>
              <a:pPr>
                <a:defRPr/>
              </a:pPr>
              <a:t>4</a:t>
            </a:fld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76200"/>
            <a:ext cx="98298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blackGray">
          <a:xfrm>
            <a:off x="7696200" y="-112713"/>
            <a:ext cx="1082675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blackGray">
          <a:xfrm>
            <a:off x="6934200" y="0"/>
            <a:ext cx="2209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chemeClr val="bg1"/>
                </a:solidFill>
              </a:rPr>
              <a:t>http://www.chem.ox.ac.uk/oxfordtour/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152400" y="762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>
              <a:ea typeface="ＭＳ Ｐゴシック" pitchFamily="34" charset="-128"/>
            </a:endParaRPr>
          </a:p>
        </p:txBody>
      </p:sp>
      <p:graphicFrame>
        <p:nvGraphicFramePr>
          <p:cNvPr id="35842" name="Object 0"/>
          <p:cNvGraphicFramePr>
            <a:graphicFrameLocks noChangeAspect="1"/>
          </p:cNvGraphicFramePr>
          <p:nvPr/>
        </p:nvGraphicFramePr>
        <p:xfrm>
          <a:off x="250825" y="4652963"/>
          <a:ext cx="2978150" cy="1512887"/>
        </p:xfrm>
        <a:graphic>
          <a:graphicData uri="http://schemas.openxmlformats.org/presentationml/2006/ole">
            <p:oleObj spid="_x0000_s35842" name="Photo Editor Photo" r:id="rId4" imgW="8142857" imgH="4133333" progId="">
              <p:embed/>
            </p:oleObj>
          </a:graphicData>
        </a:graphic>
      </p:graphicFrame>
      <p:sp>
        <p:nvSpPr>
          <p:cNvPr id="35844" name="Rectangle 4"/>
          <p:cNvSpPr>
            <a:spLocks noChangeArrowheads="1"/>
          </p:cNvSpPr>
          <p:nvPr/>
        </p:nvSpPr>
        <p:spPr bwMode="blackWhite">
          <a:xfrm>
            <a:off x="250825" y="620713"/>
            <a:ext cx="8215313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" indent="-95250" eaLnBrk="0" hangingPunct="0">
              <a:spcBef>
                <a:spcPts val="300"/>
              </a:spcBef>
              <a:tabLst>
                <a:tab pos="381000" algn="l"/>
              </a:tabLst>
            </a:pPr>
            <a:r>
              <a:rPr lang="en-GB" sz="2000" b="1"/>
              <a:t>An international community in Oxford</a:t>
            </a:r>
          </a:p>
          <a:p>
            <a:pPr marL="95250" indent="-95250" eaLnBrk="0" hangingPunct="0">
              <a:spcBef>
                <a:spcPts val="300"/>
              </a:spcBef>
              <a:buFontTx/>
              <a:buChar char="•"/>
              <a:tabLst>
                <a:tab pos="381000" algn="l"/>
              </a:tabLst>
            </a:pPr>
            <a:r>
              <a:rPr lang="en-GB"/>
              <a:t>More than a one-third of our students -- 15% of full-time undergraduates and 61% of full-time postgraduates -- are non-UK citizens</a:t>
            </a:r>
          </a:p>
          <a:p>
            <a:pPr marL="95250" indent="-95250" eaLnBrk="0" hangingPunct="0">
              <a:spcBef>
                <a:spcPts val="300"/>
              </a:spcBef>
              <a:buFontTx/>
              <a:buChar char="•"/>
              <a:tabLst>
                <a:tab pos="381000" algn="l"/>
              </a:tabLst>
            </a:pPr>
            <a:r>
              <a:rPr lang="en-GB"/>
              <a:t>40% of academic staff are non-UK citizens</a:t>
            </a:r>
          </a:p>
          <a:p>
            <a:pPr marL="95250" indent="-95250" eaLnBrk="0" hangingPunct="0">
              <a:spcBef>
                <a:spcPts val="300"/>
              </a:spcBef>
              <a:buFontTx/>
              <a:buChar char="•"/>
              <a:tabLst>
                <a:tab pos="381000" algn="l"/>
              </a:tabLst>
            </a:pPr>
            <a:endParaRPr lang="en-GB" sz="1600"/>
          </a:p>
          <a:p>
            <a:pPr marL="95250" indent="-95250" eaLnBrk="0" hangingPunct="0">
              <a:spcBef>
                <a:spcPts val="300"/>
              </a:spcBef>
              <a:tabLst>
                <a:tab pos="381000" algn="l"/>
              </a:tabLst>
            </a:pPr>
            <a:r>
              <a:rPr lang="en-GB" sz="2000" b="1"/>
              <a:t>An extensive presence overseas</a:t>
            </a:r>
          </a:p>
          <a:p>
            <a:pPr marL="95250" indent="-95250" eaLnBrk="0" hangingPunct="0">
              <a:spcBef>
                <a:spcPts val="300"/>
              </a:spcBef>
              <a:buFontTx/>
              <a:buChar char="•"/>
              <a:tabLst>
                <a:tab pos="381000" algn="l"/>
              </a:tabLst>
            </a:pPr>
            <a:r>
              <a:rPr lang="en-GB"/>
              <a:t>Oxford University Press, the world’s largest, operates in over 50 countries</a:t>
            </a:r>
          </a:p>
          <a:p>
            <a:pPr marL="95250" indent="-95250" eaLnBrk="0" hangingPunct="0">
              <a:spcBef>
                <a:spcPts val="300"/>
              </a:spcBef>
              <a:buFontTx/>
              <a:buChar char="•"/>
              <a:tabLst>
                <a:tab pos="381000" algn="l"/>
              </a:tabLst>
            </a:pPr>
            <a:r>
              <a:rPr lang="en-GB"/>
              <a:t>More than 58,000 alumni living in 189 countries outside the U.K.</a:t>
            </a:r>
          </a:p>
          <a:p>
            <a:pPr marL="95250" indent="-95250" eaLnBrk="0" hangingPunct="0">
              <a:spcBef>
                <a:spcPts val="300"/>
              </a:spcBef>
              <a:buFontTx/>
              <a:buChar char="•"/>
              <a:tabLst>
                <a:tab pos="381000" algn="l"/>
              </a:tabLst>
            </a:pPr>
            <a:r>
              <a:rPr lang="en-GB"/>
              <a:t>Overseas offices</a:t>
            </a:r>
          </a:p>
          <a:p>
            <a:pPr marL="95250" indent="-95250" eaLnBrk="0" hangingPunct="0">
              <a:spcBef>
                <a:spcPts val="300"/>
              </a:spcBef>
              <a:spcAft>
                <a:spcPts val="300"/>
              </a:spcAft>
              <a:buFontTx/>
              <a:buChar char="•"/>
              <a:tabLst>
                <a:tab pos="381000" algn="l"/>
              </a:tabLst>
            </a:pPr>
            <a:r>
              <a:rPr lang="en-GB"/>
              <a:t>Overseas research programs, incl. in Tropical Medicine</a:t>
            </a:r>
          </a:p>
          <a:p>
            <a:pPr marL="95250" indent="-95250" eaLnBrk="0" hangingPunct="0">
              <a:spcBef>
                <a:spcPts val="300"/>
              </a:spcBef>
              <a:spcAft>
                <a:spcPts val="300"/>
              </a:spcAft>
              <a:buFontTx/>
              <a:buChar char="•"/>
              <a:tabLst>
                <a:tab pos="381000" algn="l"/>
              </a:tabLst>
            </a:pPr>
            <a:r>
              <a:rPr lang="en-GB"/>
              <a:t>Isis Innovation technology licensing, consulting and KT management advice</a:t>
            </a:r>
          </a:p>
        </p:txBody>
      </p:sp>
      <p:pic>
        <p:nvPicPr>
          <p:cNvPr id="3584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43888" y="11588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4221163"/>
            <a:ext cx="4914900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Box 7"/>
          <p:cNvSpPr txBox="1">
            <a:spLocks noChangeArrowheads="1"/>
          </p:cNvSpPr>
          <p:nvPr/>
        </p:nvSpPr>
        <p:spPr bwMode="auto">
          <a:xfrm>
            <a:off x="6948488" y="4221163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 i="1">
                <a:solidFill>
                  <a:schemeClr val="bg1"/>
                </a:solidFill>
              </a:rPr>
              <a:t>Isis Innovation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528" y="1844824"/>
          <a:ext cx="339472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851920" y="1844824"/>
          <a:ext cx="511256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8636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The Research Support Network at Oxford</a:t>
            </a:r>
            <a:endParaRPr lang="en-GB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7892" name="Picture 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43888" y="11588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International grants (incl. new and diverse funding)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International contracts and sub-contracts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International consortia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Intellectual Property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Publication and data management protocols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Infrastructure access and use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Human research and animal research ethics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Clinical studies, interventions, therapeutic products, </a:t>
            </a:r>
            <a:b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access to medicines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Import and export controls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Financial management (incl. budgets, purchasing, reports, currency management, controls, Acc. Standards, reporting, taxation, auditing)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Operating research groups permanently based overseas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Visas, work permits (visitors, students, consultants), settlement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Cultures, incl. communication, ‘work styles’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62950" cy="10128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2700" b="1" dirty="0" smtClean="0"/>
              <a:t>Some of the issues we are experiencing </a:t>
            </a:r>
            <a:br>
              <a:rPr lang="en-GB" sz="2700" b="1" dirty="0" smtClean="0"/>
            </a:br>
            <a:r>
              <a:rPr lang="en-GB" sz="2700" b="1" dirty="0" smtClean="0"/>
              <a:t>in terms of international research support services</a:t>
            </a:r>
            <a:endParaRPr lang="en-GB" sz="2700" b="1" dirty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1484313"/>
            <a:ext cx="22907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11588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b="1" smtClean="0"/>
              <a:t>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958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Office of International Research Administration, Brown University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(In the UK) - European Research Offices in many universities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Cooperative ventures, e.g.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844675"/>
            <a:ext cx="792003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68313" y="6308725"/>
            <a:ext cx="80645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00"/>
              <a:t>Web site image: http://research.brown.edu/rschadmin/international_research_administration.php</a:t>
            </a:r>
          </a:p>
        </p:txBody>
      </p:sp>
      <p:pic>
        <p:nvPicPr>
          <p:cNvPr id="399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11588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5300663"/>
            <a:ext cx="19621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b="1" smtClean="0"/>
              <a:t>Skills</a:t>
            </a:r>
            <a:endParaRPr lang="en-GB" sz="2400" b="1" i="1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Oxford’s Professional Development Program </a:t>
            </a:r>
            <a:br>
              <a:rPr lang="en-GB" sz="2000" dirty="0" smtClean="0"/>
            </a:br>
            <a:r>
              <a:rPr lang="en-GB" sz="2000" dirty="0" smtClean="0"/>
              <a:t>for Research Administrators</a:t>
            </a:r>
          </a:p>
          <a:p>
            <a:pPr fontAlgn="auto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Oxford KE Network </a:t>
            </a:r>
          </a:p>
          <a:p>
            <a:pPr fontAlgn="auto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Oxford Research Facilitators’ Network</a:t>
            </a:r>
          </a:p>
          <a:p>
            <a:pPr fontAlgn="auto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Oxford Research Project Managers’ Group</a:t>
            </a:r>
            <a:r>
              <a:rPr lang="en-GB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 </a:t>
            </a:r>
          </a:p>
          <a:p>
            <a:pPr fontAlgn="auto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100" dirty="0" smtClean="0"/>
              <a:t>Oxford’s Skills Development Group </a:t>
            </a:r>
            <a:br>
              <a:rPr lang="en-GB" sz="2100" dirty="0" smtClean="0"/>
            </a:br>
            <a:r>
              <a:rPr lang="en-GB" sz="2100" dirty="0" smtClean="0"/>
              <a:t>(doctoral, post-doctoral) </a:t>
            </a:r>
          </a:p>
          <a:p>
            <a:pPr fontAlgn="auto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Oxford Learning Institute Program for PIs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27082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11588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4717</TotalTime>
  <Words>363</Words>
  <Application>Microsoft Office PowerPoint</Application>
  <PresentationFormat>On-screen Show (4:3)</PresentationFormat>
  <Paragraphs>80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ＭＳ Ｐゴシック</vt:lpstr>
      <vt:lpstr>blank</vt:lpstr>
      <vt:lpstr>Photo Editor Photo</vt:lpstr>
      <vt:lpstr>Slide 1</vt:lpstr>
      <vt:lpstr>Slide 2</vt:lpstr>
      <vt:lpstr>Slide 3</vt:lpstr>
      <vt:lpstr>Slide 4</vt:lpstr>
      <vt:lpstr>Slide 5</vt:lpstr>
      <vt:lpstr>The Research Support Network at Oxford</vt:lpstr>
      <vt:lpstr>Some of the issues we are experiencing  in terms of international research support services</vt:lpstr>
      <vt:lpstr>Structures</vt:lpstr>
      <vt:lpstr>Skills</vt:lpstr>
      <vt:lpstr>External networks and resources  for research managers and administrators</vt:lpstr>
      <vt:lpstr>Slide 11</vt:lpstr>
      <vt:lpstr>Slide 12</vt:lpstr>
      <vt:lpstr>Professional Bodies</vt:lpstr>
      <vt:lpstr>ARMA’s Professional Development Framework </vt:lpstr>
      <vt:lpstr>Slide 15</vt:lpstr>
      <vt:lpstr>Four Observations (in Sum) For the discussion mix</vt:lpstr>
    </vt:vector>
  </TitlesOfParts>
  <Company>University of Oxford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Gls</dc:creator>
  <cp:lastModifiedBy>clbee</cp:lastModifiedBy>
  <cp:revision>474</cp:revision>
  <dcterms:created xsi:type="dcterms:W3CDTF">2012-01-27T06:59:16Z</dcterms:created>
  <dcterms:modified xsi:type="dcterms:W3CDTF">2012-02-02T08:38:30Z</dcterms:modified>
</cp:coreProperties>
</file>