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256" r:id="rId5"/>
    <p:sldId id="353" r:id="rId6"/>
    <p:sldId id="354" r:id="rId7"/>
    <p:sldId id="257" r:id="rId8"/>
    <p:sldId id="349" r:id="rId9"/>
    <p:sldId id="258" r:id="rId10"/>
    <p:sldId id="259" r:id="rId11"/>
    <p:sldId id="260" r:id="rId12"/>
    <p:sldId id="261" r:id="rId13"/>
    <p:sldId id="262" r:id="rId14"/>
    <p:sldId id="263" r:id="rId15"/>
    <p:sldId id="343" r:id="rId16"/>
    <p:sldId id="264" r:id="rId17"/>
    <p:sldId id="266" r:id="rId18"/>
    <p:sldId id="271" r:id="rId19"/>
    <p:sldId id="272" r:id="rId20"/>
    <p:sldId id="347" r:id="rId21"/>
    <p:sldId id="348" r:id="rId22"/>
    <p:sldId id="351" r:id="rId23"/>
    <p:sldId id="274" r:id="rId24"/>
    <p:sldId id="357" r:id="rId25"/>
    <p:sldId id="276" r:id="rId26"/>
    <p:sldId id="273" r:id="rId27"/>
    <p:sldId id="275" r:id="rId28"/>
    <p:sldId id="350" r:id="rId29"/>
    <p:sldId id="352" r:id="rId30"/>
    <p:sldId id="281" r:id="rId31"/>
    <p:sldId id="282" r:id="rId32"/>
    <p:sldId id="280" r:id="rId33"/>
    <p:sldId id="283" r:id="rId34"/>
    <p:sldId id="284" r:id="rId35"/>
    <p:sldId id="285" r:id="rId36"/>
    <p:sldId id="286" r:id="rId37"/>
    <p:sldId id="356" r:id="rId38"/>
    <p:sldId id="342"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Green (LCP)" initials="RG(" lastIdx="11" clrIdx="0">
    <p:extLst>
      <p:ext uri="{19B8F6BF-5375-455C-9EA6-DF929625EA0E}">
        <p15:presenceInfo xmlns:p15="http://schemas.microsoft.com/office/powerpoint/2012/main" userId="S-1-5-21-946864904-886730400-1233803906-63799" providerId="AD"/>
      </p:ext>
    </p:extLst>
  </p:cmAuthor>
  <p:cmAuthor id="2" name="Susan Brierley (LCP)" initials="SB(" lastIdx="7" clrIdx="1">
    <p:extLst>
      <p:ext uri="{19B8F6BF-5375-455C-9EA6-DF929625EA0E}">
        <p15:presenceInfo xmlns:p15="http://schemas.microsoft.com/office/powerpoint/2012/main" userId="S-1-5-21-946864904-886730400-1233803906-1475" providerId="AD"/>
      </p:ext>
    </p:extLst>
  </p:cmAuthor>
  <p:cmAuthor id="3" name="Philip Audaer (LCP)" initials="PA(" lastIdx="1" clrIdx="2">
    <p:extLst>
      <p:ext uri="{19B8F6BF-5375-455C-9EA6-DF929625EA0E}">
        <p15:presenceInfo xmlns:p15="http://schemas.microsoft.com/office/powerpoint/2012/main" userId="S-1-5-21-946864904-886730400-1233803906-222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2C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222FE8-9F33-4745-8247-01254015E43A}" v="1" dt="2019-09-06T14:16:01.5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60"/>
  </p:normalViewPr>
  <p:slideViewPr>
    <p:cSldViewPr snapToGrid="0">
      <p:cViewPr varScale="1">
        <p:scale>
          <a:sx n="89" d="100"/>
          <a:sy n="89" d="100"/>
        </p:scale>
        <p:origin x="990" y="96"/>
      </p:cViewPr>
      <p:guideLst/>
    </p:cSldViewPr>
  </p:slideViewPr>
  <p:notesTextViewPr>
    <p:cViewPr>
      <p:scale>
        <a:sx n="3" d="2"/>
        <a:sy n="3" d="2"/>
      </p:scale>
      <p:origin x="0" y="0"/>
    </p:cViewPr>
  </p:notesTextViewPr>
  <p:sorterViewPr>
    <p:cViewPr>
      <p:scale>
        <a:sx n="100" d="100"/>
        <a:sy n="100" d="100"/>
      </p:scale>
      <p:origin x="0" y="-27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A50C25-56D0-4AF5-8A30-02E0B2DD9DAF}" type="datetimeFigureOut">
              <a:rPr lang="en-GB" smtClean="0"/>
              <a:t>16/10/2019</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28B8AE-2CC5-42CB-B086-EB1F6142AAC0}" type="slidenum">
              <a:rPr lang="en-GB" smtClean="0"/>
              <a:t>‹#›</a:t>
            </a:fld>
            <a:endParaRPr lang="en-GB" dirty="0"/>
          </a:p>
        </p:txBody>
      </p:sp>
    </p:spTree>
    <p:extLst>
      <p:ext uri="{BB962C8B-B14F-4D97-AF65-F5344CB8AC3E}">
        <p14:creationId xmlns:p14="http://schemas.microsoft.com/office/powerpoint/2010/main" val="8527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320DFD-AC90-49DD-A0C0-E8F12AED2739}" type="slidenum">
              <a:rPr lang="en-GB">
                <a:solidFill>
                  <a:prstClr val="black"/>
                </a:solidFill>
              </a:rPr>
              <a:pPr/>
              <a:t>35</a:t>
            </a:fld>
            <a:endParaRPr lang="en-GB" dirty="0">
              <a:solidFill>
                <a:prstClr val="black"/>
              </a:solidFill>
            </a:endParaRPr>
          </a:p>
        </p:txBody>
      </p:sp>
      <p:sp>
        <p:nvSpPr>
          <p:cNvPr id="11266" name="Rectangle 2"/>
          <p:cNvSpPr>
            <a:spLocks noGrp="1" noRot="1" noChangeAspect="1" noChangeArrowheads="1" noTextEdit="1"/>
          </p:cNvSpPr>
          <p:nvPr>
            <p:ph type="sldImg"/>
          </p:nvPr>
        </p:nvSpPr>
        <p:spPr>
          <a:xfrm>
            <a:off x="931863" y="739775"/>
            <a:ext cx="4935537" cy="3702050"/>
          </a:xfrm>
          <a:ln/>
        </p:spPr>
      </p:sp>
      <p:sp>
        <p:nvSpPr>
          <p:cNvPr id="11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21007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s://twitter.com/LCP_Actuaries" TargetMode="External"/><Relationship Id="rId13" Type="http://schemas.openxmlformats.org/officeDocument/2006/relationships/hyperlink" Target="https://www.linkedin.com/company/lane-clark-&amp;-peacock-llp" TargetMode="External"/><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hyperlink" Target="https://www.youtube.com/user/LCPPensions" TargetMode="External"/><Relationship Id="rId2" Type="http://schemas.openxmlformats.org/officeDocument/2006/relationships/hyperlink" Target="https://www.lcp.uk.com/events" TargetMode="External"/><Relationship Id="rId1" Type="http://schemas.openxmlformats.org/officeDocument/2006/relationships/slideMaster" Target="../slideMasters/slideMaster1.xml"/><Relationship Id="rId6" Type="http://schemas.openxmlformats.org/officeDocument/2006/relationships/hyperlink" Target="https://www.lcp.uk.com/blog" TargetMode="External"/><Relationship Id="rId11" Type="http://schemas.openxmlformats.org/officeDocument/2006/relationships/hyperlink" Target="http://www.lcp.uk.com/our-viewpoint" TargetMode="External"/><Relationship Id="rId5" Type="http://schemas.openxmlformats.org/officeDocument/2006/relationships/image" Target="../media/image3.png"/><Relationship Id="rId10" Type="http://schemas.openxmlformats.org/officeDocument/2006/relationships/hyperlink" Target="http://www.lcp.uk.com/events" TargetMode="External"/><Relationship Id="rId4" Type="http://schemas.openxmlformats.org/officeDocument/2006/relationships/hyperlink" Target="https://www.lcp.uk.com/video" TargetMode="External"/><Relationship Id="rId9" Type="http://schemas.openxmlformats.org/officeDocument/2006/relationships/image" Target="../media/image5.png"/><Relationship Id="rId1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6299B9-8688-4A39-88F0-5AFAE0CECE8C}" type="datetimeFigureOut">
              <a:rPr lang="en-GB" smtClean="0"/>
              <a:t>16/10/2019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611E314-DC86-4A45-AAFF-D99BACACA24C}" type="slidenum">
              <a:rPr lang="en-GB" smtClean="0"/>
              <a:t>‹#›</a:t>
            </a:fld>
            <a:endParaRPr lang="en-GB" dirty="0"/>
          </a:p>
        </p:txBody>
      </p:sp>
    </p:spTree>
    <p:extLst>
      <p:ext uri="{BB962C8B-B14F-4D97-AF65-F5344CB8AC3E}">
        <p14:creationId xmlns:p14="http://schemas.microsoft.com/office/powerpoint/2010/main" val="3479709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6299B9-8688-4A39-88F0-5AFAE0CECE8C}" type="datetimeFigureOut">
              <a:rPr lang="en-GB" smtClean="0"/>
              <a:t>16/10/2019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611E314-DC86-4A45-AAFF-D99BACACA24C}" type="slidenum">
              <a:rPr lang="en-GB" smtClean="0"/>
              <a:t>‹#›</a:t>
            </a:fld>
            <a:endParaRPr lang="en-GB" dirty="0"/>
          </a:p>
        </p:txBody>
      </p:sp>
    </p:spTree>
    <p:extLst>
      <p:ext uri="{BB962C8B-B14F-4D97-AF65-F5344CB8AC3E}">
        <p14:creationId xmlns:p14="http://schemas.microsoft.com/office/powerpoint/2010/main" val="4124161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6299B9-8688-4A39-88F0-5AFAE0CECE8C}" type="datetimeFigureOut">
              <a:rPr lang="en-GB" smtClean="0"/>
              <a:t>16/10/2019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611E314-DC86-4A45-AAFF-D99BACACA24C}" type="slidenum">
              <a:rPr lang="en-GB" smtClean="0"/>
              <a:t>‹#›</a:t>
            </a:fld>
            <a:endParaRPr lang="en-GB" dirty="0"/>
          </a:p>
        </p:txBody>
      </p:sp>
    </p:spTree>
    <p:extLst>
      <p:ext uri="{BB962C8B-B14F-4D97-AF65-F5344CB8AC3E}">
        <p14:creationId xmlns:p14="http://schemas.microsoft.com/office/powerpoint/2010/main" val="2352446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cope slide_the use of our work">
    <p:spTree>
      <p:nvGrpSpPr>
        <p:cNvPr id="1" name=""/>
        <p:cNvGrpSpPr/>
        <p:nvPr/>
      </p:nvGrpSpPr>
      <p:grpSpPr>
        <a:xfrm>
          <a:off x="0" y="0"/>
          <a:ext cx="0" cy="0"/>
          <a:chOff x="0" y="0"/>
          <a:chExt cx="0" cy="0"/>
        </a:xfrm>
      </p:grpSpPr>
      <p:sp>
        <p:nvSpPr>
          <p:cNvPr id="38" name="Rectangle 37"/>
          <p:cNvSpPr/>
          <p:nvPr userDrawn="1"/>
        </p:nvSpPr>
        <p:spPr bwMode="blackWhite">
          <a:xfrm>
            <a:off x="0" y="4773149"/>
            <a:ext cx="9144000" cy="20848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8155" tIns="39078" rIns="78155" bIns="39078" rtlCol="0" anchor="ctr"/>
          <a:lstStyle/>
          <a:p>
            <a:pPr algn="ctr"/>
            <a:endParaRPr lang="en-GB" sz="1539" dirty="0"/>
          </a:p>
        </p:txBody>
      </p:sp>
      <p:sp>
        <p:nvSpPr>
          <p:cNvPr id="37" name="Text Placeholder 3" descr="LCPDisclaimerSlide"/>
          <p:cNvSpPr txBox="1">
            <a:spLocks/>
          </p:cNvSpPr>
          <p:nvPr userDrawn="1"/>
        </p:nvSpPr>
        <p:spPr>
          <a:xfrm>
            <a:off x="215489" y="6170008"/>
            <a:ext cx="8677967" cy="523355"/>
          </a:xfrm>
          <a:prstGeom prst="rect">
            <a:avLst/>
          </a:prstGeom>
          <a:noFill/>
        </p:spPr>
        <p:txBody>
          <a:bodyPr lIns="78155" tIns="39078" rIns="78155" bIns="39078"/>
          <a:lstStyle>
            <a:lvl1pPr marL="292049" indent="-292049" algn="l" defTabSz="995188" rtl="0" eaLnBrk="1" fontAlgn="base" hangingPunct="1">
              <a:lnSpc>
                <a:spcPct val="117000"/>
              </a:lnSpc>
              <a:spcBef>
                <a:spcPct val="0"/>
              </a:spcBef>
              <a:spcAft>
                <a:spcPct val="0"/>
              </a:spcAft>
              <a:buClr>
                <a:schemeClr val="hlink"/>
              </a:buClr>
              <a:buFont typeface="Wingdings" pitchFamily="2" charset="2"/>
              <a:buChar char="§"/>
              <a:defRPr sz="2000">
                <a:solidFill>
                  <a:schemeClr val="tx1"/>
                </a:solidFill>
                <a:latin typeface="+mn-lt"/>
                <a:ea typeface="+mn-ea"/>
                <a:cs typeface="+mn-cs"/>
              </a:defRPr>
            </a:lvl1pPr>
            <a:lvl2pPr marL="779325" indent="-287288" algn="l" defTabSz="995188" rtl="0" eaLnBrk="1" fontAlgn="base" hangingPunct="1">
              <a:lnSpc>
                <a:spcPct val="117000"/>
              </a:lnSpc>
              <a:spcBef>
                <a:spcPct val="0"/>
              </a:spcBef>
              <a:spcAft>
                <a:spcPct val="0"/>
              </a:spcAft>
              <a:buClr>
                <a:schemeClr val="hlink"/>
              </a:buClr>
              <a:buFont typeface="Wingdings" pitchFamily="2" charset="2"/>
              <a:buChar char="§"/>
              <a:defRPr sz="2000">
                <a:solidFill>
                  <a:schemeClr val="tx1"/>
                </a:solidFill>
                <a:latin typeface="+mn-lt"/>
                <a:cs typeface="+mn-cs"/>
              </a:defRPr>
            </a:lvl2pPr>
            <a:lvl3pPr marL="1269776" indent="-288874" algn="l" defTabSz="995188" rtl="0" eaLnBrk="1" fontAlgn="base" hangingPunct="1">
              <a:lnSpc>
                <a:spcPct val="117000"/>
              </a:lnSpc>
              <a:spcBef>
                <a:spcPct val="0"/>
              </a:spcBef>
              <a:spcAft>
                <a:spcPct val="0"/>
              </a:spcAft>
              <a:buClr>
                <a:schemeClr val="hlink"/>
              </a:buClr>
              <a:buFont typeface="Wingdings" pitchFamily="2" charset="2"/>
              <a:buChar char="§"/>
              <a:defRPr sz="2000">
                <a:solidFill>
                  <a:schemeClr val="tx1"/>
                </a:solidFill>
                <a:latin typeface="+mn-lt"/>
                <a:cs typeface="+mn-cs"/>
              </a:defRPr>
            </a:lvl3pPr>
            <a:lvl4pPr marL="1758640" indent="-285700" algn="l" defTabSz="995188" rtl="0" eaLnBrk="1" fontAlgn="base" hangingPunct="1">
              <a:lnSpc>
                <a:spcPct val="117000"/>
              </a:lnSpc>
              <a:spcBef>
                <a:spcPct val="0"/>
              </a:spcBef>
              <a:spcAft>
                <a:spcPct val="0"/>
              </a:spcAft>
              <a:buClr>
                <a:schemeClr val="hlink"/>
              </a:buClr>
              <a:buFont typeface="Wingdings" pitchFamily="2" charset="2"/>
              <a:buChar char="§"/>
              <a:defRPr sz="2000">
                <a:solidFill>
                  <a:schemeClr val="tx1"/>
                </a:solidFill>
                <a:latin typeface="+mn-lt"/>
                <a:cs typeface="+mn-cs"/>
              </a:defRPr>
            </a:lvl4pPr>
            <a:lvl5pPr marL="2250678" indent="-296810" algn="l" defTabSz="995188" rtl="0" eaLnBrk="1" fontAlgn="base" hangingPunct="1">
              <a:lnSpc>
                <a:spcPct val="117000"/>
              </a:lnSpc>
              <a:spcBef>
                <a:spcPct val="0"/>
              </a:spcBef>
              <a:spcAft>
                <a:spcPct val="0"/>
              </a:spcAft>
              <a:buClr>
                <a:schemeClr val="hlink"/>
              </a:buClr>
              <a:buFont typeface="Wingdings" pitchFamily="2" charset="2"/>
              <a:buChar char="§"/>
              <a:defRPr sz="2000">
                <a:solidFill>
                  <a:schemeClr val="tx1"/>
                </a:solidFill>
                <a:latin typeface="+mn-lt"/>
                <a:cs typeface="+mn-cs"/>
              </a:defRPr>
            </a:lvl5pPr>
            <a:lvl6pPr marL="2707797" indent="-296810" algn="l" defTabSz="995188" rtl="0" eaLnBrk="1" fontAlgn="base" hangingPunct="1">
              <a:lnSpc>
                <a:spcPct val="117000"/>
              </a:lnSpc>
              <a:spcBef>
                <a:spcPct val="0"/>
              </a:spcBef>
              <a:spcAft>
                <a:spcPct val="0"/>
              </a:spcAft>
              <a:buClr>
                <a:schemeClr val="hlink"/>
              </a:buClr>
              <a:buFont typeface="Wingdings" pitchFamily="2" charset="2"/>
              <a:buChar char="§"/>
              <a:defRPr sz="2200">
                <a:solidFill>
                  <a:schemeClr val="tx1"/>
                </a:solidFill>
                <a:latin typeface="+mn-lt"/>
                <a:cs typeface="+mn-cs"/>
              </a:defRPr>
            </a:lvl6pPr>
            <a:lvl7pPr marL="3164917" indent="-296810" algn="l" defTabSz="995188" rtl="0" eaLnBrk="1" fontAlgn="base" hangingPunct="1">
              <a:lnSpc>
                <a:spcPct val="117000"/>
              </a:lnSpc>
              <a:spcBef>
                <a:spcPct val="0"/>
              </a:spcBef>
              <a:spcAft>
                <a:spcPct val="0"/>
              </a:spcAft>
              <a:buClr>
                <a:schemeClr val="hlink"/>
              </a:buClr>
              <a:buFont typeface="Wingdings" pitchFamily="2" charset="2"/>
              <a:buChar char="§"/>
              <a:defRPr sz="2200">
                <a:solidFill>
                  <a:schemeClr val="tx1"/>
                </a:solidFill>
                <a:latin typeface="+mn-lt"/>
                <a:cs typeface="+mn-cs"/>
              </a:defRPr>
            </a:lvl7pPr>
            <a:lvl8pPr marL="3622036" indent="-296810" algn="l" defTabSz="995188" rtl="0" eaLnBrk="1" fontAlgn="base" hangingPunct="1">
              <a:lnSpc>
                <a:spcPct val="117000"/>
              </a:lnSpc>
              <a:spcBef>
                <a:spcPct val="0"/>
              </a:spcBef>
              <a:spcAft>
                <a:spcPct val="0"/>
              </a:spcAft>
              <a:buClr>
                <a:schemeClr val="hlink"/>
              </a:buClr>
              <a:buFont typeface="Wingdings" pitchFamily="2" charset="2"/>
              <a:buChar char="§"/>
              <a:defRPr sz="2200">
                <a:solidFill>
                  <a:schemeClr val="tx1"/>
                </a:solidFill>
                <a:latin typeface="+mn-lt"/>
                <a:cs typeface="+mn-cs"/>
              </a:defRPr>
            </a:lvl8pPr>
            <a:lvl9pPr marL="4079155" indent="-296810" algn="l" defTabSz="995188" rtl="0" eaLnBrk="1" fontAlgn="base" hangingPunct="1">
              <a:lnSpc>
                <a:spcPct val="117000"/>
              </a:lnSpc>
              <a:spcBef>
                <a:spcPct val="0"/>
              </a:spcBef>
              <a:spcAft>
                <a:spcPct val="0"/>
              </a:spcAft>
              <a:buClr>
                <a:schemeClr val="hlink"/>
              </a:buClr>
              <a:buFont typeface="Wingdings" pitchFamily="2" charset="2"/>
              <a:buChar char="§"/>
              <a:defRPr sz="2200">
                <a:solidFill>
                  <a:schemeClr val="tx1"/>
                </a:solidFill>
                <a:latin typeface="+mn-lt"/>
                <a:cs typeface="+mn-cs"/>
              </a:defRPr>
            </a:lvl9pPr>
          </a:lstStyle>
          <a:p>
            <a:pPr marL="0" indent="0">
              <a:buNone/>
            </a:pPr>
            <a:r>
              <a:rPr lang="en-GB" sz="684" kern="0" dirty="0">
                <a:latin typeface="Arial" panose="020B0604020202020204" pitchFamily="34" charset="0"/>
                <a:cs typeface="Arial" panose="020B0604020202020204" pitchFamily="34" charset="0"/>
              </a:rPr>
              <a:t>Lane Clark &amp; Peacock LLP is a limited liability partnership registered in England and Wales with registered number OC301436.  LCP is a registered trademark in the UK (Regd. TM No 2315442) and in the EU (Regd. TM No 002935583).  All partners are members of Lane Clark &amp; Peacock LLP.  A list of members’ names is available for inspection at 95 Wigmore Street, London, W1U 1DQ, the firm’s principal place of business and registered office.  The firm is regulated by the Institute and Faculty of Actuaries in respect of a range of investment business activities.  Locations in London, Winchester</a:t>
            </a:r>
            <a:r>
              <a:rPr lang="en-GB" sz="684" kern="0" baseline="0" dirty="0">
                <a:latin typeface="Arial" panose="020B0604020202020204" pitchFamily="34" charset="0"/>
                <a:cs typeface="Arial" panose="020B0604020202020204" pitchFamily="34" charset="0"/>
              </a:rPr>
              <a:t>, </a:t>
            </a:r>
            <a:r>
              <a:rPr lang="en-GB" sz="684" kern="0" dirty="0">
                <a:latin typeface="Arial" panose="020B0604020202020204" pitchFamily="34" charset="0"/>
                <a:cs typeface="Arial" panose="020B0604020202020204" pitchFamily="34" charset="0"/>
              </a:rPr>
              <a:t>Ireland  and - operating under licence - the Netherlands.  © Lane Clark &amp; Peacock LLP 2019	http://www.lcp.uk.com/emails-important-information contains important information about this communication from LCP, including limitations as to its use.</a:t>
            </a:r>
          </a:p>
        </p:txBody>
      </p:sp>
      <p:sp>
        <p:nvSpPr>
          <p:cNvPr id="40" name="TextBox 39"/>
          <p:cNvSpPr txBox="1"/>
          <p:nvPr userDrawn="1"/>
        </p:nvSpPr>
        <p:spPr>
          <a:xfrm>
            <a:off x="153912" y="4896570"/>
            <a:ext cx="8482007" cy="315779"/>
          </a:xfrm>
          <a:prstGeom prst="rect">
            <a:avLst/>
          </a:prstGeom>
          <a:noFill/>
        </p:spPr>
        <p:txBody>
          <a:bodyPr wrap="square" lIns="78155" tIns="39078" rIns="78155" bIns="39078" rtlCol="0">
            <a:spAutoFit/>
          </a:bodyPr>
          <a:lstStyle/>
          <a:p>
            <a:pPr algn="l"/>
            <a:r>
              <a:rPr lang="en-GB" sz="1539" i="1" dirty="0">
                <a:solidFill>
                  <a:srgbClr val="002D59"/>
                </a:solidFill>
                <a:latin typeface="Georgia" panose="02040502050405020303" pitchFamily="18" charset="0"/>
              </a:rPr>
              <a:t>Our experts work in pensions, investment, insurance, energy and employee benefits.</a:t>
            </a:r>
          </a:p>
        </p:txBody>
      </p:sp>
      <p:pic>
        <p:nvPicPr>
          <p:cNvPr id="41" name="Picture 40">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75788" y="5472087"/>
            <a:ext cx="450791" cy="491449"/>
          </a:xfrm>
          <a:prstGeom prst="rect">
            <a:avLst/>
          </a:prstGeom>
        </p:spPr>
      </p:pic>
      <p:pic>
        <p:nvPicPr>
          <p:cNvPr id="42" name="Picture 41">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16017" y="5469647"/>
            <a:ext cx="455925" cy="375758"/>
          </a:xfrm>
          <a:prstGeom prst="rect">
            <a:avLst/>
          </a:prstGeom>
        </p:spPr>
      </p:pic>
      <p:pic>
        <p:nvPicPr>
          <p:cNvPr id="43" name="Picture 42">
            <a:hlinkClick r:id="rId6"/>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3531" y="5441502"/>
            <a:ext cx="468081" cy="534612"/>
          </a:xfrm>
          <a:prstGeom prst="rect">
            <a:avLst/>
          </a:prstGeom>
        </p:spPr>
      </p:pic>
      <p:pic>
        <p:nvPicPr>
          <p:cNvPr id="47" name="Picture 46">
            <a:hlinkClick r:id="rId8"/>
          </p:cNvPr>
          <p:cNvPicPr>
            <a:picLocks noChangeAspect="1"/>
          </p:cNvPicPr>
          <p:nvPr userDrawn="1"/>
        </p:nvPicPr>
        <p:blipFill>
          <a:blip r:embed="rId9"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840840" y="5368496"/>
            <a:ext cx="246271" cy="242133"/>
          </a:xfrm>
          <a:prstGeom prst="rect">
            <a:avLst/>
          </a:prstGeom>
        </p:spPr>
      </p:pic>
      <p:sp>
        <p:nvSpPr>
          <p:cNvPr id="48" name="TextBox 47"/>
          <p:cNvSpPr txBox="1"/>
          <p:nvPr userDrawn="1"/>
        </p:nvSpPr>
        <p:spPr>
          <a:xfrm>
            <a:off x="783658" y="5455220"/>
            <a:ext cx="1523595" cy="368486"/>
          </a:xfrm>
          <a:prstGeom prst="rect">
            <a:avLst/>
          </a:prstGeom>
          <a:noFill/>
        </p:spPr>
        <p:txBody>
          <a:bodyPr wrap="none" lIns="78155" tIns="39078" rIns="78155" bIns="39078" rtlCol="0">
            <a:spAutoFit/>
          </a:bodyPr>
          <a:lstStyle/>
          <a:p>
            <a:pPr algn="l"/>
            <a:r>
              <a:rPr lang="en-GB" sz="941" b="0" dirty="0">
                <a:solidFill>
                  <a:srgbClr val="002D59"/>
                </a:solidFill>
                <a:latin typeface="Arial" panose="020B0604020202020204" pitchFamily="34" charset="0"/>
                <a:cs typeface="Arial" panose="020B0604020202020204" pitchFamily="34" charset="0"/>
              </a:rPr>
              <a:t>Join us at our next event</a:t>
            </a:r>
          </a:p>
          <a:p>
            <a:pPr algn="l"/>
            <a:r>
              <a:rPr lang="en-GB" sz="941" b="1" dirty="0">
                <a:solidFill>
                  <a:srgbClr val="002D59"/>
                </a:solidFill>
                <a:latin typeface="Arial" panose="020B0604020202020204" pitchFamily="34" charset="0"/>
                <a:cs typeface="Arial" panose="020B0604020202020204" pitchFamily="34" charset="0"/>
                <a:hlinkClick r:id="rId10"/>
              </a:rPr>
              <a:t>www.lcp.uk.com/events</a:t>
            </a:r>
            <a:endParaRPr lang="en-GB" sz="941" b="1" dirty="0">
              <a:solidFill>
                <a:srgbClr val="002D59"/>
              </a:solidFill>
              <a:latin typeface="Arial" panose="020B0604020202020204" pitchFamily="34" charset="0"/>
              <a:cs typeface="Arial" panose="020B0604020202020204" pitchFamily="34" charset="0"/>
            </a:endParaRPr>
          </a:p>
        </p:txBody>
      </p:sp>
      <p:sp>
        <p:nvSpPr>
          <p:cNvPr id="49" name="TextBox 48"/>
          <p:cNvSpPr txBox="1"/>
          <p:nvPr userDrawn="1"/>
        </p:nvSpPr>
        <p:spPr>
          <a:xfrm>
            <a:off x="2826578" y="5434052"/>
            <a:ext cx="1899386" cy="658052"/>
          </a:xfrm>
          <a:prstGeom prst="rect">
            <a:avLst/>
          </a:prstGeom>
          <a:noFill/>
        </p:spPr>
        <p:txBody>
          <a:bodyPr wrap="square" lIns="78155" tIns="39078" rIns="78155" bIns="39078" rtlCol="0">
            <a:spAutoFit/>
          </a:bodyPr>
          <a:lstStyle/>
          <a:p>
            <a:pPr algn="l"/>
            <a:r>
              <a:rPr lang="en-GB" sz="941" b="0" dirty="0">
                <a:solidFill>
                  <a:srgbClr val="002D59"/>
                </a:solidFill>
                <a:latin typeface="Arial" panose="020B0604020202020204" pitchFamily="34" charset="0"/>
                <a:cs typeface="Arial" panose="020B0604020202020204" pitchFamily="34" charset="0"/>
              </a:rPr>
              <a:t>Share our insights and opinions on our viewpoint</a:t>
            </a:r>
          </a:p>
          <a:p>
            <a:pPr algn="l"/>
            <a:r>
              <a:rPr lang="en-GB" sz="941" b="1" u="sng" dirty="0">
                <a:solidFill>
                  <a:srgbClr val="002D59"/>
                </a:solidFill>
                <a:latin typeface="Arial" panose="020B0604020202020204" pitchFamily="34" charset="0"/>
                <a:cs typeface="Arial" panose="020B0604020202020204" pitchFamily="34" charset="0"/>
                <a:hlinkClick r:id="rId11"/>
              </a:rPr>
              <a:t>www.lcp.uk.com/our-viewpoint</a:t>
            </a:r>
            <a:endParaRPr lang="en-GB" sz="941" b="1" u="sng" dirty="0">
              <a:solidFill>
                <a:srgbClr val="002D59"/>
              </a:solidFill>
              <a:latin typeface="Arial" panose="020B0604020202020204" pitchFamily="34" charset="0"/>
              <a:cs typeface="Arial" panose="020B0604020202020204" pitchFamily="34" charset="0"/>
            </a:endParaRPr>
          </a:p>
        </p:txBody>
      </p:sp>
      <p:sp>
        <p:nvSpPr>
          <p:cNvPr id="50" name="TextBox 49"/>
          <p:cNvSpPr txBox="1"/>
          <p:nvPr userDrawn="1"/>
        </p:nvSpPr>
        <p:spPr>
          <a:xfrm>
            <a:off x="5230391" y="5434052"/>
            <a:ext cx="1755897" cy="513269"/>
          </a:xfrm>
          <a:prstGeom prst="rect">
            <a:avLst/>
          </a:prstGeom>
          <a:noFill/>
        </p:spPr>
        <p:txBody>
          <a:bodyPr wrap="square" lIns="78155" tIns="39078" rIns="78155" bIns="39078" rtlCol="0">
            <a:spAutoFit/>
          </a:bodyPr>
          <a:lstStyle/>
          <a:p>
            <a:pPr algn="l"/>
            <a:r>
              <a:rPr lang="en-GB" sz="941" b="0" dirty="0">
                <a:solidFill>
                  <a:srgbClr val="002D59"/>
                </a:solidFill>
                <a:latin typeface="Arial" panose="020B0604020202020204" pitchFamily="34" charset="0"/>
                <a:cs typeface="Arial" panose="020B0604020202020204" pitchFamily="34" charset="0"/>
              </a:rPr>
              <a:t>Watch and listen to our comments on topical issues</a:t>
            </a:r>
          </a:p>
          <a:p>
            <a:pPr algn="l"/>
            <a:r>
              <a:rPr lang="en-GB" sz="941" b="1" dirty="0">
                <a:solidFill>
                  <a:srgbClr val="002D59"/>
                </a:solidFill>
                <a:latin typeface="Arial" panose="020B0604020202020204" pitchFamily="34" charset="0"/>
                <a:cs typeface="Arial" panose="020B0604020202020204" pitchFamily="34" charset="0"/>
                <a:hlinkClick r:id="rId12"/>
              </a:rPr>
              <a:t>Our YouTube channel</a:t>
            </a:r>
            <a:endParaRPr lang="en-GB" sz="941" b="1" dirty="0">
              <a:solidFill>
                <a:srgbClr val="002D59"/>
              </a:solidFill>
              <a:latin typeface="Arial" panose="020B0604020202020204" pitchFamily="34" charset="0"/>
              <a:cs typeface="Arial" panose="020B0604020202020204" pitchFamily="34" charset="0"/>
            </a:endParaRPr>
          </a:p>
        </p:txBody>
      </p:sp>
      <p:sp>
        <p:nvSpPr>
          <p:cNvPr id="51" name="TextBox 50"/>
          <p:cNvSpPr txBox="1"/>
          <p:nvPr userDrawn="1"/>
        </p:nvSpPr>
        <p:spPr>
          <a:xfrm>
            <a:off x="7090135" y="5323304"/>
            <a:ext cx="1939382" cy="603037"/>
          </a:xfrm>
          <a:prstGeom prst="rect">
            <a:avLst/>
          </a:prstGeom>
          <a:noFill/>
        </p:spPr>
        <p:txBody>
          <a:bodyPr wrap="square" lIns="78155" tIns="39078" rIns="78155" bIns="39078" rtlCol="0">
            <a:spAutoFit/>
          </a:bodyPr>
          <a:lstStyle/>
          <a:p>
            <a:pPr algn="l"/>
            <a:r>
              <a:rPr lang="en-GB" sz="941" b="0" dirty="0">
                <a:solidFill>
                  <a:srgbClr val="002D59"/>
                </a:solidFill>
                <a:latin typeface="Arial" panose="020B0604020202020204" pitchFamily="34" charset="0"/>
                <a:cs typeface="Arial" panose="020B0604020202020204" pitchFamily="34" charset="0"/>
              </a:rPr>
              <a:t>Connect with us for updates</a:t>
            </a:r>
          </a:p>
          <a:p>
            <a:pPr algn="l">
              <a:spcAft>
                <a:spcPts val="656"/>
              </a:spcAft>
            </a:pPr>
            <a:r>
              <a:rPr lang="en-GB" sz="941" b="1" dirty="0">
                <a:solidFill>
                  <a:srgbClr val="002D59"/>
                </a:solidFill>
                <a:latin typeface="Arial" panose="020B0604020202020204" pitchFamily="34" charset="0"/>
                <a:cs typeface="Arial" panose="020B0604020202020204" pitchFamily="34" charset="0"/>
                <a:hlinkClick r:id="rId8"/>
              </a:rPr>
              <a:t>@LCP_actuaries</a:t>
            </a:r>
            <a:endParaRPr lang="en-GB" sz="941" b="1" dirty="0">
              <a:solidFill>
                <a:srgbClr val="002D59"/>
              </a:solidFill>
              <a:latin typeface="Arial" panose="020B0604020202020204" pitchFamily="34" charset="0"/>
              <a:cs typeface="Arial" panose="020B0604020202020204" pitchFamily="34" charset="0"/>
            </a:endParaRPr>
          </a:p>
          <a:p>
            <a:pPr algn="l"/>
            <a:r>
              <a:rPr lang="en-GB" sz="941" b="1" dirty="0">
                <a:solidFill>
                  <a:srgbClr val="002D59"/>
                </a:solidFill>
                <a:latin typeface="Arial" panose="020B0604020202020204" pitchFamily="34" charset="0"/>
                <a:cs typeface="Arial" panose="020B0604020202020204" pitchFamily="34" charset="0"/>
                <a:hlinkClick r:id="rId13"/>
              </a:rPr>
              <a:t>LinkedIn</a:t>
            </a:r>
            <a:endParaRPr lang="en-GB" sz="941" b="1" dirty="0">
              <a:solidFill>
                <a:srgbClr val="002D59"/>
              </a:solidFill>
              <a:latin typeface="Arial" panose="020B0604020202020204" pitchFamily="34" charset="0"/>
              <a:cs typeface="Arial" panose="020B0604020202020204" pitchFamily="34" charset="0"/>
            </a:endParaRPr>
          </a:p>
        </p:txBody>
      </p:sp>
      <p:pic>
        <p:nvPicPr>
          <p:cNvPr id="55" name="Picture 54">
            <a:hlinkClick r:id="rId13"/>
          </p:cNvPr>
          <p:cNvPicPr>
            <a:picLocks noChangeAspect="1"/>
          </p:cNvPicPr>
          <p:nvPr userDrawn="1"/>
        </p:nvPicPr>
        <p:blipFill>
          <a:blip r:embed="rId14"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859678" y="5710789"/>
            <a:ext cx="246271" cy="242133"/>
          </a:xfrm>
          <a:prstGeom prst="rect">
            <a:avLst/>
          </a:prstGeom>
        </p:spPr>
      </p:pic>
      <p:sp>
        <p:nvSpPr>
          <p:cNvPr id="28" name="Title 1"/>
          <p:cNvSpPr>
            <a:spLocks noGrp="1"/>
          </p:cNvSpPr>
          <p:nvPr>
            <p:ph type="title" hasCustomPrompt="1"/>
          </p:nvPr>
        </p:nvSpPr>
        <p:spPr>
          <a:xfrm>
            <a:off x="307839" y="326517"/>
            <a:ext cx="6948565" cy="535264"/>
          </a:xfrm>
        </p:spPr>
        <p:txBody>
          <a:bodyPr>
            <a:normAutofit/>
          </a:bodyPr>
          <a:lstStyle>
            <a:lvl1pPr>
              <a:defRPr sz="2394">
                <a:solidFill>
                  <a:schemeClr val="tx2"/>
                </a:solidFill>
              </a:defRPr>
            </a:lvl1pPr>
          </a:lstStyle>
          <a:p>
            <a:r>
              <a:rPr lang="en-US" dirty="0"/>
              <a:t>Most interesting title goes here</a:t>
            </a:r>
            <a:endParaRPr lang="en-GB" dirty="0"/>
          </a:p>
        </p:txBody>
      </p:sp>
      <p:sp>
        <p:nvSpPr>
          <p:cNvPr id="27" name="Picture Placeholder 4"/>
          <p:cNvSpPr>
            <a:spLocks noGrp="1"/>
          </p:cNvSpPr>
          <p:nvPr>
            <p:ph type="pic" sz="quarter" idx="13"/>
          </p:nvPr>
        </p:nvSpPr>
        <p:spPr>
          <a:xfrm>
            <a:off x="307839" y="1234707"/>
            <a:ext cx="1337279" cy="1402300"/>
          </a:xfrm>
        </p:spPr>
        <p:txBody>
          <a:bodyPr>
            <a:normAutofit/>
          </a:bodyPr>
          <a:lstStyle>
            <a:lvl1pPr marL="0" indent="0">
              <a:buNone/>
              <a:defRPr sz="1539" i="1">
                <a:latin typeface="Georgia" panose="02040502050405020303" pitchFamily="18" charset="0"/>
              </a:defRPr>
            </a:lvl1pPr>
          </a:lstStyle>
          <a:p>
            <a:r>
              <a:rPr lang="en-US" dirty="0"/>
              <a:t>Click icon to add picture</a:t>
            </a:r>
            <a:endParaRPr lang="en-GB" dirty="0"/>
          </a:p>
        </p:txBody>
      </p:sp>
      <p:sp>
        <p:nvSpPr>
          <p:cNvPr id="29" name="Text Placeholder 5"/>
          <p:cNvSpPr>
            <a:spLocks noGrp="1"/>
          </p:cNvSpPr>
          <p:nvPr>
            <p:ph type="body" sz="quarter" idx="17" hasCustomPrompt="1"/>
          </p:nvPr>
        </p:nvSpPr>
        <p:spPr>
          <a:xfrm>
            <a:off x="1657957" y="1235319"/>
            <a:ext cx="2659062" cy="560916"/>
          </a:xfrm>
        </p:spPr>
        <p:txBody>
          <a:bodyPr>
            <a:noAutofit/>
          </a:bodyPr>
          <a:lstStyle>
            <a:lvl1pPr marL="0" indent="0">
              <a:buNone/>
              <a:defRPr lang="en-US" sz="1539" i="1" kern="1200" dirty="0" smtClean="0">
                <a:solidFill>
                  <a:srgbClr val="00A3C7"/>
                </a:solidFill>
                <a:latin typeface="Georgia" panose="02040502050405020303" pitchFamily="18" charset="0"/>
                <a:ea typeface="+mj-ea"/>
                <a:cs typeface="+mj-cs"/>
              </a:defRPr>
            </a:lvl1pPr>
            <a:lvl2pPr marL="499331" indent="0">
              <a:buNone/>
              <a:defRPr lang="en-US" sz="1539" i="1" kern="1200" dirty="0" smtClean="0">
                <a:solidFill>
                  <a:srgbClr val="00A3C7"/>
                </a:solidFill>
                <a:latin typeface="Georgia" panose="02040502050405020303" pitchFamily="18" charset="0"/>
                <a:ea typeface="+mj-ea"/>
                <a:cs typeface="+mj-cs"/>
              </a:defRPr>
            </a:lvl2pPr>
            <a:lvl3pPr marL="998659" indent="0">
              <a:buNone/>
              <a:defRPr lang="en-US" sz="1539" i="1" kern="1200" dirty="0" smtClean="0">
                <a:solidFill>
                  <a:srgbClr val="00A3C7"/>
                </a:solidFill>
                <a:latin typeface="Georgia" panose="02040502050405020303" pitchFamily="18" charset="0"/>
                <a:ea typeface="+mj-ea"/>
                <a:cs typeface="+mj-cs"/>
              </a:defRPr>
            </a:lvl3pPr>
            <a:lvl4pPr marL="1497990" indent="0">
              <a:buNone/>
              <a:defRPr lang="en-US" sz="1539" i="1" kern="1200" dirty="0" smtClean="0">
                <a:solidFill>
                  <a:srgbClr val="00A3C7"/>
                </a:solidFill>
                <a:latin typeface="Georgia" panose="02040502050405020303" pitchFamily="18" charset="0"/>
                <a:ea typeface="+mj-ea"/>
                <a:cs typeface="+mj-cs"/>
              </a:defRPr>
            </a:lvl4pPr>
            <a:lvl5pPr marL="1997319" indent="0">
              <a:buNone/>
              <a:defRPr lang="en-GB" sz="1539" i="1" kern="1200" dirty="0">
                <a:solidFill>
                  <a:srgbClr val="00A3C7"/>
                </a:solidFill>
                <a:latin typeface="Georgia" panose="02040502050405020303" pitchFamily="18" charset="0"/>
                <a:ea typeface="+mj-ea"/>
                <a:cs typeface="+mj-cs"/>
              </a:defRPr>
            </a:lvl5pPr>
          </a:lstStyle>
          <a:p>
            <a:pPr lvl="0"/>
            <a:r>
              <a:rPr lang="en-US" dirty="0"/>
              <a:t>Name, qualification</a:t>
            </a:r>
            <a:br>
              <a:rPr lang="en-US" dirty="0"/>
            </a:br>
            <a:r>
              <a:rPr lang="en-US" dirty="0"/>
              <a:t>Job title</a:t>
            </a:r>
          </a:p>
        </p:txBody>
      </p:sp>
      <p:sp>
        <p:nvSpPr>
          <p:cNvPr id="30" name="Text Placeholder 33"/>
          <p:cNvSpPr>
            <a:spLocks noGrp="1"/>
          </p:cNvSpPr>
          <p:nvPr>
            <p:ph type="body" sz="quarter" idx="18" hasCustomPrompt="1"/>
          </p:nvPr>
        </p:nvSpPr>
        <p:spPr>
          <a:xfrm>
            <a:off x="1657957" y="1796234"/>
            <a:ext cx="2659062" cy="840317"/>
          </a:xfrm>
        </p:spPr>
        <p:txBody>
          <a:bodyPr>
            <a:noAutofit/>
          </a:bodyPr>
          <a:lstStyle>
            <a:lvl1pPr marL="0" indent="0">
              <a:buNone/>
              <a:defRPr lang="en-US" sz="1283" i="0" kern="1200" dirty="0" smtClean="0">
                <a:solidFill>
                  <a:srgbClr val="8DA8AD"/>
                </a:solidFill>
                <a:latin typeface="Arial" panose="020B0604020202020204" pitchFamily="34" charset="0"/>
                <a:ea typeface="+mj-ea"/>
                <a:cs typeface="Arial" panose="020B0604020202020204" pitchFamily="34" charset="0"/>
              </a:defRPr>
            </a:lvl1pPr>
            <a:lvl2pPr marL="499331" indent="0">
              <a:buNone/>
              <a:defRPr lang="en-US" sz="1283" i="0" kern="1200" dirty="0" smtClean="0">
                <a:solidFill>
                  <a:srgbClr val="8DA8AD"/>
                </a:solidFill>
                <a:latin typeface="Arial" panose="020B0604020202020204" pitchFamily="34" charset="0"/>
                <a:ea typeface="+mj-ea"/>
                <a:cs typeface="Arial" panose="020B0604020202020204" pitchFamily="34" charset="0"/>
              </a:defRPr>
            </a:lvl2pPr>
            <a:lvl3pPr marL="998659" indent="0">
              <a:buNone/>
              <a:defRPr lang="en-US" sz="1283" i="0" kern="1200" dirty="0" smtClean="0">
                <a:solidFill>
                  <a:srgbClr val="8DA8AD"/>
                </a:solidFill>
                <a:latin typeface="Arial" panose="020B0604020202020204" pitchFamily="34" charset="0"/>
                <a:ea typeface="+mj-ea"/>
                <a:cs typeface="Arial" panose="020B0604020202020204" pitchFamily="34" charset="0"/>
              </a:defRPr>
            </a:lvl3pPr>
            <a:lvl4pPr marL="1497990" indent="0">
              <a:buNone/>
              <a:defRPr lang="en-US" sz="1283" i="0" kern="1200" dirty="0" smtClean="0">
                <a:solidFill>
                  <a:srgbClr val="8DA8AD"/>
                </a:solidFill>
                <a:latin typeface="Arial" panose="020B0604020202020204" pitchFamily="34" charset="0"/>
                <a:ea typeface="+mj-ea"/>
                <a:cs typeface="Arial" panose="020B0604020202020204" pitchFamily="34" charset="0"/>
              </a:defRPr>
            </a:lvl4pPr>
            <a:lvl5pPr marL="1997319" indent="0">
              <a:buNone/>
              <a:defRPr lang="en-GB" sz="1283" i="0" kern="1200" dirty="0">
                <a:solidFill>
                  <a:srgbClr val="8DA8AD"/>
                </a:solidFill>
                <a:latin typeface="Arial" panose="020B0604020202020204" pitchFamily="34" charset="0"/>
                <a:ea typeface="+mj-ea"/>
                <a:cs typeface="Arial" panose="020B0604020202020204" pitchFamily="34" charset="0"/>
              </a:defRPr>
            </a:lvl5pPr>
          </a:lstStyle>
          <a:p>
            <a:pPr lvl="0"/>
            <a:r>
              <a:rPr lang="en-US" dirty="0"/>
              <a:t>020 7xxx </a:t>
            </a:r>
            <a:r>
              <a:rPr lang="en-US" dirty="0" err="1"/>
              <a:t>xxxx</a:t>
            </a:r>
            <a:br>
              <a:rPr lang="en-US" dirty="0"/>
            </a:br>
            <a:r>
              <a:rPr lang="en-US" dirty="0"/>
              <a:t>name.surname@lcp.uk.com</a:t>
            </a:r>
          </a:p>
        </p:txBody>
      </p:sp>
      <p:sp>
        <p:nvSpPr>
          <p:cNvPr id="54" name="Picture Placeholder 4"/>
          <p:cNvSpPr>
            <a:spLocks noGrp="1"/>
          </p:cNvSpPr>
          <p:nvPr>
            <p:ph type="pic" sz="quarter" idx="19"/>
          </p:nvPr>
        </p:nvSpPr>
        <p:spPr>
          <a:xfrm>
            <a:off x="4689791" y="1234707"/>
            <a:ext cx="1337279" cy="1402300"/>
          </a:xfrm>
        </p:spPr>
        <p:txBody>
          <a:bodyPr>
            <a:normAutofit/>
          </a:bodyPr>
          <a:lstStyle>
            <a:lvl1pPr marL="0" indent="0">
              <a:buNone/>
              <a:defRPr sz="1539" i="1">
                <a:latin typeface="Georgia" panose="02040502050405020303" pitchFamily="18" charset="0"/>
              </a:defRPr>
            </a:lvl1pPr>
          </a:lstStyle>
          <a:p>
            <a:r>
              <a:rPr lang="en-US" dirty="0"/>
              <a:t>Click icon to add picture</a:t>
            </a:r>
            <a:endParaRPr lang="en-GB" dirty="0"/>
          </a:p>
        </p:txBody>
      </p:sp>
      <p:sp>
        <p:nvSpPr>
          <p:cNvPr id="56" name="Text Placeholder 5"/>
          <p:cNvSpPr>
            <a:spLocks noGrp="1"/>
          </p:cNvSpPr>
          <p:nvPr>
            <p:ph type="body" sz="quarter" idx="20" hasCustomPrompt="1"/>
          </p:nvPr>
        </p:nvSpPr>
        <p:spPr>
          <a:xfrm>
            <a:off x="6039909" y="1235319"/>
            <a:ext cx="2659062" cy="560916"/>
          </a:xfrm>
        </p:spPr>
        <p:txBody>
          <a:bodyPr>
            <a:noAutofit/>
          </a:bodyPr>
          <a:lstStyle>
            <a:lvl1pPr marL="0" indent="0">
              <a:buNone/>
              <a:defRPr lang="en-US" sz="1539" i="1" kern="1200" dirty="0" smtClean="0">
                <a:solidFill>
                  <a:srgbClr val="00A3C7"/>
                </a:solidFill>
                <a:latin typeface="Georgia" panose="02040502050405020303" pitchFamily="18" charset="0"/>
                <a:ea typeface="+mj-ea"/>
                <a:cs typeface="+mj-cs"/>
              </a:defRPr>
            </a:lvl1pPr>
            <a:lvl2pPr marL="499331" indent="0">
              <a:buNone/>
              <a:defRPr lang="en-US" sz="1539" i="1" kern="1200" dirty="0" smtClean="0">
                <a:solidFill>
                  <a:srgbClr val="00A3C7"/>
                </a:solidFill>
                <a:latin typeface="Georgia" panose="02040502050405020303" pitchFamily="18" charset="0"/>
                <a:ea typeface="+mj-ea"/>
                <a:cs typeface="+mj-cs"/>
              </a:defRPr>
            </a:lvl2pPr>
            <a:lvl3pPr marL="998659" indent="0">
              <a:buNone/>
              <a:defRPr lang="en-US" sz="1539" i="1" kern="1200" dirty="0" smtClean="0">
                <a:solidFill>
                  <a:srgbClr val="00A3C7"/>
                </a:solidFill>
                <a:latin typeface="Georgia" panose="02040502050405020303" pitchFamily="18" charset="0"/>
                <a:ea typeface="+mj-ea"/>
                <a:cs typeface="+mj-cs"/>
              </a:defRPr>
            </a:lvl3pPr>
            <a:lvl4pPr marL="1497990" indent="0">
              <a:buNone/>
              <a:defRPr lang="en-US" sz="1539" i="1" kern="1200" dirty="0" smtClean="0">
                <a:solidFill>
                  <a:srgbClr val="00A3C7"/>
                </a:solidFill>
                <a:latin typeface="Georgia" panose="02040502050405020303" pitchFamily="18" charset="0"/>
                <a:ea typeface="+mj-ea"/>
                <a:cs typeface="+mj-cs"/>
              </a:defRPr>
            </a:lvl4pPr>
            <a:lvl5pPr marL="1997319" indent="0">
              <a:buNone/>
              <a:defRPr lang="en-GB" sz="1539" i="1" kern="1200" dirty="0">
                <a:solidFill>
                  <a:srgbClr val="00A3C7"/>
                </a:solidFill>
                <a:latin typeface="Georgia" panose="02040502050405020303" pitchFamily="18" charset="0"/>
                <a:ea typeface="+mj-ea"/>
                <a:cs typeface="+mj-cs"/>
              </a:defRPr>
            </a:lvl5pPr>
          </a:lstStyle>
          <a:p>
            <a:pPr lvl="0"/>
            <a:r>
              <a:rPr lang="en-US" dirty="0"/>
              <a:t>Name, qualification</a:t>
            </a:r>
            <a:br>
              <a:rPr lang="en-US" dirty="0"/>
            </a:br>
            <a:r>
              <a:rPr lang="en-US" dirty="0"/>
              <a:t>Job title</a:t>
            </a:r>
          </a:p>
        </p:txBody>
      </p:sp>
      <p:sp>
        <p:nvSpPr>
          <p:cNvPr id="66" name="Text Placeholder 33"/>
          <p:cNvSpPr>
            <a:spLocks noGrp="1"/>
          </p:cNvSpPr>
          <p:nvPr>
            <p:ph type="body" sz="quarter" idx="21" hasCustomPrompt="1"/>
          </p:nvPr>
        </p:nvSpPr>
        <p:spPr>
          <a:xfrm>
            <a:off x="6039909" y="1796234"/>
            <a:ext cx="2659062" cy="840317"/>
          </a:xfrm>
        </p:spPr>
        <p:txBody>
          <a:bodyPr>
            <a:noAutofit/>
          </a:bodyPr>
          <a:lstStyle>
            <a:lvl1pPr marL="0" indent="0">
              <a:buNone/>
              <a:defRPr lang="en-US" sz="1283" i="0" kern="1200" dirty="0" smtClean="0">
                <a:solidFill>
                  <a:srgbClr val="8DA8AD"/>
                </a:solidFill>
                <a:latin typeface="Arial" panose="020B0604020202020204" pitchFamily="34" charset="0"/>
                <a:ea typeface="+mj-ea"/>
                <a:cs typeface="Arial" panose="020B0604020202020204" pitchFamily="34" charset="0"/>
              </a:defRPr>
            </a:lvl1pPr>
            <a:lvl2pPr marL="499331" indent="0">
              <a:buNone/>
              <a:defRPr lang="en-US" sz="1283" i="0" kern="1200" dirty="0" smtClean="0">
                <a:solidFill>
                  <a:srgbClr val="8DA8AD"/>
                </a:solidFill>
                <a:latin typeface="Arial" panose="020B0604020202020204" pitchFamily="34" charset="0"/>
                <a:ea typeface="+mj-ea"/>
                <a:cs typeface="Arial" panose="020B0604020202020204" pitchFamily="34" charset="0"/>
              </a:defRPr>
            </a:lvl2pPr>
            <a:lvl3pPr marL="998659" indent="0">
              <a:buNone/>
              <a:defRPr lang="en-US" sz="1283" i="0" kern="1200" dirty="0" smtClean="0">
                <a:solidFill>
                  <a:srgbClr val="8DA8AD"/>
                </a:solidFill>
                <a:latin typeface="Arial" panose="020B0604020202020204" pitchFamily="34" charset="0"/>
                <a:ea typeface="+mj-ea"/>
                <a:cs typeface="Arial" panose="020B0604020202020204" pitchFamily="34" charset="0"/>
              </a:defRPr>
            </a:lvl3pPr>
            <a:lvl4pPr marL="1497990" indent="0">
              <a:buNone/>
              <a:defRPr lang="en-US" sz="1283" i="0" kern="1200" dirty="0" smtClean="0">
                <a:solidFill>
                  <a:srgbClr val="8DA8AD"/>
                </a:solidFill>
                <a:latin typeface="Arial" panose="020B0604020202020204" pitchFamily="34" charset="0"/>
                <a:ea typeface="+mj-ea"/>
                <a:cs typeface="Arial" panose="020B0604020202020204" pitchFamily="34" charset="0"/>
              </a:defRPr>
            </a:lvl4pPr>
            <a:lvl5pPr marL="1997319" indent="0">
              <a:buNone/>
              <a:defRPr lang="en-GB" sz="1283" i="0" kern="1200" dirty="0">
                <a:solidFill>
                  <a:srgbClr val="8DA8AD"/>
                </a:solidFill>
                <a:latin typeface="Arial" panose="020B0604020202020204" pitchFamily="34" charset="0"/>
                <a:ea typeface="+mj-ea"/>
                <a:cs typeface="Arial" panose="020B0604020202020204" pitchFamily="34" charset="0"/>
              </a:defRPr>
            </a:lvl5pPr>
          </a:lstStyle>
          <a:p>
            <a:pPr lvl="0"/>
            <a:r>
              <a:rPr lang="en-US" dirty="0"/>
              <a:t>020 7xxx </a:t>
            </a:r>
            <a:r>
              <a:rPr lang="en-US" dirty="0" err="1"/>
              <a:t>xxxx</a:t>
            </a:r>
            <a:br>
              <a:rPr lang="en-US" dirty="0"/>
            </a:br>
            <a:r>
              <a:rPr lang="en-US" dirty="0"/>
              <a:t>name.surname@lcp.uk.com</a:t>
            </a:r>
          </a:p>
        </p:txBody>
      </p:sp>
    </p:spTree>
    <p:extLst>
      <p:ext uri="{BB962C8B-B14F-4D97-AF65-F5344CB8AC3E}">
        <p14:creationId xmlns:p14="http://schemas.microsoft.com/office/powerpoint/2010/main" val="3000829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8744" y="365127"/>
            <a:ext cx="8096606" cy="768730"/>
          </a:xfrm>
        </p:spPr>
        <p:txBody>
          <a:bodyPr>
            <a:normAutofit/>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18744" y="1487424"/>
            <a:ext cx="8096606" cy="4689539"/>
          </a:xfrm>
        </p:spPr>
        <p:txBody>
          <a:bodyPr/>
          <a:lstStyle>
            <a:lvl1pPr marL="228600" indent="-228600">
              <a:buClr>
                <a:schemeClr val="accent6"/>
              </a:buClr>
              <a:buSzPct val="88000"/>
              <a:buFont typeface="Wingdings" panose="05000000000000000000" pitchFamily="2" charset="2"/>
              <a:buChar char="Ø"/>
              <a:defRPr sz="2000">
                <a:latin typeface="Arial" panose="020B0604020202020204" pitchFamily="34" charset="0"/>
                <a:cs typeface="Arial" panose="020B0604020202020204" pitchFamily="34" charset="0"/>
              </a:defRPr>
            </a:lvl1pPr>
            <a:lvl2pPr marL="685800" indent="-228600">
              <a:buClr>
                <a:schemeClr val="accent6"/>
              </a:buClr>
              <a:buSzPct val="88000"/>
              <a:buFont typeface="Wingdings" panose="05000000000000000000" pitchFamily="2" charset="2"/>
              <a:buChar char="Ø"/>
              <a:defRPr sz="2000">
                <a:latin typeface="Arial" panose="020B0604020202020204" pitchFamily="34" charset="0"/>
                <a:cs typeface="Arial" panose="020B0604020202020204" pitchFamily="34" charset="0"/>
              </a:defRPr>
            </a:lvl2pPr>
            <a:lvl3pPr marL="1143000" indent="-228600">
              <a:buClr>
                <a:schemeClr val="accent6"/>
              </a:buClr>
              <a:buSzPct val="88000"/>
              <a:buFont typeface="Wingdings" panose="05000000000000000000" pitchFamily="2" charset="2"/>
              <a:buChar char="Ø"/>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endParaRPr lang="en-US" dirty="0"/>
          </a:p>
        </p:txBody>
      </p:sp>
      <p:sp>
        <p:nvSpPr>
          <p:cNvPr id="5" name="Footer Placeholder 4"/>
          <p:cNvSpPr>
            <a:spLocks noGrp="1"/>
          </p:cNvSpPr>
          <p:nvPr>
            <p:ph type="ftr" sz="quarter" idx="11"/>
          </p:nvPr>
        </p:nvSpPr>
        <p:spPr>
          <a:xfrm>
            <a:off x="418744" y="6371723"/>
            <a:ext cx="5696306" cy="365125"/>
          </a:xfrm>
        </p:spPr>
        <p:txBody>
          <a:bodyPr/>
          <a:lstStyle/>
          <a:p>
            <a:endParaRPr lang="en-GB" dirty="0"/>
          </a:p>
        </p:txBody>
      </p:sp>
      <p:sp>
        <p:nvSpPr>
          <p:cNvPr id="6" name="Slide Number Placeholder 5"/>
          <p:cNvSpPr>
            <a:spLocks noGrp="1"/>
          </p:cNvSpPr>
          <p:nvPr>
            <p:ph type="sldNum" sz="quarter" idx="12"/>
          </p:nvPr>
        </p:nvSpPr>
        <p:spPr/>
        <p:txBody>
          <a:bodyPr/>
          <a:lstStyle/>
          <a:p>
            <a:fld id="{B611E314-DC86-4A45-AAFF-D99BACACA24C}" type="slidenum">
              <a:rPr lang="en-GB" smtClean="0"/>
              <a:t>‹#›</a:t>
            </a:fld>
            <a:endParaRPr lang="en-GB" dirty="0"/>
          </a:p>
        </p:txBody>
      </p:sp>
      <p:sp>
        <p:nvSpPr>
          <p:cNvPr id="9" name="Rectangle 8">
            <a:extLst>
              <a:ext uri="{FF2B5EF4-FFF2-40B4-BE49-F238E27FC236}">
                <a16:creationId xmlns:a16="http://schemas.microsoft.com/office/drawing/2014/main" id="{BA10E8D7-A6E1-42FD-8D8F-292166B74AE5}"/>
              </a:ext>
            </a:extLst>
          </p:cNvPr>
          <p:cNvSpPr/>
          <p:nvPr userDrawn="1"/>
        </p:nvSpPr>
        <p:spPr>
          <a:xfrm>
            <a:off x="418744" y="1063242"/>
            <a:ext cx="8096606" cy="706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54666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6299B9-8688-4A39-88F0-5AFAE0CECE8C}" type="datetimeFigureOut">
              <a:rPr lang="en-GB" smtClean="0"/>
              <a:t>16/10/2019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611E314-DC86-4A45-AAFF-D99BACACA24C}" type="slidenum">
              <a:rPr lang="en-GB" smtClean="0"/>
              <a:t>‹#›</a:t>
            </a:fld>
            <a:endParaRPr lang="en-GB" dirty="0"/>
          </a:p>
        </p:txBody>
      </p:sp>
    </p:spTree>
    <p:extLst>
      <p:ext uri="{BB962C8B-B14F-4D97-AF65-F5344CB8AC3E}">
        <p14:creationId xmlns:p14="http://schemas.microsoft.com/office/powerpoint/2010/main" val="3605538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6299B9-8688-4A39-88F0-5AFAE0CECE8C}" type="datetimeFigureOut">
              <a:rPr lang="en-GB" smtClean="0"/>
              <a:t>16/10/2019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611E314-DC86-4A45-AAFF-D99BACACA24C}" type="slidenum">
              <a:rPr lang="en-GB" smtClean="0"/>
              <a:t>‹#›</a:t>
            </a:fld>
            <a:endParaRPr lang="en-GB" dirty="0"/>
          </a:p>
        </p:txBody>
      </p:sp>
    </p:spTree>
    <p:extLst>
      <p:ext uri="{BB962C8B-B14F-4D97-AF65-F5344CB8AC3E}">
        <p14:creationId xmlns:p14="http://schemas.microsoft.com/office/powerpoint/2010/main" val="885429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6299B9-8688-4A39-88F0-5AFAE0CECE8C}" type="datetimeFigureOut">
              <a:rPr lang="en-GB" smtClean="0"/>
              <a:t>16/10/2019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611E314-DC86-4A45-AAFF-D99BACACA24C}" type="slidenum">
              <a:rPr lang="en-GB" smtClean="0"/>
              <a:t>‹#›</a:t>
            </a:fld>
            <a:endParaRPr lang="en-GB" dirty="0"/>
          </a:p>
        </p:txBody>
      </p:sp>
    </p:spTree>
    <p:extLst>
      <p:ext uri="{BB962C8B-B14F-4D97-AF65-F5344CB8AC3E}">
        <p14:creationId xmlns:p14="http://schemas.microsoft.com/office/powerpoint/2010/main" val="1369856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65587" y="6356351"/>
            <a:ext cx="5649463" cy="365125"/>
          </a:xfrm>
        </p:spPr>
        <p:txBody>
          <a:bodyPr/>
          <a:lstStyle/>
          <a:p>
            <a:endParaRPr lang="en-GB" dirty="0"/>
          </a:p>
        </p:txBody>
      </p:sp>
      <p:sp>
        <p:nvSpPr>
          <p:cNvPr id="5" name="Slide Number Placeholder 4"/>
          <p:cNvSpPr>
            <a:spLocks noGrp="1"/>
          </p:cNvSpPr>
          <p:nvPr>
            <p:ph type="sldNum" sz="quarter" idx="12"/>
          </p:nvPr>
        </p:nvSpPr>
        <p:spPr/>
        <p:txBody>
          <a:bodyPr/>
          <a:lstStyle/>
          <a:p>
            <a:fld id="{B611E314-DC86-4A45-AAFF-D99BACACA24C}" type="slidenum">
              <a:rPr lang="en-GB" smtClean="0"/>
              <a:t>‹#›</a:t>
            </a:fld>
            <a:endParaRPr lang="en-GB" dirty="0"/>
          </a:p>
        </p:txBody>
      </p:sp>
      <p:pic>
        <p:nvPicPr>
          <p:cNvPr id="6" name="Picture 5">
            <a:extLst>
              <a:ext uri="{FF2B5EF4-FFF2-40B4-BE49-F238E27FC236}">
                <a16:creationId xmlns:a16="http://schemas.microsoft.com/office/drawing/2014/main" id="{17CB219F-83E2-4D25-A047-D63AE4F6B55B}"/>
              </a:ext>
            </a:extLst>
          </p:cNvPr>
          <p:cNvPicPr>
            <a:picLocks noChangeAspect="1"/>
          </p:cNvPicPr>
          <p:nvPr userDrawn="1"/>
        </p:nvPicPr>
        <p:blipFill>
          <a:blip r:embed="rId2"/>
          <a:stretch>
            <a:fillRect/>
          </a:stretch>
        </p:blipFill>
        <p:spPr>
          <a:xfrm>
            <a:off x="465587" y="501760"/>
            <a:ext cx="1700931" cy="487722"/>
          </a:xfrm>
          <a:prstGeom prst="rect">
            <a:avLst/>
          </a:prstGeom>
        </p:spPr>
      </p:pic>
    </p:spTree>
    <p:extLst>
      <p:ext uri="{BB962C8B-B14F-4D97-AF65-F5344CB8AC3E}">
        <p14:creationId xmlns:p14="http://schemas.microsoft.com/office/powerpoint/2010/main" val="388316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65587" y="6356351"/>
            <a:ext cx="5649463" cy="365125"/>
          </a:xfrm>
        </p:spPr>
        <p:txBody>
          <a:bodyPr/>
          <a:lstStyle/>
          <a:p>
            <a:endParaRPr lang="en-GB" dirty="0"/>
          </a:p>
        </p:txBody>
      </p:sp>
      <p:sp>
        <p:nvSpPr>
          <p:cNvPr id="4" name="Slide Number Placeholder 3"/>
          <p:cNvSpPr>
            <a:spLocks noGrp="1"/>
          </p:cNvSpPr>
          <p:nvPr>
            <p:ph type="sldNum" sz="quarter" idx="12"/>
          </p:nvPr>
        </p:nvSpPr>
        <p:spPr/>
        <p:txBody>
          <a:bodyPr/>
          <a:lstStyle/>
          <a:p>
            <a:fld id="{B611E314-DC86-4A45-AAFF-D99BACACA24C}" type="slidenum">
              <a:rPr lang="en-GB" smtClean="0"/>
              <a:t>‹#›</a:t>
            </a:fld>
            <a:endParaRPr lang="en-GB" dirty="0"/>
          </a:p>
        </p:txBody>
      </p:sp>
      <p:pic>
        <p:nvPicPr>
          <p:cNvPr id="7" name="Picture 6">
            <a:extLst>
              <a:ext uri="{FF2B5EF4-FFF2-40B4-BE49-F238E27FC236}">
                <a16:creationId xmlns:a16="http://schemas.microsoft.com/office/drawing/2014/main" id="{236EE8E1-9EED-4C2A-B792-9DAEDFD14F3F}"/>
              </a:ext>
            </a:extLst>
          </p:cNvPr>
          <p:cNvPicPr>
            <a:picLocks noChangeAspect="1"/>
          </p:cNvPicPr>
          <p:nvPr userDrawn="1"/>
        </p:nvPicPr>
        <p:blipFill>
          <a:blip r:embed="rId2"/>
          <a:stretch>
            <a:fillRect/>
          </a:stretch>
        </p:blipFill>
        <p:spPr>
          <a:xfrm>
            <a:off x="465587" y="501760"/>
            <a:ext cx="1700931" cy="487722"/>
          </a:xfrm>
          <a:prstGeom prst="rect">
            <a:avLst/>
          </a:prstGeom>
        </p:spPr>
      </p:pic>
    </p:spTree>
    <p:extLst>
      <p:ext uri="{BB962C8B-B14F-4D97-AF65-F5344CB8AC3E}">
        <p14:creationId xmlns:p14="http://schemas.microsoft.com/office/powerpoint/2010/main" val="3145199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6299B9-8688-4A39-88F0-5AFAE0CECE8C}" type="datetimeFigureOut">
              <a:rPr lang="en-GB" smtClean="0"/>
              <a:t>16/10/2019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611E314-DC86-4A45-AAFF-D99BACACA24C}" type="slidenum">
              <a:rPr lang="en-GB" smtClean="0"/>
              <a:t>‹#›</a:t>
            </a:fld>
            <a:endParaRPr lang="en-GB" dirty="0"/>
          </a:p>
        </p:txBody>
      </p:sp>
    </p:spTree>
    <p:extLst>
      <p:ext uri="{BB962C8B-B14F-4D97-AF65-F5344CB8AC3E}">
        <p14:creationId xmlns:p14="http://schemas.microsoft.com/office/powerpoint/2010/main" val="1180904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6299B9-8688-4A39-88F0-5AFAE0CECE8C}" type="datetimeFigureOut">
              <a:rPr lang="en-GB" smtClean="0"/>
              <a:t>16/10/2019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611E314-DC86-4A45-AAFF-D99BACACA24C}" type="slidenum">
              <a:rPr lang="en-GB" smtClean="0"/>
              <a:t>‹#›</a:t>
            </a:fld>
            <a:endParaRPr lang="en-GB" dirty="0"/>
          </a:p>
        </p:txBody>
      </p:sp>
    </p:spTree>
    <p:extLst>
      <p:ext uri="{BB962C8B-B14F-4D97-AF65-F5344CB8AC3E}">
        <p14:creationId xmlns:p14="http://schemas.microsoft.com/office/powerpoint/2010/main" val="2432509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299B9-8688-4A39-88F0-5AFAE0CECE8C}" type="datetimeFigureOut">
              <a:rPr lang="en-GB" smtClean="0"/>
              <a:t>16/10/2019</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1E314-DC86-4A45-AAFF-D99BACACA24C}" type="slidenum">
              <a:rPr lang="en-GB" smtClean="0"/>
              <a:t>‹#›</a:t>
            </a:fld>
            <a:endParaRPr lang="en-GB" dirty="0"/>
          </a:p>
        </p:txBody>
      </p:sp>
    </p:spTree>
    <p:extLst>
      <p:ext uri="{BB962C8B-B14F-4D97-AF65-F5344CB8AC3E}">
        <p14:creationId xmlns:p14="http://schemas.microsoft.com/office/powerpoint/2010/main" val="3105508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hyperlink" Target="https://www.gov.uk/check-state-pens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hyperlink" Target="https://www.youtube.com/watch?v=De-eriddmQE" TargetMode="Externa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legalandgeneral.com/uob"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2" Type="http://schemas.openxmlformats.org/officeDocument/2006/relationships/hyperlink" Target="mailto:pensions-uob@bristol.ac.uk"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D4972C-B4ED-40CB-9DC0-36DB16B642B3}"/>
              </a:ext>
            </a:extLst>
          </p:cNvPr>
          <p:cNvSpPr txBox="1"/>
          <p:nvPr/>
        </p:nvSpPr>
        <p:spPr>
          <a:xfrm>
            <a:off x="414528" y="2644170"/>
            <a:ext cx="8144256" cy="25545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Arial"/>
                <a:ea typeface="+mn-ea"/>
                <a:cs typeface="Arial"/>
              </a:rPr>
              <a:t>WORKING DRAFT FOR COMMENT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3200" dirty="0">
              <a:solidFill>
                <a:prstClr val="white">
                  <a:lumMod val="65000"/>
                </a:prstClr>
              </a:solidFill>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lumMod val="65000"/>
                  </a:prstClr>
                </a:solidFill>
                <a:effectLst/>
                <a:uLnTx/>
                <a:uFillTx/>
                <a:latin typeface="Arial"/>
                <a:ea typeface="+mn-ea"/>
                <a:cs typeface="Arial"/>
              </a:rPr>
              <a:t>Your pension changes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lumMod val="65000"/>
                </a:prstClr>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lumMod val="65000"/>
                  </a:prstClr>
                </a:solidFill>
                <a:effectLst/>
                <a:uLnTx/>
                <a:uFillTx/>
                <a:latin typeface="Arial"/>
                <a:ea typeface="+mn-ea"/>
                <a:cs typeface="Arial"/>
              </a:rPr>
              <a:t>Bringing it all together</a:t>
            </a:r>
          </a:p>
        </p:txBody>
      </p:sp>
      <p:pic>
        <p:nvPicPr>
          <p:cNvPr id="3" name="Picture 2" descr="LcpFinalLogo">
            <a:extLst>
              <a:ext uri="{FF2B5EF4-FFF2-40B4-BE49-F238E27FC236}">
                <a16:creationId xmlns:a16="http://schemas.microsoft.com/office/drawing/2014/main" id="{03136EC5-C193-4662-9C23-CB9D0C43FA29}"/>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7081774" y="478634"/>
            <a:ext cx="1477010" cy="466090"/>
          </a:xfrm>
          <a:prstGeom prst="rect">
            <a:avLst/>
          </a:prstGeom>
          <a:noFill/>
          <a:ln>
            <a:noFill/>
          </a:ln>
        </p:spPr>
      </p:pic>
    </p:spTree>
    <p:extLst>
      <p:ext uri="{BB962C8B-B14F-4D97-AF65-F5344CB8AC3E}">
        <p14:creationId xmlns:p14="http://schemas.microsoft.com/office/powerpoint/2010/main" val="23695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B6625-CCB4-4B5D-9C4C-FA819D22F867}"/>
              </a:ext>
            </a:extLst>
          </p:cNvPr>
          <p:cNvSpPr>
            <a:spLocks noGrp="1"/>
          </p:cNvSpPr>
          <p:nvPr>
            <p:ph type="title"/>
          </p:nvPr>
        </p:nvSpPr>
        <p:spPr/>
        <p:txBody>
          <a:bodyPr/>
          <a:lstStyle/>
          <a:p>
            <a:r>
              <a:rPr lang="en-GB" dirty="0"/>
              <a:t>State Pension</a:t>
            </a:r>
          </a:p>
        </p:txBody>
      </p:sp>
      <p:sp>
        <p:nvSpPr>
          <p:cNvPr id="3" name="Content Placeholder 2">
            <a:extLst>
              <a:ext uri="{FF2B5EF4-FFF2-40B4-BE49-F238E27FC236}">
                <a16:creationId xmlns:a16="http://schemas.microsoft.com/office/drawing/2014/main" id="{4AD19DAA-3FDE-42B1-8D92-B99F60066140}"/>
              </a:ext>
            </a:extLst>
          </p:cNvPr>
          <p:cNvSpPr>
            <a:spLocks noGrp="1"/>
          </p:cNvSpPr>
          <p:nvPr>
            <p:ph idx="1"/>
          </p:nvPr>
        </p:nvSpPr>
        <p:spPr/>
        <p:txBody>
          <a:bodyPr>
            <a:normAutofit/>
          </a:bodyPr>
          <a:lstStyle/>
          <a:p>
            <a:r>
              <a:rPr lang="en-GB" sz="1800" dirty="0"/>
              <a:t>The full State Pension currently provides £168.60pw (2019/20)</a:t>
            </a:r>
          </a:p>
          <a:p>
            <a:r>
              <a:rPr lang="en-GB" sz="1800" dirty="0"/>
              <a:t>A reduction may be applied if:</a:t>
            </a:r>
          </a:p>
          <a:p>
            <a:pPr lvl="1">
              <a:buFont typeface="Wingdings" panose="05000000000000000000" pitchFamily="2" charset="2"/>
              <a:buChar char="v"/>
            </a:pPr>
            <a:r>
              <a:rPr lang="en-GB" sz="1800" dirty="0"/>
              <a:t>You have fewer than 35 years’ National Insurance contributions (&lt;10 years = no State Pension)</a:t>
            </a:r>
          </a:p>
          <a:p>
            <a:pPr marL="457200" lvl="1" indent="0">
              <a:buNone/>
            </a:pPr>
            <a:r>
              <a:rPr lang="en-GB" sz="1800" dirty="0"/>
              <a:t>AND / OR</a:t>
            </a:r>
          </a:p>
          <a:p>
            <a:pPr lvl="1">
              <a:buFont typeface="Wingdings" panose="05000000000000000000" pitchFamily="2" charset="2"/>
              <a:buChar char="v"/>
            </a:pPr>
            <a:r>
              <a:rPr lang="en-GB" sz="1800" dirty="0"/>
              <a:t>You have been contracted out of the Additional State Pension (previously known as S2P/SERPS)</a:t>
            </a:r>
          </a:p>
        </p:txBody>
      </p:sp>
      <p:sp>
        <p:nvSpPr>
          <p:cNvPr id="4" name="Rectangle 3">
            <a:extLst>
              <a:ext uri="{FF2B5EF4-FFF2-40B4-BE49-F238E27FC236}">
                <a16:creationId xmlns:a16="http://schemas.microsoft.com/office/drawing/2014/main" id="{678A7B74-CA8C-4606-921B-87CE6AFF4849}"/>
              </a:ext>
            </a:extLst>
          </p:cNvPr>
          <p:cNvSpPr/>
          <p:nvPr/>
        </p:nvSpPr>
        <p:spPr>
          <a:xfrm>
            <a:off x="2285507" y="5376683"/>
            <a:ext cx="4378123" cy="64633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0" cap="none" spc="0" normalizeH="0" baseline="0" noProof="0" dirty="0">
                <a:ln>
                  <a:noFill/>
                </a:ln>
                <a:solidFill>
                  <a:schemeClr val="accent1"/>
                </a:solidFill>
                <a:effectLst/>
                <a:uLnTx/>
                <a:uFillTx/>
                <a:latin typeface="Arial" pitchFamily="34" charset="0"/>
                <a:ea typeface="ヒラギノ角ゴ Pro W3" charset="-128"/>
                <a:cs typeface="Arial" pitchFamily="34" charset="0"/>
              </a:rPr>
              <a:t>Check your State Pension by visiting: </a:t>
            </a:r>
          </a:p>
          <a:p>
            <a:pPr lvl="0" algn="ctr" defTabSz="914400" fontAlgn="base">
              <a:spcBef>
                <a:spcPct val="0"/>
              </a:spcBef>
              <a:spcAft>
                <a:spcPct val="0"/>
              </a:spcAft>
              <a:defRPr/>
            </a:pPr>
            <a:r>
              <a:rPr lang="en-GB" dirty="0">
                <a:hlinkClick r:id="rId2"/>
              </a:rPr>
              <a:t>https://www.gov.uk/check-state-pension</a:t>
            </a:r>
            <a:endParaRPr kumimoji="0" lang="en-GB" sz="1800" b="1" i="0" u="none" strike="noStrike" kern="0" cap="none" spc="0" normalizeH="0" baseline="0" noProof="0" dirty="0">
              <a:ln>
                <a:noFill/>
              </a:ln>
              <a:solidFill>
                <a:schemeClr val="accent1"/>
              </a:solidFill>
              <a:effectLst/>
              <a:uLnTx/>
              <a:uFillTx/>
              <a:latin typeface="Arial" pitchFamily="34" charset="0"/>
              <a:ea typeface="ヒラギノ角ゴ Pro W3" charset="-128"/>
              <a:cs typeface="Arial" pitchFamily="34" charset="0"/>
            </a:endParaRPr>
          </a:p>
        </p:txBody>
      </p:sp>
    </p:spTree>
    <p:extLst>
      <p:ext uri="{BB962C8B-B14F-4D97-AF65-F5344CB8AC3E}">
        <p14:creationId xmlns:p14="http://schemas.microsoft.com/office/powerpoint/2010/main" val="160859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7777DB-711D-454C-8B81-7137BFFEFF1E}"/>
              </a:ext>
            </a:extLst>
          </p:cNvPr>
          <p:cNvSpPr txBox="1"/>
          <p:nvPr/>
        </p:nvSpPr>
        <p:spPr>
          <a:xfrm>
            <a:off x="414528" y="2644170"/>
            <a:ext cx="8144256" cy="584775"/>
          </a:xfrm>
          <a:prstGeom prst="rect">
            <a:avLst/>
          </a:prstGeom>
          <a:noFill/>
        </p:spPr>
        <p:txBody>
          <a:bodyPr wrap="square" rtlCol="0">
            <a:spAutoFit/>
          </a:bodyPr>
          <a:lstStyle/>
          <a:p>
            <a:pPr lvl="0" algn="ctr">
              <a:defRPr/>
            </a:pPr>
            <a:r>
              <a:rPr lang="en-GB" sz="3200" dirty="0">
                <a:solidFill>
                  <a:prstClr val="white">
                    <a:lumMod val="65000"/>
                  </a:prstClr>
                </a:solidFill>
                <a:latin typeface="Arial"/>
                <a:cs typeface="Arial"/>
              </a:rPr>
              <a:t>Your UBPAS benefits and future options</a:t>
            </a:r>
          </a:p>
        </p:txBody>
      </p:sp>
      <p:pic>
        <p:nvPicPr>
          <p:cNvPr id="3" name="Picture 2" descr="LcpFinalLogo">
            <a:extLst>
              <a:ext uri="{FF2B5EF4-FFF2-40B4-BE49-F238E27FC236}">
                <a16:creationId xmlns:a16="http://schemas.microsoft.com/office/drawing/2014/main" id="{47EFDE38-43B2-46F6-AAEA-0961F503F1F6}"/>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7081774" y="487261"/>
            <a:ext cx="1477010" cy="466090"/>
          </a:xfrm>
          <a:prstGeom prst="rect">
            <a:avLst/>
          </a:prstGeom>
          <a:noFill/>
          <a:ln>
            <a:noFill/>
          </a:ln>
        </p:spPr>
      </p:pic>
    </p:spTree>
    <p:extLst>
      <p:ext uri="{BB962C8B-B14F-4D97-AF65-F5344CB8AC3E}">
        <p14:creationId xmlns:p14="http://schemas.microsoft.com/office/powerpoint/2010/main" val="437749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77C4A-A099-44B5-83C6-CD5F710E186A}"/>
              </a:ext>
            </a:extLst>
          </p:cNvPr>
          <p:cNvSpPr>
            <a:spLocks noGrp="1"/>
          </p:cNvSpPr>
          <p:nvPr>
            <p:ph type="title"/>
          </p:nvPr>
        </p:nvSpPr>
        <p:spPr/>
        <p:txBody>
          <a:bodyPr/>
          <a:lstStyle/>
          <a:p>
            <a:r>
              <a:rPr lang="en-GB" dirty="0"/>
              <a:t>What is changing in January 2020?</a:t>
            </a:r>
          </a:p>
        </p:txBody>
      </p:sp>
      <p:sp>
        <p:nvSpPr>
          <p:cNvPr id="3" name="Content Placeholder 2">
            <a:extLst>
              <a:ext uri="{FF2B5EF4-FFF2-40B4-BE49-F238E27FC236}">
                <a16:creationId xmlns:a16="http://schemas.microsoft.com/office/drawing/2014/main" id="{D7446CB6-F88B-4937-89EC-5F5ADA1F4D15}"/>
              </a:ext>
            </a:extLst>
          </p:cNvPr>
          <p:cNvSpPr>
            <a:spLocks noGrp="1"/>
          </p:cNvSpPr>
          <p:nvPr>
            <p:ph idx="1"/>
          </p:nvPr>
        </p:nvSpPr>
        <p:spPr>
          <a:xfrm>
            <a:off x="418744" y="1314922"/>
            <a:ext cx="8096606" cy="4862041"/>
          </a:xfrm>
        </p:spPr>
        <p:txBody>
          <a:bodyPr/>
          <a:lstStyle/>
          <a:p>
            <a:r>
              <a:rPr lang="en-GB" sz="1800" dirty="0"/>
              <a:t>UBPAS was reviewed in 2016, after which you consulted about changes to the benefits it would provide.</a:t>
            </a:r>
          </a:p>
          <a:p>
            <a:r>
              <a:rPr lang="en-GB" sz="1800" dirty="0"/>
              <a:t>Following the consultation, it was decided that the UBPAS would close to future accrual* on 31 December 2019</a:t>
            </a:r>
          </a:p>
          <a:p>
            <a:pPr lvl="1"/>
            <a:r>
              <a:rPr lang="en-GB" sz="1800" dirty="0"/>
              <a:t>(* this means your pension is calculated at this point rather than when you retire)</a:t>
            </a:r>
          </a:p>
          <a:p>
            <a:r>
              <a:rPr lang="en-GB" sz="1800" dirty="0"/>
              <a:t>Until then, you remain an ‘active’ member of UBPAS. </a:t>
            </a:r>
          </a:p>
          <a:p>
            <a:r>
              <a:rPr lang="en-GB" sz="1800" dirty="0"/>
              <a:t>On 1 January 2020 you become an ‘employed deferred’ member of UBPAS – but you will still have an ongoing entitlement to some of benefits (e.g. ill-health retirement options and spouse’s pension in the event of death) </a:t>
            </a:r>
          </a:p>
          <a:p>
            <a:r>
              <a:rPr lang="en-GB" sz="1800" dirty="0"/>
              <a:t>You will then be automatically enrolled into the UBGPP, unless you decide otherwise. </a:t>
            </a:r>
          </a:p>
          <a:p>
            <a:pPr marL="0" indent="0">
              <a:buNone/>
            </a:pPr>
            <a:endParaRPr lang="en-GB" dirty="0"/>
          </a:p>
        </p:txBody>
      </p:sp>
    </p:spTree>
    <p:extLst>
      <p:ext uri="{BB962C8B-B14F-4D97-AF65-F5344CB8AC3E}">
        <p14:creationId xmlns:p14="http://schemas.microsoft.com/office/powerpoint/2010/main" val="2622453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B6625-CCB4-4B5D-9C4C-FA819D22F867}"/>
              </a:ext>
            </a:extLst>
          </p:cNvPr>
          <p:cNvSpPr>
            <a:spLocks noGrp="1"/>
          </p:cNvSpPr>
          <p:nvPr>
            <p:ph type="title"/>
          </p:nvPr>
        </p:nvSpPr>
        <p:spPr/>
        <p:txBody>
          <a:bodyPr/>
          <a:lstStyle/>
          <a:p>
            <a:r>
              <a:rPr lang="en-GB" dirty="0"/>
              <a:t>UBPAS </a:t>
            </a:r>
            <a:r>
              <a:rPr lang="en-GB" b="1" dirty="0"/>
              <a:t>pre-February</a:t>
            </a:r>
            <a:r>
              <a:rPr lang="en-GB" dirty="0"/>
              <a:t> 2017 benefits</a:t>
            </a:r>
          </a:p>
        </p:txBody>
      </p:sp>
      <p:grpSp>
        <p:nvGrpSpPr>
          <p:cNvPr id="82" name="Group 81">
            <a:extLst>
              <a:ext uri="{FF2B5EF4-FFF2-40B4-BE49-F238E27FC236}">
                <a16:creationId xmlns:a16="http://schemas.microsoft.com/office/drawing/2014/main" id="{73EFD38F-0309-4490-9644-EB3788FC474F}"/>
              </a:ext>
            </a:extLst>
          </p:cNvPr>
          <p:cNvGrpSpPr/>
          <p:nvPr/>
        </p:nvGrpSpPr>
        <p:grpSpPr>
          <a:xfrm>
            <a:off x="335921" y="929514"/>
            <a:ext cx="8389335" cy="4602032"/>
            <a:chOff x="-115183" y="1163980"/>
            <a:chExt cx="8667704" cy="4629585"/>
          </a:xfrm>
        </p:grpSpPr>
        <p:grpSp>
          <p:nvGrpSpPr>
            <p:cNvPr id="83" name="Group 82">
              <a:extLst>
                <a:ext uri="{FF2B5EF4-FFF2-40B4-BE49-F238E27FC236}">
                  <a16:creationId xmlns:a16="http://schemas.microsoft.com/office/drawing/2014/main" id="{E2385D23-88AF-4E5F-AA99-D9ABF33BFAE4}"/>
                </a:ext>
              </a:extLst>
            </p:cNvPr>
            <p:cNvGrpSpPr/>
            <p:nvPr/>
          </p:nvGrpSpPr>
          <p:grpSpPr>
            <a:xfrm>
              <a:off x="-29612" y="1887250"/>
              <a:ext cx="1953158" cy="3906315"/>
              <a:chOff x="-29612" y="1887250"/>
              <a:chExt cx="1953158" cy="3906315"/>
            </a:xfrm>
          </p:grpSpPr>
          <p:sp>
            <p:nvSpPr>
              <p:cNvPr id="113" name="Donut 6">
                <a:extLst>
                  <a:ext uri="{FF2B5EF4-FFF2-40B4-BE49-F238E27FC236}">
                    <a16:creationId xmlns:a16="http://schemas.microsoft.com/office/drawing/2014/main" id="{B1B0A0BC-F9F9-4C71-86B3-B6F510A23AA0}"/>
                  </a:ext>
                </a:extLst>
              </p:cNvPr>
              <p:cNvSpPr/>
              <p:nvPr/>
            </p:nvSpPr>
            <p:spPr>
              <a:xfrm>
                <a:off x="-29612" y="1887250"/>
                <a:ext cx="1953158" cy="3906315"/>
              </a:xfrm>
              <a:custGeom>
                <a:avLst/>
                <a:gdLst/>
                <a:ahLst/>
                <a:cxnLst/>
                <a:rect l="l" t="t" r="r" b="b"/>
                <a:pathLst>
                  <a:path w="2016224" h="4032448">
                    <a:moveTo>
                      <a:pt x="0" y="0"/>
                    </a:moveTo>
                    <a:cubicBezTo>
                      <a:pt x="1113530" y="0"/>
                      <a:pt x="2016224" y="902694"/>
                      <a:pt x="2016224" y="2016224"/>
                    </a:cubicBezTo>
                    <a:cubicBezTo>
                      <a:pt x="2016224" y="3129754"/>
                      <a:pt x="1113530" y="4032448"/>
                      <a:pt x="0" y="4032448"/>
                    </a:cubicBezTo>
                    <a:lnTo>
                      <a:pt x="0" y="3980067"/>
                    </a:lnTo>
                    <a:cubicBezTo>
                      <a:pt x="1084601" y="3980067"/>
                      <a:pt x="1963843" y="3100825"/>
                      <a:pt x="1963843" y="2016224"/>
                    </a:cubicBezTo>
                    <a:cubicBezTo>
                      <a:pt x="1963843" y="931623"/>
                      <a:pt x="1084601" y="52381"/>
                      <a:pt x="0" y="52381"/>
                    </a:cubicBezTo>
                    <a:close/>
                  </a:path>
                </a:pathLst>
              </a:custGeom>
              <a:solidFill>
                <a:schemeClr val="accent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B1B66E"/>
                  </a:solidFill>
                  <a:effectLst/>
                  <a:uLnTx/>
                  <a:uFillTx/>
                  <a:latin typeface="Arial"/>
                  <a:ea typeface="+mn-ea"/>
                  <a:cs typeface="+mn-cs"/>
                </a:endParaRPr>
              </a:p>
            </p:txBody>
          </p:sp>
          <p:sp>
            <p:nvSpPr>
              <p:cNvPr id="115" name="TextBox 114">
                <a:extLst>
                  <a:ext uri="{FF2B5EF4-FFF2-40B4-BE49-F238E27FC236}">
                    <a16:creationId xmlns:a16="http://schemas.microsoft.com/office/drawing/2014/main" id="{72DD3FDD-6761-40C7-BDE7-5B9E2A8C2BC8}"/>
                  </a:ext>
                </a:extLst>
              </p:cNvPr>
              <p:cNvSpPr txBox="1"/>
              <p:nvPr/>
            </p:nvSpPr>
            <p:spPr>
              <a:xfrm>
                <a:off x="-29611" y="3598091"/>
                <a:ext cx="1575077" cy="461665"/>
              </a:xfrm>
              <a:prstGeom prst="rect">
                <a:avLst/>
              </a:prstGeom>
              <a:noFill/>
            </p:spPr>
            <p:txBody>
              <a:bodyPr wrap="square" rtlCol="0">
                <a:spAutoFit/>
              </a:bodyPr>
              <a:lstStyle/>
              <a:p>
                <a:pPr fontAlgn="auto">
                  <a:spcBef>
                    <a:spcPts val="0"/>
                  </a:spcBef>
                  <a:spcAft>
                    <a:spcPts val="0"/>
                  </a:spcAft>
                  <a:defRPr/>
                </a:pPr>
                <a:r>
                  <a:rPr lang="en-GB" sz="2400" b="1" dirty="0">
                    <a:solidFill>
                      <a:schemeClr val="bg1">
                        <a:lumMod val="50000"/>
                      </a:schemeClr>
                    </a:solidFill>
                    <a:latin typeface="Arial"/>
                    <a:cs typeface="+mn-cs"/>
                  </a:rPr>
                  <a:t>UBPAS</a:t>
                </a:r>
              </a:p>
            </p:txBody>
          </p:sp>
        </p:grpSp>
        <p:sp>
          <p:nvSpPr>
            <p:cNvPr id="84" name="Rectangle 83">
              <a:extLst>
                <a:ext uri="{FF2B5EF4-FFF2-40B4-BE49-F238E27FC236}">
                  <a16:creationId xmlns:a16="http://schemas.microsoft.com/office/drawing/2014/main" id="{BB687BDA-009A-482D-A6AF-D4CFB605FA2D}"/>
                </a:ext>
              </a:extLst>
            </p:cNvPr>
            <p:cNvSpPr/>
            <p:nvPr/>
          </p:nvSpPr>
          <p:spPr>
            <a:xfrm rot="2700000">
              <a:off x="1357410" y="2488733"/>
              <a:ext cx="139496" cy="139496"/>
            </a:xfrm>
            <a:prstGeom prst="rect">
              <a:avLst/>
            </a:prstGeom>
            <a:solidFill>
              <a:srgbClr val="9875A7"/>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B5C2E5"/>
                </a:solidFill>
                <a:effectLst/>
                <a:uLnTx/>
                <a:uFillTx/>
                <a:latin typeface="Arial"/>
                <a:ea typeface="+mn-ea"/>
                <a:cs typeface="+mn-cs"/>
              </a:endParaRPr>
            </a:p>
          </p:txBody>
        </p:sp>
        <p:sp>
          <p:nvSpPr>
            <p:cNvPr id="85" name="Rectangle 84">
              <a:extLst>
                <a:ext uri="{FF2B5EF4-FFF2-40B4-BE49-F238E27FC236}">
                  <a16:creationId xmlns:a16="http://schemas.microsoft.com/office/drawing/2014/main" id="{FEDD672C-9CA2-41A5-96F7-94E0CC57B0E0}"/>
                </a:ext>
              </a:extLst>
            </p:cNvPr>
            <p:cNvSpPr/>
            <p:nvPr/>
          </p:nvSpPr>
          <p:spPr>
            <a:xfrm rot="2700000">
              <a:off x="1830802" y="3752867"/>
              <a:ext cx="139496" cy="139496"/>
            </a:xfrm>
            <a:prstGeom prst="rect">
              <a:avLst/>
            </a:prstGeom>
            <a:solidFill>
              <a:srgbClr val="7DC202"/>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B5C2E5"/>
                </a:solidFill>
                <a:effectLst/>
                <a:uLnTx/>
                <a:uFillTx/>
                <a:latin typeface="Arial"/>
                <a:ea typeface="+mn-ea"/>
                <a:cs typeface="+mn-cs"/>
              </a:endParaRPr>
            </a:p>
          </p:txBody>
        </p:sp>
        <p:sp>
          <p:nvSpPr>
            <p:cNvPr id="86" name="Rectangle 85">
              <a:extLst>
                <a:ext uri="{FF2B5EF4-FFF2-40B4-BE49-F238E27FC236}">
                  <a16:creationId xmlns:a16="http://schemas.microsoft.com/office/drawing/2014/main" id="{D180172E-C610-445F-9321-8F0776CC7298}"/>
                </a:ext>
              </a:extLst>
            </p:cNvPr>
            <p:cNvSpPr/>
            <p:nvPr/>
          </p:nvSpPr>
          <p:spPr>
            <a:xfrm rot="2700000">
              <a:off x="1357410" y="5047634"/>
              <a:ext cx="139496" cy="139496"/>
            </a:xfrm>
            <a:prstGeom prst="rect">
              <a:avLst/>
            </a:prstGeom>
            <a:solidFill>
              <a:srgbClr val="00A2E2"/>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B5C2E5"/>
                </a:solidFill>
                <a:effectLst/>
                <a:uLnTx/>
                <a:uFillTx/>
                <a:latin typeface="Arial"/>
                <a:ea typeface="+mn-ea"/>
                <a:cs typeface="+mn-cs"/>
              </a:endParaRPr>
            </a:p>
          </p:txBody>
        </p:sp>
        <p:grpSp>
          <p:nvGrpSpPr>
            <p:cNvPr id="87" name="Group 86">
              <a:extLst>
                <a:ext uri="{FF2B5EF4-FFF2-40B4-BE49-F238E27FC236}">
                  <a16:creationId xmlns:a16="http://schemas.microsoft.com/office/drawing/2014/main" id="{5C74127F-77B4-47FD-82BA-0E588E8CF579}"/>
                </a:ext>
              </a:extLst>
            </p:cNvPr>
            <p:cNvGrpSpPr/>
            <p:nvPr/>
          </p:nvGrpSpPr>
          <p:grpSpPr>
            <a:xfrm>
              <a:off x="1625912" y="4665154"/>
              <a:ext cx="6853371" cy="1077218"/>
              <a:chOff x="1625912" y="4665154"/>
              <a:chExt cx="6853371" cy="1077218"/>
            </a:xfrm>
          </p:grpSpPr>
          <p:grpSp>
            <p:nvGrpSpPr>
              <p:cNvPr id="106" name="Group 105">
                <a:extLst>
                  <a:ext uri="{FF2B5EF4-FFF2-40B4-BE49-F238E27FC236}">
                    <a16:creationId xmlns:a16="http://schemas.microsoft.com/office/drawing/2014/main" id="{A30163C0-18E7-435C-8B7E-57EE419D3721}"/>
                  </a:ext>
                </a:extLst>
              </p:cNvPr>
              <p:cNvGrpSpPr/>
              <p:nvPr/>
            </p:nvGrpSpPr>
            <p:grpSpPr>
              <a:xfrm>
                <a:off x="1625912" y="5081590"/>
                <a:ext cx="1235409" cy="71584"/>
                <a:chOff x="1417968" y="4936400"/>
                <a:chExt cx="1235409" cy="71584"/>
              </a:xfrm>
            </p:grpSpPr>
            <p:cxnSp>
              <p:nvCxnSpPr>
                <p:cNvPr id="110" name="Straight Connector 109">
                  <a:extLst>
                    <a:ext uri="{FF2B5EF4-FFF2-40B4-BE49-F238E27FC236}">
                      <a16:creationId xmlns:a16="http://schemas.microsoft.com/office/drawing/2014/main" id="{F282A846-84C7-48D0-86D2-8484B47FF12F}"/>
                    </a:ext>
                  </a:extLst>
                </p:cNvPr>
                <p:cNvCxnSpPr/>
                <p:nvPr/>
              </p:nvCxnSpPr>
              <p:spPr>
                <a:xfrm>
                  <a:off x="1440831" y="4971277"/>
                  <a:ext cx="1185846" cy="0"/>
                </a:xfrm>
                <a:prstGeom prst="line">
                  <a:avLst/>
                </a:prstGeom>
                <a:noFill/>
                <a:ln w="25400" cap="flat" cmpd="sng" algn="ctr">
                  <a:solidFill>
                    <a:srgbClr val="FFFFFF">
                      <a:lumMod val="75000"/>
                    </a:srgbClr>
                  </a:solidFill>
                  <a:prstDash val="solid"/>
                </a:ln>
                <a:effectLst/>
              </p:spPr>
            </p:cxnSp>
            <p:sp>
              <p:nvSpPr>
                <p:cNvPr id="111" name="Oval 110">
                  <a:extLst>
                    <a:ext uri="{FF2B5EF4-FFF2-40B4-BE49-F238E27FC236}">
                      <a16:creationId xmlns:a16="http://schemas.microsoft.com/office/drawing/2014/main" id="{EE8A2EB9-7619-403B-8E11-719CD4982F9F}"/>
                    </a:ext>
                  </a:extLst>
                </p:cNvPr>
                <p:cNvSpPr/>
                <p:nvPr/>
              </p:nvSpPr>
              <p:spPr>
                <a:xfrm>
                  <a:off x="1417968" y="4936400"/>
                  <a:ext cx="69756" cy="69756"/>
                </a:xfrm>
                <a:prstGeom prst="ellipse">
                  <a:avLst/>
                </a:prstGeom>
                <a:solidFill>
                  <a:srgbClr val="00A2E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B5C2E5"/>
                    </a:solidFill>
                    <a:effectLst/>
                    <a:uLnTx/>
                    <a:uFillTx/>
                    <a:latin typeface="Arial"/>
                    <a:ea typeface="+mn-ea"/>
                    <a:cs typeface="+mn-cs"/>
                  </a:endParaRPr>
                </a:p>
              </p:txBody>
            </p:sp>
            <p:sp>
              <p:nvSpPr>
                <p:cNvPr id="112" name="Oval 111">
                  <a:extLst>
                    <a:ext uri="{FF2B5EF4-FFF2-40B4-BE49-F238E27FC236}">
                      <a16:creationId xmlns:a16="http://schemas.microsoft.com/office/drawing/2014/main" id="{092BF6D2-FB4B-4853-8AEE-68129EBE4133}"/>
                    </a:ext>
                  </a:extLst>
                </p:cNvPr>
                <p:cNvSpPr/>
                <p:nvPr/>
              </p:nvSpPr>
              <p:spPr>
                <a:xfrm>
                  <a:off x="2583621" y="4938228"/>
                  <a:ext cx="69756" cy="69756"/>
                </a:xfrm>
                <a:prstGeom prst="ellipse">
                  <a:avLst/>
                </a:prstGeom>
                <a:solidFill>
                  <a:srgbClr val="00A2E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B5C2E5"/>
                    </a:solidFill>
                    <a:effectLst/>
                    <a:uLnTx/>
                    <a:uFillTx/>
                    <a:latin typeface="Arial"/>
                    <a:ea typeface="+mn-ea"/>
                    <a:cs typeface="+mn-cs"/>
                  </a:endParaRPr>
                </a:p>
              </p:txBody>
            </p:sp>
          </p:grpSp>
          <p:sp>
            <p:nvSpPr>
              <p:cNvPr id="107" name="Oval 106">
                <a:extLst>
                  <a:ext uri="{FF2B5EF4-FFF2-40B4-BE49-F238E27FC236}">
                    <a16:creationId xmlns:a16="http://schemas.microsoft.com/office/drawing/2014/main" id="{C4665E8C-B473-4C06-A90A-55AA0B0E8D42}"/>
                  </a:ext>
                </a:extLst>
              </p:cNvPr>
              <p:cNvSpPr/>
              <p:nvPr/>
            </p:nvSpPr>
            <p:spPr>
              <a:xfrm>
                <a:off x="2969508" y="4768164"/>
                <a:ext cx="696605" cy="696605"/>
              </a:xfrm>
              <a:prstGeom prst="ellipse">
                <a:avLst/>
              </a:prstGeom>
              <a:solidFill>
                <a:srgbClr val="00A2E2"/>
              </a:solid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B5C2E5"/>
                  </a:solidFill>
                  <a:effectLst/>
                  <a:uLnTx/>
                  <a:uFillTx/>
                  <a:latin typeface="Arial"/>
                  <a:ea typeface="+mn-ea"/>
                  <a:cs typeface="+mn-cs"/>
                </a:endParaRPr>
              </a:p>
            </p:txBody>
          </p:sp>
          <p:sp>
            <p:nvSpPr>
              <p:cNvPr id="108" name="Rectangle 107">
                <a:extLst>
                  <a:ext uri="{FF2B5EF4-FFF2-40B4-BE49-F238E27FC236}">
                    <a16:creationId xmlns:a16="http://schemas.microsoft.com/office/drawing/2014/main" id="{B07A8137-DFBA-4394-AD40-E99858A5F9FD}"/>
                  </a:ext>
                </a:extLst>
              </p:cNvPr>
              <p:cNvSpPr/>
              <p:nvPr/>
            </p:nvSpPr>
            <p:spPr>
              <a:xfrm>
                <a:off x="3907283" y="4665154"/>
                <a:ext cx="4572000" cy="1077218"/>
              </a:xfrm>
              <a:prstGeom prst="rect">
                <a:avLst/>
              </a:prstGeom>
            </p:spPr>
            <p:txBody>
              <a:bodyPr wrap="square">
                <a:spAutoFit/>
              </a:bodyPr>
              <a:lstStyle/>
              <a:p>
                <a:pPr>
                  <a:spcBef>
                    <a:spcPts val="0"/>
                  </a:spcBef>
                  <a:spcAft>
                    <a:spcPts val="600"/>
                  </a:spcAft>
                  <a:buClr>
                    <a:srgbClr val="4D89C4"/>
                  </a:buClr>
                  <a:buSzPct val="100000"/>
                </a:pPr>
                <a:r>
                  <a:rPr lang="en-US" sz="1600" kern="0" dirty="0">
                    <a:solidFill>
                      <a:schemeClr val="bg1">
                        <a:lumMod val="50000"/>
                      </a:schemeClr>
                    </a:solidFill>
                    <a:latin typeface="Arial" pitchFamily="34" charset="0"/>
                    <a:cs typeface="Arial" pitchFamily="34" charset="0"/>
                  </a:rPr>
                  <a:t>Benefits can be paid from age 60 without any reduction for members with 25+ years  ‘Scheme Service’, or from the 31</a:t>
                </a:r>
                <a:r>
                  <a:rPr lang="en-US" sz="1600" kern="0" baseline="30000" dirty="0">
                    <a:solidFill>
                      <a:schemeClr val="bg1">
                        <a:lumMod val="50000"/>
                      </a:schemeClr>
                    </a:solidFill>
                    <a:latin typeface="Arial" pitchFamily="34" charset="0"/>
                    <a:cs typeface="Arial" pitchFamily="34" charset="0"/>
                  </a:rPr>
                  <a:t>st</a:t>
                </a:r>
                <a:r>
                  <a:rPr lang="en-US" sz="1600" kern="0" dirty="0">
                    <a:solidFill>
                      <a:schemeClr val="bg1">
                        <a:lumMod val="50000"/>
                      </a:schemeClr>
                    </a:solidFill>
                    <a:latin typeface="Arial" pitchFamily="34" charset="0"/>
                    <a:cs typeface="Arial" pitchFamily="34" charset="0"/>
                  </a:rPr>
                  <a:t> July after reaching age 65 otherwise</a:t>
                </a:r>
              </a:p>
            </p:txBody>
          </p:sp>
          <p:pic>
            <p:nvPicPr>
              <p:cNvPr id="109" name="Picture 108">
                <a:extLst>
                  <a:ext uri="{FF2B5EF4-FFF2-40B4-BE49-F238E27FC236}">
                    <a16:creationId xmlns:a16="http://schemas.microsoft.com/office/drawing/2014/main" id="{27E3BBE0-C646-4497-B74A-B77FB7CEC439}"/>
                  </a:ext>
                </a:extLst>
              </p:cNvPr>
              <p:cNvPicPr>
                <a:picLocks noChangeAspect="1"/>
              </p:cNvPicPr>
              <p:nvPr/>
            </p:nvPicPr>
            <p:blipFill>
              <a:blip r:embed="rId2"/>
              <a:stretch>
                <a:fillRect/>
              </a:stretch>
            </p:blipFill>
            <p:spPr>
              <a:xfrm>
                <a:off x="3121133" y="4853001"/>
                <a:ext cx="411201" cy="480987"/>
              </a:xfrm>
              <a:prstGeom prst="rect">
                <a:avLst/>
              </a:prstGeom>
            </p:spPr>
          </p:pic>
        </p:grpSp>
        <p:grpSp>
          <p:nvGrpSpPr>
            <p:cNvPr id="88" name="Group 87">
              <a:extLst>
                <a:ext uri="{FF2B5EF4-FFF2-40B4-BE49-F238E27FC236}">
                  <a16:creationId xmlns:a16="http://schemas.microsoft.com/office/drawing/2014/main" id="{C7627798-148D-438D-9C01-F3F4D55F8B3C}"/>
                </a:ext>
              </a:extLst>
            </p:cNvPr>
            <p:cNvGrpSpPr/>
            <p:nvPr/>
          </p:nvGrpSpPr>
          <p:grpSpPr>
            <a:xfrm>
              <a:off x="1649880" y="1807615"/>
              <a:ext cx="6902641" cy="1656464"/>
              <a:chOff x="1649880" y="1807615"/>
              <a:chExt cx="6902641" cy="1656464"/>
            </a:xfrm>
          </p:grpSpPr>
          <p:grpSp>
            <p:nvGrpSpPr>
              <p:cNvPr id="99" name="Group 98">
                <a:extLst>
                  <a:ext uri="{FF2B5EF4-FFF2-40B4-BE49-F238E27FC236}">
                    <a16:creationId xmlns:a16="http://schemas.microsoft.com/office/drawing/2014/main" id="{6E7982E8-A08A-4D68-9AF0-BE7DC68BB117}"/>
                  </a:ext>
                </a:extLst>
              </p:cNvPr>
              <p:cNvGrpSpPr/>
              <p:nvPr/>
            </p:nvGrpSpPr>
            <p:grpSpPr>
              <a:xfrm>
                <a:off x="1649880" y="2522689"/>
                <a:ext cx="1235409" cy="71584"/>
                <a:chOff x="2063057" y="2974233"/>
                <a:chExt cx="1235409" cy="71584"/>
              </a:xfrm>
            </p:grpSpPr>
            <p:cxnSp>
              <p:nvCxnSpPr>
                <p:cNvPr id="103" name="Straight Connector 102">
                  <a:extLst>
                    <a:ext uri="{FF2B5EF4-FFF2-40B4-BE49-F238E27FC236}">
                      <a16:creationId xmlns:a16="http://schemas.microsoft.com/office/drawing/2014/main" id="{42CF6F83-33FB-4CC9-9E69-3AECAC8979B9}"/>
                    </a:ext>
                  </a:extLst>
                </p:cNvPr>
                <p:cNvCxnSpPr/>
                <p:nvPr/>
              </p:nvCxnSpPr>
              <p:spPr>
                <a:xfrm>
                  <a:off x="2085920" y="3009111"/>
                  <a:ext cx="1185846" cy="0"/>
                </a:xfrm>
                <a:prstGeom prst="line">
                  <a:avLst/>
                </a:prstGeom>
                <a:noFill/>
                <a:ln w="25400" cap="flat" cmpd="sng" algn="ctr">
                  <a:solidFill>
                    <a:srgbClr val="FFFFFF">
                      <a:lumMod val="75000"/>
                    </a:srgbClr>
                  </a:solidFill>
                  <a:prstDash val="solid"/>
                </a:ln>
                <a:effectLst/>
              </p:spPr>
            </p:cxnSp>
            <p:sp>
              <p:nvSpPr>
                <p:cNvPr id="104" name="Oval 103">
                  <a:extLst>
                    <a:ext uri="{FF2B5EF4-FFF2-40B4-BE49-F238E27FC236}">
                      <a16:creationId xmlns:a16="http://schemas.microsoft.com/office/drawing/2014/main" id="{DBC60C79-8EF8-4F89-B118-705D53000DB6}"/>
                    </a:ext>
                  </a:extLst>
                </p:cNvPr>
                <p:cNvSpPr/>
                <p:nvPr/>
              </p:nvSpPr>
              <p:spPr>
                <a:xfrm>
                  <a:off x="2063057" y="2974233"/>
                  <a:ext cx="69756" cy="69756"/>
                </a:xfrm>
                <a:prstGeom prst="ellipse">
                  <a:avLst/>
                </a:prstGeom>
                <a:solidFill>
                  <a:srgbClr val="9875A7"/>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B5C2E5"/>
                    </a:solidFill>
                    <a:effectLst/>
                    <a:uLnTx/>
                    <a:uFillTx/>
                    <a:latin typeface="Arial"/>
                    <a:ea typeface="+mn-ea"/>
                    <a:cs typeface="+mn-cs"/>
                  </a:endParaRPr>
                </a:p>
              </p:txBody>
            </p:sp>
            <p:sp>
              <p:nvSpPr>
                <p:cNvPr id="105" name="Oval 104">
                  <a:extLst>
                    <a:ext uri="{FF2B5EF4-FFF2-40B4-BE49-F238E27FC236}">
                      <a16:creationId xmlns:a16="http://schemas.microsoft.com/office/drawing/2014/main" id="{C92DCEE2-00FD-4DF4-A1A8-25C32676E612}"/>
                    </a:ext>
                  </a:extLst>
                </p:cNvPr>
                <p:cNvSpPr/>
                <p:nvPr/>
              </p:nvSpPr>
              <p:spPr>
                <a:xfrm>
                  <a:off x="3228710" y="2976061"/>
                  <a:ext cx="69756" cy="69756"/>
                </a:xfrm>
                <a:prstGeom prst="ellipse">
                  <a:avLst/>
                </a:prstGeom>
                <a:solidFill>
                  <a:srgbClr val="9875A7"/>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B5C2E5"/>
                    </a:solidFill>
                    <a:effectLst/>
                    <a:uLnTx/>
                    <a:uFillTx/>
                    <a:latin typeface="Arial"/>
                    <a:ea typeface="+mn-ea"/>
                    <a:cs typeface="+mn-cs"/>
                  </a:endParaRPr>
                </a:p>
              </p:txBody>
            </p:sp>
          </p:grpSp>
          <p:sp>
            <p:nvSpPr>
              <p:cNvPr id="100" name="Oval 99">
                <a:extLst>
                  <a:ext uri="{FF2B5EF4-FFF2-40B4-BE49-F238E27FC236}">
                    <a16:creationId xmlns:a16="http://schemas.microsoft.com/office/drawing/2014/main" id="{A534551F-FF09-4CDD-948C-CB0E939C852B}"/>
                  </a:ext>
                </a:extLst>
              </p:cNvPr>
              <p:cNvSpPr/>
              <p:nvPr/>
            </p:nvSpPr>
            <p:spPr>
              <a:xfrm>
                <a:off x="3044992" y="2211092"/>
                <a:ext cx="696605" cy="696605"/>
              </a:xfrm>
              <a:prstGeom prst="ellipse">
                <a:avLst/>
              </a:prstGeom>
              <a:solidFill>
                <a:srgbClr val="9875A7"/>
              </a:solid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B5C2E5"/>
                  </a:solidFill>
                  <a:effectLst/>
                  <a:uLnTx/>
                  <a:uFillTx/>
                  <a:latin typeface="Arial"/>
                  <a:ea typeface="+mn-ea"/>
                  <a:cs typeface="+mn-cs"/>
                </a:endParaRPr>
              </a:p>
            </p:txBody>
          </p:sp>
          <p:sp>
            <p:nvSpPr>
              <p:cNvPr id="101" name="Rectangle 100">
                <a:extLst>
                  <a:ext uri="{FF2B5EF4-FFF2-40B4-BE49-F238E27FC236}">
                    <a16:creationId xmlns:a16="http://schemas.microsoft.com/office/drawing/2014/main" id="{D64F0CC9-53E6-43F6-851A-AF8768F3A70E}"/>
                  </a:ext>
                </a:extLst>
              </p:cNvPr>
              <p:cNvSpPr/>
              <p:nvPr/>
            </p:nvSpPr>
            <p:spPr>
              <a:xfrm>
                <a:off x="3930602" y="1807615"/>
                <a:ext cx="4621919" cy="1656464"/>
              </a:xfrm>
              <a:prstGeom prst="rect">
                <a:avLst/>
              </a:prstGeom>
            </p:spPr>
            <p:txBody>
              <a:bodyPr wrap="square">
                <a:spAutoFit/>
              </a:bodyPr>
              <a:lstStyle/>
              <a:p>
                <a:pPr marL="285750" indent="-285750">
                  <a:spcBef>
                    <a:spcPts val="0"/>
                  </a:spcBef>
                  <a:spcAft>
                    <a:spcPts val="600"/>
                  </a:spcAft>
                  <a:buClr>
                    <a:srgbClr val="4D89C4"/>
                  </a:buClr>
                  <a:buSzPct val="100000"/>
                  <a:buFont typeface="Arial" panose="020B0604020202020204" pitchFamily="34" charset="0"/>
                  <a:buChar char="•"/>
                  <a:defRPr/>
                </a:pPr>
                <a:r>
                  <a:rPr lang="en-US" sz="1600" kern="0" dirty="0">
                    <a:solidFill>
                      <a:srgbClr val="FF0000"/>
                    </a:solidFill>
                    <a:latin typeface="Arial" pitchFamily="34" charset="0"/>
                    <a:cs typeface="Arial" pitchFamily="34" charset="0"/>
                  </a:rPr>
                  <a:t>1/80</a:t>
                </a:r>
                <a:r>
                  <a:rPr lang="en-US" sz="1600" kern="0" baseline="30000" dirty="0">
                    <a:solidFill>
                      <a:srgbClr val="FF0000"/>
                    </a:solidFill>
                    <a:latin typeface="Arial" pitchFamily="34" charset="0"/>
                    <a:cs typeface="Arial" pitchFamily="34" charset="0"/>
                  </a:rPr>
                  <a:t>ths</a:t>
                </a:r>
                <a:r>
                  <a:rPr lang="en-US" sz="1600" kern="0" dirty="0">
                    <a:solidFill>
                      <a:schemeClr val="bg1">
                        <a:lumMod val="50000"/>
                      </a:schemeClr>
                    </a:solidFill>
                    <a:latin typeface="Arial" pitchFamily="34" charset="0"/>
                    <a:cs typeface="Arial" pitchFamily="34" charset="0"/>
                  </a:rPr>
                  <a:t> of ‘final pensionable salary’ </a:t>
                </a:r>
                <a:r>
                  <a:rPr lang="en-US" sz="1600" kern="0" dirty="0">
                    <a:solidFill>
                      <a:srgbClr val="FF0000"/>
                    </a:solidFill>
                    <a:latin typeface="Arial" pitchFamily="34" charset="0"/>
                    <a:cs typeface="Arial" pitchFamily="34" charset="0"/>
                  </a:rPr>
                  <a:t>up to 1 November 2013; </a:t>
                </a:r>
              </a:p>
              <a:p>
                <a:pPr marL="285750" indent="-285750">
                  <a:spcBef>
                    <a:spcPts val="0"/>
                  </a:spcBef>
                  <a:spcAft>
                    <a:spcPts val="600"/>
                  </a:spcAft>
                  <a:buClr>
                    <a:srgbClr val="4D89C4"/>
                  </a:buClr>
                  <a:buSzPct val="100000"/>
                  <a:buFont typeface="Arial" panose="020B0604020202020204" pitchFamily="34" charset="0"/>
                  <a:buChar char="•"/>
                  <a:defRPr/>
                </a:pPr>
                <a:r>
                  <a:rPr lang="en-US" sz="1600" kern="0" dirty="0">
                    <a:solidFill>
                      <a:schemeClr val="bg1">
                        <a:lumMod val="50000"/>
                      </a:schemeClr>
                    </a:solidFill>
                    <a:latin typeface="Arial" pitchFamily="34" charset="0"/>
                    <a:cs typeface="Arial" pitchFamily="34" charset="0"/>
                  </a:rPr>
                  <a:t>Either </a:t>
                </a:r>
                <a:r>
                  <a:rPr lang="en-US" sz="1600" kern="0" dirty="0">
                    <a:solidFill>
                      <a:srgbClr val="FF0000"/>
                    </a:solidFill>
                    <a:latin typeface="Arial" pitchFamily="34" charset="0"/>
                    <a:cs typeface="Arial" pitchFamily="34" charset="0"/>
                  </a:rPr>
                  <a:t>1/80</a:t>
                </a:r>
                <a:r>
                  <a:rPr lang="en-US" sz="1600" kern="0" baseline="30000" dirty="0">
                    <a:solidFill>
                      <a:srgbClr val="FF0000"/>
                    </a:solidFill>
                    <a:latin typeface="Arial" pitchFamily="34" charset="0"/>
                    <a:cs typeface="Arial" pitchFamily="34" charset="0"/>
                  </a:rPr>
                  <a:t>ths</a:t>
                </a:r>
                <a:r>
                  <a:rPr lang="en-US" sz="1600" kern="0" baseline="30000" dirty="0">
                    <a:solidFill>
                      <a:schemeClr val="bg1">
                        <a:lumMod val="50000"/>
                      </a:schemeClr>
                    </a:solidFill>
                    <a:latin typeface="Arial" pitchFamily="34" charset="0"/>
                    <a:cs typeface="Arial" pitchFamily="34" charset="0"/>
                  </a:rPr>
                  <a:t> </a:t>
                </a:r>
                <a:r>
                  <a:rPr lang="en-US" sz="1600" kern="0" dirty="0">
                    <a:solidFill>
                      <a:schemeClr val="bg1">
                        <a:lumMod val="50000"/>
                      </a:schemeClr>
                    </a:solidFill>
                    <a:latin typeface="Arial" pitchFamily="34" charset="0"/>
                    <a:cs typeface="Arial" pitchFamily="34" charset="0"/>
                  </a:rPr>
                  <a:t>,</a:t>
                </a:r>
                <a:r>
                  <a:rPr lang="en-US" sz="1600" kern="0" dirty="0">
                    <a:solidFill>
                      <a:srgbClr val="00B050"/>
                    </a:solidFill>
                    <a:latin typeface="Arial" pitchFamily="34" charset="0"/>
                    <a:cs typeface="Arial" pitchFamily="34" charset="0"/>
                  </a:rPr>
                  <a:t>1/100</a:t>
                </a:r>
                <a:r>
                  <a:rPr lang="en-US" sz="1600" kern="0" baseline="30000" dirty="0">
                    <a:solidFill>
                      <a:srgbClr val="00B050"/>
                    </a:solidFill>
                    <a:latin typeface="Arial" pitchFamily="34" charset="0"/>
                    <a:cs typeface="Arial" pitchFamily="34" charset="0"/>
                  </a:rPr>
                  <a:t>ths</a:t>
                </a:r>
                <a:r>
                  <a:rPr lang="en-US" sz="1600" kern="0" dirty="0">
                    <a:solidFill>
                      <a:schemeClr val="bg1">
                        <a:lumMod val="50000"/>
                      </a:schemeClr>
                    </a:solidFill>
                    <a:latin typeface="Arial" pitchFamily="34" charset="0"/>
                    <a:cs typeface="Arial" pitchFamily="34" charset="0"/>
                  </a:rPr>
                  <a:t> or </a:t>
                </a:r>
                <a:r>
                  <a:rPr lang="en-US" sz="1600" kern="0" dirty="0">
                    <a:solidFill>
                      <a:srgbClr val="00B0F0"/>
                    </a:solidFill>
                    <a:latin typeface="Arial" pitchFamily="34" charset="0"/>
                    <a:cs typeface="Arial" pitchFamily="34" charset="0"/>
                  </a:rPr>
                  <a:t>1/110</a:t>
                </a:r>
                <a:r>
                  <a:rPr lang="en-US" sz="1600" kern="0" baseline="30000" dirty="0">
                    <a:solidFill>
                      <a:srgbClr val="00B0F0"/>
                    </a:solidFill>
                    <a:latin typeface="Arial" pitchFamily="34" charset="0"/>
                    <a:cs typeface="Arial" pitchFamily="34" charset="0"/>
                  </a:rPr>
                  <a:t>ths</a:t>
                </a:r>
                <a:r>
                  <a:rPr lang="en-US" sz="1600" kern="0" dirty="0">
                    <a:solidFill>
                      <a:schemeClr val="bg1">
                        <a:lumMod val="50000"/>
                      </a:schemeClr>
                    </a:solidFill>
                    <a:latin typeface="Arial" pitchFamily="34" charset="0"/>
                    <a:cs typeface="Arial" pitchFamily="34" charset="0"/>
                  </a:rPr>
                  <a:t> of ‘final pensionable salary’ (depending on your contribution: </a:t>
                </a:r>
                <a:r>
                  <a:rPr lang="en-US" sz="1600" kern="0" dirty="0">
                    <a:solidFill>
                      <a:srgbClr val="FF0000"/>
                    </a:solidFill>
                    <a:latin typeface="Arial" pitchFamily="34" charset="0"/>
                    <a:cs typeface="Arial" pitchFamily="34" charset="0"/>
                  </a:rPr>
                  <a:t>17%</a:t>
                </a:r>
                <a:r>
                  <a:rPr lang="en-US" sz="1600" kern="0" dirty="0">
                    <a:solidFill>
                      <a:schemeClr val="bg1">
                        <a:lumMod val="50000"/>
                      </a:schemeClr>
                    </a:solidFill>
                    <a:latin typeface="Arial" pitchFamily="34" charset="0"/>
                    <a:cs typeface="Arial" pitchFamily="34" charset="0"/>
                  </a:rPr>
                  <a:t>, </a:t>
                </a:r>
                <a:r>
                  <a:rPr lang="en-US" sz="1600" kern="0" dirty="0">
                    <a:solidFill>
                      <a:srgbClr val="00B050"/>
                    </a:solidFill>
                    <a:latin typeface="Arial" pitchFamily="34" charset="0"/>
                    <a:cs typeface="Arial" pitchFamily="34" charset="0"/>
                  </a:rPr>
                  <a:t>11%</a:t>
                </a:r>
                <a:r>
                  <a:rPr lang="en-US" sz="1600" kern="0" dirty="0">
                    <a:solidFill>
                      <a:schemeClr val="bg1">
                        <a:lumMod val="50000"/>
                      </a:schemeClr>
                    </a:solidFill>
                    <a:latin typeface="Arial" pitchFamily="34" charset="0"/>
                    <a:cs typeface="Arial" pitchFamily="34" charset="0"/>
                  </a:rPr>
                  <a:t> and </a:t>
                </a:r>
                <a:r>
                  <a:rPr lang="en-US" sz="1600" kern="0" dirty="0">
                    <a:solidFill>
                      <a:srgbClr val="00B0F0"/>
                    </a:solidFill>
                    <a:latin typeface="Arial" pitchFamily="34" charset="0"/>
                    <a:cs typeface="Arial" pitchFamily="34" charset="0"/>
                  </a:rPr>
                  <a:t>9% pa </a:t>
                </a:r>
                <a:r>
                  <a:rPr lang="en-US" sz="1600" kern="0" dirty="0">
                    <a:solidFill>
                      <a:schemeClr val="bg1">
                        <a:lumMod val="50000"/>
                      </a:schemeClr>
                    </a:solidFill>
                    <a:latin typeface="Arial" pitchFamily="34" charset="0"/>
                    <a:cs typeface="Arial" pitchFamily="34" charset="0"/>
                  </a:rPr>
                  <a:t>respectively)</a:t>
                </a:r>
              </a:p>
            </p:txBody>
          </p:sp>
          <p:pic>
            <p:nvPicPr>
              <p:cNvPr id="102" name="Picture 101">
                <a:extLst>
                  <a:ext uri="{FF2B5EF4-FFF2-40B4-BE49-F238E27FC236}">
                    <a16:creationId xmlns:a16="http://schemas.microsoft.com/office/drawing/2014/main" id="{1C082ACA-C4A2-477D-B6F1-5C1F4478A393}"/>
                  </a:ext>
                </a:extLst>
              </p:cNvPr>
              <p:cNvPicPr>
                <a:picLocks noChangeAspect="1"/>
              </p:cNvPicPr>
              <p:nvPr/>
            </p:nvPicPr>
            <p:blipFill rotWithShape="1">
              <a:blip r:embed="rId3"/>
              <a:srcRect r="60146"/>
              <a:stretch/>
            </p:blipFill>
            <p:spPr>
              <a:xfrm>
                <a:off x="3280041" y="2296458"/>
                <a:ext cx="232625" cy="387315"/>
              </a:xfrm>
              <a:prstGeom prst="rect">
                <a:avLst/>
              </a:prstGeom>
            </p:spPr>
          </p:pic>
        </p:grpSp>
        <p:sp>
          <p:nvSpPr>
            <p:cNvPr id="89" name="Rectangle 88">
              <a:extLst>
                <a:ext uri="{FF2B5EF4-FFF2-40B4-BE49-F238E27FC236}">
                  <a16:creationId xmlns:a16="http://schemas.microsoft.com/office/drawing/2014/main" id="{33F24BC9-1645-40A0-86E3-1CC976D00866}"/>
                </a:ext>
              </a:extLst>
            </p:cNvPr>
            <p:cNvSpPr/>
            <p:nvPr/>
          </p:nvSpPr>
          <p:spPr>
            <a:xfrm>
              <a:off x="-115183" y="1163980"/>
              <a:ext cx="190861" cy="400110"/>
            </a:xfrm>
            <a:prstGeom prst="rect">
              <a:avLst/>
            </a:prstGeom>
          </p:spPr>
          <p:txBody>
            <a:bodyPr wrap="none">
              <a:spAutoFit/>
            </a:bodyPr>
            <a:lstStyle/>
            <a:p>
              <a:endParaRPr lang="en-GB" sz="2000" dirty="0"/>
            </a:p>
          </p:txBody>
        </p:sp>
        <p:grpSp>
          <p:nvGrpSpPr>
            <p:cNvPr id="90" name="Group 89">
              <a:extLst>
                <a:ext uri="{FF2B5EF4-FFF2-40B4-BE49-F238E27FC236}">
                  <a16:creationId xmlns:a16="http://schemas.microsoft.com/office/drawing/2014/main" id="{1D7723CD-5FE4-4E48-800C-0D3AA9645401}"/>
                </a:ext>
              </a:extLst>
            </p:cNvPr>
            <p:cNvGrpSpPr/>
            <p:nvPr/>
          </p:nvGrpSpPr>
          <p:grpSpPr>
            <a:xfrm>
              <a:off x="2137222" y="3475772"/>
              <a:ext cx="5969051" cy="696605"/>
              <a:chOff x="2137222" y="3475772"/>
              <a:chExt cx="5969051" cy="696605"/>
            </a:xfrm>
          </p:grpSpPr>
          <p:grpSp>
            <p:nvGrpSpPr>
              <p:cNvPr id="91" name="Group 90">
                <a:extLst>
                  <a:ext uri="{FF2B5EF4-FFF2-40B4-BE49-F238E27FC236}">
                    <a16:creationId xmlns:a16="http://schemas.microsoft.com/office/drawing/2014/main" id="{6BA905FA-660B-4A44-B07D-1D50BC06D728}"/>
                  </a:ext>
                </a:extLst>
              </p:cNvPr>
              <p:cNvGrpSpPr/>
              <p:nvPr/>
            </p:nvGrpSpPr>
            <p:grpSpPr>
              <a:xfrm>
                <a:off x="2137222" y="3475772"/>
                <a:ext cx="5969051" cy="696605"/>
                <a:chOff x="2137222" y="3475772"/>
                <a:chExt cx="5969051" cy="696605"/>
              </a:xfrm>
            </p:grpSpPr>
            <p:grpSp>
              <p:nvGrpSpPr>
                <p:cNvPr id="93" name="Group 92">
                  <a:extLst>
                    <a:ext uri="{FF2B5EF4-FFF2-40B4-BE49-F238E27FC236}">
                      <a16:creationId xmlns:a16="http://schemas.microsoft.com/office/drawing/2014/main" id="{43CC6489-C5A4-4816-9F94-03A0935064CD}"/>
                    </a:ext>
                  </a:extLst>
                </p:cNvPr>
                <p:cNvGrpSpPr/>
                <p:nvPr/>
              </p:nvGrpSpPr>
              <p:grpSpPr>
                <a:xfrm>
                  <a:off x="2137222" y="3786823"/>
                  <a:ext cx="1235409" cy="71584"/>
                  <a:chOff x="2063057" y="3954403"/>
                  <a:chExt cx="1235409" cy="71584"/>
                </a:xfrm>
              </p:grpSpPr>
              <p:cxnSp>
                <p:nvCxnSpPr>
                  <p:cNvPr id="96" name="Straight Connector 95">
                    <a:extLst>
                      <a:ext uri="{FF2B5EF4-FFF2-40B4-BE49-F238E27FC236}">
                        <a16:creationId xmlns:a16="http://schemas.microsoft.com/office/drawing/2014/main" id="{BDD20088-9924-418C-8DE6-66D17A43A6B6}"/>
                      </a:ext>
                    </a:extLst>
                  </p:cNvPr>
                  <p:cNvCxnSpPr/>
                  <p:nvPr/>
                </p:nvCxnSpPr>
                <p:spPr>
                  <a:xfrm>
                    <a:off x="2085920" y="3989281"/>
                    <a:ext cx="1185846" cy="0"/>
                  </a:xfrm>
                  <a:prstGeom prst="line">
                    <a:avLst/>
                  </a:prstGeom>
                  <a:noFill/>
                  <a:ln w="25400" cap="flat" cmpd="sng" algn="ctr">
                    <a:solidFill>
                      <a:srgbClr val="FFFFFF">
                        <a:lumMod val="75000"/>
                      </a:srgbClr>
                    </a:solidFill>
                    <a:prstDash val="solid"/>
                  </a:ln>
                  <a:effectLst/>
                </p:spPr>
              </p:cxnSp>
              <p:sp>
                <p:nvSpPr>
                  <p:cNvPr id="97" name="Oval 96">
                    <a:extLst>
                      <a:ext uri="{FF2B5EF4-FFF2-40B4-BE49-F238E27FC236}">
                        <a16:creationId xmlns:a16="http://schemas.microsoft.com/office/drawing/2014/main" id="{7B7D8E84-E575-4E3D-9CB3-828EC174CB1C}"/>
                      </a:ext>
                    </a:extLst>
                  </p:cNvPr>
                  <p:cNvSpPr/>
                  <p:nvPr/>
                </p:nvSpPr>
                <p:spPr>
                  <a:xfrm>
                    <a:off x="2063057" y="3954403"/>
                    <a:ext cx="69756" cy="69756"/>
                  </a:xfrm>
                  <a:prstGeom prst="ellipse">
                    <a:avLst/>
                  </a:prstGeom>
                  <a:solidFill>
                    <a:srgbClr val="7DC20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B5C2E5"/>
                      </a:solidFill>
                      <a:effectLst/>
                      <a:uLnTx/>
                      <a:uFillTx/>
                      <a:latin typeface="Arial"/>
                      <a:ea typeface="+mn-ea"/>
                      <a:cs typeface="+mn-cs"/>
                    </a:endParaRPr>
                  </a:p>
                </p:txBody>
              </p:sp>
              <p:sp>
                <p:nvSpPr>
                  <p:cNvPr id="98" name="Oval 97">
                    <a:extLst>
                      <a:ext uri="{FF2B5EF4-FFF2-40B4-BE49-F238E27FC236}">
                        <a16:creationId xmlns:a16="http://schemas.microsoft.com/office/drawing/2014/main" id="{53705046-75C1-40F4-915F-18AF16E588C1}"/>
                      </a:ext>
                    </a:extLst>
                  </p:cNvPr>
                  <p:cNvSpPr/>
                  <p:nvPr/>
                </p:nvSpPr>
                <p:spPr>
                  <a:xfrm>
                    <a:off x="3228710" y="3956231"/>
                    <a:ext cx="69756" cy="69756"/>
                  </a:xfrm>
                  <a:prstGeom prst="ellipse">
                    <a:avLst/>
                  </a:prstGeom>
                  <a:solidFill>
                    <a:srgbClr val="7DC20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B5C2E5"/>
                      </a:solidFill>
                      <a:effectLst/>
                      <a:uLnTx/>
                      <a:uFillTx/>
                      <a:latin typeface="Arial"/>
                      <a:ea typeface="+mn-ea"/>
                      <a:cs typeface="+mn-cs"/>
                    </a:endParaRPr>
                  </a:p>
                </p:txBody>
              </p:sp>
            </p:grpSp>
            <p:sp>
              <p:nvSpPr>
                <p:cNvPr id="94" name="Oval 93">
                  <a:extLst>
                    <a:ext uri="{FF2B5EF4-FFF2-40B4-BE49-F238E27FC236}">
                      <a16:creationId xmlns:a16="http://schemas.microsoft.com/office/drawing/2014/main" id="{271A8E52-B6F8-4AA9-A66D-50CE3971A6BA}"/>
                    </a:ext>
                  </a:extLst>
                </p:cNvPr>
                <p:cNvSpPr/>
                <p:nvPr/>
              </p:nvSpPr>
              <p:spPr>
                <a:xfrm>
                  <a:off x="3532334" y="3475772"/>
                  <a:ext cx="696605" cy="696605"/>
                </a:xfrm>
                <a:prstGeom prst="ellipse">
                  <a:avLst/>
                </a:prstGeom>
                <a:solidFill>
                  <a:srgbClr val="7DC202"/>
                </a:solid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B5C2E5"/>
                    </a:solidFill>
                    <a:effectLst/>
                    <a:uLnTx/>
                    <a:uFillTx/>
                    <a:latin typeface="Arial"/>
                    <a:ea typeface="+mn-ea"/>
                    <a:cs typeface="+mn-cs"/>
                  </a:endParaRPr>
                </a:p>
              </p:txBody>
            </p:sp>
            <p:sp>
              <p:nvSpPr>
                <p:cNvPr id="95" name="Rectangle 94">
                  <a:extLst>
                    <a:ext uri="{FF2B5EF4-FFF2-40B4-BE49-F238E27FC236}">
                      <a16:creationId xmlns:a16="http://schemas.microsoft.com/office/drawing/2014/main" id="{24749D16-6B65-472A-8B86-8E9011A1345E}"/>
                    </a:ext>
                  </a:extLst>
                </p:cNvPr>
                <p:cNvSpPr/>
                <p:nvPr/>
              </p:nvSpPr>
              <p:spPr>
                <a:xfrm>
                  <a:off x="4475830" y="3559661"/>
                  <a:ext cx="3630443" cy="340581"/>
                </a:xfrm>
                <a:prstGeom prst="rect">
                  <a:avLst/>
                </a:prstGeom>
              </p:spPr>
              <p:txBody>
                <a:bodyPr wrap="square">
                  <a:spAutoFit/>
                </a:bodyPr>
                <a:lstStyle/>
                <a:p>
                  <a:pPr>
                    <a:spcBef>
                      <a:spcPts val="0"/>
                    </a:spcBef>
                    <a:spcAft>
                      <a:spcPts val="600"/>
                    </a:spcAft>
                    <a:buClr>
                      <a:srgbClr val="4D89C4"/>
                    </a:buClr>
                    <a:buSzPct val="100000"/>
                    <a:defRPr/>
                  </a:pPr>
                  <a:r>
                    <a:rPr lang="en-US" sz="1600" kern="0" dirty="0">
                      <a:solidFill>
                        <a:schemeClr val="bg1">
                          <a:lumMod val="50000"/>
                        </a:schemeClr>
                      </a:solidFill>
                      <a:latin typeface="Arial" pitchFamily="34" charset="0"/>
                      <a:cs typeface="Arial" pitchFamily="34" charset="0"/>
                    </a:rPr>
                    <a:t>Tax free cash = 3 x pension </a:t>
                  </a:r>
                </a:p>
              </p:txBody>
            </p:sp>
          </p:grpSp>
          <p:pic>
            <p:nvPicPr>
              <p:cNvPr id="92" name="Picture 91">
                <a:extLst>
                  <a:ext uri="{FF2B5EF4-FFF2-40B4-BE49-F238E27FC236}">
                    <a16:creationId xmlns:a16="http://schemas.microsoft.com/office/drawing/2014/main" id="{394390B0-9BAE-4E22-91EC-860DDE0FC760}"/>
                  </a:ext>
                </a:extLst>
              </p:cNvPr>
              <p:cNvPicPr>
                <a:picLocks noChangeAspect="1"/>
              </p:cNvPicPr>
              <p:nvPr/>
            </p:nvPicPr>
            <p:blipFill>
              <a:blip r:embed="rId4"/>
              <a:stretch>
                <a:fillRect/>
              </a:stretch>
            </p:blipFill>
            <p:spPr>
              <a:xfrm>
                <a:off x="3714293" y="3586048"/>
                <a:ext cx="332686" cy="471305"/>
              </a:xfrm>
              <a:prstGeom prst="rect">
                <a:avLst/>
              </a:prstGeom>
            </p:spPr>
          </p:pic>
        </p:grpSp>
      </p:grpSp>
      <p:sp>
        <p:nvSpPr>
          <p:cNvPr id="37" name="Rectangle 36">
            <a:extLst>
              <a:ext uri="{FF2B5EF4-FFF2-40B4-BE49-F238E27FC236}">
                <a16:creationId xmlns:a16="http://schemas.microsoft.com/office/drawing/2014/main" id="{E2D60F13-14AB-4312-ACFE-591E6A54C45A}"/>
              </a:ext>
            </a:extLst>
          </p:cNvPr>
          <p:cNvSpPr/>
          <p:nvPr/>
        </p:nvSpPr>
        <p:spPr>
          <a:xfrm>
            <a:off x="335921" y="5723468"/>
            <a:ext cx="8463022" cy="73866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400" kern="0" dirty="0">
                <a:solidFill>
                  <a:srgbClr val="4A4383"/>
                </a:solidFill>
                <a:latin typeface="Arial" panose="020B0604020202020204" pitchFamily="34" charset="0"/>
                <a:ea typeface="ヒラギノ角ゴ Pro W3" charset="-128"/>
                <a:cs typeface="Arial" panose="020B0604020202020204" pitchFamily="34" charset="0"/>
              </a:rPr>
              <a:t>You could also pay </a:t>
            </a:r>
            <a:r>
              <a:rPr kumimoji="0" lang="en-GB" sz="1400" b="0" i="0" u="none" strike="noStrike" kern="0" cap="none" spc="0" normalizeH="0" baseline="0" noProof="0" dirty="0">
                <a:ln>
                  <a:noFill/>
                </a:ln>
                <a:solidFill>
                  <a:srgbClr val="4A4383"/>
                </a:solidFill>
                <a:effectLst/>
                <a:uLnTx/>
                <a:uFillTx/>
                <a:latin typeface="Arial" panose="020B0604020202020204" pitchFamily="34" charset="0"/>
                <a:ea typeface="ヒラギノ角ゴ Pro W3" charset="-128"/>
                <a:cs typeface="Arial" panose="020B0604020202020204" pitchFamily="34" charset="0"/>
              </a:rPr>
              <a:t>Additional</a:t>
            </a:r>
            <a:r>
              <a:rPr kumimoji="0" lang="en-GB" sz="1400" b="0" i="0" u="none" strike="noStrike" kern="0" cap="none" spc="0" normalizeH="0" noProof="0" dirty="0">
                <a:ln>
                  <a:noFill/>
                </a:ln>
                <a:solidFill>
                  <a:srgbClr val="4A4383"/>
                </a:solidFill>
                <a:effectLst/>
                <a:uLnTx/>
                <a:uFillTx/>
                <a:latin typeface="Arial" panose="020B0604020202020204" pitchFamily="34" charset="0"/>
                <a:ea typeface="ヒラギノ角ゴ Pro W3" charset="-128"/>
                <a:cs typeface="Arial" panose="020B0604020202020204" pitchFamily="34" charset="0"/>
              </a:rPr>
              <a:t> Voluntary Contributions and take this amount as tax-free cash or convert into additional Pensionable Service – subject to actuarial advice.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152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B6625-CCB4-4B5D-9C4C-FA819D22F867}"/>
              </a:ext>
            </a:extLst>
          </p:cNvPr>
          <p:cNvSpPr>
            <a:spLocks noGrp="1"/>
          </p:cNvSpPr>
          <p:nvPr>
            <p:ph type="title"/>
          </p:nvPr>
        </p:nvSpPr>
        <p:spPr/>
        <p:txBody>
          <a:bodyPr/>
          <a:lstStyle/>
          <a:p>
            <a:r>
              <a:rPr lang="en-GB" dirty="0"/>
              <a:t>February 2017 to 31 December 2019 benefits</a:t>
            </a:r>
          </a:p>
        </p:txBody>
      </p:sp>
      <p:grpSp>
        <p:nvGrpSpPr>
          <p:cNvPr id="37" name="Group 36">
            <a:extLst>
              <a:ext uri="{FF2B5EF4-FFF2-40B4-BE49-F238E27FC236}">
                <a16:creationId xmlns:a16="http://schemas.microsoft.com/office/drawing/2014/main" id="{6F3DAED6-E006-4B88-8BE9-2AAE6C66E776}"/>
              </a:ext>
            </a:extLst>
          </p:cNvPr>
          <p:cNvGrpSpPr/>
          <p:nvPr/>
        </p:nvGrpSpPr>
        <p:grpSpPr>
          <a:xfrm>
            <a:off x="431441" y="1320660"/>
            <a:ext cx="8164539" cy="4261938"/>
            <a:chOff x="215900" y="1191044"/>
            <a:chExt cx="8928100" cy="4626465"/>
          </a:xfrm>
        </p:grpSpPr>
        <p:sp>
          <p:nvSpPr>
            <p:cNvPr id="64" name="Donut 6">
              <a:extLst>
                <a:ext uri="{FF2B5EF4-FFF2-40B4-BE49-F238E27FC236}">
                  <a16:creationId xmlns:a16="http://schemas.microsoft.com/office/drawing/2014/main" id="{F97B8170-57B5-405F-9B29-DECDCAE4BEE3}"/>
                </a:ext>
              </a:extLst>
            </p:cNvPr>
            <p:cNvSpPr/>
            <p:nvPr/>
          </p:nvSpPr>
          <p:spPr>
            <a:xfrm flipH="1">
              <a:off x="7190842" y="1742107"/>
              <a:ext cx="1953158" cy="3906315"/>
            </a:xfrm>
            <a:custGeom>
              <a:avLst/>
              <a:gdLst/>
              <a:ahLst/>
              <a:cxnLst/>
              <a:rect l="l" t="t" r="r" b="b"/>
              <a:pathLst>
                <a:path w="2016224" h="4032448">
                  <a:moveTo>
                    <a:pt x="0" y="0"/>
                  </a:moveTo>
                  <a:cubicBezTo>
                    <a:pt x="1113530" y="0"/>
                    <a:pt x="2016224" y="902694"/>
                    <a:pt x="2016224" y="2016224"/>
                  </a:cubicBezTo>
                  <a:cubicBezTo>
                    <a:pt x="2016224" y="3129754"/>
                    <a:pt x="1113530" y="4032448"/>
                    <a:pt x="0" y="4032448"/>
                  </a:cubicBezTo>
                  <a:lnTo>
                    <a:pt x="0" y="3980067"/>
                  </a:lnTo>
                  <a:cubicBezTo>
                    <a:pt x="1084601" y="3980067"/>
                    <a:pt x="1963843" y="3100825"/>
                    <a:pt x="1963843" y="2016224"/>
                  </a:cubicBezTo>
                  <a:cubicBezTo>
                    <a:pt x="1963843" y="931623"/>
                    <a:pt x="1084601" y="52381"/>
                    <a:pt x="0" y="52381"/>
                  </a:cubicBezTo>
                  <a:close/>
                </a:path>
              </a:pathLst>
            </a:custGeom>
            <a:solidFill>
              <a:schemeClr val="accent2"/>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B1B66E"/>
                </a:solidFill>
                <a:effectLst/>
                <a:uLnTx/>
                <a:uFillTx/>
                <a:latin typeface="Arial"/>
                <a:ea typeface="+mn-ea"/>
                <a:cs typeface="Times New Roman" pitchFamily="18" charset="0"/>
              </a:endParaRPr>
            </a:p>
          </p:txBody>
        </p:sp>
        <p:sp>
          <p:nvSpPr>
            <p:cNvPr id="39" name="Rectangle 38">
              <a:extLst>
                <a:ext uri="{FF2B5EF4-FFF2-40B4-BE49-F238E27FC236}">
                  <a16:creationId xmlns:a16="http://schemas.microsoft.com/office/drawing/2014/main" id="{BA6D42C6-5F0A-4F11-AC15-1BF924F48F69}"/>
                </a:ext>
              </a:extLst>
            </p:cNvPr>
            <p:cNvSpPr/>
            <p:nvPr/>
          </p:nvSpPr>
          <p:spPr>
            <a:xfrm rot="18900000" flipH="1">
              <a:off x="7631768" y="2343590"/>
              <a:ext cx="139496" cy="139496"/>
            </a:xfrm>
            <a:prstGeom prst="rect">
              <a:avLst/>
            </a:prstGeom>
            <a:solidFill>
              <a:srgbClr val="9875A7"/>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B5C2E5"/>
                </a:solidFill>
                <a:effectLst/>
                <a:uLnTx/>
                <a:uFillTx/>
                <a:latin typeface="Arial"/>
                <a:ea typeface="+mn-ea"/>
                <a:cs typeface="Times New Roman" pitchFamily="18" charset="0"/>
              </a:endParaRPr>
            </a:p>
          </p:txBody>
        </p:sp>
        <p:sp>
          <p:nvSpPr>
            <p:cNvPr id="40" name="Rectangle 39">
              <a:extLst>
                <a:ext uri="{FF2B5EF4-FFF2-40B4-BE49-F238E27FC236}">
                  <a16:creationId xmlns:a16="http://schemas.microsoft.com/office/drawing/2014/main" id="{F20418AA-EB46-4093-B799-B60491E2C919}"/>
                </a:ext>
              </a:extLst>
            </p:cNvPr>
            <p:cNvSpPr/>
            <p:nvPr/>
          </p:nvSpPr>
          <p:spPr>
            <a:xfrm rot="18900000" flipH="1">
              <a:off x="7148852" y="3607724"/>
              <a:ext cx="139496" cy="139496"/>
            </a:xfrm>
            <a:prstGeom prst="rect">
              <a:avLst/>
            </a:prstGeom>
            <a:solidFill>
              <a:srgbClr val="7DC202"/>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B5C2E5"/>
                </a:solidFill>
                <a:effectLst/>
                <a:uLnTx/>
                <a:uFillTx/>
                <a:latin typeface="Arial"/>
                <a:ea typeface="+mn-ea"/>
                <a:cs typeface="Times New Roman" pitchFamily="18" charset="0"/>
              </a:endParaRPr>
            </a:p>
          </p:txBody>
        </p:sp>
        <p:sp>
          <p:nvSpPr>
            <p:cNvPr id="41" name="Rectangle 40">
              <a:extLst>
                <a:ext uri="{FF2B5EF4-FFF2-40B4-BE49-F238E27FC236}">
                  <a16:creationId xmlns:a16="http://schemas.microsoft.com/office/drawing/2014/main" id="{ADA41EFF-7B6C-4BD8-81FF-F23C0883D701}"/>
                </a:ext>
              </a:extLst>
            </p:cNvPr>
            <p:cNvSpPr/>
            <p:nvPr/>
          </p:nvSpPr>
          <p:spPr>
            <a:xfrm rot="18900000" flipH="1">
              <a:off x="7634149" y="4897729"/>
              <a:ext cx="139496" cy="139496"/>
            </a:xfrm>
            <a:prstGeom prst="rect">
              <a:avLst/>
            </a:prstGeom>
            <a:solidFill>
              <a:srgbClr val="00A2E2"/>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B5C2E5"/>
                </a:solidFill>
                <a:effectLst/>
                <a:uLnTx/>
                <a:uFillTx/>
                <a:latin typeface="Arial"/>
                <a:ea typeface="+mn-ea"/>
                <a:cs typeface="Times New Roman" pitchFamily="18" charset="0"/>
              </a:endParaRPr>
            </a:p>
          </p:txBody>
        </p:sp>
        <p:grpSp>
          <p:nvGrpSpPr>
            <p:cNvPr id="42" name="Group 41">
              <a:extLst>
                <a:ext uri="{FF2B5EF4-FFF2-40B4-BE49-F238E27FC236}">
                  <a16:creationId xmlns:a16="http://schemas.microsoft.com/office/drawing/2014/main" id="{7512A973-7ABA-4A9D-8BD8-00B1F1F2DD09}"/>
                </a:ext>
              </a:extLst>
            </p:cNvPr>
            <p:cNvGrpSpPr/>
            <p:nvPr/>
          </p:nvGrpSpPr>
          <p:grpSpPr>
            <a:xfrm>
              <a:off x="941386" y="3330629"/>
              <a:ext cx="6035780" cy="696605"/>
              <a:chOff x="941386" y="3330629"/>
              <a:chExt cx="6035780" cy="696605"/>
            </a:xfrm>
          </p:grpSpPr>
          <p:cxnSp>
            <p:nvCxnSpPr>
              <p:cNvPr id="58" name="Straight Connector 57">
                <a:extLst>
                  <a:ext uri="{FF2B5EF4-FFF2-40B4-BE49-F238E27FC236}">
                    <a16:creationId xmlns:a16="http://schemas.microsoft.com/office/drawing/2014/main" id="{2F9B0A21-CEB0-4EDA-B0B3-64704F9FD338}"/>
                  </a:ext>
                </a:extLst>
              </p:cNvPr>
              <p:cNvCxnSpPr/>
              <p:nvPr/>
            </p:nvCxnSpPr>
            <p:spPr>
              <a:xfrm flipH="1">
                <a:off x="5768457" y="3676558"/>
                <a:ext cx="1185846" cy="0"/>
              </a:xfrm>
              <a:prstGeom prst="line">
                <a:avLst/>
              </a:prstGeom>
              <a:noFill/>
              <a:ln w="25400" cap="flat" cmpd="sng" algn="ctr">
                <a:solidFill>
                  <a:srgbClr val="FFFFFF">
                    <a:lumMod val="75000"/>
                  </a:srgbClr>
                </a:solidFill>
                <a:prstDash val="solid"/>
              </a:ln>
              <a:effectLst/>
            </p:spPr>
          </p:cxnSp>
          <p:sp>
            <p:nvSpPr>
              <p:cNvPr id="59" name="Oval 58">
                <a:extLst>
                  <a:ext uri="{FF2B5EF4-FFF2-40B4-BE49-F238E27FC236}">
                    <a16:creationId xmlns:a16="http://schemas.microsoft.com/office/drawing/2014/main" id="{D08FDE7B-2AAE-447D-A1D5-DC0B17018C3E}"/>
                  </a:ext>
                </a:extLst>
              </p:cNvPr>
              <p:cNvSpPr/>
              <p:nvPr/>
            </p:nvSpPr>
            <p:spPr>
              <a:xfrm flipH="1">
                <a:off x="6907410" y="3641680"/>
                <a:ext cx="69756" cy="69756"/>
              </a:xfrm>
              <a:prstGeom prst="ellipse">
                <a:avLst/>
              </a:prstGeom>
              <a:solidFill>
                <a:srgbClr val="7DC202"/>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B5C2E5"/>
                  </a:solidFill>
                  <a:effectLst/>
                  <a:uLnTx/>
                  <a:uFillTx/>
                  <a:latin typeface="Arial"/>
                  <a:ea typeface="+mn-ea"/>
                  <a:cs typeface="Times New Roman" pitchFamily="18" charset="0"/>
                </a:endParaRPr>
              </a:p>
            </p:txBody>
          </p:sp>
          <p:sp>
            <p:nvSpPr>
              <p:cNvPr id="60" name="Oval 59">
                <a:extLst>
                  <a:ext uri="{FF2B5EF4-FFF2-40B4-BE49-F238E27FC236}">
                    <a16:creationId xmlns:a16="http://schemas.microsoft.com/office/drawing/2014/main" id="{348BB14D-CBE2-4403-BB21-DEA00D189CF1}"/>
                  </a:ext>
                </a:extLst>
              </p:cNvPr>
              <p:cNvSpPr/>
              <p:nvPr/>
            </p:nvSpPr>
            <p:spPr>
              <a:xfrm flipH="1">
                <a:off x="5741757" y="3643508"/>
                <a:ext cx="69756" cy="69756"/>
              </a:xfrm>
              <a:prstGeom prst="ellipse">
                <a:avLst/>
              </a:prstGeom>
              <a:solidFill>
                <a:srgbClr val="7DC202"/>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B5C2E5"/>
                  </a:solidFill>
                  <a:effectLst/>
                  <a:uLnTx/>
                  <a:uFillTx/>
                  <a:latin typeface="Arial"/>
                  <a:ea typeface="+mn-ea"/>
                  <a:cs typeface="Times New Roman" pitchFamily="18" charset="0"/>
                </a:endParaRPr>
              </a:p>
            </p:txBody>
          </p:sp>
          <p:sp>
            <p:nvSpPr>
              <p:cNvPr id="61" name="Oval 60">
                <a:extLst>
                  <a:ext uri="{FF2B5EF4-FFF2-40B4-BE49-F238E27FC236}">
                    <a16:creationId xmlns:a16="http://schemas.microsoft.com/office/drawing/2014/main" id="{15D3EA08-BB4C-4D3A-93C9-0510139D3FC7}"/>
                  </a:ext>
                </a:extLst>
              </p:cNvPr>
              <p:cNvSpPr/>
              <p:nvPr/>
            </p:nvSpPr>
            <p:spPr>
              <a:xfrm flipH="1">
                <a:off x="4885449" y="3330629"/>
                <a:ext cx="696605" cy="696605"/>
              </a:xfrm>
              <a:prstGeom prst="ellipse">
                <a:avLst/>
              </a:prstGeom>
              <a:solidFill>
                <a:srgbClr val="7DC202"/>
              </a:solid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B5C2E5"/>
                  </a:solidFill>
                  <a:effectLst/>
                  <a:uLnTx/>
                  <a:uFillTx/>
                  <a:latin typeface="Arial"/>
                  <a:ea typeface="+mn-ea"/>
                  <a:cs typeface="Times New Roman" pitchFamily="18" charset="0"/>
                </a:endParaRPr>
              </a:p>
            </p:txBody>
          </p:sp>
          <p:sp>
            <p:nvSpPr>
              <p:cNvPr id="62" name="Rectangle 61">
                <a:extLst>
                  <a:ext uri="{FF2B5EF4-FFF2-40B4-BE49-F238E27FC236}">
                    <a16:creationId xmlns:a16="http://schemas.microsoft.com/office/drawing/2014/main" id="{45409C3F-5BC3-470F-9F30-2DD371129475}"/>
                  </a:ext>
                </a:extLst>
              </p:cNvPr>
              <p:cNvSpPr/>
              <p:nvPr/>
            </p:nvSpPr>
            <p:spPr>
              <a:xfrm>
                <a:off x="941386" y="3360649"/>
                <a:ext cx="3717903" cy="367511"/>
              </a:xfrm>
              <a:prstGeom prst="rect">
                <a:avLst/>
              </a:prstGeom>
            </p:spPr>
            <p:txBody>
              <a:bodyPr wrap="square">
                <a:spAutoFit/>
              </a:bodyPr>
              <a:lstStyle/>
              <a:p>
                <a:pPr>
                  <a:spcBef>
                    <a:spcPts val="0"/>
                  </a:spcBef>
                  <a:spcAft>
                    <a:spcPts val="600"/>
                  </a:spcAft>
                  <a:buClr>
                    <a:srgbClr val="4D89C4"/>
                  </a:buClr>
                  <a:buSzPct val="100000"/>
                  <a:defRPr/>
                </a:pPr>
                <a:r>
                  <a:rPr lang="en-US" sz="1600" kern="0" dirty="0">
                    <a:solidFill>
                      <a:schemeClr val="bg1">
                        <a:lumMod val="50000"/>
                      </a:schemeClr>
                    </a:solidFill>
                    <a:latin typeface="Arial" pitchFamily="34" charset="0"/>
                    <a:cs typeface="Arial" pitchFamily="34" charset="0"/>
                  </a:rPr>
                  <a:t>Tax free cash 3 x pension </a:t>
                </a:r>
              </a:p>
            </p:txBody>
          </p:sp>
        </p:grpSp>
        <p:grpSp>
          <p:nvGrpSpPr>
            <p:cNvPr id="43" name="Group 42">
              <a:extLst>
                <a:ext uri="{FF2B5EF4-FFF2-40B4-BE49-F238E27FC236}">
                  <a16:creationId xmlns:a16="http://schemas.microsoft.com/office/drawing/2014/main" id="{2BF7C829-B311-46A1-B3C1-2FE4BE601072}"/>
                </a:ext>
              </a:extLst>
            </p:cNvPr>
            <p:cNvGrpSpPr/>
            <p:nvPr/>
          </p:nvGrpSpPr>
          <p:grpSpPr>
            <a:xfrm>
              <a:off x="687733" y="4623021"/>
              <a:ext cx="6800743" cy="1194488"/>
              <a:chOff x="687733" y="4623021"/>
              <a:chExt cx="6800743" cy="1194488"/>
            </a:xfrm>
          </p:grpSpPr>
          <p:cxnSp>
            <p:nvCxnSpPr>
              <p:cNvPr id="52" name="Straight Connector 51">
                <a:extLst>
                  <a:ext uri="{FF2B5EF4-FFF2-40B4-BE49-F238E27FC236}">
                    <a16:creationId xmlns:a16="http://schemas.microsoft.com/office/drawing/2014/main" id="{6FB3423B-BDB0-4B41-957F-F1D8CEE7C2C9}"/>
                  </a:ext>
                </a:extLst>
              </p:cNvPr>
              <p:cNvCxnSpPr/>
              <p:nvPr/>
            </p:nvCxnSpPr>
            <p:spPr>
              <a:xfrm flipH="1">
                <a:off x="6279767" y="4971324"/>
                <a:ext cx="1185846" cy="0"/>
              </a:xfrm>
              <a:prstGeom prst="line">
                <a:avLst/>
              </a:prstGeom>
              <a:noFill/>
              <a:ln w="25400" cap="flat" cmpd="sng" algn="ctr">
                <a:solidFill>
                  <a:srgbClr val="FFFFFF">
                    <a:lumMod val="75000"/>
                  </a:srgbClr>
                </a:solidFill>
                <a:prstDash val="solid"/>
              </a:ln>
              <a:effectLst/>
            </p:spPr>
          </p:cxnSp>
          <p:sp>
            <p:nvSpPr>
              <p:cNvPr id="53" name="Oval 52">
                <a:extLst>
                  <a:ext uri="{FF2B5EF4-FFF2-40B4-BE49-F238E27FC236}">
                    <a16:creationId xmlns:a16="http://schemas.microsoft.com/office/drawing/2014/main" id="{C9D39FAF-57FD-4664-B856-71EE03EB37D0}"/>
                  </a:ext>
                </a:extLst>
              </p:cNvPr>
              <p:cNvSpPr/>
              <p:nvPr/>
            </p:nvSpPr>
            <p:spPr>
              <a:xfrm flipH="1">
                <a:off x="7418720" y="4936447"/>
                <a:ext cx="69756" cy="69756"/>
              </a:xfrm>
              <a:prstGeom prst="ellipse">
                <a:avLst/>
              </a:prstGeom>
              <a:solidFill>
                <a:srgbClr val="00A2E2"/>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B5C2E5"/>
                  </a:solidFill>
                  <a:effectLst/>
                  <a:uLnTx/>
                  <a:uFillTx/>
                  <a:latin typeface="Arial"/>
                  <a:ea typeface="+mn-ea"/>
                  <a:cs typeface="Times New Roman" pitchFamily="18" charset="0"/>
                </a:endParaRPr>
              </a:p>
            </p:txBody>
          </p:sp>
          <p:sp>
            <p:nvSpPr>
              <p:cNvPr id="54" name="Oval 53">
                <a:extLst>
                  <a:ext uri="{FF2B5EF4-FFF2-40B4-BE49-F238E27FC236}">
                    <a16:creationId xmlns:a16="http://schemas.microsoft.com/office/drawing/2014/main" id="{D714D05E-4966-4619-9CD8-9CD6CBAFCB8E}"/>
                  </a:ext>
                </a:extLst>
              </p:cNvPr>
              <p:cNvSpPr/>
              <p:nvPr/>
            </p:nvSpPr>
            <p:spPr>
              <a:xfrm flipH="1">
                <a:off x="6253067" y="4938275"/>
                <a:ext cx="69756" cy="69756"/>
              </a:xfrm>
              <a:prstGeom prst="ellipse">
                <a:avLst/>
              </a:prstGeom>
              <a:solidFill>
                <a:srgbClr val="00A2E2"/>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B5C2E5"/>
                  </a:solidFill>
                  <a:effectLst/>
                  <a:uLnTx/>
                  <a:uFillTx/>
                  <a:latin typeface="Arial"/>
                  <a:ea typeface="+mn-ea"/>
                  <a:cs typeface="Times New Roman" pitchFamily="18" charset="0"/>
                </a:endParaRPr>
              </a:p>
            </p:txBody>
          </p:sp>
          <p:sp>
            <p:nvSpPr>
              <p:cNvPr id="55" name="Oval 54">
                <a:extLst>
                  <a:ext uri="{FF2B5EF4-FFF2-40B4-BE49-F238E27FC236}">
                    <a16:creationId xmlns:a16="http://schemas.microsoft.com/office/drawing/2014/main" id="{388A2845-C07C-4934-8E7E-550403432EF7}"/>
                  </a:ext>
                </a:extLst>
              </p:cNvPr>
              <p:cNvSpPr/>
              <p:nvPr/>
            </p:nvSpPr>
            <p:spPr>
              <a:xfrm flipH="1">
                <a:off x="5448275" y="4623021"/>
                <a:ext cx="696605" cy="696605"/>
              </a:xfrm>
              <a:prstGeom prst="ellipse">
                <a:avLst/>
              </a:prstGeom>
              <a:solidFill>
                <a:srgbClr val="00A2E2"/>
              </a:solid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B5C2E5"/>
                  </a:solidFill>
                  <a:effectLst/>
                  <a:uLnTx/>
                  <a:uFillTx/>
                  <a:latin typeface="Arial"/>
                  <a:ea typeface="+mn-ea"/>
                  <a:cs typeface="Times New Roman" pitchFamily="18" charset="0"/>
                </a:endParaRPr>
              </a:p>
            </p:txBody>
          </p:sp>
          <p:sp>
            <p:nvSpPr>
              <p:cNvPr id="56" name="Rectangle 55">
                <a:extLst>
                  <a:ext uri="{FF2B5EF4-FFF2-40B4-BE49-F238E27FC236}">
                    <a16:creationId xmlns:a16="http://schemas.microsoft.com/office/drawing/2014/main" id="{B68A1661-9B90-474C-BBD3-AA290DF910D9}"/>
                  </a:ext>
                </a:extLst>
              </p:cNvPr>
              <p:cNvSpPr/>
              <p:nvPr/>
            </p:nvSpPr>
            <p:spPr>
              <a:xfrm>
                <a:off x="687733" y="4648156"/>
                <a:ext cx="4566688" cy="1169353"/>
              </a:xfrm>
              <a:prstGeom prst="rect">
                <a:avLst/>
              </a:prstGeom>
            </p:spPr>
            <p:txBody>
              <a:bodyPr wrap="square">
                <a:spAutoFit/>
              </a:bodyPr>
              <a:lstStyle/>
              <a:p>
                <a:pPr>
                  <a:spcBef>
                    <a:spcPts val="0"/>
                  </a:spcBef>
                  <a:spcAft>
                    <a:spcPts val="600"/>
                  </a:spcAft>
                  <a:buClr>
                    <a:srgbClr val="4D89C4"/>
                  </a:buClr>
                  <a:buSzPct val="100000"/>
                </a:pPr>
                <a:r>
                  <a:rPr lang="en-US" sz="1600" kern="0" dirty="0">
                    <a:solidFill>
                      <a:schemeClr val="bg1">
                        <a:lumMod val="50000"/>
                      </a:schemeClr>
                    </a:solidFill>
                    <a:latin typeface="Arial" pitchFamily="34" charset="0"/>
                    <a:cs typeface="Arial" pitchFamily="34" charset="0"/>
                  </a:rPr>
                  <a:t>Benefits can be paid from age 60 without any reductions for members with 25+ Years of Scheme Service or from the 31</a:t>
                </a:r>
                <a:r>
                  <a:rPr lang="en-US" sz="1600" kern="0" baseline="30000" dirty="0">
                    <a:solidFill>
                      <a:schemeClr val="bg1">
                        <a:lumMod val="50000"/>
                      </a:schemeClr>
                    </a:solidFill>
                    <a:latin typeface="Arial" pitchFamily="34" charset="0"/>
                    <a:cs typeface="Arial" pitchFamily="34" charset="0"/>
                  </a:rPr>
                  <a:t>st</a:t>
                </a:r>
                <a:r>
                  <a:rPr lang="en-US" sz="1600" kern="0" dirty="0">
                    <a:solidFill>
                      <a:schemeClr val="bg1">
                        <a:lumMod val="50000"/>
                      </a:schemeClr>
                    </a:solidFill>
                    <a:latin typeface="Arial" pitchFamily="34" charset="0"/>
                    <a:cs typeface="Arial" pitchFamily="34" charset="0"/>
                  </a:rPr>
                  <a:t> July after reaching age 65 otherwise</a:t>
                </a:r>
              </a:p>
            </p:txBody>
          </p:sp>
          <p:pic>
            <p:nvPicPr>
              <p:cNvPr id="57" name="Picture 56">
                <a:extLst>
                  <a:ext uri="{FF2B5EF4-FFF2-40B4-BE49-F238E27FC236}">
                    <a16:creationId xmlns:a16="http://schemas.microsoft.com/office/drawing/2014/main" id="{9B6F3CD8-BADC-4042-96D7-555AD1B90709}"/>
                  </a:ext>
                </a:extLst>
              </p:cNvPr>
              <p:cNvPicPr>
                <a:picLocks noChangeAspect="1"/>
              </p:cNvPicPr>
              <p:nvPr/>
            </p:nvPicPr>
            <p:blipFill>
              <a:blip r:embed="rId2"/>
              <a:stretch>
                <a:fillRect/>
              </a:stretch>
            </p:blipFill>
            <p:spPr>
              <a:xfrm>
                <a:off x="5601473" y="4710140"/>
                <a:ext cx="411201" cy="480987"/>
              </a:xfrm>
              <a:prstGeom prst="rect">
                <a:avLst/>
              </a:prstGeom>
            </p:spPr>
          </p:pic>
        </p:grpSp>
        <p:grpSp>
          <p:nvGrpSpPr>
            <p:cNvPr id="44" name="Group 43">
              <a:extLst>
                <a:ext uri="{FF2B5EF4-FFF2-40B4-BE49-F238E27FC236}">
                  <a16:creationId xmlns:a16="http://schemas.microsoft.com/office/drawing/2014/main" id="{5D2F894C-C39B-4337-8C30-DD7B02D86EAC}"/>
                </a:ext>
              </a:extLst>
            </p:cNvPr>
            <p:cNvGrpSpPr/>
            <p:nvPr/>
          </p:nvGrpSpPr>
          <p:grpSpPr>
            <a:xfrm>
              <a:off x="5372791" y="2065949"/>
              <a:ext cx="2091717" cy="696605"/>
              <a:chOff x="5372791" y="2065949"/>
              <a:chExt cx="2091717" cy="696605"/>
            </a:xfrm>
          </p:grpSpPr>
          <p:cxnSp>
            <p:nvCxnSpPr>
              <p:cNvPr id="46" name="Straight Connector 45">
                <a:extLst>
                  <a:ext uri="{FF2B5EF4-FFF2-40B4-BE49-F238E27FC236}">
                    <a16:creationId xmlns:a16="http://schemas.microsoft.com/office/drawing/2014/main" id="{C38B817C-3960-4E0D-9405-9499E8A56310}"/>
                  </a:ext>
                </a:extLst>
              </p:cNvPr>
              <p:cNvCxnSpPr/>
              <p:nvPr/>
            </p:nvCxnSpPr>
            <p:spPr>
              <a:xfrm flipH="1">
                <a:off x="6255799" y="2412424"/>
                <a:ext cx="1185846" cy="0"/>
              </a:xfrm>
              <a:prstGeom prst="line">
                <a:avLst/>
              </a:prstGeom>
              <a:noFill/>
              <a:ln w="25400" cap="flat" cmpd="sng" algn="ctr">
                <a:solidFill>
                  <a:srgbClr val="FFFFFF">
                    <a:lumMod val="75000"/>
                  </a:srgbClr>
                </a:solidFill>
                <a:prstDash val="solid"/>
              </a:ln>
              <a:effectLst/>
            </p:spPr>
          </p:cxnSp>
          <p:sp>
            <p:nvSpPr>
              <p:cNvPr id="47" name="Oval 46">
                <a:extLst>
                  <a:ext uri="{FF2B5EF4-FFF2-40B4-BE49-F238E27FC236}">
                    <a16:creationId xmlns:a16="http://schemas.microsoft.com/office/drawing/2014/main" id="{8FCA489D-D7DD-4166-81E2-4704753914B7}"/>
                  </a:ext>
                </a:extLst>
              </p:cNvPr>
              <p:cNvSpPr/>
              <p:nvPr/>
            </p:nvSpPr>
            <p:spPr>
              <a:xfrm flipH="1">
                <a:off x="7394752" y="2377546"/>
                <a:ext cx="69756" cy="69756"/>
              </a:xfrm>
              <a:prstGeom prst="ellipse">
                <a:avLst/>
              </a:prstGeom>
              <a:solidFill>
                <a:srgbClr val="9875A7"/>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B5C2E5"/>
                  </a:solidFill>
                  <a:effectLst/>
                  <a:uLnTx/>
                  <a:uFillTx/>
                  <a:latin typeface="Arial"/>
                  <a:ea typeface="+mn-ea"/>
                  <a:cs typeface="Times New Roman" pitchFamily="18" charset="0"/>
                </a:endParaRPr>
              </a:p>
            </p:txBody>
          </p:sp>
          <p:sp>
            <p:nvSpPr>
              <p:cNvPr id="48" name="Oval 47">
                <a:extLst>
                  <a:ext uri="{FF2B5EF4-FFF2-40B4-BE49-F238E27FC236}">
                    <a16:creationId xmlns:a16="http://schemas.microsoft.com/office/drawing/2014/main" id="{4BC029C2-F9E0-4EAA-96C5-E74906B717CA}"/>
                  </a:ext>
                </a:extLst>
              </p:cNvPr>
              <p:cNvSpPr/>
              <p:nvPr/>
            </p:nvSpPr>
            <p:spPr>
              <a:xfrm flipH="1">
                <a:off x="6229099" y="2379374"/>
                <a:ext cx="69756" cy="69756"/>
              </a:xfrm>
              <a:prstGeom prst="ellipse">
                <a:avLst/>
              </a:prstGeom>
              <a:solidFill>
                <a:srgbClr val="9875A7"/>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B5C2E5"/>
                  </a:solidFill>
                  <a:effectLst/>
                  <a:uLnTx/>
                  <a:uFillTx/>
                  <a:latin typeface="Arial"/>
                  <a:ea typeface="+mn-ea"/>
                  <a:cs typeface="Times New Roman" pitchFamily="18" charset="0"/>
                </a:endParaRPr>
              </a:p>
            </p:txBody>
          </p:sp>
          <p:sp>
            <p:nvSpPr>
              <p:cNvPr id="49" name="Oval 48">
                <a:extLst>
                  <a:ext uri="{FF2B5EF4-FFF2-40B4-BE49-F238E27FC236}">
                    <a16:creationId xmlns:a16="http://schemas.microsoft.com/office/drawing/2014/main" id="{217CF60F-7020-4B93-A0F0-3D5629DA616E}"/>
                  </a:ext>
                </a:extLst>
              </p:cNvPr>
              <p:cNvSpPr/>
              <p:nvPr/>
            </p:nvSpPr>
            <p:spPr>
              <a:xfrm flipH="1">
                <a:off x="5372791" y="2065949"/>
                <a:ext cx="696605" cy="696605"/>
              </a:xfrm>
              <a:prstGeom prst="ellipse">
                <a:avLst/>
              </a:prstGeom>
              <a:solidFill>
                <a:srgbClr val="9875A7"/>
              </a:solid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B5C2E5"/>
                  </a:solidFill>
                  <a:effectLst/>
                  <a:uLnTx/>
                  <a:uFillTx/>
                  <a:latin typeface="Arial"/>
                  <a:ea typeface="+mn-ea"/>
                  <a:cs typeface="Times New Roman" pitchFamily="18" charset="0"/>
                </a:endParaRPr>
              </a:p>
            </p:txBody>
          </p:sp>
        </p:grpSp>
        <p:sp>
          <p:nvSpPr>
            <p:cNvPr id="45" name="Rectangle 44">
              <a:extLst>
                <a:ext uri="{FF2B5EF4-FFF2-40B4-BE49-F238E27FC236}">
                  <a16:creationId xmlns:a16="http://schemas.microsoft.com/office/drawing/2014/main" id="{D5040BAD-225C-4492-97A8-D13F0EE3FA4B}"/>
                </a:ext>
              </a:extLst>
            </p:cNvPr>
            <p:cNvSpPr/>
            <p:nvPr/>
          </p:nvSpPr>
          <p:spPr>
            <a:xfrm>
              <a:off x="215900" y="1191044"/>
              <a:ext cx="202007" cy="434332"/>
            </a:xfrm>
            <a:prstGeom prst="rect">
              <a:avLst/>
            </a:prstGeom>
          </p:spPr>
          <p:txBody>
            <a:bodyPr wrap="none">
              <a:spAutoFit/>
            </a:bodyPr>
            <a:lstStyle/>
            <a:p>
              <a:endParaRPr lang="en-GB" sz="2000" dirty="0"/>
            </a:p>
          </p:txBody>
        </p:sp>
      </p:grpSp>
      <p:pic>
        <p:nvPicPr>
          <p:cNvPr id="33" name="Picture 32">
            <a:extLst>
              <a:ext uri="{FF2B5EF4-FFF2-40B4-BE49-F238E27FC236}">
                <a16:creationId xmlns:a16="http://schemas.microsoft.com/office/drawing/2014/main" id="{5AD5700B-569A-4B97-A00C-D0DCEC584839}"/>
              </a:ext>
            </a:extLst>
          </p:cNvPr>
          <p:cNvPicPr>
            <a:picLocks noChangeAspect="1"/>
          </p:cNvPicPr>
          <p:nvPr/>
        </p:nvPicPr>
        <p:blipFill rotWithShape="1">
          <a:blip r:embed="rId3"/>
          <a:srcRect r="60146"/>
          <a:stretch/>
        </p:blipFill>
        <p:spPr>
          <a:xfrm>
            <a:off x="5335339" y="2456279"/>
            <a:ext cx="225154" cy="387315"/>
          </a:xfrm>
          <a:prstGeom prst="rect">
            <a:avLst/>
          </a:prstGeom>
        </p:spPr>
      </p:pic>
      <p:sp>
        <p:nvSpPr>
          <p:cNvPr id="34" name="TextBox 33">
            <a:extLst>
              <a:ext uri="{FF2B5EF4-FFF2-40B4-BE49-F238E27FC236}">
                <a16:creationId xmlns:a16="http://schemas.microsoft.com/office/drawing/2014/main" id="{1C12E378-2304-46BD-BC1F-EDE56F00EAC9}"/>
              </a:ext>
            </a:extLst>
          </p:cNvPr>
          <p:cNvSpPr txBox="1"/>
          <p:nvPr/>
        </p:nvSpPr>
        <p:spPr>
          <a:xfrm>
            <a:off x="7107347" y="3391772"/>
            <a:ext cx="1524492" cy="461665"/>
          </a:xfrm>
          <a:prstGeom prst="rect">
            <a:avLst/>
          </a:prstGeom>
          <a:noFill/>
        </p:spPr>
        <p:txBody>
          <a:bodyPr wrap="square" rtlCol="0">
            <a:spAutoFit/>
          </a:bodyPr>
          <a:lstStyle/>
          <a:p>
            <a:pPr fontAlgn="auto">
              <a:spcBef>
                <a:spcPts val="0"/>
              </a:spcBef>
              <a:spcAft>
                <a:spcPts val="0"/>
              </a:spcAft>
              <a:defRPr/>
            </a:pPr>
            <a:r>
              <a:rPr lang="en-GB" sz="2400" b="1" dirty="0">
                <a:solidFill>
                  <a:schemeClr val="bg1">
                    <a:lumMod val="50000"/>
                  </a:schemeClr>
                </a:solidFill>
                <a:latin typeface="Arial"/>
                <a:cs typeface="+mn-cs"/>
              </a:rPr>
              <a:t>UBPAS</a:t>
            </a:r>
          </a:p>
        </p:txBody>
      </p:sp>
      <p:pic>
        <p:nvPicPr>
          <p:cNvPr id="35" name="Picture 34">
            <a:extLst>
              <a:ext uri="{FF2B5EF4-FFF2-40B4-BE49-F238E27FC236}">
                <a16:creationId xmlns:a16="http://schemas.microsoft.com/office/drawing/2014/main" id="{1EF92EDB-8E1A-4C88-AFD0-4E7630D10220}"/>
              </a:ext>
            </a:extLst>
          </p:cNvPr>
          <p:cNvPicPr>
            <a:picLocks noChangeAspect="1"/>
          </p:cNvPicPr>
          <p:nvPr/>
        </p:nvPicPr>
        <p:blipFill>
          <a:blip r:embed="rId4"/>
          <a:stretch>
            <a:fillRect/>
          </a:stretch>
        </p:blipFill>
        <p:spPr>
          <a:xfrm>
            <a:off x="4846451" y="3677827"/>
            <a:ext cx="322002" cy="471305"/>
          </a:xfrm>
          <a:prstGeom prst="rect">
            <a:avLst/>
          </a:prstGeom>
        </p:spPr>
      </p:pic>
      <p:graphicFrame>
        <p:nvGraphicFramePr>
          <p:cNvPr id="5" name="Table 4">
            <a:extLst>
              <a:ext uri="{FF2B5EF4-FFF2-40B4-BE49-F238E27FC236}">
                <a16:creationId xmlns:a16="http://schemas.microsoft.com/office/drawing/2014/main" id="{400D8662-E2D0-4042-9AE0-D355CB83CF1C}"/>
              </a:ext>
            </a:extLst>
          </p:cNvPr>
          <p:cNvGraphicFramePr>
            <a:graphicFrameLocks noGrp="1"/>
          </p:cNvGraphicFramePr>
          <p:nvPr>
            <p:extLst>
              <p:ext uri="{D42A27DB-BD31-4B8C-83A1-F6EECF244321}">
                <p14:modId xmlns:p14="http://schemas.microsoft.com/office/powerpoint/2010/main" val="2577060982"/>
              </p:ext>
            </p:extLst>
          </p:nvPr>
        </p:nvGraphicFramePr>
        <p:xfrm>
          <a:off x="1146412" y="1283691"/>
          <a:ext cx="3700039" cy="1760220"/>
        </p:xfrm>
        <a:graphic>
          <a:graphicData uri="http://schemas.openxmlformats.org/drawingml/2006/table">
            <a:tbl>
              <a:tblPr firstRow="1" bandRow="1">
                <a:tableStyleId>{5C22544A-7EE6-4342-B048-85BDC9FD1C3A}</a:tableStyleId>
              </a:tblPr>
              <a:tblGrid>
                <a:gridCol w="2245057">
                  <a:extLst>
                    <a:ext uri="{9D8B030D-6E8A-4147-A177-3AD203B41FA5}">
                      <a16:colId xmlns:a16="http://schemas.microsoft.com/office/drawing/2014/main" val="1609193904"/>
                    </a:ext>
                  </a:extLst>
                </a:gridCol>
                <a:gridCol w="1454982">
                  <a:extLst>
                    <a:ext uri="{9D8B030D-6E8A-4147-A177-3AD203B41FA5}">
                      <a16:colId xmlns:a16="http://schemas.microsoft.com/office/drawing/2014/main" val="211479374"/>
                    </a:ext>
                  </a:extLst>
                </a:gridCol>
              </a:tblGrid>
              <a:tr h="210739">
                <a:tc>
                  <a:txBody>
                    <a:bodyPr/>
                    <a:lstStyle/>
                    <a:p>
                      <a:r>
                        <a:rPr lang="en-GB" sz="1050" dirty="0">
                          <a:latin typeface="Arial" panose="020B0604020202020204" pitchFamily="34" charset="0"/>
                          <a:cs typeface="Arial" panose="020B0604020202020204" pitchFamily="34" charset="0"/>
                        </a:rPr>
                        <a:t>Pension income built up on rate</a:t>
                      </a:r>
                    </a:p>
                  </a:txBody>
                  <a:tcPr>
                    <a:solidFill>
                      <a:srgbClr val="BF2C37"/>
                    </a:solidFill>
                  </a:tcPr>
                </a:tc>
                <a:tc>
                  <a:txBody>
                    <a:bodyPr/>
                    <a:lstStyle/>
                    <a:p>
                      <a:r>
                        <a:rPr lang="en-GB" sz="1050" dirty="0">
                          <a:latin typeface="Arial" panose="020B0604020202020204" pitchFamily="34" charset="0"/>
                          <a:cs typeface="Arial" panose="020B0604020202020204" pitchFamily="34" charset="0"/>
                        </a:rPr>
                        <a:t>Your contribution</a:t>
                      </a:r>
                    </a:p>
                  </a:txBody>
                  <a:tcPr>
                    <a:solidFill>
                      <a:srgbClr val="BF2C37"/>
                    </a:solidFill>
                  </a:tcPr>
                </a:tc>
                <a:extLst>
                  <a:ext uri="{0D108BD9-81ED-4DB2-BD59-A6C34878D82A}">
                    <a16:rowId xmlns:a16="http://schemas.microsoft.com/office/drawing/2014/main" val="1775655645"/>
                  </a:ext>
                </a:extLst>
              </a:tr>
              <a:tr h="232232">
                <a:tc>
                  <a:txBody>
                    <a:bodyPr/>
                    <a:lstStyle/>
                    <a:p>
                      <a:pPr algn="ctr"/>
                      <a:r>
                        <a:rPr lang="en-US" sz="1050" kern="0" dirty="0">
                          <a:solidFill>
                            <a:schemeClr val="bg1">
                              <a:lumMod val="50000"/>
                            </a:schemeClr>
                          </a:solidFill>
                          <a:latin typeface="Arial" pitchFamily="34" charset="0"/>
                          <a:cs typeface="Arial" pitchFamily="34" charset="0"/>
                        </a:rPr>
                        <a:t>1/150</a:t>
                      </a:r>
                      <a:r>
                        <a:rPr lang="en-US" sz="1050" kern="0" baseline="30000" dirty="0">
                          <a:solidFill>
                            <a:schemeClr val="bg1">
                              <a:lumMod val="50000"/>
                            </a:schemeClr>
                          </a:solidFill>
                          <a:latin typeface="Arial" pitchFamily="34" charset="0"/>
                          <a:cs typeface="Arial" pitchFamily="34" charset="0"/>
                        </a:rPr>
                        <a:t>th</a:t>
                      </a:r>
                      <a:endParaRPr lang="en-GB" sz="1050"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sz="1050" kern="0" dirty="0">
                          <a:solidFill>
                            <a:schemeClr val="bg1">
                              <a:lumMod val="50000"/>
                            </a:schemeClr>
                          </a:solidFill>
                          <a:latin typeface="Arial" pitchFamily="34" charset="0"/>
                          <a:cs typeface="Arial" pitchFamily="34" charset="0"/>
                        </a:rPr>
                        <a:t>9%</a:t>
                      </a:r>
                      <a:endParaRPr lang="en-GB" sz="1050"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9922808"/>
                  </a:ext>
                </a:extLst>
              </a:tr>
              <a:tr h="232232">
                <a:tc>
                  <a:txBody>
                    <a:bodyPr/>
                    <a:lstStyle/>
                    <a:p>
                      <a:pPr algn="ctr"/>
                      <a:r>
                        <a:rPr lang="en-US" sz="1050" kern="0" dirty="0">
                          <a:solidFill>
                            <a:schemeClr val="bg1">
                              <a:lumMod val="50000"/>
                            </a:schemeClr>
                          </a:solidFill>
                          <a:latin typeface="Arial" pitchFamily="34" charset="0"/>
                          <a:cs typeface="Arial" pitchFamily="34" charset="0"/>
                        </a:rPr>
                        <a:t>1/135</a:t>
                      </a:r>
                      <a:r>
                        <a:rPr lang="en-US" sz="1050" kern="0" baseline="30000" dirty="0">
                          <a:solidFill>
                            <a:schemeClr val="bg1">
                              <a:lumMod val="50000"/>
                            </a:schemeClr>
                          </a:solidFill>
                          <a:latin typeface="Arial" pitchFamily="34" charset="0"/>
                          <a:cs typeface="Arial" pitchFamily="34" charset="0"/>
                        </a:rPr>
                        <a:t>th</a:t>
                      </a:r>
                      <a:endParaRPr lang="en-GB" sz="105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kern="0" dirty="0">
                          <a:solidFill>
                            <a:schemeClr val="bg1">
                              <a:lumMod val="50000"/>
                            </a:schemeClr>
                          </a:solidFill>
                          <a:latin typeface="Arial" pitchFamily="34" charset="0"/>
                          <a:cs typeface="Arial" pitchFamily="34" charset="0"/>
                        </a:rPr>
                        <a:t>11%</a:t>
                      </a:r>
                      <a:endParaRPr lang="en-GB" sz="105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9470240"/>
                  </a:ext>
                </a:extLst>
              </a:tr>
              <a:tr h="232232">
                <a:tc>
                  <a:txBody>
                    <a:bodyPr/>
                    <a:lstStyle/>
                    <a:p>
                      <a:pPr algn="ctr"/>
                      <a:r>
                        <a:rPr lang="en-US" sz="1050" kern="0" dirty="0">
                          <a:solidFill>
                            <a:schemeClr val="bg1">
                              <a:lumMod val="50000"/>
                            </a:schemeClr>
                          </a:solidFill>
                          <a:latin typeface="Arial" pitchFamily="34" charset="0"/>
                          <a:cs typeface="Arial" pitchFamily="34" charset="0"/>
                        </a:rPr>
                        <a:t>1/125</a:t>
                      </a:r>
                      <a:r>
                        <a:rPr lang="en-US" sz="1050" kern="0" baseline="30000" dirty="0">
                          <a:solidFill>
                            <a:schemeClr val="bg1">
                              <a:lumMod val="50000"/>
                            </a:schemeClr>
                          </a:solidFill>
                          <a:latin typeface="Arial" pitchFamily="34" charset="0"/>
                          <a:cs typeface="Arial" pitchFamily="34" charset="0"/>
                        </a:rPr>
                        <a:t>th</a:t>
                      </a:r>
                      <a:endParaRPr lang="en-GB" sz="105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kern="0" dirty="0">
                          <a:solidFill>
                            <a:schemeClr val="bg1">
                              <a:lumMod val="50000"/>
                            </a:schemeClr>
                          </a:solidFill>
                          <a:latin typeface="Arial" pitchFamily="34" charset="0"/>
                          <a:cs typeface="Arial" pitchFamily="34" charset="0"/>
                        </a:rPr>
                        <a:t>14%</a:t>
                      </a:r>
                      <a:endParaRPr lang="en-GB" sz="105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6858239"/>
                  </a:ext>
                </a:extLst>
              </a:tr>
              <a:tr h="232232">
                <a:tc>
                  <a:txBody>
                    <a:bodyPr/>
                    <a:lstStyle/>
                    <a:p>
                      <a:pPr algn="ctr"/>
                      <a:r>
                        <a:rPr lang="en-US" sz="1050" kern="0" dirty="0">
                          <a:solidFill>
                            <a:schemeClr val="bg1">
                              <a:lumMod val="50000"/>
                            </a:schemeClr>
                          </a:solidFill>
                          <a:latin typeface="Arial" pitchFamily="34" charset="0"/>
                          <a:cs typeface="Arial" pitchFamily="34" charset="0"/>
                        </a:rPr>
                        <a:t>1/110</a:t>
                      </a:r>
                      <a:r>
                        <a:rPr lang="en-US" sz="1050" kern="0" baseline="30000" dirty="0">
                          <a:solidFill>
                            <a:schemeClr val="bg1">
                              <a:lumMod val="50000"/>
                            </a:schemeClr>
                          </a:solidFill>
                          <a:latin typeface="Arial" pitchFamily="34" charset="0"/>
                          <a:cs typeface="Arial" pitchFamily="34" charset="0"/>
                        </a:rPr>
                        <a:t>th</a:t>
                      </a:r>
                      <a:endParaRPr lang="en-GB" sz="105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kern="0" dirty="0">
                          <a:solidFill>
                            <a:schemeClr val="bg1">
                              <a:lumMod val="50000"/>
                            </a:schemeClr>
                          </a:solidFill>
                          <a:latin typeface="Arial" pitchFamily="34" charset="0"/>
                          <a:cs typeface="Arial" pitchFamily="34" charset="0"/>
                        </a:rPr>
                        <a:t>17%</a:t>
                      </a:r>
                      <a:endParaRPr lang="en-GB" sz="105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3947232"/>
                  </a:ext>
                </a:extLst>
              </a:tr>
              <a:tr h="232232">
                <a:tc>
                  <a:txBody>
                    <a:bodyPr/>
                    <a:lstStyle/>
                    <a:p>
                      <a:pPr algn="ctr"/>
                      <a:r>
                        <a:rPr lang="en-US" sz="1050" kern="0" dirty="0">
                          <a:solidFill>
                            <a:schemeClr val="bg1">
                              <a:lumMod val="50000"/>
                            </a:schemeClr>
                          </a:solidFill>
                          <a:latin typeface="Arial" pitchFamily="34" charset="0"/>
                          <a:cs typeface="Arial" pitchFamily="34" charset="0"/>
                        </a:rPr>
                        <a:t>1/100</a:t>
                      </a:r>
                      <a:r>
                        <a:rPr lang="en-US" sz="1050" kern="0" baseline="30000" dirty="0">
                          <a:solidFill>
                            <a:schemeClr val="bg1">
                              <a:lumMod val="50000"/>
                            </a:schemeClr>
                          </a:solidFill>
                          <a:latin typeface="Arial" pitchFamily="34" charset="0"/>
                          <a:cs typeface="Arial" pitchFamily="34" charset="0"/>
                        </a:rPr>
                        <a:t>th</a:t>
                      </a:r>
                      <a:endParaRPr lang="en-GB" sz="105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kern="0" dirty="0">
                          <a:solidFill>
                            <a:schemeClr val="bg1">
                              <a:lumMod val="50000"/>
                            </a:schemeClr>
                          </a:solidFill>
                          <a:latin typeface="Arial" pitchFamily="34" charset="0"/>
                          <a:cs typeface="Arial" pitchFamily="34" charset="0"/>
                        </a:rPr>
                        <a:t>21%</a:t>
                      </a:r>
                      <a:endParaRPr lang="en-GB" sz="105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9601081"/>
                  </a:ext>
                </a:extLst>
              </a:tr>
              <a:tr h="2322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kern="0" dirty="0">
                          <a:solidFill>
                            <a:schemeClr val="bg1">
                              <a:lumMod val="50000"/>
                            </a:schemeClr>
                          </a:solidFill>
                          <a:latin typeface="Arial" pitchFamily="34" charset="0"/>
                          <a:cs typeface="Arial" pitchFamily="34" charset="0"/>
                        </a:rPr>
                        <a:t>1/80</a:t>
                      </a:r>
                      <a:r>
                        <a:rPr lang="en-US" sz="1050" kern="0" baseline="30000" dirty="0">
                          <a:solidFill>
                            <a:schemeClr val="bg1">
                              <a:lumMod val="50000"/>
                            </a:schemeClr>
                          </a:solidFill>
                          <a:latin typeface="Arial" pitchFamily="34" charset="0"/>
                          <a:cs typeface="Arial" pitchFamily="34" charset="0"/>
                        </a:rPr>
                        <a:t>th</a:t>
                      </a:r>
                      <a:endParaRPr lang="en-GB" sz="105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sz="1050" kern="0" dirty="0">
                          <a:solidFill>
                            <a:schemeClr val="bg1">
                              <a:lumMod val="50000"/>
                            </a:schemeClr>
                          </a:solidFill>
                          <a:latin typeface="Arial" pitchFamily="34" charset="0"/>
                          <a:cs typeface="Arial" pitchFamily="34" charset="0"/>
                        </a:rPr>
                        <a:t>28%</a:t>
                      </a:r>
                      <a:endParaRPr lang="en-GB" sz="105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929057276"/>
                  </a:ext>
                </a:extLst>
              </a:tr>
            </a:tbl>
          </a:graphicData>
        </a:graphic>
      </p:graphicFrame>
      <p:sp>
        <p:nvSpPr>
          <p:cNvPr id="32" name="Rectangle 31">
            <a:extLst>
              <a:ext uri="{FF2B5EF4-FFF2-40B4-BE49-F238E27FC236}">
                <a16:creationId xmlns:a16="http://schemas.microsoft.com/office/drawing/2014/main" id="{64C73C5C-0ACC-48DF-B4FD-FDE922DE6CDF}"/>
              </a:ext>
            </a:extLst>
          </p:cNvPr>
          <p:cNvSpPr/>
          <p:nvPr/>
        </p:nvSpPr>
        <p:spPr>
          <a:xfrm>
            <a:off x="335921" y="5723468"/>
            <a:ext cx="8463022" cy="73866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400" kern="0" dirty="0">
                <a:solidFill>
                  <a:srgbClr val="4A4383"/>
                </a:solidFill>
                <a:latin typeface="Arial" panose="020B0604020202020204" pitchFamily="34" charset="0"/>
                <a:ea typeface="ヒラギノ角ゴ Pro W3" charset="-128"/>
                <a:cs typeface="Arial" panose="020B0604020202020204" pitchFamily="34" charset="0"/>
              </a:rPr>
              <a:t>You could also pay </a:t>
            </a:r>
            <a:r>
              <a:rPr kumimoji="0" lang="en-GB" sz="1400" b="0" i="0" u="none" strike="noStrike" kern="0" cap="none" spc="0" normalizeH="0" baseline="0" noProof="0" dirty="0">
                <a:ln>
                  <a:noFill/>
                </a:ln>
                <a:solidFill>
                  <a:srgbClr val="4A4383"/>
                </a:solidFill>
                <a:effectLst/>
                <a:uLnTx/>
                <a:uFillTx/>
                <a:latin typeface="Arial" panose="020B0604020202020204" pitchFamily="34" charset="0"/>
                <a:ea typeface="ヒラギノ角ゴ Pro W3" charset="-128"/>
                <a:cs typeface="Arial" panose="020B0604020202020204" pitchFamily="34" charset="0"/>
              </a:rPr>
              <a:t>Additional</a:t>
            </a:r>
            <a:r>
              <a:rPr kumimoji="0" lang="en-GB" sz="1400" b="0" i="0" u="none" strike="noStrike" kern="0" cap="none" spc="0" normalizeH="0" noProof="0" dirty="0">
                <a:ln>
                  <a:noFill/>
                </a:ln>
                <a:solidFill>
                  <a:srgbClr val="4A4383"/>
                </a:solidFill>
                <a:effectLst/>
                <a:uLnTx/>
                <a:uFillTx/>
                <a:latin typeface="Arial" panose="020B0604020202020204" pitchFamily="34" charset="0"/>
                <a:ea typeface="ヒラギノ角ゴ Pro W3" charset="-128"/>
                <a:cs typeface="Arial" panose="020B0604020202020204" pitchFamily="34" charset="0"/>
              </a:rPr>
              <a:t> Voluntary Contributions and take this amount as tax-free cash or convert into additional Pensionable Service – subject to actuarial advice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821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EFD9-0AF7-4EC7-A713-C7060E2D1D62}"/>
              </a:ext>
            </a:extLst>
          </p:cNvPr>
          <p:cNvSpPr>
            <a:spLocks noGrp="1"/>
          </p:cNvSpPr>
          <p:nvPr>
            <p:ph type="title"/>
          </p:nvPr>
        </p:nvSpPr>
        <p:spPr/>
        <p:txBody>
          <a:bodyPr/>
          <a:lstStyle/>
          <a:p>
            <a:r>
              <a:rPr lang="en-GB" dirty="0"/>
              <a:t>Considering a transfer away from UBPAS?</a:t>
            </a:r>
          </a:p>
        </p:txBody>
      </p:sp>
      <p:sp>
        <p:nvSpPr>
          <p:cNvPr id="3" name="Content Placeholder 2">
            <a:extLst>
              <a:ext uri="{FF2B5EF4-FFF2-40B4-BE49-F238E27FC236}">
                <a16:creationId xmlns:a16="http://schemas.microsoft.com/office/drawing/2014/main" id="{2147BACD-0323-49E1-BFE5-E9C412EECFFB}"/>
              </a:ext>
            </a:extLst>
          </p:cNvPr>
          <p:cNvSpPr>
            <a:spLocks noGrp="1"/>
          </p:cNvSpPr>
          <p:nvPr>
            <p:ph idx="1"/>
          </p:nvPr>
        </p:nvSpPr>
        <p:spPr>
          <a:xfrm>
            <a:off x="378667" y="1461545"/>
            <a:ext cx="8096606" cy="2395478"/>
          </a:xfrm>
        </p:spPr>
        <p:txBody>
          <a:bodyPr>
            <a:normAutofit lnSpcReduction="10000"/>
          </a:bodyPr>
          <a:lstStyle/>
          <a:p>
            <a:r>
              <a:rPr lang="en-GB" sz="1800" dirty="0"/>
              <a:t>It’s a complex decision – take time to consider carefully and </a:t>
            </a:r>
            <a:r>
              <a:rPr lang="en-GB" sz="1800" b="1" dirty="0"/>
              <a:t>don’t be rushed</a:t>
            </a:r>
          </a:p>
          <a:p>
            <a:r>
              <a:rPr lang="en-GB" sz="1800" dirty="0"/>
              <a:t>If you do transfer your benefits from UBPAS, </a:t>
            </a:r>
            <a:r>
              <a:rPr lang="en-GB" sz="1800" b="1" u="sng" dirty="0"/>
              <a:t>you can’t transfer them back </a:t>
            </a:r>
            <a:r>
              <a:rPr lang="en-GB" sz="1800" dirty="0"/>
              <a:t>at a later date - so think carefully!</a:t>
            </a:r>
          </a:p>
          <a:p>
            <a:r>
              <a:rPr lang="en-GB" sz="1800" dirty="0"/>
              <a:t>Whether a transfer is a good idea or not depends upon your personal circumstances and your attitude and ability to take risks</a:t>
            </a:r>
          </a:p>
          <a:p>
            <a:r>
              <a:rPr lang="en-GB" sz="1800" dirty="0"/>
              <a:t>You will need to get help from an adviser authorised by the Financial Conduct Authority (FCA)</a:t>
            </a:r>
          </a:p>
        </p:txBody>
      </p:sp>
      <p:grpSp>
        <p:nvGrpSpPr>
          <p:cNvPr id="4" name="Group 3">
            <a:extLst>
              <a:ext uri="{FF2B5EF4-FFF2-40B4-BE49-F238E27FC236}">
                <a16:creationId xmlns:a16="http://schemas.microsoft.com/office/drawing/2014/main" id="{42372A65-6B05-4802-843C-F1B4953FB0B6}"/>
              </a:ext>
            </a:extLst>
          </p:cNvPr>
          <p:cNvGrpSpPr/>
          <p:nvPr/>
        </p:nvGrpSpPr>
        <p:grpSpPr>
          <a:xfrm>
            <a:off x="418744" y="3839842"/>
            <a:ext cx="8639888" cy="2652987"/>
            <a:chOff x="578912" y="3131816"/>
            <a:chExt cx="8253683" cy="3295132"/>
          </a:xfrm>
        </p:grpSpPr>
        <p:sp>
          <p:nvSpPr>
            <p:cNvPr id="5" name="Content Placeholder 3">
              <a:extLst>
                <a:ext uri="{FF2B5EF4-FFF2-40B4-BE49-F238E27FC236}">
                  <a16:creationId xmlns:a16="http://schemas.microsoft.com/office/drawing/2014/main" id="{19D8F530-008C-40D5-997D-9FB180854B3B}"/>
                </a:ext>
              </a:extLst>
            </p:cNvPr>
            <p:cNvSpPr txBox="1">
              <a:spLocks/>
            </p:cNvSpPr>
            <p:nvPr/>
          </p:nvSpPr>
          <p:spPr>
            <a:xfrm>
              <a:off x="755244" y="3305766"/>
              <a:ext cx="7931150" cy="2782454"/>
            </a:xfrm>
            <a:prstGeom prst="rect">
              <a:avLst/>
            </a:prstGeom>
            <a:ln>
              <a:noFill/>
            </a:ln>
          </p:spPr>
          <p:txBody>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srgbClr val="092149"/>
                </a:solidFill>
                <a:effectLst/>
                <a:uLnTx/>
                <a:uFillTx/>
                <a:latin typeface="Arial" pitchFamily="34" charset="0"/>
                <a:ea typeface="ヒラギノ角ゴ Pro W3"/>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sz="1600" dirty="0">
                  <a:solidFill>
                    <a:srgbClr val="092149"/>
                  </a:solidFill>
                </a:rPr>
                <a:t>“</a:t>
              </a:r>
              <a:r>
                <a:rPr kumimoji="0" lang="en-GB" sz="1600" b="0" i="0" u="none" strike="noStrike" kern="1200" cap="none" spc="0" normalizeH="0" baseline="0" noProof="0" dirty="0">
                  <a:ln>
                    <a:noFill/>
                  </a:ln>
                  <a:solidFill>
                    <a:srgbClr val="092149"/>
                  </a:solidFill>
                  <a:effectLst/>
                  <a:uLnTx/>
                  <a:uFillTx/>
                  <a:latin typeface="Arial" pitchFamily="34" charset="0"/>
                  <a:ea typeface="+mn-ea"/>
                  <a:cs typeface="+mn-cs"/>
                </a:rPr>
                <a:t>When a </a:t>
              </a:r>
              <a:r>
                <a:rPr kumimoji="0" lang="en-GB" sz="1600" b="0" i="1" u="none" strike="noStrike" kern="1200" cap="none" spc="0" normalizeH="0" baseline="0" noProof="0" dirty="0">
                  <a:ln>
                    <a:noFill/>
                  </a:ln>
                  <a:solidFill>
                    <a:srgbClr val="092149"/>
                  </a:solidFill>
                  <a:effectLst/>
                  <a:uLnTx/>
                  <a:uFillTx/>
                  <a:latin typeface="Arial" pitchFamily="34" charset="0"/>
                  <a:ea typeface="+mn-ea"/>
                  <a:cs typeface="+mn-cs"/>
                </a:rPr>
                <a:t>firm ..</a:t>
              </a:r>
              <a:r>
                <a:rPr kumimoji="0" lang="en-GB" sz="1600" b="0" i="0" u="none" strike="noStrike" kern="1200" cap="none" spc="0" normalizeH="0" baseline="0" noProof="0" dirty="0">
                  <a:ln>
                    <a:noFill/>
                  </a:ln>
                  <a:solidFill>
                    <a:srgbClr val="092149"/>
                  </a:solidFill>
                  <a:effectLst/>
                  <a:uLnTx/>
                  <a:uFillTx/>
                  <a:latin typeface="Arial" pitchFamily="34" charset="0"/>
                  <a:ea typeface="+mn-ea"/>
                  <a:cs typeface="+mn-cs"/>
                </a:rPr>
                <a:t>is making a </a:t>
              </a:r>
              <a:r>
                <a:rPr kumimoji="0" lang="en-GB" sz="1600" b="0" i="1" u="none" strike="noStrike" kern="1200" cap="none" spc="0" normalizeH="0" baseline="0" noProof="0" dirty="0">
                  <a:ln>
                    <a:noFill/>
                  </a:ln>
                  <a:solidFill>
                    <a:srgbClr val="092149"/>
                  </a:solidFill>
                  <a:effectLst/>
                  <a:uLnTx/>
                  <a:uFillTx/>
                  <a:latin typeface="Arial" pitchFamily="34" charset="0"/>
                  <a:ea typeface="+mn-ea"/>
                  <a:cs typeface="+mn-cs"/>
                </a:rPr>
                <a:t>personal recommendation</a:t>
              </a:r>
              <a:r>
                <a:rPr kumimoji="0" lang="en-GB" sz="1600" b="0" i="0" u="none" strike="noStrike" kern="1200" cap="none" spc="0" normalizeH="0" baseline="0" noProof="0" dirty="0">
                  <a:ln>
                    <a:noFill/>
                  </a:ln>
                  <a:solidFill>
                    <a:srgbClr val="092149"/>
                  </a:solidFill>
                  <a:effectLst/>
                  <a:uLnTx/>
                  <a:uFillTx/>
                  <a:latin typeface="Arial" pitchFamily="34" charset="0"/>
                  <a:ea typeface="+mn-ea"/>
                  <a:cs typeface="+mn-cs"/>
                </a:rPr>
                <a:t> for a </a:t>
              </a:r>
              <a:r>
                <a:rPr kumimoji="0" lang="en-GB" sz="1600" b="0" i="1" u="none" strike="noStrike" kern="1200" cap="none" spc="0" normalizeH="0" baseline="0" noProof="0" dirty="0">
                  <a:ln>
                    <a:noFill/>
                  </a:ln>
                  <a:solidFill>
                    <a:srgbClr val="092149"/>
                  </a:solidFill>
                  <a:effectLst/>
                  <a:uLnTx/>
                  <a:uFillTx/>
                  <a:latin typeface="Arial" pitchFamily="34" charset="0"/>
                  <a:ea typeface="+mn-ea"/>
                  <a:cs typeface="+mn-cs"/>
                </a:rPr>
                <a:t>client</a:t>
              </a:r>
              <a:r>
                <a:rPr kumimoji="0" lang="en-GB" sz="1600" b="0" i="0" u="none" strike="noStrike" kern="1200" cap="none" spc="0" normalizeH="0" baseline="0" noProof="0" dirty="0">
                  <a:ln>
                    <a:noFill/>
                  </a:ln>
                  <a:solidFill>
                    <a:srgbClr val="092149"/>
                  </a:solidFill>
                  <a:effectLst/>
                  <a:uLnTx/>
                  <a:uFillTx/>
                  <a:latin typeface="Arial" pitchFamily="34" charset="0"/>
                  <a:ea typeface="+mn-ea"/>
                  <a:cs typeface="+mn-cs"/>
                </a:rPr>
                <a:t> who is, or is eligible to be, a member of a </a:t>
              </a:r>
              <a:r>
                <a:rPr kumimoji="0" lang="en-GB" sz="1600" b="0" i="1" u="none" strike="noStrike" kern="1200" cap="none" spc="0" normalizeH="0" baseline="0" noProof="0" dirty="0">
                  <a:ln>
                    <a:noFill/>
                  </a:ln>
                  <a:solidFill>
                    <a:srgbClr val="092149"/>
                  </a:solidFill>
                  <a:effectLst/>
                  <a:uLnTx/>
                  <a:uFillTx/>
                  <a:latin typeface="Arial" pitchFamily="34" charset="0"/>
                  <a:ea typeface="+mn-ea"/>
                  <a:cs typeface="+mn-cs"/>
                </a:rPr>
                <a:t>pension scheme</a:t>
              </a:r>
              <a:r>
                <a:rPr kumimoji="0" lang="en-GB" sz="1600" b="0" i="0" u="none" strike="noStrike" kern="1200" cap="none" spc="0" normalizeH="0" baseline="0" noProof="0" dirty="0">
                  <a:ln>
                    <a:noFill/>
                  </a:ln>
                  <a:solidFill>
                    <a:srgbClr val="092149"/>
                  </a:solidFill>
                  <a:effectLst/>
                  <a:uLnTx/>
                  <a:uFillTx/>
                  <a:latin typeface="Arial" pitchFamily="34" charset="0"/>
                  <a:ea typeface="+mn-ea"/>
                  <a:cs typeface="+mn-cs"/>
                </a:rPr>
                <a:t> with </a:t>
              </a:r>
              <a:r>
                <a:rPr kumimoji="0" lang="en-GB" sz="1600" b="0" i="1" u="none" strike="noStrike" kern="1200" cap="none" spc="0" normalizeH="0" baseline="0" noProof="0" dirty="0">
                  <a:ln>
                    <a:noFill/>
                  </a:ln>
                  <a:solidFill>
                    <a:srgbClr val="092149"/>
                  </a:solidFill>
                  <a:effectLst/>
                  <a:uLnTx/>
                  <a:uFillTx/>
                  <a:latin typeface="Arial" pitchFamily="34" charset="0"/>
                  <a:ea typeface="+mn-ea"/>
                  <a:cs typeface="+mn-cs"/>
                </a:rPr>
                <a:t>safeguarded benefits</a:t>
              </a:r>
              <a:r>
                <a:rPr kumimoji="0" lang="en-GB" sz="1600" b="0" i="0" u="none" strike="noStrike" kern="1200" cap="none" spc="0" normalizeH="0" baseline="0" noProof="0" dirty="0">
                  <a:ln>
                    <a:noFill/>
                  </a:ln>
                  <a:solidFill>
                    <a:srgbClr val="092149"/>
                  </a:solidFill>
                  <a:effectLst/>
                  <a:uLnTx/>
                  <a:uFillTx/>
                  <a:latin typeface="Arial" pitchFamily="34" charset="0"/>
                  <a:ea typeface="+mn-ea"/>
                  <a:cs typeface="+mn-cs"/>
                </a:rPr>
                <a:t> and who is considering whether to transfer, convert or opt-out, a </a:t>
              </a:r>
              <a:r>
                <a:rPr kumimoji="0" lang="en-GB" sz="1600" b="0" i="1" u="none" strike="noStrike" kern="1200" cap="none" spc="0" normalizeH="0" baseline="0" noProof="0" dirty="0">
                  <a:ln>
                    <a:noFill/>
                  </a:ln>
                  <a:solidFill>
                    <a:srgbClr val="092149"/>
                  </a:solidFill>
                  <a:effectLst/>
                  <a:uLnTx/>
                  <a:uFillTx/>
                  <a:latin typeface="Arial" pitchFamily="34" charset="0"/>
                  <a:ea typeface="+mn-ea"/>
                  <a:cs typeface="+mn-cs"/>
                </a:rPr>
                <a:t>firm </a:t>
              </a:r>
              <a:r>
                <a:rPr kumimoji="0" lang="en-GB" sz="1600" b="0" i="0" u="none" strike="noStrike" kern="1200" cap="none" spc="0" normalizeH="0" baseline="0" noProof="0" dirty="0">
                  <a:ln>
                    <a:noFill/>
                  </a:ln>
                  <a:solidFill>
                    <a:srgbClr val="092149"/>
                  </a:solidFill>
                  <a:effectLst/>
                  <a:uLnTx/>
                  <a:uFillTx/>
                  <a:latin typeface="Arial" pitchFamily="34" charset="0"/>
                  <a:ea typeface="+mn-ea"/>
                  <a:cs typeface="+mn-cs"/>
                </a:rPr>
                <a:t>should start by assuming that a transfer, conversion or opt-out </a:t>
              </a:r>
              <a:r>
                <a:rPr kumimoji="0" lang="en-GB" sz="1600" b="0" i="0" u="none" strike="noStrike" kern="1200" cap="none" spc="0" normalizeH="0" baseline="0" noProof="0" dirty="0">
                  <a:ln>
                    <a:noFill/>
                  </a:ln>
                  <a:solidFill>
                    <a:srgbClr val="FF0000"/>
                  </a:solidFill>
                  <a:effectLst/>
                  <a:uLnTx/>
                  <a:uFillTx/>
                  <a:latin typeface="Arial" pitchFamily="34" charset="0"/>
                  <a:ea typeface="+mn-ea"/>
                  <a:cs typeface="+mn-cs"/>
                </a:rPr>
                <a:t>will not be suitable”</a:t>
              </a:r>
              <a:endParaRPr kumimoji="0" lang="en-GB" altLang="en-US" sz="1600" b="0" i="0" u="none" strike="noStrike" kern="1200" cap="none" spc="0" normalizeH="0" baseline="0" noProof="0" dirty="0">
                <a:ln>
                  <a:noFill/>
                </a:ln>
                <a:solidFill>
                  <a:srgbClr val="092149"/>
                </a:solidFill>
                <a:effectLst/>
                <a:uLnTx/>
                <a:uFillTx/>
                <a:latin typeface="Arial" pitchFamily="34" charset="0"/>
                <a:ea typeface="ヒラギノ角ゴ Pro W3"/>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srgbClr val="092149"/>
                </a:solidFill>
                <a:effectLst/>
                <a:uLnTx/>
                <a:uFillTx/>
                <a:latin typeface="Arial" pitchFamily="34" charset="0"/>
                <a:ea typeface="ヒラギノ角ゴ Pro W3"/>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92149"/>
                  </a:solidFill>
                  <a:effectLst/>
                  <a:uLnTx/>
                  <a:uFillTx/>
                  <a:latin typeface="Arial" pitchFamily="34" charset="0"/>
                  <a:ea typeface="ヒラギノ角ゴ Pro W3"/>
                  <a:cs typeface="+mn-cs"/>
                </a:rPr>
                <a:t>(</a:t>
              </a:r>
              <a:r>
                <a:rPr kumimoji="0" lang="en-GB" altLang="en-US" sz="1100" b="0" i="0" u="none" strike="noStrike" kern="1200" cap="none" spc="0" normalizeH="0" baseline="0" noProof="0" dirty="0">
                  <a:ln>
                    <a:noFill/>
                  </a:ln>
                  <a:solidFill>
                    <a:srgbClr val="092149"/>
                  </a:solidFill>
                  <a:effectLst/>
                  <a:uLnTx/>
                  <a:uFillTx/>
                  <a:latin typeface="Arial" pitchFamily="34" charset="0"/>
                  <a:ea typeface="ヒラギノ角ゴ Pro W3"/>
                  <a:cs typeface="+mn-cs"/>
                </a:rPr>
                <a:t>Source: FCA handbook</a:t>
              </a:r>
              <a:r>
                <a:rPr kumimoji="0" lang="en-GB" altLang="en-US" sz="1600" b="0" i="0" u="none" strike="noStrike" kern="1200" cap="none" spc="0" normalizeH="0" baseline="0" noProof="0" dirty="0">
                  <a:ln>
                    <a:noFill/>
                  </a:ln>
                  <a:solidFill>
                    <a:srgbClr val="092149"/>
                  </a:solidFill>
                  <a:effectLst/>
                  <a:uLnTx/>
                  <a:uFillTx/>
                  <a:latin typeface="Arial" pitchFamily="34" charset="0"/>
                  <a:ea typeface="ヒラギノ角ゴ Pro W3"/>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1" i="0" u="none" strike="noStrike" kern="1200" cap="none" spc="0" normalizeH="0" baseline="0" noProof="0" dirty="0">
                <a:ln>
                  <a:noFill/>
                </a:ln>
                <a:solidFill>
                  <a:srgbClr val="092149"/>
                </a:solidFill>
                <a:effectLst/>
                <a:uLnTx/>
                <a:uFillTx/>
                <a:latin typeface="Arial" pitchFamily="34" charset="0"/>
                <a:ea typeface="ヒラギノ角ゴ Pro W3"/>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1" i="0" u="none" strike="noStrike" kern="1200" cap="none" spc="0" normalizeH="0" baseline="0" noProof="0" dirty="0">
                <a:ln>
                  <a:noFill/>
                </a:ln>
                <a:solidFill>
                  <a:srgbClr val="092149"/>
                </a:solidFill>
                <a:effectLst/>
                <a:uLnTx/>
                <a:uFillTx/>
                <a:latin typeface="Arial" pitchFamily="34" charset="0"/>
                <a:ea typeface="ヒラギノ角ゴ Pro W3"/>
                <a:cs typeface="+mn-cs"/>
              </a:endParaRPr>
            </a:p>
          </p:txBody>
        </p:sp>
        <p:grpSp>
          <p:nvGrpSpPr>
            <p:cNvPr id="6" name="Group 5">
              <a:extLst>
                <a:ext uri="{FF2B5EF4-FFF2-40B4-BE49-F238E27FC236}">
                  <a16:creationId xmlns:a16="http://schemas.microsoft.com/office/drawing/2014/main" id="{E0696539-A289-4CD2-9557-AD40BF5F787D}"/>
                </a:ext>
              </a:extLst>
            </p:cNvPr>
            <p:cNvGrpSpPr/>
            <p:nvPr/>
          </p:nvGrpSpPr>
          <p:grpSpPr>
            <a:xfrm flipH="1">
              <a:off x="578912" y="3131816"/>
              <a:ext cx="8253683" cy="3295132"/>
              <a:chOff x="434603" y="3106344"/>
              <a:chExt cx="8253683" cy="3295132"/>
            </a:xfrm>
          </p:grpSpPr>
          <p:sp>
            <p:nvSpPr>
              <p:cNvPr id="7" name="Freeform 57">
                <a:extLst>
                  <a:ext uri="{FF2B5EF4-FFF2-40B4-BE49-F238E27FC236}">
                    <a16:creationId xmlns:a16="http://schemas.microsoft.com/office/drawing/2014/main" id="{9A319E08-01AB-4BA7-B528-AD6A5956ACA1}"/>
                  </a:ext>
                </a:extLst>
              </p:cNvPr>
              <p:cNvSpPr/>
              <p:nvPr/>
            </p:nvSpPr>
            <p:spPr>
              <a:xfrm>
                <a:off x="573981" y="3212735"/>
                <a:ext cx="8114305" cy="3188741"/>
              </a:xfrm>
              <a:custGeom>
                <a:avLst/>
                <a:gdLst>
                  <a:gd name="connsiteX0" fmla="*/ 8114305 w 8114305"/>
                  <a:gd name="connsiteY0" fmla="*/ 0 h 2445121"/>
                  <a:gd name="connsiteX1" fmla="*/ 8114305 w 8114305"/>
                  <a:gd name="connsiteY1" fmla="*/ 1901011 h 2445121"/>
                  <a:gd name="connsiteX2" fmla="*/ 7928480 w 8114305"/>
                  <a:gd name="connsiteY2" fmla="*/ 1901011 h 2445121"/>
                  <a:gd name="connsiteX3" fmla="*/ 7901133 w 8114305"/>
                  <a:gd name="connsiteY3" fmla="*/ 2445121 h 2445121"/>
                  <a:gd name="connsiteX4" fmla="*/ 7384370 w 8114305"/>
                  <a:gd name="connsiteY4" fmla="*/ 1901011 h 2445121"/>
                  <a:gd name="connsiteX5" fmla="*/ 0 w 8114305"/>
                  <a:gd name="connsiteY5" fmla="*/ 1901011 h 2445121"/>
                  <a:gd name="connsiteX6" fmla="*/ 0 w 8114305"/>
                  <a:gd name="connsiteY6" fmla="*/ 533400 h 2445121"/>
                  <a:gd name="connsiteX7" fmla="*/ 762000 w 8114305"/>
                  <a:gd name="connsiteY7" fmla="*/ 15240 h 2445121"/>
                  <a:gd name="connsiteX0" fmla="*/ 0 w 8114305"/>
                  <a:gd name="connsiteY0" fmla="*/ 533400 h 2445121"/>
                  <a:gd name="connsiteX1" fmla="*/ 762000 w 8114305"/>
                  <a:gd name="connsiteY1" fmla="*/ 15240 h 2445121"/>
                  <a:gd name="connsiteX2" fmla="*/ 8114305 w 8114305"/>
                  <a:gd name="connsiteY2" fmla="*/ 0 h 2445121"/>
                  <a:gd name="connsiteX3" fmla="*/ 8114305 w 8114305"/>
                  <a:gd name="connsiteY3" fmla="*/ 1901011 h 2445121"/>
                  <a:gd name="connsiteX4" fmla="*/ 7928480 w 8114305"/>
                  <a:gd name="connsiteY4" fmla="*/ 1901011 h 2445121"/>
                  <a:gd name="connsiteX5" fmla="*/ 7901133 w 8114305"/>
                  <a:gd name="connsiteY5" fmla="*/ 2445121 h 2445121"/>
                  <a:gd name="connsiteX6" fmla="*/ 7384370 w 8114305"/>
                  <a:gd name="connsiteY6" fmla="*/ 1901011 h 2445121"/>
                  <a:gd name="connsiteX7" fmla="*/ 0 w 8114305"/>
                  <a:gd name="connsiteY7" fmla="*/ 1901011 h 2445121"/>
                  <a:gd name="connsiteX8" fmla="*/ 91440 w 8114305"/>
                  <a:gd name="connsiteY8" fmla="*/ 624840 h 2445121"/>
                  <a:gd name="connsiteX0" fmla="*/ 0 w 8114305"/>
                  <a:gd name="connsiteY0" fmla="*/ 533400 h 2445121"/>
                  <a:gd name="connsiteX1" fmla="*/ 762000 w 8114305"/>
                  <a:gd name="connsiteY1" fmla="*/ 15240 h 2445121"/>
                  <a:gd name="connsiteX2" fmla="*/ 8114305 w 8114305"/>
                  <a:gd name="connsiteY2" fmla="*/ 0 h 2445121"/>
                  <a:gd name="connsiteX3" fmla="*/ 8114305 w 8114305"/>
                  <a:gd name="connsiteY3" fmla="*/ 1901011 h 2445121"/>
                  <a:gd name="connsiteX4" fmla="*/ 7928480 w 8114305"/>
                  <a:gd name="connsiteY4" fmla="*/ 1901011 h 2445121"/>
                  <a:gd name="connsiteX5" fmla="*/ 7901133 w 8114305"/>
                  <a:gd name="connsiteY5" fmla="*/ 2445121 h 2445121"/>
                  <a:gd name="connsiteX6" fmla="*/ 7384370 w 8114305"/>
                  <a:gd name="connsiteY6" fmla="*/ 1901011 h 2445121"/>
                  <a:gd name="connsiteX7" fmla="*/ 0 w 8114305"/>
                  <a:gd name="connsiteY7" fmla="*/ 1901011 h 2445121"/>
                  <a:gd name="connsiteX8" fmla="*/ 21590 w 8114305"/>
                  <a:gd name="connsiteY8" fmla="*/ 624840 h 2445121"/>
                  <a:gd name="connsiteX0" fmla="*/ 762000 w 8114305"/>
                  <a:gd name="connsiteY0" fmla="*/ 15240 h 2445121"/>
                  <a:gd name="connsiteX1" fmla="*/ 8114305 w 8114305"/>
                  <a:gd name="connsiteY1" fmla="*/ 0 h 2445121"/>
                  <a:gd name="connsiteX2" fmla="*/ 8114305 w 8114305"/>
                  <a:gd name="connsiteY2" fmla="*/ 1901011 h 2445121"/>
                  <a:gd name="connsiteX3" fmla="*/ 7928480 w 8114305"/>
                  <a:gd name="connsiteY3" fmla="*/ 1901011 h 2445121"/>
                  <a:gd name="connsiteX4" fmla="*/ 7901133 w 8114305"/>
                  <a:gd name="connsiteY4" fmla="*/ 2445121 h 2445121"/>
                  <a:gd name="connsiteX5" fmla="*/ 7384370 w 8114305"/>
                  <a:gd name="connsiteY5" fmla="*/ 1901011 h 2445121"/>
                  <a:gd name="connsiteX6" fmla="*/ 0 w 8114305"/>
                  <a:gd name="connsiteY6" fmla="*/ 1901011 h 2445121"/>
                  <a:gd name="connsiteX7" fmla="*/ 21590 w 8114305"/>
                  <a:gd name="connsiteY7" fmla="*/ 624840 h 2445121"/>
                  <a:gd name="connsiteX0" fmla="*/ 762000 w 8114305"/>
                  <a:gd name="connsiteY0" fmla="*/ 15240 h 2445121"/>
                  <a:gd name="connsiteX1" fmla="*/ 8114305 w 8114305"/>
                  <a:gd name="connsiteY1" fmla="*/ 0 h 2445121"/>
                  <a:gd name="connsiteX2" fmla="*/ 8114305 w 8114305"/>
                  <a:gd name="connsiteY2" fmla="*/ 1901011 h 2445121"/>
                  <a:gd name="connsiteX3" fmla="*/ 7928480 w 8114305"/>
                  <a:gd name="connsiteY3" fmla="*/ 1901011 h 2445121"/>
                  <a:gd name="connsiteX4" fmla="*/ 7901133 w 8114305"/>
                  <a:gd name="connsiteY4" fmla="*/ 2445121 h 2445121"/>
                  <a:gd name="connsiteX5" fmla="*/ 7384370 w 8114305"/>
                  <a:gd name="connsiteY5" fmla="*/ 1901011 h 2445121"/>
                  <a:gd name="connsiteX6" fmla="*/ 0 w 8114305"/>
                  <a:gd name="connsiteY6" fmla="*/ 1901011 h 2445121"/>
                  <a:gd name="connsiteX7" fmla="*/ 8890 w 8114305"/>
                  <a:gd name="connsiteY7" fmla="*/ 618490 h 2445121"/>
                  <a:gd name="connsiteX0" fmla="*/ 762000 w 8114305"/>
                  <a:gd name="connsiteY0" fmla="*/ 15240 h 2445121"/>
                  <a:gd name="connsiteX1" fmla="*/ 8114305 w 8114305"/>
                  <a:gd name="connsiteY1" fmla="*/ 0 h 2445121"/>
                  <a:gd name="connsiteX2" fmla="*/ 8114305 w 8114305"/>
                  <a:gd name="connsiteY2" fmla="*/ 1901011 h 2445121"/>
                  <a:gd name="connsiteX3" fmla="*/ 7928480 w 8114305"/>
                  <a:gd name="connsiteY3" fmla="*/ 1901011 h 2445121"/>
                  <a:gd name="connsiteX4" fmla="*/ 7901133 w 8114305"/>
                  <a:gd name="connsiteY4" fmla="*/ 2445121 h 2445121"/>
                  <a:gd name="connsiteX5" fmla="*/ 7384370 w 8114305"/>
                  <a:gd name="connsiteY5" fmla="*/ 1901011 h 2445121"/>
                  <a:gd name="connsiteX6" fmla="*/ 0 w 8114305"/>
                  <a:gd name="connsiteY6" fmla="*/ 1901011 h 2445121"/>
                  <a:gd name="connsiteX7" fmla="*/ 13652 w 8114305"/>
                  <a:gd name="connsiteY7" fmla="*/ 447040 h 2445121"/>
                  <a:gd name="connsiteX0" fmla="*/ 762000 w 8114305"/>
                  <a:gd name="connsiteY0" fmla="*/ 15240 h 2445121"/>
                  <a:gd name="connsiteX1" fmla="*/ 8114305 w 8114305"/>
                  <a:gd name="connsiteY1" fmla="*/ 0 h 2445121"/>
                  <a:gd name="connsiteX2" fmla="*/ 8114305 w 8114305"/>
                  <a:gd name="connsiteY2" fmla="*/ 1901011 h 2445121"/>
                  <a:gd name="connsiteX3" fmla="*/ 7928480 w 8114305"/>
                  <a:gd name="connsiteY3" fmla="*/ 1901011 h 2445121"/>
                  <a:gd name="connsiteX4" fmla="*/ 7901133 w 8114305"/>
                  <a:gd name="connsiteY4" fmla="*/ 2445121 h 2445121"/>
                  <a:gd name="connsiteX5" fmla="*/ 7384370 w 8114305"/>
                  <a:gd name="connsiteY5" fmla="*/ 1901011 h 2445121"/>
                  <a:gd name="connsiteX6" fmla="*/ 0 w 8114305"/>
                  <a:gd name="connsiteY6" fmla="*/ 1901011 h 2445121"/>
                  <a:gd name="connsiteX7" fmla="*/ 13652 w 8114305"/>
                  <a:gd name="connsiteY7" fmla="*/ 447040 h 2445121"/>
                  <a:gd name="connsiteX0" fmla="*/ 762000 w 8114305"/>
                  <a:gd name="connsiteY0" fmla="*/ 15240 h 2445121"/>
                  <a:gd name="connsiteX1" fmla="*/ 8114305 w 8114305"/>
                  <a:gd name="connsiteY1" fmla="*/ 0 h 2445121"/>
                  <a:gd name="connsiteX2" fmla="*/ 8114305 w 8114305"/>
                  <a:gd name="connsiteY2" fmla="*/ 1901011 h 2445121"/>
                  <a:gd name="connsiteX3" fmla="*/ 7928480 w 8114305"/>
                  <a:gd name="connsiteY3" fmla="*/ 1901011 h 2445121"/>
                  <a:gd name="connsiteX4" fmla="*/ 7901133 w 8114305"/>
                  <a:gd name="connsiteY4" fmla="*/ 2445121 h 2445121"/>
                  <a:gd name="connsiteX5" fmla="*/ 7384370 w 8114305"/>
                  <a:gd name="connsiteY5" fmla="*/ 1901011 h 2445121"/>
                  <a:gd name="connsiteX6" fmla="*/ 0 w 8114305"/>
                  <a:gd name="connsiteY6" fmla="*/ 1901011 h 2445121"/>
                  <a:gd name="connsiteX7" fmla="*/ 8889 w 8114305"/>
                  <a:gd name="connsiteY7" fmla="*/ 447040 h 244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14305" h="2445121">
                    <a:moveTo>
                      <a:pt x="762000" y="15240"/>
                    </a:moveTo>
                    <a:lnTo>
                      <a:pt x="8114305" y="0"/>
                    </a:lnTo>
                    <a:lnTo>
                      <a:pt x="8114305" y="1901011"/>
                    </a:lnTo>
                    <a:lnTo>
                      <a:pt x="7928480" y="1901011"/>
                    </a:lnTo>
                    <a:lnTo>
                      <a:pt x="7901133" y="2445121"/>
                    </a:lnTo>
                    <a:lnTo>
                      <a:pt x="7384370" y="1901011"/>
                    </a:lnTo>
                    <a:lnTo>
                      <a:pt x="0" y="1901011"/>
                    </a:lnTo>
                    <a:cubicBezTo>
                      <a:pt x="0" y="1445141"/>
                      <a:pt x="8889" y="447040"/>
                      <a:pt x="8889" y="447040"/>
                    </a:cubicBezTo>
                  </a:path>
                </a:pathLst>
              </a:custGeom>
              <a:noFill/>
              <a:ln w="44450" cap="flat" cmpd="sng" algn="ctr">
                <a:solidFill>
                  <a:schemeClr val="accent2"/>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B5C2E5"/>
                  </a:solidFill>
                  <a:effectLst/>
                  <a:uLnTx/>
                  <a:uFillTx/>
                  <a:latin typeface="Arial"/>
                  <a:ea typeface="+mn-ea"/>
                  <a:cs typeface="Times New Roman" pitchFamily="18" charset="0"/>
                </a:endParaRPr>
              </a:p>
            </p:txBody>
          </p:sp>
          <p:grpSp>
            <p:nvGrpSpPr>
              <p:cNvPr id="8" name="Group 7">
                <a:extLst>
                  <a:ext uri="{FF2B5EF4-FFF2-40B4-BE49-F238E27FC236}">
                    <a16:creationId xmlns:a16="http://schemas.microsoft.com/office/drawing/2014/main" id="{C7D6684A-5061-4288-8409-9F065B3A1BA6}"/>
                  </a:ext>
                </a:extLst>
              </p:cNvPr>
              <p:cNvGrpSpPr/>
              <p:nvPr/>
            </p:nvGrpSpPr>
            <p:grpSpPr>
              <a:xfrm>
                <a:off x="434603" y="3106344"/>
                <a:ext cx="642741" cy="356486"/>
                <a:chOff x="414738" y="1776764"/>
                <a:chExt cx="323927" cy="179661"/>
              </a:xfrm>
            </p:grpSpPr>
            <p:sp>
              <p:nvSpPr>
                <p:cNvPr id="9" name="Isosceles Triangle 7">
                  <a:extLst>
                    <a:ext uri="{FF2B5EF4-FFF2-40B4-BE49-F238E27FC236}">
                      <a16:creationId xmlns:a16="http://schemas.microsoft.com/office/drawing/2014/main" id="{D30EC01E-5B0A-41FF-AD0A-5382EA95D2DF}"/>
                    </a:ext>
                  </a:extLst>
                </p:cNvPr>
                <p:cNvSpPr/>
                <p:nvPr/>
              </p:nvSpPr>
              <p:spPr>
                <a:xfrm rot="8330867" flipH="1">
                  <a:off x="578216" y="1776764"/>
                  <a:ext cx="160449" cy="166309"/>
                </a:xfrm>
                <a:custGeom>
                  <a:avLst/>
                  <a:gdLst/>
                  <a:ahLst/>
                  <a:cxnLst/>
                  <a:rect l="l" t="t" r="r" b="b"/>
                  <a:pathLst>
                    <a:path w="508976" h="527566">
                      <a:moveTo>
                        <a:pt x="508976" y="290638"/>
                      </a:moveTo>
                      <a:lnTo>
                        <a:pt x="237879" y="527566"/>
                      </a:lnTo>
                      <a:lnTo>
                        <a:pt x="950" y="256469"/>
                      </a:lnTo>
                      <a:lnTo>
                        <a:pt x="2193" y="255383"/>
                      </a:lnTo>
                      <a:lnTo>
                        <a:pt x="0" y="255383"/>
                      </a:lnTo>
                      <a:lnTo>
                        <a:pt x="0" y="0"/>
                      </a:lnTo>
                      <a:lnTo>
                        <a:pt x="93395" y="175676"/>
                      </a:lnTo>
                      <a:lnTo>
                        <a:pt x="272048" y="19540"/>
                      </a:lnTo>
                      <a:close/>
                    </a:path>
                  </a:pathLst>
                </a:custGeom>
                <a:solidFill>
                  <a:srgbClr val="FFC000"/>
                </a:solidFill>
                <a:ln w="9525" cap="flat" cmpd="sng" algn="ctr">
                  <a:solidFill>
                    <a:schemeClr val="accent2"/>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B5C2E5"/>
                    </a:solidFill>
                    <a:effectLst/>
                    <a:uLnTx/>
                    <a:uFillTx/>
                    <a:latin typeface="Arial"/>
                    <a:ea typeface="+mn-ea"/>
                    <a:cs typeface="+mn-cs"/>
                  </a:endParaRPr>
                </a:p>
              </p:txBody>
            </p:sp>
            <p:sp>
              <p:nvSpPr>
                <p:cNvPr id="10" name="Isosceles Triangle 7">
                  <a:extLst>
                    <a:ext uri="{FF2B5EF4-FFF2-40B4-BE49-F238E27FC236}">
                      <a16:creationId xmlns:a16="http://schemas.microsoft.com/office/drawing/2014/main" id="{572A2030-F734-47A2-931A-1EB4EB31860B}"/>
                    </a:ext>
                  </a:extLst>
                </p:cNvPr>
                <p:cNvSpPr/>
                <p:nvPr/>
              </p:nvSpPr>
              <p:spPr>
                <a:xfrm rot="8330867" flipH="1">
                  <a:off x="414738" y="1796345"/>
                  <a:ext cx="154440" cy="160080"/>
                </a:xfrm>
                <a:custGeom>
                  <a:avLst/>
                  <a:gdLst/>
                  <a:ahLst/>
                  <a:cxnLst/>
                  <a:rect l="l" t="t" r="r" b="b"/>
                  <a:pathLst>
                    <a:path w="508976" h="527566">
                      <a:moveTo>
                        <a:pt x="508976" y="290638"/>
                      </a:moveTo>
                      <a:lnTo>
                        <a:pt x="237879" y="527566"/>
                      </a:lnTo>
                      <a:lnTo>
                        <a:pt x="950" y="256469"/>
                      </a:lnTo>
                      <a:lnTo>
                        <a:pt x="2193" y="255383"/>
                      </a:lnTo>
                      <a:lnTo>
                        <a:pt x="0" y="255383"/>
                      </a:lnTo>
                      <a:lnTo>
                        <a:pt x="0" y="0"/>
                      </a:lnTo>
                      <a:lnTo>
                        <a:pt x="93395" y="175676"/>
                      </a:lnTo>
                      <a:lnTo>
                        <a:pt x="272048" y="19540"/>
                      </a:lnTo>
                      <a:close/>
                    </a:path>
                  </a:pathLst>
                </a:custGeom>
                <a:solidFill>
                  <a:srgbClr val="FFC000"/>
                </a:solidFill>
                <a:ln w="9525" cap="flat" cmpd="sng" algn="ctr">
                  <a:solidFill>
                    <a:schemeClr val="accent2"/>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B5C2E5"/>
                    </a:solidFill>
                    <a:effectLst/>
                    <a:uLnTx/>
                    <a:uFillTx/>
                    <a:latin typeface="Arial"/>
                    <a:ea typeface="+mn-ea"/>
                    <a:cs typeface="+mn-cs"/>
                  </a:endParaRPr>
                </a:p>
              </p:txBody>
            </p:sp>
          </p:grpSp>
        </p:grpSp>
      </p:grpSp>
    </p:spTree>
    <p:extLst>
      <p:ext uri="{BB962C8B-B14F-4D97-AF65-F5344CB8AC3E}">
        <p14:creationId xmlns:p14="http://schemas.microsoft.com/office/powerpoint/2010/main" val="18302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7880E-7173-4F20-BD6C-CBC0F2ACAC57}"/>
              </a:ext>
            </a:extLst>
          </p:cNvPr>
          <p:cNvSpPr>
            <a:spLocks noGrp="1"/>
          </p:cNvSpPr>
          <p:nvPr>
            <p:ph type="title"/>
          </p:nvPr>
        </p:nvSpPr>
        <p:spPr/>
        <p:txBody>
          <a:bodyPr/>
          <a:lstStyle/>
          <a:p>
            <a:r>
              <a:rPr lang="en-GB" dirty="0"/>
              <a:t>Transferring out  UBPAS…….be suspicious!!</a:t>
            </a:r>
          </a:p>
        </p:txBody>
      </p:sp>
      <p:sp>
        <p:nvSpPr>
          <p:cNvPr id="3" name="Content Placeholder 2">
            <a:extLst>
              <a:ext uri="{FF2B5EF4-FFF2-40B4-BE49-F238E27FC236}">
                <a16:creationId xmlns:a16="http://schemas.microsoft.com/office/drawing/2014/main" id="{9EE3B39F-2DD2-40E9-AA06-30EE0CC61774}"/>
              </a:ext>
            </a:extLst>
          </p:cNvPr>
          <p:cNvSpPr>
            <a:spLocks noGrp="1"/>
          </p:cNvSpPr>
          <p:nvPr>
            <p:ph idx="1"/>
          </p:nvPr>
        </p:nvSpPr>
        <p:spPr>
          <a:xfrm>
            <a:off x="418744" y="1409786"/>
            <a:ext cx="3773694" cy="4689539"/>
          </a:xfrm>
        </p:spPr>
        <p:txBody>
          <a:bodyPr>
            <a:noAutofit/>
          </a:bodyPr>
          <a:lstStyle/>
          <a:p>
            <a:r>
              <a:rPr lang="en-GB" sz="1400" dirty="0"/>
              <a:t>If it looks too good to be true – it usually is!</a:t>
            </a:r>
          </a:p>
          <a:p>
            <a:r>
              <a:rPr lang="en-GB" sz="1400" dirty="0"/>
              <a:t>Being approached unexpectedly by phone or text message </a:t>
            </a:r>
          </a:p>
          <a:p>
            <a:r>
              <a:rPr lang="en-GB" sz="1400" dirty="0"/>
              <a:t>Pushy people claiming to be advisers </a:t>
            </a:r>
          </a:p>
          <a:p>
            <a:r>
              <a:rPr lang="en-GB" sz="1400" dirty="0"/>
              <a:t>References to: </a:t>
            </a:r>
          </a:p>
          <a:p>
            <a:pPr lvl="1"/>
            <a:r>
              <a:rPr lang="en-GB" sz="1400" dirty="0"/>
              <a:t>“pensions loan” </a:t>
            </a:r>
          </a:p>
          <a:p>
            <a:pPr lvl="1"/>
            <a:r>
              <a:rPr lang="en-GB" sz="1400" dirty="0"/>
              <a:t>“savings advance” </a:t>
            </a:r>
          </a:p>
          <a:p>
            <a:pPr lvl="1"/>
            <a:r>
              <a:rPr lang="en-GB" sz="1400" dirty="0"/>
              <a:t>“cashback from your pension” </a:t>
            </a:r>
          </a:p>
          <a:p>
            <a:r>
              <a:rPr lang="en-GB" sz="1400" dirty="0"/>
              <a:t>Talk of: </a:t>
            </a:r>
          </a:p>
          <a:p>
            <a:pPr lvl="1"/>
            <a:r>
              <a:rPr lang="en-GB" sz="1400" dirty="0"/>
              <a:t>loopholes, overseas investment, or new investment techniques</a:t>
            </a:r>
          </a:p>
          <a:p>
            <a:pPr lvl="1"/>
            <a:r>
              <a:rPr lang="en-GB" sz="1400" dirty="0"/>
              <a:t>“others have already invested”</a:t>
            </a:r>
          </a:p>
          <a:p>
            <a:pPr lvl="1"/>
            <a:r>
              <a:rPr lang="en-GB" sz="1400" dirty="0"/>
              <a:t>“the deal is only available for a short time – act quickly to get it now”</a:t>
            </a:r>
          </a:p>
          <a:p>
            <a:pPr lvl="1"/>
            <a:r>
              <a:rPr lang="en-GB" sz="1400" dirty="0"/>
              <a:t>“the investment offers returns above the market rates”</a:t>
            </a:r>
          </a:p>
          <a:p>
            <a:endParaRPr lang="en-GB" sz="1400" dirty="0"/>
          </a:p>
          <a:p>
            <a:endParaRPr lang="en-GB" sz="1200" dirty="0"/>
          </a:p>
        </p:txBody>
      </p:sp>
      <p:grpSp>
        <p:nvGrpSpPr>
          <p:cNvPr id="6" name="Group 5">
            <a:extLst>
              <a:ext uri="{FF2B5EF4-FFF2-40B4-BE49-F238E27FC236}">
                <a16:creationId xmlns:a16="http://schemas.microsoft.com/office/drawing/2014/main" id="{34F4CE3D-652C-4184-822F-E5D19807CE0D}"/>
              </a:ext>
            </a:extLst>
          </p:cNvPr>
          <p:cNvGrpSpPr/>
          <p:nvPr/>
        </p:nvGrpSpPr>
        <p:grpSpPr>
          <a:xfrm>
            <a:off x="175624" y="6005625"/>
            <a:ext cx="4259933" cy="661721"/>
            <a:chOff x="510588" y="6018093"/>
            <a:chExt cx="5573580" cy="661721"/>
          </a:xfrm>
        </p:grpSpPr>
        <p:sp>
          <p:nvSpPr>
            <p:cNvPr id="4" name="TextBox 3">
              <a:extLst>
                <a:ext uri="{FF2B5EF4-FFF2-40B4-BE49-F238E27FC236}">
                  <a16:creationId xmlns:a16="http://schemas.microsoft.com/office/drawing/2014/main" id="{B70F36E3-D2ED-4B87-A7D7-ABCB979DAD94}"/>
                </a:ext>
              </a:extLst>
            </p:cNvPr>
            <p:cNvSpPr txBox="1"/>
            <p:nvPr/>
          </p:nvSpPr>
          <p:spPr>
            <a:xfrm>
              <a:off x="1547664" y="6018093"/>
              <a:ext cx="4536504" cy="538609"/>
            </a:xfrm>
            <a:prstGeom prst="rect">
              <a:avLst/>
            </a:prstGeom>
            <a:solidFill>
              <a:schemeClr val="accent2"/>
            </a:solidFill>
          </p:spPr>
          <p:txBody>
            <a:bodyPr wrap="square" rtlCol="0">
              <a:spAutoFit/>
            </a:bodyPr>
            <a:lstStyle/>
            <a:p>
              <a:pPr marL="0" marR="0" lvl="0" indent="0" algn="ctr" defTabSz="457200" rtl="0" eaLnBrk="1" fontAlgn="base" latinLnBrk="0" hangingPunct="1">
                <a:lnSpc>
                  <a:spcPct val="100000"/>
                </a:lnSpc>
                <a:spcBef>
                  <a:spcPts val="0"/>
                </a:spcBef>
                <a:spcAft>
                  <a:spcPts val="600"/>
                </a:spcAft>
                <a:buClr>
                  <a:srgbClr val="4D89C4"/>
                </a:buClr>
                <a:buSzPct val="100000"/>
                <a:buFontTx/>
                <a:buNone/>
                <a:tabLst/>
                <a:defRPr/>
              </a:pPr>
              <a:r>
                <a:rPr kumimoji="0" lang="en-US" sz="1200" b="1" i="0" u="none" strike="noStrike" kern="0" cap="none" spc="0" normalizeH="0" baseline="0" noProof="0" dirty="0">
                  <a:ln>
                    <a:noFill/>
                  </a:ln>
                  <a:solidFill>
                    <a:srgbClr val="FF0000"/>
                  </a:solidFill>
                  <a:effectLst/>
                  <a:uLnTx/>
                  <a:uFillTx/>
                  <a:latin typeface="Arial" pitchFamily="34" charset="0"/>
                  <a:ea typeface="+mn-ea"/>
                  <a:cs typeface="Times New Roman" pitchFamily="18" charset="0"/>
                </a:rPr>
                <a:t>If you’re suspicious, report it</a:t>
              </a:r>
            </a:p>
            <a:p>
              <a:pPr marL="0" marR="0" lvl="0" indent="0" algn="ctr" defTabSz="457200" rtl="0" eaLnBrk="1" fontAlgn="base" latinLnBrk="0" hangingPunct="1">
                <a:lnSpc>
                  <a:spcPct val="100000"/>
                </a:lnSpc>
                <a:spcBef>
                  <a:spcPts val="0"/>
                </a:spcBef>
                <a:spcAft>
                  <a:spcPts val="600"/>
                </a:spcAft>
                <a:buClr>
                  <a:srgbClr val="4D89C4"/>
                </a:buClr>
                <a:buSzPct val="100000"/>
                <a:buFontTx/>
                <a:buNone/>
                <a:tabLst/>
                <a:defRPr/>
              </a:pPr>
              <a:r>
                <a:rPr kumimoji="0" lang="en-GB" sz="1200" b="1" i="0" u="none" strike="noStrike" kern="0" cap="none" spc="0" normalizeH="0" baseline="0" noProof="0" dirty="0">
                  <a:ln>
                    <a:noFill/>
                  </a:ln>
                  <a:solidFill>
                    <a:prstClr val="white"/>
                  </a:solidFill>
                  <a:effectLst/>
                  <a:uLnTx/>
                  <a:uFillTx/>
                  <a:latin typeface="Arial" pitchFamily="34" charset="0"/>
                  <a:ea typeface="+mn-ea"/>
                  <a:cs typeface="Times New Roman" pitchFamily="18" charset="0"/>
                </a:rPr>
                <a:t>FCA consumer helpline: 0800 111 6768</a:t>
              </a:r>
              <a:endParaRPr kumimoji="0" lang="en-GB" sz="1200" b="0" i="0" u="none" strike="noStrike" kern="1200" cap="none" spc="0" normalizeH="0" baseline="0" noProof="0" dirty="0">
                <a:ln>
                  <a:noFill/>
                </a:ln>
                <a:solidFill>
                  <a:prstClr val="white"/>
                </a:solidFill>
                <a:effectLst/>
                <a:uLnTx/>
                <a:uFillTx/>
                <a:latin typeface="Arial" pitchFamily="34" charset="0"/>
                <a:ea typeface="+mn-ea"/>
                <a:cs typeface="Times New Roman" pitchFamily="18" charset="0"/>
              </a:endParaRPr>
            </a:p>
          </p:txBody>
        </p:sp>
        <p:pic>
          <p:nvPicPr>
            <p:cNvPr id="5" name="Picture 4">
              <a:extLst>
                <a:ext uri="{FF2B5EF4-FFF2-40B4-BE49-F238E27FC236}">
                  <a16:creationId xmlns:a16="http://schemas.microsoft.com/office/drawing/2014/main" id="{22F88CA4-54FE-47F3-8BD0-DD237FABBC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88" y="6018094"/>
              <a:ext cx="1021441" cy="661720"/>
            </a:xfrm>
            <a:prstGeom prst="rect">
              <a:avLst/>
            </a:prstGeom>
          </p:spPr>
        </p:pic>
      </p:grpSp>
      <p:pic>
        <p:nvPicPr>
          <p:cNvPr id="7" name="Picture 2">
            <a:extLst>
              <a:ext uri="{FF2B5EF4-FFF2-40B4-BE49-F238E27FC236}">
                <a16:creationId xmlns:a16="http://schemas.microsoft.com/office/drawing/2014/main" id="{F404C568-9989-4035-ADD3-298367AC0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8821" y="2583760"/>
            <a:ext cx="3455553" cy="2695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38CDFAFE-1166-473A-890A-C6F15013FF84}"/>
              </a:ext>
            </a:extLst>
          </p:cNvPr>
          <p:cNvSpPr/>
          <p:nvPr/>
        </p:nvSpPr>
        <p:spPr>
          <a:xfrm>
            <a:off x="4939783" y="5401394"/>
            <a:ext cx="3524106" cy="33855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Arial"/>
                <a:ea typeface="+mn-ea"/>
                <a:cs typeface="Times New Roman" pitchFamily="18" charset="0"/>
              </a:rPr>
              <a:t>https://www.fca.org.uk/scamsmart</a:t>
            </a:r>
          </a:p>
        </p:txBody>
      </p:sp>
      <p:pic>
        <p:nvPicPr>
          <p:cNvPr id="9" name="Picture 8">
            <a:extLst>
              <a:ext uri="{FF2B5EF4-FFF2-40B4-BE49-F238E27FC236}">
                <a16:creationId xmlns:a16="http://schemas.microsoft.com/office/drawing/2014/main" id="{ED1AE5F2-4651-4449-9238-3E4A3CBD1A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8520" y="1368917"/>
            <a:ext cx="3406718" cy="908458"/>
          </a:xfrm>
          <a:prstGeom prst="rect">
            <a:avLst/>
          </a:prstGeom>
        </p:spPr>
      </p:pic>
      <p:sp>
        <p:nvSpPr>
          <p:cNvPr id="10" name="Rectangle 9">
            <a:extLst>
              <a:ext uri="{FF2B5EF4-FFF2-40B4-BE49-F238E27FC236}">
                <a16:creationId xmlns:a16="http://schemas.microsoft.com/office/drawing/2014/main" id="{A5794B9C-EA6B-4969-9ABF-278BDD4D9220}"/>
              </a:ext>
            </a:extLst>
          </p:cNvPr>
          <p:cNvSpPr/>
          <p:nvPr/>
        </p:nvSpPr>
        <p:spPr>
          <a:xfrm>
            <a:off x="4951564" y="5538777"/>
            <a:ext cx="4572000" cy="923330"/>
          </a:xfrm>
          <a:prstGeom prst="rect">
            <a:avLst/>
          </a:prstGeom>
        </p:spPr>
        <p:txBody>
          <a:bodyPr>
            <a:spAutoFit/>
          </a:bodyPr>
          <a:lstStyle/>
          <a:p>
            <a:endParaRPr lang="en-GB" dirty="0">
              <a:hlinkClick r:id="rId5"/>
            </a:endParaRPr>
          </a:p>
          <a:p>
            <a:r>
              <a:rPr lang="en-GB" dirty="0">
                <a:hlinkClick r:id="rId5"/>
              </a:rPr>
              <a:t>https://www.youtube.com/watch?v=De-eriddmQE</a:t>
            </a:r>
            <a:endParaRPr lang="en-GB" dirty="0"/>
          </a:p>
        </p:txBody>
      </p:sp>
    </p:spTree>
    <p:extLst>
      <p:ext uri="{BB962C8B-B14F-4D97-AF65-F5344CB8AC3E}">
        <p14:creationId xmlns:p14="http://schemas.microsoft.com/office/powerpoint/2010/main" val="1388136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8A665-A2C2-4704-BC47-0BC97EBCA0E2}"/>
              </a:ext>
            </a:extLst>
          </p:cNvPr>
          <p:cNvSpPr>
            <a:spLocks noGrp="1"/>
          </p:cNvSpPr>
          <p:nvPr>
            <p:ph type="title"/>
          </p:nvPr>
        </p:nvSpPr>
        <p:spPr>
          <a:xfrm>
            <a:off x="409413" y="365127"/>
            <a:ext cx="8096606" cy="768730"/>
          </a:xfrm>
        </p:spPr>
        <p:txBody>
          <a:bodyPr/>
          <a:lstStyle/>
          <a:p>
            <a:r>
              <a:rPr lang="en-GB" dirty="0"/>
              <a:t>Death benefits</a:t>
            </a:r>
          </a:p>
        </p:txBody>
      </p:sp>
      <p:graphicFrame>
        <p:nvGraphicFramePr>
          <p:cNvPr id="5" name="Table 4">
            <a:extLst>
              <a:ext uri="{FF2B5EF4-FFF2-40B4-BE49-F238E27FC236}">
                <a16:creationId xmlns:a16="http://schemas.microsoft.com/office/drawing/2014/main" id="{00A35C0D-1FDA-430E-BB51-961ED0361D90}"/>
              </a:ext>
            </a:extLst>
          </p:cNvPr>
          <p:cNvGraphicFramePr>
            <a:graphicFrameLocks noGrp="1"/>
          </p:cNvGraphicFramePr>
          <p:nvPr>
            <p:extLst>
              <p:ext uri="{D42A27DB-BD31-4B8C-83A1-F6EECF244321}">
                <p14:modId xmlns:p14="http://schemas.microsoft.com/office/powerpoint/2010/main" val="1113177071"/>
              </p:ext>
            </p:extLst>
          </p:nvPr>
        </p:nvGraphicFramePr>
        <p:xfrm>
          <a:off x="408373" y="1133857"/>
          <a:ext cx="8098779" cy="5289062"/>
        </p:xfrm>
        <a:graphic>
          <a:graphicData uri="http://schemas.openxmlformats.org/drawingml/2006/table">
            <a:tbl>
              <a:tblPr firstRow="1" bandRow="1">
                <a:tableStyleId>{93296810-A885-4BE3-A3E7-6D5BEEA58F35}</a:tableStyleId>
              </a:tblPr>
              <a:tblGrid>
                <a:gridCol w="1091953">
                  <a:extLst>
                    <a:ext uri="{9D8B030D-6E8A-4147-A177-3AD203B41FA5}">
                      <a16:colId xmlns:a16="http://schemas.microsoft.com/office/drawing/2014/main" val="1985695358"/>
                    </a:ext>
                  </a:extLst>
                </a:gridCol>
                <a:gridCol w="2636668">
                  <a:extLst>
                    <a:ext uri="{9D8B030D-6E8A-4147-A177-3AD203B41FA5}">
                      <a16:colId xmlns:a16="http://schemas.microsoft.com/office/drawing/2014/main" val="1322102245"/>
                    </a:ext>
                  </a:extLst>
                </a:gridCol>
                <a:gridCol w="2041864">
                  <a:extLst>
                    <a:ext uri="{9D8B030D-6E8A-4147-A177-3AD203B41FA5}">
                      <a16:colId xmlns:a16="http://schemas.microsoft.com/office/drawing/2014/main" val="3823480345"/>
                    </a:ext>
                  </a:extLst>
                </a:gridCol>
                <a:gridCol w="2328294">
                  <a:extLst>
                    <a:ext uri="{9D8B030D-6E8A-4147-A177-3AD203B41FA5}">
                      <a16:colId xmlns:a16="http://schemas.microsoft.com/office/drawing/2014/main" val="618897874"/>
                    </a:ext>
                  </a:extLst>
                </a:gridCol>
              </a:tblGrid>
              <a:tr h="503545">
                <a:tc rowSpan="2">
                  <a:txBody>
                    <a:bodyPr/>
                    <a:lstStyle/>
                    <a:p>
                      <a:r>
                        <a:rPr lang="en-GB" sz="1000" dirty="0"/>
                        <a:t>Benefit</a:t>
                      </a:r>
                      <a:endParaRPr lang="en-GB" sz="1000" dirty="0">
                        <a:latin typeface="Arial" panose="020B0604020202020204" pitchFamily="34" charset="0"/>
                        <a:cs typeface="Arial" panose="020B0604020202020204" pitchFamily="34" charset="0"/>
                      </a:endParaRPr>
                    </a:p>
                  </a:txBody>
                  <a:tcPr/>
                </a:tc>
                <a:tc>
                  <a:txBody>
                    <a:bodyPr/>
                    <a:lstStyle/>
                    <a:p>
                      <a:r>
                        <a:rPr lang="en-GB" sz="1000" dirty="0"/>
                        <a:t>Pre 1 January 2020</a:t>
                      </a:r>
                    </a:p>
                  </a:txBody>
                  <a:tcPr/>
                </a:tc>
                <a:tc gridSpan="2">
                  <a:txBody>
                    <a:bodyPr/>
                    <a:lstStyle/>
                    <a:p>
                      <a:r>
                        <a:rPr lang="en-GB" sz="1000" dirty="0"/>
                        <a:t>Post 1 January 2020 </a:t>
                      </a:r>
                      <a:endParaRPr lang="en-GB" sz="1000" dirty="0">
                        <a:latin typeface="Arial" panose="020B0604020202020204" pitchFamily="34" charset="0"/>
                        <a:cs typeface="Arial" panose="020B0604020202020204" pitchFamily="34" charset="0"/>
                      </a:endParaRPr>
                    </a:p>
                  </a:txBody>
                  <a:tcPr/>
                </a:tc>
                <a:tc hMerge="1">
                  <a:txBody>
                    <a:bodyPr/>
                    <a:lstStyle/>
                    <a:p>
                      <a:endParaRPr lang="en-GB" dirty="0"/>
                    </a:p>
                  </a:txBody>
                  <a:tcPr/>
                </a:tc>
                <a:extLst>
                  <a:ext uri="{0D108BD9-81ED-4DB2-BD59-A6C34878D82A}">
                    <a16:rowId xmlns:a16="http://schemas.microsoft.com/office/drawing/2014/main" val="319509648"/>
                  </a:ext>
                </a:extLst>
              </a:tr>
              <a:tr h="617619">
                <a:tc vMerge="1">
                  <a:txBody>
                    <a:bodyPr/>
                    <a:lstStyle/>
                    <a:p>
                      <a:endParaRPr lang="en-GB"/>
                    </a:p>
                  </a:txBody>
                  <a:tcPr/>
                </a:tc>
                <a:tc>
                  <a:txBody>
                    <a:bodyPr/>
                    <a:lstStyle/>
                    <a:p>
                      <a:r>
                        <a:rPr lang="en-GB" sz="1000" dirty="0"/>
                        <a:t>Active members of the UBPAS</a:t>
                      </a:r>
                      <a:endParaRPr lang="en-GB" sz="1000" dirty="0">
                        <a:latin typeface="Arial" panose="020B0604020202020204" pitchFamily="34" charset="0"/>
                        <a:cs typeface="Arial" panose="020B0604020202020204" pitchFamily="34" charset="0"/>
                      </a:endParaRPr>
                    </a:p>
                  </a:txBody>
                  <a:tcPr/>
                </a:tc>
                <a:tc>
                  <a:txBody>
                    <a:bodyPr/>
                    <a:lstStyle/>
                    <a:p>
                      <a:r>
                        <a:rPr lang="en-GB" sz="1000" dirty="0"/>
                        <a:t>Active members of the UBGPP</a:t>
                      </a:r>
                      <a:endParaRPr lang="en-GB" sz="1000" dirty="0">
                        <a:latin typeface="Arial" panose="020B0604020202020204" pitchFamily="34" charset="0"/>
                        <a:cs typeface="Arial" panose="020B0604020202020204" pitchFamily="34" charset="0"/>
                      </a:endParaRPr>
                    </a:p>
                  </a:txBody>
                  <a:tcPr/>
                </a:tc>
                <a:tc>
                  <a:txBody>
                    <a:bodyPr/>
                    <a:lstStyle/>
                    <a:p>
                      <a:r>
                        <a:rPr lang="en-GB" sz="1000" dirty="0"/>
                        <a:t>Employee who is an employed deferred member of the UBPAS (and has not transferred out)</a:t>
                      </a:r>
                      <a:br>
                        <a:rPr lang="en-GB" sz="1000" dirty="0"/>
                      </a:br>
                      <a:r>
                        <a:rPr lang="en-GB" sz="1000" dirty="0">
                          <a:solidFill>
                            <a:schemeClr val="tx1"/>
                          </a:solidFill>
                        </a:rPr>
                        <a:t>(In addition to UBGPP benefits)</a:t>
                      </a:r>
                      <a:endParaRPr lang="en-GB" sz="10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21926866"/>
                  </a:ext>
                </a:extLst>
              </a:tr>
              <a:tr h="1509111">
                <a:tc>
                  <a:txBody>
                    <a:bodyPr/>
                    <a:lstStyle/>
                    <a:p>
                      <a:r>
                        <a:rPr lang="en-GB" sz="1000" dirty="0"/>
                        <a:t>Lump sum</a:t>
                      </a:r>
                      <a:endParaRPr lang="en-GB" sz="1000" dirty="0">
                        <a:latin typeface="Arial" panose="020B0604020202020204" pitchFamily="34" charset="0"/>
                        <a:cs typeface="Arial" panose="020B0604020202020204" pitchFamily="34" charset="0"/>
                      </a:endParaRPr>
                    </a:p>
                  </a:txBody>
                  <a:tcPr/>
                </a:tc>
                <a:tc>
                  <a:txBody>
                    <a:bodyPr/>
                    <a:lstStyle/>
                    <a:p>
                      <a:r>
                        <a:rPr lang="en-GB" sz="1000" dirty="0">
                          <a:solidFill>
                            <a:schemeClr val="tx1"/>
                          </a:solidFill>
                        </a:rPr>
                        <a:t>4 x ‘Pensionable Salary’ at </a:t>
                      </a:r>
                      <a:r>
                        <a:rPr lang="en-GB" sz="1000" dirty="0"/>
                        <a:t>date of death (if no Spouse’s pension payable) </a:t>
                      </a:r>
                      <a:br>
                        <a:rPr lang="en-GB" sz="1000" dirty="0"/>
                      </a:br>
                      <a:br>
                        <a:rPr lang="en-GB" sz="1000" dirty="0">
                          <a:solidFill>
                            <a:schemeClr val="tx1"/>
                          </a:solidFill>
                        </a:rPr>
                      </a:br>
                      <a:r>
                        <a:rPr lang="en-GB" sz="1000" dirty="0">
                          <a:solidFill>
                            <a:schemeClr val="tx1"/>
                          </a:solidFill>
                        </a:rPr>
                        <a:t>2 x ‘Pensionable Salary’ at </a:t>
                      </a:r>
                      <a:r>
                        <a:rPr lang="en-GB" sz="1000" dirty="0"/>
                        <a:t>date of death (if a Spouse’s pension payable)  </a:t>
                      </a:r>
                    </a:p>
                    <a:p>
                      <a:endParaRPr lang="en-GB" sz="1000" kern="1200" dirty="0">
                        <a:solidFill>
                          <a:schemeClr val="dk1"/>
                        </a:solidFill>
                        <a:latin typeface="+mn-lt"/>
                        <a:ea typeface="+mn-ea"/>
                        <a:cs typeface="+mn-cs"/>
                      </a:endParaRPr>
                    </a:p>
                    <a:p>
                      <a:r>
                        <a:rPr lang="en-GB" sz="1000" kern="1200" dirty="0">
                          <a:solidFill>
                            <a:schemeClr val="dk1"/>
                          </a:solidFill>
                          <a:latin typeface="+mn-lt"/>
                          <a:ea typeface="+mn-ea"/>
                          <a:cs typeface="+mn-cs"/>
                        </a:rPr>
                        <a:t>Plus </a:t>
                      </a:r>
                    </a:p>
                    <a:p>
                      <a:endParaRPr lang="en-GB" sz="1000" kern="1200" dirty="0">
                        <a:solidFill>
                          <a:schemeClr val="dk1"/>
                        </a:solidFill>
                        <a:latin typeface="+mn-lt"/>
                        <a:ea typeface="+mn-ea"/>
                        <a:cs typeface="+mn-cs"/>
                      </a:endParaRPr>
                    </a:p>
                    <a:p>
                      <a:r>
                        <a:rPr lang="en-GB" sz="1000" kern="1200" dirty="0">
                          <a:solidFill>
                            <a:schemeClr val="dk1"/>
                          </a:solidFill>
                          <a:latin typeface="+mn-lt"/>
                          <a:ea typeface="+mn-ea"/>
                          <a:cs typeface="+mn-cs"/>
                        </a:rPr>
                        <a:t>Return of any employee contributions</a:t>
                      </a:r>
                    </a:p>
                    <a:p>
                      <a:endParaRPr lang="en-GB" sz="1000" kern="1200" dirty="0">
                        <a:solidFill>
                          <a:schemeClr val="dk1"/>
                        </a:solidFill>
                        <a:latin typeface="+mn-lt"/>
                        <a:ea typeface="+mn-ea"/>
                        <a:cs typeface="+mn-cs"/>
                      </a:endParaRPr>
                    </a:p>
                    <a:p>
                      <a:r>
                        <a:rPr lang="en-GB" sz="1000" i="1" kern="1200" dirty="0">
                          <a:solidFill>
                            <a:schemeClr val="dk1"/>
                          </a:solidFill>
                          <a:latin typeface="+mn-lt"/>
                          <a:ea typeface="+mn-ea"/>
                          <a:cs typeface="+mn-cs"/>
                        </a:rPr>
                        <a:t>Payments are usually tax free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Return of </a:t>
                      </a:r>
                      <a:r>
                        <a:rPr lang="en-GB" sz="1000" b="1" dirty="0"/>
                        <a:t>full</a:t>
                      </a:r>
                      <a:r>
                        <a:rPr lang="en-GB" sz="1000" dirty="0"/>
                        <a:t> UBGPP pension fund plus </a:t>
                      </a:r>
                    </a:p>
                    <a:p>
                      <a:r>
                        <a:rPr lang="en-GB" sz="1000" dirty="0"/>
                        <a:t>6 x basic salary (irrespective of marital status)  </a:t>
                      </a:r>
                      <a:r>
                        <a:rPr lang="en-GB" sz="1000" i="1" kern="1200" dirty="0">
                          <a:solidFill>
                            <a:schemeClr val="dk1"/>
                          </a:solidFill>
                          <a:latin typeface="+mn-lt"/>
                          <a:ea typeface="+mn-ea"/>
                          <a:cs typeface="+mn-cs"/>
                        </a:rPr>
                        <a:t>Subject to the insurer’s terms and conditions</a:t>
                      </a:r>
                    </a:p>
                    <a:p>
                      <a:endParaRPr lang="en-GB" sz="1000" i="1" kern="1200" dirty="0">
                        <a:solidFill>
                          <a:schemeClr val="dk1"/>
                        </a:solidFill>
                        <a:latin typeface="+mn-lt"/>
                        <a:ea typeface="+mn-ea"/>
                        <a:cs typeface="+mn-cs"/>
                      </a:endParaRPr>
                    </a:p>
                    <a:p>
                      <a:r>
                        <a:rPr lang="en-GB" sz="1000" i="1" kern="1200" dirty="0">
                          <a:solidFill>
                            <a:schemeClr val="dk1"/>
                          </a:solidFill>
                          <a:latin typeface="+mn-lt"/>
                          <a:ea typeface="+mn-ea"/>
                          <a:cs typeface="+mn-cs"/>
                        </a:rPr>
                        <a:t>Payments are usually tax free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latin typeface="+mn-lt"/>
                          <a:ea typeface="+mn-ea"/>
                          <a:cs typeface="+mn-cs"/>
                        </a:rPr>
                        <a:t>Return of any employee contributions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i="1"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kern="1200" dirty="0">
                          <a:solidFill>
                            <a:schemeClr val="dk1"/>
                          </a:solidFill>
                          <a:latin typeface="+mn-lt"/>
                          <a:ea typeface="+mn-ea"/>
                          <a:cs typeface="+mn-cs"/>
                        </a:rPr>
                        <a:t>Payments are usually tax free</a:t>
                      </a:r>
                    </a:p>
                    <a:p>
                      <a:endParaRPr lang="en-GB"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343507"/>
                  </a:ext>
                </a:extLst>
              </a:tr>
              <a:tr h="243997">
                <a:tc gridSpan="4">
                  <a:txBody>
                    <a:bodyPr/>
                    <a:lstStyle/>
                    <a:p>
                      <a:endParaRPr lang="en-GB" sz="1000" dirty="0">
                        <a:latin typeface="Arial" panose="020B0604020202020204" pitchFamily="34" charset="0"/>
                        <a:cs typeface="Arial" panose="020B0604020202020204" pitchFamily="34" charset="0"/>
                      </a:endParaRPr>
                    </a:p>
                  </a:txBody>
                  <a:tcPr/>
                </a:tc>
                <a:tc hMerge="1">
                  <a:txBody>
                    <a:bodyPr/>
                    <a:lstStyle/>
                    <a:p>
                      <a:endParaRPr lang="en-GB" sz="1000" dirty="0">
                        <a:latin typeface="Arial" panose="020B0604020202020204" pitchFamily="34" charset="0"/>
                        <a:cs typeface="Arial" panose="020B0604020202020204" pitchFamily="34" charset="0"/>
                      </a:endParaRPr>
                    </a:p>
                  </a:txBody>
                  <a:tcPr/>
                </a:tc>
                <a:tc hMerge="1">
                  <a:txBody>
                    <a:bodyPr/>
                    <a:lstStyle/>
                    <a:p>
                      <a:endParaRPr lang="en-GB" sz="1000" dirty="0">
                        <a:latin typeface="Arial" panose="020B0604020202020204" pitchFamily="34" charset="0"/>
                        <a:cs typeface="Arial" panose="020B0604020202020204" pitchFamily="34" charset="0"/>
                      </a:endParaRPr>
                    </a:p>
                  </a:txBody>
                  <a:tcPr/>
                </a:tc>
                <a:tc hMerge="1">
                  <a:txBody>
                    <a:bodyPr/>
                    <a:lstStyle/>
                    <a:p>
                      <a:endParaRPr lang="en-GB"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17258753"/>
                  </a:ext>
                </a:extLst>
              </a:tr>
              <a:tr h="1759288">
                <a:tc>
                  <a:txBody>
                    <a:bodyPr/>
                    <a:lstStyle/>
                    <a:p>
                      <a:r>
                        <a:rPr lang="en-GB" sz="1000" dirty="0"/>
                        <a:t>Survivor pension</a:t>
                      </a:r>
                      <a:endParaRPr lang="en-GB" sz="1000" dirty="0">
                        <a:latin typeface="Arial" panose="020B0604020202020204" pitchFamily="34" charset="0"/>
                        <a:cs typeface="Arial" panose="020B0604020202020204" pitchFamily="34" charset="0"/>
                      </a:endParaRPr>
                    </a:p>
                  </a:txBody>
                  <a:tcPr/>
                </a:tc>
                <a:tc>
                  <a:txBody>
                    <a:bodyPr/>
                    <a:lstStyle/>
                    <a:p>
                      <a:r>
                        <a:rPr lang="en-GB" sz="1000" dirty="0"/>
                        <a:t>Spouse’s pension of:</a:t>
                      </a:r>
                    </a:p>
                    <a:p>
                      <a:endParaRPr lang="en-GB" sz="1000" dirty="0"/>
                    </a:p>
                    <a:p>
                      <a:r>
                        <a:rPr lang="en-GB" sz="1000" dirty="0"/>
                        <a:t>2/3rds x prospective pension based on Pensionable Service to NRD (subject to a maximum of 40 years) and Final Pensionable Salary at date of death</a:t>
                      </a:r>
                      <a:br>
                        <a:rPr lang="en-GB" sz="1000" dirty="0"/>
                      </a:br>
                      <a:br>
                        <a:rPr lang="en-GB" sz="1000" dirty="0"/>
                      </a:br>
                      <a:r>
                        <a:rPr lang="en-GB" sz="1000" dirty="0"/>
                        <a:t>Additional children's pensions may be payable</a:t>
                      </a:r>
                    </a:p>
                    <a:p>
                      <a:endParaRPr lang="en-GB" sz="1000" dirty="0"/>
                    </a:p>
                    <a:p>
                      <a:r>
                        <a:rPr lang="en-GB" sz="1000" i="1" dirty="0"/>
                        <a:t>Pension payments are subject to income tax</a:t>
                      </a:r>
                      <a:endParaRPr lang="en-GB" sz="1000" i="1" dirty="0">
                        <a:latin typeface="Arial" panose="020B0604020202020204" pitchFamily="34" charset="0"/>
                        <a:cs typeface="Arial" panose="020B0604020202020204" pitchFamily="34" charset="0"/>
                      </a:endParaRPr>
                    </a:p>
                  </a:txBody>
                  <a:tcPr/>
                </a:tc>
                <a:tc>
                  <a:txBody>
                    <a:bodyPr/>
                    <a:lstStyle/>
                    <a:p>
                      <a:r>
                        <a:rPr lang="en-GB" sz="1000" dirty="0"/>
                        <a:t>None</a:t>
                      </a:r>
                      <a:endParaRPr lang="en-GB" sz="1000" dirty="0">
                        <a:latin typeface="Arial" panose="020B0604020202020204" pitchFamily="34" charset="0"/>
                        <a:cs typeface="Arial" panose="020B0604020202020204" pitchFamily="34" charset="0"/>
                      </a:endParaRPr>
                    </a:p>
                  </a:txBody>
                  <a:tcPr/>
                </a:tc>
                <a:tc>
                  <a:txBody>
                    <a:bodyPr/>
                    <a:lstStyle/>
                    <a:p>
                      <a:r>
                        <a:rPr lang="en-GB" sz="1000" dirty="0">
                          <a:solidFill>
                            <a:schemeClr val="tx1"/>
                          </a:solidFill>
                        </a:rPr>
                        <a:t>Spouse and children’s pensions payable as for an employed deferred member of UBPAS before 2020 but based on: </a:t>
                      </a:r>
                    </a:p>
                    <a:p>
                      <a:endParaRPr lang="en-GB" sz="1000" dirty="0"/>
                    </a:p>
                    <a:p>
                      <a:r>
                        <a:rPr lang="en-GB" sz="1000" dirty="0"/>
                        <a:t>Pensionable Service</a:t>
                      </a:r>
                      <a:r>
                        <a:rPr lang="en-GB" sz="1000" b="1" dirty="0"/>
                        <a:t> to 31 Dec 2019 </a:t>
                      </a:r>
                      <a:r>
                        <a:rPr lang="en-GB" sz="1000" dirty="0"/>
                        <a:t>(subject to a maximum of 40 years); and </a:t>
                      </a:r>
                    </a:p>
                    <a:p>
                      <a:endParaRPr lang="en-GB" sz="1000" dirty="0"/>
                    </a:p>
                    <a:p>
                      <a:r>
                        <a:rPr lang="en-GB" sz="1000" dirty="0"/>
                        <a:t>Final Pensionable Salary </a:t>
                      </a:r>
                      <a:r>
                        <a:rPr lang="en-GB" sz="1000" b="1" dirty="0"/>
                        <a:t>at 31 Dec 2019</a:t>
                      </a:r>
                      <a:endParaRPr lang="en-GB" sz="1000" dirty="0"/>
                    </a:p>
                    <a:p>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Pension payments are subject to income tax</a:t>
                      </a:r>
                      <a:endParaRPr lang="en-GB" sz="1000" i="1" dirty="0">
                        <a:latin typeface="Arial" panose="020B0604020202020204" pitchFamily="34" charset="0"/>
                        <a:cs typeface="Arial" panose="020B0604020202020204" pitchFamily="34" charset="0"/>
                      </a:endParaRPr>
                    </a:p>
                    <a:p>
                      <a:br>
                        <a:rPr lang="en-GB" sz="1000" dirty="0"/>
                      </a:br>
                      <a:endParaRPr lang="en-GB"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06466948"/>
                  </a:ext>
                </a:extLst>
              </a:tr>
            </a:tbl>
          </a:graphicData>
        </a:graphic>
      </p:graphicFrame>
    </p:spTree>
    <p:extLst>
      <p:ext uri="{BB962C8B-B14F-4D97-AF65-F5344CB8AC3E}">
        <p14:creationId xmlns:p14="http://schemas.microsoft.com/office/powerpoint/2010/main" val="3298804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8A665-A2C2-4704-BC47-0BC97EBCA0E2}"/>
              </a:ext>
            </a:extLst>
          </p:cNvPr>
          <p:cNvSpPr>
            <a:spLocks noGrp="1"/>
          </p:cNvSpPr>
          <p:nvPr>
            <p:ph type="title"/>
          </p:nvPr>
        </p:nvSpPr>
        <p:spPr>
          <a:xfrm>
            <a:off x="418744" y="105798"/>
            <a:ext cx="8096606" cy="445865"/>
          </a:xfrm>
        </p:spPr>
        <p:txBody>
          <a:bodyPr>
            <a:normAutofit/>
          </a:bodyPr>
          <a:lstStyle/>
          <a:p>
            <a:r>
              <a:rPr lang="en-GB" sz="2400" dirty="0"/>
              <a:t>Long-term incapacity benefits</a:t>
            </a:r>
          </a:p>
        </p:txBody>
      </p:sp>
      <p:graphicFrame>
        <p:nvGraphicFramePr>
          <p:cNvPr id="5" name="Table 4">
            <a:extLst>
              <a:ext uri="{FF2B5EF4-FFF2-40B4-BE49-F238E27FC236}">
                <a16:creationId xmlns:a16="http://schemas.microsoft.com/office/drawing/2014/main" id="{F35F7B98-9D94-4249-942F-26BF4FADD296}"/>
              </a:ext>
            </a:extLst>
          </p:cNvPr>
          <p:cNvGraphicFramePr>
            <a:graphicFrameLocks noGrp="1"/>
          </p:cNvGraphicFramePr>
          <p:nvPr>
            <p:extLst>
              <p:ext uri="{D42A27DB-BD31-4B8C-83A1-F6EECF244321}">
                <p14:modId xmlns:p14="http://schemas.microsoft.com/office/powerpoint/2010/main" val="2173589519"/>
              </p:ext>
            </p:extLst>
          </p:nvPr>
        </p:nvGraphicFramePr>
        <p:xfrm>
          <a:off x="418744" y="551663"/>
          <a:ext cx="8476681" cy="6452422"/>
        </p:xfrm>
        <a:graphic>
          <a:graphicData uri="http://schemas.openxmlformats.org/drawingml/2006/table">
            <a:tbl>
              <a:tblPr firstRow="1" bandRow="1">
                <a:tableStyleId>{93296810-A885-4BE3-A3E7-6D5BEEA58F35}</a:tableStyleId>
              </a:tblPr>
              <a:tblGrid>
                <a:gridCol w="1099338">
                  <a:extLst>
                    <a:ext uri="{9D8B030D-6E8A-4147-A177-3AD203B41FA5}">
                      <a16:colId xmlns:a16="http://schemas.microsoft.com/office/drawing/2014/main" val="1985695358"/>
                    </a:ext>
                  </a:extLst>
                </a:gridCol>
                <a:gridCol w="2389694">
                  <a:extLst>
                    <a:ext uri="{9D8B030D-6E8A-4147-A177-3AD203B41FA5}">
                      <a16:colId xmlns:a16="http://schemas.microsoft.com/office/drawing/2014/main" val="1322102245"/>
                    </a:ext>
                  </a:extLst>
                </a:gridCol>
                <a:gridCol w="2858223">
                  <a:extLst>
                    <a:ext uri="{9D8B030D-6E8A-4147-A177-3AD203B41FA5}">
                      <a16:colId xmlns:a16="http://schemas.microsoft.com/office/drawing/2014/main" val="3823480345"/>
                    </a:ext>
                  </a:extLst>
                </a:gridCol>
                <a:gridCol w="2129426">
                  <a:extLst>
                    <a:ext uri="{9D8B030D-6E8A-4147-A177-3AD203B41FA5}">
                      <a16:colId xmlns:a16="http://schemas.microsoft.com/office/drawing/2014/main" val="618897874"/>
                    </a:ext>
                  </a:extLst>
                </a:gridCol>
              </a:tblGrid>
              <a:tr h="219895">
                <a:tc rowSpan="2">
                  <a:txBody>
                    <a:bodyPr/>
                    <a:lstStyle/>
                    <a:p>
                      <a:r>
                        <a:rPr lang="en-GB" sz="1000" dirty="0">
                          <a:latin typeface="Arial" panose="020B0604020202020204" pitchFamily="34" charset="0"/>
                          <a:cs typeface="Arial" panose="020B0604020202020204" pitchFamily="34" charset="0"/>
                        </a:rPr>
                        <a:t>Benefit</a:t>
                      </a:r>
                    </a:p>
                  </a:txBody>
                  <a:tcPr/>
                </a:tc>
                <a:tc>
                  <a:txBody>
                    <a:bodyPr/>
                    <a:lstStyle/>
                    <a:p>
                      <a:r>
                        <a:rPr lang="en-GB" sz="1000" dirty="0">
                          <a:latin typeface="Arial" panose="020B0604020202020204" pitchFamily="34" charset="0"/>
                          <a:cs typeface="Arial" panose="020B0604020202020204" pitchFamily="34" charset="0"/>
                        </a:rPr>
                        <a:t>Pre 1 January 2020</a:t>
                      </a:r>
                    </a:p>
                  </a:txBody>
                  <a:tcPr/>
                </a:tc>
                <a:tc gridSpan="2">
                  <a:txBody>
                    <a:bodyPr/>
                    <a:lstStyle/>
                    <a:p>
                      <a:r>
                        <a:rPr lang="en-GB" sz="1000" dirty="0">
                          <a:latin typeface="Arial" panose="020B0604020202020204" pitchFamily="34" charset="0"/>
                          <a:cs typeface="Arial" panose="020B0604020202020204" pitchFamily="34" charset="0"/>
                        </a:rPr>
                        <a:t>Post 1 January 2020  </a:t>
                      </a:r>
                    </a:p>
                  </a:txBody>
                  <a:tcPr/>
                </a:tc>
                <a:tc hMerge="1">
                  <a:txBody>
                    <a:bodyPr/>
                    <a:lstStyle/>
                    <a:p>
                      <a:endParaRPr lang="en-GB" dirty="0"/>
                    </a:p>
                  </a:txBody>
                  <a:tcPr/>
                </a:tc>
                <a:extLst>
                  <a:ext uri="{0D108BD9-81ED-4DB2-BD59-A6C34878D82A}">
                    <a16:rowId xmlns:a16="http://schemas.microsoft.com/office/drawing/2014/main" val="319509648"/>
                  </a:ext>
                </a:extLst>
              </a:tr>
              <a:tr h="494763">
                <a:tc vMerge="1">
                  <a:txBody>
                    <a:bodyPr/>
                    <a:lstStyle/>
                    <a:p>
                      <a:endParaRPr lang="en-GB"/>
                    </a:p>
                  </a:txBody>
                  <a:tcPr/>
                </a:tc>
                <a:tc>
                  <a:txBody>
                    <a:bodyPr/>
                    <a:lstStyle/>
                    <a:p>
                      <a:r>
                        <a:rPr lang="en-GB" sz="1000" dirty="0">
                          <a:latin typeface="Arial" panose="020B0604020202020204" pitchFamily="34" charset="0"/>
                          <a:cs typeface="Arial" panose="020B0604020202020204" pitchFamily="34" charset="0"/>
                        </a:rPr>
                        <a:t>Active members of the UBPAS</a:t>
                      </a:r>
                    </a:p>
                  </a:txBody>
                  <a:tcPr/>
                </a:tc>
                <a:tc>
                  <a:txBody>
                    <a:bodyPr/>
                    <a:lstStyle/>
                    <a:p>
                      <a:r>
                        <a:rPr lang="en-GB" sz="1000" dirty="0">
                          <a:latin typeface="Arial" panose="020B0604020202020204" pitchFamily="34" charset="0"/>
                          <a:cs typeface="Arial" panose="020B0604020202020204" pitchFamily="34" charset="0"/>
                        </a:rPr>
                        <a:t>Active members of the UBGPP</a:t>
                      </a:r>
                    </a:p>
                  </a:txBody>
                  <a:tcPr/>
                </a:tc>
                <a:tc>
                  <a:txBody>
                    <a:bodyPr/>
                    <a:lstStyle/>
                    <a:p>
                      <a:r>
                        <a:rPr lang="en-GB" sz="1000" dirty="0">
                          <a:latin typeface="Arial" panose="020B0604020202020204" pitchFamily="34" charset="0"/>
                          <a:cs typeface="Arial" panose="020B0604020202020204" pitchFamily="34" charset="0"/>
                        </a:rPr>
                        <a:t>Employee who is an employed deferred member of the UBPAS (and has not transferred out)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a:t>
                      </a:r>
                      <a:r>
                        <a:rPr lang="en-GB" sz="1000" dirty="0">
                          <a:solidFill>
                            <a:schemeClr val="tx1"/>
                          </a:solidFill>
                          <a:latin typeface="Arial" panose="020B0604020202020204" pitchFamily="34" charset="0"/>
                          <a:cs typeface="Arial" panose="020B0604020202020204" pitchFamily="34" charset="0"/>
                        </a:rPr>
                        <a:t>i</a:t>
                      </a:r>
                      <a:r>
                        <a:rPr lang="en-GB" sz="1000" dirty="0">
                          <a:solidFill>
                            <a:schemeClr val="tx1"/>
                          </a:solidFill>
                        </a:rPr>
                        <a:t>n addition to UBGPP benefits)</a:t>
                      </a:r>
                      <a:endParaRPr lang="en-GB" sz="10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21926866"/>
                  </a:ext>
                </a:extLst>
              </a:tr>
              <a:tr h="4113918">
                <a:tc>
                  <a:txBody>
                    <a:bodyPr/>
                    <a:lstStyle/>
                    <a:p>
                      <a:r>
                        <a:rPr lang="en-GB" sz="1000" dirty="0">
                          <a:latin typeface="Arial" panose="020B0604020202020204" pitchFamily="34" charset="0"/>
                          <a:cs typeface="Arial" panose="020B0604020202020204" pitchFamily="34" charset="0"/>
                        </a:rPr>
                        <a:t>Incapacity benefit</a:t>
                      </a:r>
                    </a:p>
                  </a:txBody>
                  <a:tcPr/>
                </a:tc>
                <a:tc>
                  <a:txBody>
                    <a:bodyPr/>
                    <a:lstStyle/>
                    <a:p>
                      <a:pPr marL="88900" marR="88900">
                        <a:lnSpc>
                          <a:spcPct val="107000"/>
                        </a:lnSpc>
                        <a:spcAft>
                          <a:spcPts val="0"/>
                        </a:spcAft>
                      </a:pPr>
                      <a:r>
                        <a:rPr lang="en-GB" sz="1000" kern="1200" dirty="0">
                          <a:solidFill>
                            <a:schemeClr val="dk1"/>
                          </a:solidFill>
                          <a:latin typeface="+mn-lt"/>
                          <a:ea typeface="+mn-ea"/>
                          <a:cs typeface="+mn-cs"/>
                        </a:rPr>
                        <a:t>Ill-health pension</a:t>
                      </a:r>
                    </a:p>
                    <a:p>
                      <a:pPr marL="88900" marR="88900">
                        <a:lnSpc>
                          <a:spcPct val="107000"/>
                        </a:lnSpc>
                        <a:spcAft>
                          <a:spcPts val="0"/>
                        </a:spcAft>
                      </a:pPr>
                      <a:endParaRPr lang="en-GB" sz="1000" kern="1200" dirty="0">
                        <a:solidFill>
                          <a:schemeClr val="dk1"/>
                        </a:solidFill>
                        <a:latin typeface="+mn-lt"/>
                        <a:ea typeface="+mn-ea"/>
                        <a:cs typeface="+mn-cs"/>
                      </a:endParaRPr>
                    </a:p>
                    <a:p>
                      <a:pPr marL="88900" marR="88900">
                        <a:lnSpc>
                          <a:spcPct val="107000"/>
                        </a:lnSpc>
                        <a:spcAft>
                          <a:spcPts val="0"/>
                        </a:spcAft>
                      </a:pPr>
                      <a:r>
                        <a:rPr lang="en-GB" sz="1000" kern="1200" dirty="0">
                          <a:solidFill>
                            <a:schemeClr val="dk1"/>
                          </a:solidFill>
                          <a:latin typeface="+mn-lt"/>
                          <a:ea typeface="+mn-ea"/>
                          <a:cs typeface="+mn-cs"/>
                        </a:rPr>
                        <a:t>The rules are complex but in simple terms:</a:t>
                      </a:r>
                    </a:p>
                    <a:p>
                      <a:pPr marL="88900" marR="88900">
                        <a:lnSpc>
                          <a:spcPct val="107000"/>
                        </a:lnSpc>
                        <a:spcAft>
                          <a:spcPts val="0"/>
                        </a:spcAft>
                      </a:pPr>
                      <a:endParaRPr lang="en-GB" sz="1000" kern="1200" dirty="0">
                        <a:solidFill>
                          <a:schemeClr val="dk1"/>
                        </a:solidFill>
                        <a:latin typeface="+mn-lt"/>
                        <a:ea typeface="+mn-ea"/>
                        <a:cs typeface="+mn-cs"/>
                      </a:endParaRPr>
                    </a:p>
                    <a:p>
                      <a:pPr marL="88900" marR="88900">
                        <a:lnSpc>
                          <a:spcPct val="107000"/>
                        </a:lnSpc>
                        <a:spcAft>
                          <a:spcPts val="0"/>
                        </a:spcAft>
                      </a:pPr>
                      <a:r>
                        <a:rPr lang="en-GB" sz="1000" kern="1200" dirty="0">
                          <a:solidFill>
                            <a:schemeClr val="dk1"/>
                          </a:solidFill>
                          <a:latin typeface="+mn-lt"/>
                          <a:ea typeface="+mn-ea"/>
                          <a:cs typeface="+mn-cs"/>
                        </a:rPr>
                        <a:t>If after a period of absence and deemed to be suffering from ‘</a:t>
                      </a:r>
                      <a:r>
                        <a:rPr lang="en-GB" sz="1000" b="1" kern="1200" dirty="0">
                          <a:solidFill>
                            <a:schemeClr val="dk1"/>
                          </a:solidFill>
                          <a:latin typeface="+mn-lt"/>
                          <a:ea typeface="+mn-ea"/>
                          <a:cs typeface="+mn-cs"/>
                        </a:rPr>
                        <a:t>Partial Incapacity’</a:t>
                      </a:r>
                      <a:r>
                        <a:rPr lang="en-GB" sz="1000" kern="1200" dirty="0">
                          <a:solidFill>
                            <a:schemeClr val="dk1"/>
                          </a:solidFill>
                          <a:latin typeface="+mn-lt"/>
                          <a:ea typeface="+mn-ea"/>
                          <a:cs typeface="+mn-cs"/>
                        </a:rPr>
                        <a:t> (i.e. unable to perform your normal occupation and serious impairment of earnings capacity) </a:t>
                      </a:r>
                      <a:r>
                        <a:rPr lang="en-GB" sz="1000" kern="1200" dirty="0">
                          <a:solidFill>
                            <a:schemeClr val="tx1"/>
                          </a:solidFill>
                          <a:latin typeface="+mn-lt"/>
                          <a:ea typeface="+mn-ea"/>
                          <a:cs typeface="+mn-cs"/>
                        </a:rPr>
                        <a:t>then immediate unreduced </a:t>
                      </a:r>
                      <a:r>
                        <a:rPr lang="en-GB" sz="1000" kern="1200" dirty="0">
                          <a:solidFill>
                            <a:schemeClr val="dk1"/>
                          </a:solidFill>
                          <a:latin typeface="+mn-lt"/>
                          <a:ea typeface="+mn-ea"/>
                          <a:cs typeface="+mn-cs"/>
                        </a:rPr>
                        <a:t>pension payable based on service at retirement date and Pensionable Salary at retirement date.</a:t>
                      </a:r>
                    </a:p>
                    <a:p>
                      <a:pPr marL="88900" marR="88900">
                        <a:lnSpc>
                          <a:spcPct val="107000"/>
                        </a:lnSpc>
                        <a:spcAft>
                          <a:spcPts val="0"/>
                        </a:spcAft>
                      </a:pPr>
                      <a:endParaRPr lang="en-GB" sz="1000" kern="1200" dirty="0">
                        <a:solidFill>
                          <a:schemeClr val="dk1"/>
                        </a:solidFill>
                        <a:latin typeface="+mn-lt"/>
                        <a:ea typeface="+mn-ea"/>
                        <a:cs typeface="+mn-cs"/>
                      </a:endParaRPr>
                    </a:p>
                    <a:p>
                      <a:pPr marL="88900" marR="88900">
                        <a:lnSpc>
                          <a:spcPct val="107000"/>
                        </a:lnSpc>
                        <a:spcAft>
                          <a:spcPts val="0"/>
                        </a:spcAft>
                      </a:pPr>
                      <a:r>
                        <a:rPr lang="en-GB" sz="1000" kern="1200" dirty="0">
                          <a:solidFill>
                            <a:schemeClr val="dk1"/>
                          </a:solidFill>
                          <a:latin typeface="+mn-lt"/>
                          <a:ea typeface="+mn-ea"/>
                          <a:cs typeface="+mn-cs"/>
                        </a:rPr>
                        <a:t>If deemed to be ‘</a:t>
                      </a:r>
                      <a:r>
                        <a:rPr lang="en-GB" sz="1000" b="1" kern="1200" dirty="0">
                          <a:solidFill>
                            <a:schemeClr val="dk1"/>
                          </a:solidFill>
                          <a:latin typeface="+mn-lt"/>
                          <a:ea typeface="+mn-ea"/>
                          <a:cs typeface="+mn-cs"/>
                        </a:rPr>
                        <a:t>Total Incapacity’ </a:t>
                      </a:r>
                      <a:r>
                        <a:rPr lang="en-GB" sz="1000" kern="1200" dirty="0">
                          <a:solidFill>
                            <a:schemeClr val="dk1"/>
                          </a:solidFill>
                          <a:latin typeface="+mn-lt"/>
                          <a:ea typeface="+mn-ea"/>
                          <a:cs typeface="+mn-cs"/>
                        </a:rPr>
                        <a:t>(i.e. unable to perform any other gainful or suitable employment in the foreseeable future) then </a:t>
                      </a:r>
                      <a:r>
                        <a:rPr lang="en-GB" sz="1000" kern="1200" dirty="0">
                          <a:solidFill>
                            <a:schemeClr val="tx1"/>
                          </a:solidFill>
                          <a:latin typeface="+mn-lt"/>
                          <a:ea typeface="+mn-ea"/>
                          <a:cs typeface="+mn-cs"/>
                        </a:rPr>
                        <a:t>immediate unreduced </a:t>
                      </a:r>
                      <a:r>
                        <a:rPr lang="en-GB" sz="1000" kern="1200" dirty="0">
                          <a:solidFill>
                            <a:schemeClr val="dk1"/>
                          </a:solidFill>
                          <a:latin typeface="+mn-lt"/>
                          <a:ea typeface="+mn-ea"/>
                          <a:cs typeface="+mn-cs"/>
                        </a:rPr>
                        <a:t>pension payable based on potential years’ service to NRD (subject to a maximum of 40 years) and Pensionable Salary at retirement date</a:t>
                      </a:r>
                    </a:p>
                    <a:p>
                      <a:pPr marL="88900" marR="88900">
                        <a:lnSpc>
                          <a:spcPct val="107000"/>
                        </a:lnSpc>
                        <a:spcAft>
                          <a:spcPts val="0"/>
                        </a:spcAft>
                      </a:pPr>
                      <a:endParaRPr lang="en-GB" sz="1000" kern="1200" dirty="0">
                        <a:solidFill>
                          <a:schemeClr val="dk1"/>
                        </a:solidFill>
                        <a:latin typeface="+mn-lt"/>
                        <a:ea typeface="+mn-ea"/>
                        <a:cs typeface="+mn-cs"/>
                      </a:endParaRPr>
                    </a:p>
                    <a:p>
                      <a:pPr marL="88900" marR="88900">
                        <a:lnSpc>
                          <a:spcPct val="107000"/>
                        </a:lnSpc>
                        <a:spcAft>
                          <a:spcPts val="0"/>
                        </a:spcAft>
                      </a:pPr>
                      <a:r>
                        <a:rPr lang="en-GB" sz="1000" kern="1200" dirty="0">
                          <a:solidFill>
                            <a:schemeClr val="dk1"/>
                          </a:solidFill>
                          <a:latin typeface="+mn-lt"/>
                          <a:ea typeface="+mn-ea"/>
                          <a:cs typeface="+mn-cs"/>
                        </a:rPr>
                        <a:t>Payable until death: payments may be suspended until NRD or reduced if you  resume working or through recovery.  </a:t>
                      </a:r>
                    </a:p>
                    <a:p>
                      <a:pPr marL="88900" marR="88900">
                        <a:lnSpc>
                          <a:spcPct val="107000"/>
                        </a:lnSpc>
                        <a:spcAft>
                          <a:spcPts val="0"/>
                        </a:spcAft>
                      </a:pPr>
                      <a:endParaRPr lang="en-GB" sz="1000" kern="1200" dirty="0">
                        <a:solidFill>
                          <a:schemeClr val="dk1"/>
                        </a:solidFill>
                        <a:latin typeface="+mn-lt"/>
                        <a:ea typeface="+mn-ea"/>
                        <a:cs typeface="+mn-cs"/>
                      </a:endParaRPr>
                    </a:p>
                    <a:p>
                      <a:pPr marL="88900" marR="88900">
                        <a:lnSpc>
                          <a:spcPct val="107000"/>
                        </a:lnSpc>
                        <a:spcAft>
                          <a:spcPts val="0"/>
                        </a:spcAft>
                      </a:pPr>
                      <a:r>
                        <a:rPr lang="en-GB" sz="1000" kern="1200" dirty="0">
                          <a:solidFill>
                            <a:schemeClr val="dk1"/>
                          </a:solidFill>
                          <a:latin typeface="+mn-lt"/>
                          <a:ea typeface="+mn-ea"/>
                          <a:cs typeface="+mn-cs"/>
                        </a:rPr>
                        <a:t>Payments are subject to income tax</a:t>
                      </a:r>
                    </a:p>
                    <a:p>
                      <a:pPr marL="88900" marR="88900">
                        <a:lnSpc>
                          <a:spcPct val="107000"/>
                        </a:lnSpc>
                        <a:spcAft>
                          <a:spcPts val="0"/>
                        </a:spcAft>
                      </a:pPr>
                      <a:endParaRPr lang="en-GB" sz="1000" kern="1200" dirty="0">
                        <a:solidFill>
                          <a:srgbClr val="FF0000"/>
                        </a:solidFill>
                        <a:latin typeface="+mn-lt"/>
                        <a:ea typeface="+mn-ea"/>
                        <a:cs typeface="+mn-cs"/>
                      </a:endParaRPr>
                    </a:p>
                  </a:txBody>
                  <a:tcPr marL="66675" marR="66675" marT="66675" marB="66675"/>
                </a:tc>
                <a:tc>
                  <a:txBody>
                    <a:bodyPr/>
                    <a:lstStyle/>
                    <a:p>
                      <a:r>
                        <a:rPr lang="en-GB" sz="1000" kern="1200" dirty="0">
                          <a:solidFill>
                            <a:schemeClr val="dk1"/>
                          </a:solidFill>
                          <a:latin typeface="+mn-lt"/>
                          <a:ea typeface="+mn-ea"/>
                          <a:cs typeface="+mn-cs"/>
                        </a:rPr>
                        <a:t>Income Protection Insurance benefit aiming to provide:</a:t>
                      </a:r>
                    </a:p>
                    <a:p>
                      <a:endParaRPr lang="en-GB" sz="1000" kern="1200" dirty="0">
                        <a:solidFill>
                          <a:schemeClr val="dk1"/>
                        </a:solidFill>
                        <a:latin typeface="+mn-lt"/>
                        <a:ea typeface="+mn-ea"/>
                        <a:cs typeface="+mn-cs"/>
                      </a:endParaRPr>
                    </a:p>
                    <a:p>
                      <a:r>
                        <a:rPr lang="en-GB" sz="1000" kern="1200" dirty="0">
                          <a:solidFill>
                            <a:schemeClr val="dk1"/>
                          </a:solidFill>
                          <a:latin typeface="+mn-lt"/>
                          <a:ea typeface="+mn-ea"/>
                          <a:cs typeface="+mn-cs"/>
                        </a:rPr>
                        <a:t>50% x basic salary income; plus</a:t>
                      </a:r>
                    </a:p>
                    <a:p>
                      <a:endParaRPr lang="en-GB" sz="1000" kern="1200" dirty="0">
                        <a:solidFill>
                          <a:schemeClr val="dk1"/>
                        </a:solidFill>
                        <a:latin typeface="+mn-lt"/>
                        <a:ea typeface="+mn-ea"/>
                        <a:cs typeface="+mn-cs"/>
                      </a:endParaRPr>
                    </a:p>
                    <a:p>
                      <a:r>
                        <a:rPr lang="en-GB" sz="1000" kern="1200" dirty="0">
                          <a:solidFill>
                            <a:schemeClr val="tx1"/>
                          </a:solidFill>
                          <a:latin typeface="+mn-lt"/>
                          <a:ea typeface="+mn-ea"/>
                          <a:cs typeface="+mn-cs"/>
                        </a:rPr>
                        <a:t>10% x basic </a:t>
                      </a:r>
                      <a:r>
                        <a:rPr lang="en-GB" sz="1000" kern="1200" dirty="0">
                          <a:solidFill>
                            <a:schemeClr val="dk1"/>
                          </a:solidFill>
                          <a:latin typeface="+mn-lt"/>
                          <a:ea typeface="+mn-ea"/>
                          <a:cs typeface="+mn-cs"/>
                        </a:rPr>
                        <a:t>salary pension scheme contributions</a:t>
                      </a:r>
                      <a:br>
                        <a:rPr lang="en-GB" sz="1000" kern="1200" dirty="0">
                          <a:solidFill>
                            <a:schemeClr val="dk1"/>
                          </a:solidFill>
                          <a:latin typeface="+mn-lt"/>
                          <a:ea typeface="+mn-ea"/>
                          <a:cs typeface="+mn-cs"/>
                        </a:rPr>
                      </a:br>
                      <a:endParaRPr lang="en-GB" sz="1000" kern="1200" dirty="0">
                        <a:solidFill>
                          <a:schemeClr val="dk1"/>
                        </a:solidFill>
                        <a:latin typeface="+mn-lt"/>
                        <a:ea typeface="+mn-ea"/>
                        <a:cs typeface="+mn-cs"/>
                      </a:endParaRPr>
                    </a:p>
                    <a:p>
                      <a:r>
                        <a:rPr lang="en-GB" sz="1000" kern="1200" dirty="0">
                          <a:solidFill>
                            <a:schemeClr val="dk1"/>
                          </a:solidFill>
                          <a:latin typeface="+mn-lt"/>
                          <a:ea typeface="+mn-ea"/>
                          <a:cs typeface="+mn-cs"/>
                        </a:rPr>
                        <a:t>Payable up to State Pension Age following 26 weeks of </a:t>
                      </a:r>
                      <a:r>
                        <a:rPr lang="en-GB" sz="1000" b="0" kern="1200" dirty="0">
                          <a:solidFill>
                            <a:schemeClr val="dk1"/>
                          </a:solidFill>
                          <a:latin typeface="+mn-lt"/>
                          <a:ea typeface="+mn-ea"/>
                          <a:cs typeface="+mn-cs"/>
                        </a:rPr>
                        <a:t>Incapacity</a:t>
                      </a:r>
                      <a:r>
                        <a:rPr lang="en-GB" sz="1000" b="1" kern="1200" dirty="0">
                          <a:solidFill>
                            <a:schemeClr val="dk1"/>
                          </a:solidFill>
                          <a:latin typeface="+mn-lt"/>
                          <a:ea typeface="+mn-ea"/>
                          <a:cs typeface="+mn-cs"/>
                        </a:rPr>
                        <a:t> commencing on or after 1 Jan 2020</a:t>
                      </a:r>
                      <a:r>
                        <a:rPr lang="en-GB" sz="1000" kern="1200" dirty="0">
                          <a:solidFill>
                            <a:schemeClr val="dk1"/>
                          </a:solidFill>
                          <a:latin typeface="+mn-lt"/>
                          <a:ea typeface="+mn-ea"/>
                          <a:cs typeface="+mn-cs"/>
                        </a:rPr>
                        <a:t> (which prevents you from performing your occupation and you are not following any other occupation)</a:t>
                      </a:r>
                    </a:p>
                    <a:p>
                      <a:endParaRPr lang="en-GB" sz="1000" kern="1200" dirty="0">
                        <a:solidFill>
                          <a:schemeClr val="dk1"/>
                        </a:solidFill>
                        <a:latin typeface="+mn-lt"/>
                        <a:ea typeface="+mn-ea"/>
                        <a:cs typeface="+mn-cs"/>
                      </a:endParaRPr>
                    </a:p>
                    <a:p>
                      <a:r>
                        <a:rPr lang="en-GB" sz="1000" kern="1200" dirty="0">
                          <a:solidFill>
                            <a:schemeClr val="dk1"/>
                          </a:solidFill>
                          <a:latin typeface="+mn-lt"/>
                          <a:ea typeface="+mn-ea"/>
                          <a:cs typeface="+mn-cs"/>
                        </a:rPr>
                        <a:t>Subject to the insurer’s terms and conditions.</a:t>
                      </a:r>
                    </a:p>
                    <a:p>
                      <a:endParaRPr lang="en-GB" sz="1000" kern="1200" dirty="0">
                        <a:solidFill>
                          <a:schemeClr val="dk1"/>
                        </a:solidFill>
                        <a:latin typeface="+mn-lt"/>
                        <a:ea typeface="+mn-ea"/>
                        <a:cs typeface="+mn-cs"/>
                      </a:endParaRPr>
                    </a:p>
                    <a:p>
                      <a:r>
                        <a:rPr lang="en-GB" sz="1000" kern="1200" dirty="0">
                          <a:solidFill>
                            <a:schemeClr val="dk1"/>
                          </a:solidFill>
                          <a:latin typeface="+mn-lt"/>
                          <a:ea typeface="+mn-ea"/>
                          <a:cs typeface="+mn-cs"/>
                        </a:rPr>
                        <a:t>Benefit potentially payable until the earlier of recovery, getting to State Pension Age, death, end of fixed term contract, or working elsewhere.</a:t>
                      </a:r>
                    </a:p>
                    <a:p>
                      <a:endParaRPr lang="en-GB" sz="10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latin typeface="+mn-lt"/>
                          <a:ea typeface="+mn-ea"/>
                          <a:cs typeface="+mn-cs"/>
                        </a:rPr>
                        <a:t>The insurer may reduce the income protection payments if the combined ill-health pension and income protection benefit will exceed the insurer’s maximum income threshold.</a:t>
                      </a:r>
                    </a:p>
                    <a:p>
                      <a:endParaRPr lang="en-GB" sz="1000" kern="1200" dirty="0">
                        <a:solidFill>
                          <a:schemeClr val="dk1"/>
                        </a:solidFill>
                        <a:latin typeface="+mn-lt"/>
                        <a:ea typeface="+mn-ea"/>
                        <a:cs typeface="+mn-cs"/>
                      </a:endParaRPr>
                    </a:p>
                    <a:p>
                      <a:r>
                        <a:rPr lang="en-GB" sz="1000" kern="1200" dirty="0">
                          <a:solidFill>
                            <a:schemeClr val="dk1"/>
                          </a:solidFill>
                          <a:latin typeface="+mn-lt"/>
                          <a:ea typeface="+mn-ea"/>
                          <a:cs typeface="+mn-cs"/>
                        </a:rPr>
                        <a:t>Payments are subject to income tax and National Insurance</a:t>
                      </a:r>
                    </a:p>
                  </a:txBody>
                  <a:tcPr/>
                </a:tc>
                <a:tc>
                  <a:txBody>
                    <a:bodyPr/>
                    <a:lstStyle/>
                    <a:p>
                      <a:pPr marL="88900" marR="88900">
                        <a:lnSpc>
                          <a:spcPct val="107000"/>
                        </a:lnSpc>
                        <a:spcAft>
                          <a:spcPts val="0"/>
                        </a:spcAft>
                      </a:pPr>
                      <a:r>
                        <a:rPr lang="en-GB" sz="1000" kern="1200" dirty="0">
                          <a:solidFill>
                            <a:schemeClr val="dk1"/>
                          </a:solidFill>
                          <a:latin typeface="+mn-lt"/>
                          <a:ea typeface="+mn-ea"/>
                          <a:cs typeface="+mn-cs"/>
                        </a:rPr>
                        <a:t>Ill-health pension</a:t>
                      </a:r>
                    </a:p>
                    <a:p>
                      <a:pPr marL="88900" marR="88900">
                        <a:lnSpc>
                          <a:spcPct val="107000"/>
                        </a:lnSpc>
                        <a:spcAft>
                          <a:spcPts val="0"/>
                        </a:spcAft>
                      </a:pPr>
                      <a:endParaRPr lang="en-GB" sz="1000" kern="1200" dirty="0">
                        <a:solidFill>
                          <a:schemeClr val="dk1"/>
                        </a:solidFill>
                        <a:latin typeface="+mn-lt"/>
                        <a:ea typeface="+mn-ea"/>
                        <a:cs typeface="+mn-cs"/>
                      </a:endParaRPr>
                    </a:p>
                    <a:p>
                      <a:pPr marL="88900" marR="88900">
                        <a:lnSpc>
                          <a:spcPct val="107000"/>
                        </a:lnSpc>
                        <a:spcAft>
                          <a:spcPts val="0"/>
                        </a:spcAft>
                      </a:pPr>
                      <a:r>
                        <a:rPr lang="en-GB" sz="1000" kern="1200" dirty="0">
                          <a:solidFill>
                            <a:schemeClr val="dk1"/>
                          </a:solidFill>
                          <a:latin typeface="+mn-lt"/>
                          <a:ea typeface="+mn-ea"/>
                          <a:cs typeface="+mn-cs"/>
                        </a:rPr>
                        <a:t>As pre 1 January 2020 but calculated with reference to ‘Pensionable Service’ and ‘Final Pensionable Salary’ </a:t>
                      </a:r>
                      <a:r>
                        <a:rPr lang="en-GB" sz="1000" b="1" kern="1200" dirty="0">
                          <a:solidFill>
                            <a:schemeClr val="dk1"/>
                          </a:solidFill>
                          <a:latin typeface="+mn-lt"/>
                          <a:ea typeface="+mn-ea"/>
                          <a:cs typeface="+mn-cs"/>
                        </a:rPr>
                        <a:t>at 31 Dec 2019 </a:t>
                      </a:r>
                    </a:p>
                    <a:p>
                      <a:pPr marL="88900" marR="88900">
                        <a:lnSpc>
                          <a:spcPct val="107000"/>
                        </a:lnSpc>
                        <a:spcAft>
                          <a:spcPts val="0"/>
                        </a:spcAft>
                      </a:pPr>
                      <a:endParaRPr lang="en-GB" sz="1000" kern="1200" dirty="0">
                        <a:solidFill>
                          <a:schemeClr val="dk1"/>
                        </a:solidFill>
                        <a:latin typeface="+mn-lt"/>
                        <a:ea typeface="+mn-ea"/>
                        <a:cs typeface="+mn-cs"/>
                      </a:endParaRPr>
                    </a:p>
                    <a:p>
                      <a:pPr marL="88900" marR="88900">
                        <a:lnSpc>
                          <a:spcPct val="107000"/>
                        </a:lnSpc>
                        <a:spcAft>
                          <a:spcPts val="0"/>
                        </a:spcAft>
                      </a:pPr>
                      <a:r>
                        <a:rPr lang="en-GB" sz="1000" kern="1200" dirty="0">
                          <a:solidFill>
                            <a:schemeClr val="dk1"/>
                          </a:solidFill>
                          <a:latin typeface="+mn-lt"/>
                          <a:ea typeface="+mn-ea"/>
                          <a:cs typeface="+mn-cs"/>
                        </a:rPr>
                        <a:t>Payable until death: payments may be suspended until NRD or reduced if resume working or recovery.  </a:t>
                      </a:r>
                    </a:p>
                    <a:p>
                      <a:pPr marL="88900" marR="88900">
                        <a:lnSpc>
                          <a:spcPct val="107000"/>
                        </a:lnSpc>
                        <a:spcAft>
                          <a:spcPts val="0"/>
                        </a:spcAft>
                      </a:pPr>
                      <a:endParaRPr lang="en-GB" sz="1000" kern="1200" dirty="0">
                        <a:solidFill>
                          <a:schemeClr val="dk1"/>
                        </a:solidFill>
                        <a:latin typeface="+mn-lt"/>
                        <a:ea typeface="+mn-ea"/>
                        <a:cs typeface="+mn-cs"/>
                      </a:endParaRPr>
                    </a:p>
                    <a:p>
                      <a:pPr marL="88900" marR="88900" lvl="0" indent="0" algn="l" defTabSz="914400" rtl="0" eaLnBrk="1" fontAlgn="auto" latinLnBrk="0" hangingPunct="1">
                        <a:lnSpc>
                          <a:spcPct val="107000"/>
                        </a:lnSpc>
                        <a:spcBef>
                          <a:spcPts val="0"/>
                        </a:spcBef>
                        <a:spcAft>
                          <a:spcPts val="0"/>
                        </a:spcAft>
                        <a:buClrTx/>
                        <a:buSzTx/>
                        <a:buFontTx/>
                        <a:buNone/>
                        <a:tabLst/>
                        <a:defRPr/>
                      </a:pPr>
                      <a:r>
                        <a:rPr lang="en-GB" sz="1000" kern="1200" dirty="0">
                          <a:solidFill>
                            <a:schemeClr val="dk1"/>
                          </a:solidFill>
                          <a:latin typeface="+mn-lt"/>
                          <a:ea typeface="+mn-ea"/>
                          <a:cs typeface="+mn-cs"/>
                        </a:rPr>
                        <a:t>Payments are subject to income tax</a:t>
                      </a:r>
                    </a:p>
                    <a:p>
                      <a:pPr marL="88900" marR="88900">
                        <a:lnSpc>
                          <a:spcPct val="107000"/>
                        </a:lnSpc>
                        <a:spcAft>
                          <a:spcPts val="0"/>
                        </a:spcAft>
                      </a:pPr>
                      <a:endParaRPr lang="en-GB" sz="1000" kern="1200" dirty="0">
                        <a:solidFill>
                          <a:schemeClr val="dk1"/>
                        </a:solidFill>
                        <a:latin typeface="+mn-lt"/>
                        <a:ea typeface="+mn-ea"/>
                        <a:cs typeface="+mn-cs"/>
                      </a:endParaRPr>
                    </a:p>
                    <a:p>
                      <a:pPr marL="88900" marR="88900">
                        <a:lnSpc>
                          <a:spcPct val="107000"/>
                        </a:lnSpc>
                        <a:spcAft>
                          <a:spcPts val="0"/>
                        </a:spcAft>
                      </a:pPr>
                      <a:r>
                        <a:rPr lang="en-GB" sz="1000" kern="1200" dirty="0">
                          <a:solidFill>
                            <a:schemeClr val="dk1"/>
                          </a:solidFill>
                          <a:latin typeface="+mn-lt"/>
                          <a:ea typeface="+mn-ea"/>
                          <a:cs typeface="+mn-cs"/>
                        </a:rPr>
                        <a:t> </a:t>
                      </a:r>
                    </a:p>
                  </a:txBody>
                  <a:tcPr marL="66675" marR="66675" marT="66675" marB="66675"/>
                </a:tc>
                <a:extLst>
                  <a:ext uri="{0D108BD9-81ED-4DB2-BD59-A6C34878D82A}">
                    <a16:rowId xmlns:a16="http://schemas.microsoft.com/office/drawing/2014/main" val="3599343507"/>
                  </a:ext>
                </a:extLst>
              </a:tr>
              <a:tr h="652459">
                <a:tc gridSpan="4">
                  <a:txBody>
                    <a:bodyPr/>
                    <a:lstStyle/>
                    <a:p>
                      <a:endParaRPr lang="en-GB" sz="1000" dirty="0">
                        <a:latin typeface="Arial" panose="020B0604020202020204" pitchFamily="34" charset="0"/>
                        <a:cs typeface="Arial" panose="020B0604020202020204" pitchFamily="34" charset="0"/>
                      </a:endParaRPr>
                    </a:p>
                  </a:txBody>
                  <a:tcPr/>
                </a:tc>
                <a:tc hMerge="1">
                  <a:txBody>
                    <a:bodyPr/>
                    <a:lstStyle/>
                    <a:p>
                      <a:endParaRPr lang="en-GB" sz="1000" dirty="0">
                        <a:latin typeface="Arial" panose="020B0604020202020204" pitchFamily="34" charset="0"/>
                        <a:cs typeface="Arial" panose="020B0604020202020204" pitchFamily="34" charset="0"/>
                      </a:endParaRPr>
                    </a:p>
                  </a:txBody>
                  <a:tcPr/>
                </a:tc>
                <a:tc hMerge="1">
                  <a:txBody>
                    <a:bodyPr/>
                    <a:lstStyle/>
                    <a:p>
                      <a:endParaRPr lang="en-GB" sz="1000" dirty="0">
                        <a:latin typeface="Arial" panose="020B0604020202020204" pitchFamily="34" charset="0"/>
                        <a:cs typeface="Arial" panose="020B0604020202020204" pitchFamily="34" charset="0"/>
                      </a:endParaRPr>
                    </a:p>
                  </a:txBody>
                  <a:tcPr/>
                </a:tc>
                <a:tc hMerge="1">
                  <a:txBody>
                    <a:bodyPr/>
                    <a:lstStyle/>
                    <a:p>
                      <a:endParaRPr lang="en-GB" sz="100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17258753"/>
                  </a:ext>
                </a:extLst>
              </a:tr>
            </a:tbl>
          </a:graphicData>
        </a:graphic>
      </p:graphicFrame>
    </p:spTree>
    <p:extLst>
      <p:ext uri="{BB962C8B-B14F-4D97-AF65-F5344CB8AC3E}">
        <p14:creationId xmlns:p14="http://schemas.microsoft.com/office/powerpoint/2010/main" val="1561232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7777DB-711D-454C-8B81-7137BFFEFF1E}"/>
              </a:ext>
            </a:extLst>
          </p:cNvPr>
          <p:cNvSpPr txBox="1"/>
          <p:nvPr/>
        </p:nvSpPr>
        <p:spPr>
          <a:xfrm>
            <a:off x="414528" y="2644170"/>
            <a:ext cx="8144256" cy="584775"/>
          </a:xfrm>
          <a:prstGeom prst="rect">
            <a:avLst/>
          </a:prstGeom>
          <a:noFill/>
        </p:spPr>
        <p:txBody>
          <a:bodyPr wrap="square" rtlCol="0">
            <a:spAutoFit/>
          </a:bodyPr>
          <a:lstStyle/>
          <a:p>
            <a:pPr lvl="0" algn="ctr">
              <a:defRPr/>
            </a:pPr>
            <a:r>
              <a:rPr lang="en-GB" sz="3200" dirty="0">
                <a:solidFill>
                  <a:prstClr val="white">
                    <a:lumMod val="65000"/>
                  </a:prstClr>
                </a:solidFill>
                <a:latin typeface="Arial"/>
                <a:cs typeface="Arial"/>
              </a:rPr>
              <a:t>How does the UBGPP work?</a:t>
            </a:r>
          </a:p>
        </p:txBody>
      </p:sp>
      <p:pic>
        <p:nvPicPr>
          <p:cNvPr id="3" name="Picture 2" descr="LcpFinalLogo">
            <a:extLst>
              <a:ext uri="{FF2B5EF4-FFF2-40B4-BE49-F238E27FC236}">
                <a16:creationId xmlns:a16="http://schemas.microsoft.com/office/drawing/2014/main" id="{61D237B9-7651-474B-8129-40807A4366D5}"/>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7081774" y="642536"/>
            <a:ext cx="1477010" cy="466090"/>
          </a:xfrm>
          <a:prstGeom prst="rect">
            <a:avLst/>
          </a:prstGeom>
          <a:noFill/>
          <a:ln>
            <a:noFill/>
          </a:ln>
        </p:spPr>
      </p:pic>
    </p:spTree>
    <p:extLst>
      <p:ext uri="{BB962C8B-B14F-4D97-AF65-F5344CB8AC3E}">
        <p14:creationId xmlns:p14="http://schemas.microsoft.com/office/powerpoint/2010/main" val="3709313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7777DB-711D-454C-8B81-7137BFFEFF1E}"/>
              </a:ext>
            </a:extLst>
          </p:cNvPr>
          <p:cNvSpPr txBox="1"/>
          <p:nvPr/>
        </p:nvSpPr>
        <p:spPr>
          <a:xfrm>
            <a:off x="414528" y="2644170"/>
            <a:ext cx="814425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lumMod val="65000"/>
                  </a:prstClr>
                </a:solidFill>
                <a:effectLst/>
                <a:uLnTx/>
                <a:uFillTx/>
                <a:latin typeface="Arial"/>
                <a:ea typeface="+mn-ea"/>
                <a:cs typeface="Arial"/>
              </a:rPr>
              <a:t>Purpose of today’s session</a:t>
            </a:r>
            <a:endParaRPr kumimoji="0" lang="en-US" sz="3200" b="0" i="1" u="none" strike="noStrike" kern="1200" cap="none" spc="0" normalizeH="0" baseline="0" noProof="0" dirty="0">
              <a:ln>
                <a:noFill/>
              </a:ln>
              <a:solidFill>
                <a:prstClr val="white">
                  <a:lumMod val="65000"/>
                </a:prstClr>
              </a:solidFill>
              <a:effectLst/>
              <a:uLnTx/>
              <a:uFillTx/>
              <a:latin typeface="Arial"/>
              <a:ea typeface="+mn-ea"/>
              <a:cs typeface="Arial"/>
            </a:endParaRPr>
          </a:p>
        </p:txBody>
      </p:sp>
      <p:pic>
        <p:nvPicPr>
          <p:cNvPr id="3" name="Picture 2" descr="LcpFinalLogo">
            <a:extLst>
              <a:ext uri="{FF2B5EF4-FFF2-40B4-BE49-F238E27FC236}">
                <a16:creationId xmlns:a16="http://schemas.microsoft.com/office/drawing/2014/main" id="{D5E14013-329A-4C36-93DE-C45104BC7615}"/>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7081774" y="504513"/>
            <a:ext cx="1477010" cy="466090"/>
          </a:xfrm>
          <a:prstGeom prst="rect">
            <a:avLst/>
          </a:prstGeom>
          <a:noFill/>
          <a:ln>
            <a:noFill/>
          </a:ln>
        </p:spPr>
      </p:pic>
    </p:spTree>
    <p:extLst>
      <p:ext uri="{BB962C8B-B14F-4D97-AF65-F5344CB8AC3E}">
        <p14:creationId xmlns:p14="http://schemas.microsoft.com/office/powerpoint/2010/main" val="1467296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EFD9-0AF7-4EC7-A713-C7060E2D1D62}"/>
              </a:ext>
            </a:extLst>
          </p:cNvPr>
          <p:cNvSpPr>
            <a:spLocks noGrp="1"/>
          </p:cNvSpPr>
          <p:nvPr>
            <p:ph type="title"/>
          </p:nvPr>
        </p:nvSpPr>
        <p:spPr/>
        <p:txBody>
          <a:bodyPr/>
          <a:lstStyle/>
          <a:p>
            <a:r>
              <a:rPr lang="en-GB" dirty="0"/>
              <a:t>Joining the UBGPP</a:t>
            </a:r>
          </a:p>
        </p:txBody>
      </p:sp>
      <p:grpSp>
        <p:nvGrpSpPr>
          <p:cNvPr id="19" name="Group 18">
            <a:extLst>
              <a:ext uri="{FF2B5EF4-FFF2-40B4-BE49-F238E27FC236}">
                <a16:creationId xmlns:a16="http://schemas.microsoft.com/office/drawing/2014/main" id="{B36A4B6D-1AB1-4E07-AFE3-A97C645818FD}"/>
              </a:ext>
            </a:extLst>
          </p:cNvPr>
          <p:cNvGrpSpPr/>
          <p:nvPr/>
        </p:nvGrpSpPr>
        <p:grpSpPr>
          <a:xfrm>
            <a:off x="4859167" y="2590615"/>
            <a:ext cx="2578564" cy="2881223"/>
            <a:chOff x="3218117" y="2008597"/>
            <a:chExt cx="2885280" cy="3110334"/>
          </a:xfrm>
        </p:grpSpPr>
        <p:sp>
          <p:nvSpPr>
            <p:cNvPr id="20" name="Rounded Rectangle 65">
              <a:extLst>
                <a:ext uri="{FF2B5EF4-FFF2-40B4-BE49-F238E27FC236}">
                  <a16:creationId xmlns:a16="http://schemas.microsoft.com/office/drawing/2014/main" id="{EFEED221-886E-4465-ABB2-524D953B3101}"/>
                </a:ext>
              </a:extLst>
            </p:cNvPr>
            <p:cNvSpPr/>
            <p:nvPr/>
          </p:nvSpPr>
          <p:spPr bwMode="auto">
            <a:xfrm>
              <a:off x="3310758" y="2008597"/>
              <a:ext cx="2700000" cy="3110334"/>
            </a:xfrm>
            <a:prstGeom prst="roundRect">
              <a:avLst/>
            </a:prstGeom>
            <a:solidFill>
              <a:schemeClr val="bg1">
                <a:lumMod val="95000"/>
              </a:schemeClr>
            </a:solidFill>
            <a:ln w="12700" cap="flat" cmpd="sng" algn="ctr">
              <a:noFill/>
              <a:prstDash val="solid"/>
              <a:round/>
              <a:headEnd type="none" w="med" len="med"/>
              <a:tailEnd type="none" w="med" len="med"/>
            </a:ln>
            <a:effectLst>
              <a:outerShdw blurRad="149987" dist="250190" dir="8460000" sx="94000" sy="94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800" b="0" i="0" u="none" strike="noStrike" cap="none" normalizeH="0" baseline="0" dirty="0">
                <a:ln>
                  <a:noFill/>
                </a:ln>
                <a:solidFill>
                  <a:schemeClr val="tx1"/>
                </a:solidFill>
                <a:effectLst/>
                <a:latin typeface="Futura Medium" pitchFamily="2" charset="0"/>
                <a:cs typeface="Times New Roman" pitchFamily="18" charset="0"/>
              </a:endParaRPr>
            </a:p>
          </p:txBody>
        </p:sp>
        <p:sp>
          <p:nvSpPr>
            <p:cNvPr id="21" name="Donut 11">
              <a:extLst>
                <a:ext uri="{FF2B5EF4-FFF2-40B4-BE49-F238E27FC236}">
                  <a16:creationId xmlns:a16="http://schemas.microsoft.com/office/drawing/2014/main" id="{E36024FD-F205-4D8E-B16C-D680E61F0A56}"/>
                </a:ext>
              </a:extLst>
            </p:cNvPr>
            <p:cNvSpPr/>
            <p:nvPr/>
          </p:nvSpPr>
          <p:spPr bwMode="auto">
            <a:xfrm>
              <a:off x="4172893" y="2310894"/>
              <a:ext cx="1058779" cy="1058779"/>
            </a:xfrm>
            <a:prstGeom prst="donut">
              <a:avLst>
                <a:gd name="adj" fmla="val 9247"/>
              </a:avLst>
            </a:prstGeom>
            <a:solidFill>
              <a:srgbClr val="5DD5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800" b="0" i="0" u="none" strike="noStrike" cap="none" normalizeH="0" baseline="0" dirty="0">
                <a:ln>
                  <a:noFill/>
                </a:ln>
                <a:solidFill>
                  <a:schemeClr val="tx1"/>
                </a:solidFill>
                <a:effectLst/>
                <a:latin typeface="Futura Medium" pitchFamily="2" charset="0"/>
                <a:cs typeface="Times New Roman" pitchFamily="18" charset="0"/>
              </a:endParaRPr>
            </a:p>
          </p:txBody>
        </p:sp>
        <p:sp>
          <p:nvSpPr>
            <p:cNvPr id="22" name="Oval 21">
              <a:extLst>
                <a:ext uri="{FF2B5EF4-FFF2-40B4-BE49-F238E27FC236}">
                  <a16:creationId xmlns:a16="http://schemas.microsoft.com/office/drawing/2014/main" id="{C3CDEDD4-2311-45EA-807C-2E1D8F654BB7}"/>
                </a:ext>
              </a:extLst>
            </p:cNvPr>
            <p:cNvSpPr/>
            <p:nvPr/>
          </p:nvSpPr>
          <p:spPr bwMode="auto">
            <a:xfrm>
              <a:off x="4360795" y="2496697"/>
              <a:ext cx="682975" cy="682975"/>
            </a:xfrm>
            <a:prstGeom prst="ellipse">
              <a:avLst/>
            </a:prstGeom>
            <a:solidFill>
              <a:srgbClr val="00A5E3"/>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GB" dirty="0">
                <a:latin typeface="Futura Medium" pitchFamily="2" charset="0"/>
              </a:endParaRPr>
            </a:p>
          </p:txBody>
        </p:sp>
        <p:sp>
          <p:nvSpPr>
            <p:cNvPr id="23" name="Rectangle 22">
              <a:extLst>
                <a:ext uri="{FF2B5EF4-FFF2-40B4-BE49-F238E27FC236}">
                  <a16:creationId xmlns:a16="http://schemas.microsoft.com/office/drawing/2014/main" id="{E22EAFAA-509A-442B-B616-BFBBD30822FC}"/>
                </a:ext>
              </a:extLst>
            </p:cNvPr>
            <p:cNvSpPr/>
            <p:nvPr/>
          </p:nvSpPr>
          <p:spPr>
            <a:xfrm>
              <a:off x="3218117" y="3784348"/>
              <a:ext cx="2885280" cy="631276"/>
            </a:xfrm>
            <a:prstGeom prst="rect">
              <a:avLst/>
            </a:prstGeom>
          </p:spPr>
          <p:txBody>
            <a:bodyPr wrap="square">
              <a:spAutoFit/>
            </a:bodyPr>
            <a:lstStyle/>
            <a:p>
              <a:pPr lvl="0" algn="ctr" defTabSz="457200" eaLnBrk="0" hangingPunct="0">
                <a:spcBef>
                  <a:spcPts val="0"/>
                </a:spcBef>
                <a:spcAft>
                  <a:spcPts val="1000"/>
                </a:spcAft>
                <a:buClr>
                  <a:srgbClr val="4D89C4"/>
                </a:buClr>
                <a:buSzPct val="100000"/>
                <a:defRPr/>
              </a:pPr>
              <a:r>
                <a:rPr lang="en-GB" sz="1600" kern="0" dirty="0">
                  <a:solidFill>
                    <a:srgbClr val="4A4383"/>
                  </a:solidFill>
                  <a:latin typeface="Arial" pitchFamily="34" charset="0"/>
                  <a:cs typeface="Arial" pitchFamily="34" charset="0"/>
                </a:rPr>
                <a:t>Enhanced employer contributions*</a:t>
              </a:r>
              <a:endParaRPr lang="en-GB" sz="1600" kern="0" dirty="0">
                <a:solidFill>
                  <a:srgbClr val="4A4383"/>
                </a:solidFill>
                <a:highlight>
                  <a:srgbClr val="FFFF00"/>
                </a:highlight>
                <a:latin typeface="Arial" pitchFamily="34" charset="0"/>
                <a:cs typeface="Arial" pitchFamily="34" charset="0"/>
              </a:endParaRPr>
            </a:p>
          </p:txBody>
        </p:sp>
        <p:pic>
          <p:nvPicPr>
            <p:cNvPr id="24" name="Picture 23">
              <a:extLst>
                <a:ext uri="{FF2B5EF4-FFF2-40B4-BE49-F238E27FC236}">
                  <a16:creationId xmlns:a16="http://schemas.microsoft.com/office/drawing/2014/main" id="{B4F99987-2D61-4030-948A-33865142DD29}"/>
                </a:ext>
              </a:extLst>
            </p:cNvPr>
            <p:cNvPicPr>
              <a:picLocks noChangeAspect="1"/>
            </p:cNvPicPr>
            <p:nvPr/>
          </p:nvPicPr>
          <p:blipFill>
            <a:blip r:embed="rId2"/>
            <a:stretch>
              <a:fillRect/>
            </a:stretch>
          </p:blipFill>
          <p:spPr>
            <a:xfrm>
              <a:off x="4516491" y="2648367"/>
              <a:ext cx="371583" cy="386631"/>
            </a:xfrm>
            <a:prstGeom prst="rect">
              <a:avLst/>
            </a:prstGeom>
          </p:spPr>
        </p:pic>
      </p:grpSp>
      <p:grpSp>
        <p:nvGrpSpPr>
          <p:cNvPr id="25" name="Group 24">
            <a:extLst>
              <a:ext uri="{FF2B5EF4-FFF2-40B4-BE49-F238E27FC236}">
                <a16:creationId xmlns:a16="http://schemas.microsoft.com/office/drawing/2014/main" id="{98BAF824-DA9F-4554-BD51-19DD2254173B}"/>
              </a:ext>
            </a:extLst>
          </p:cNvPr>
          <p:cNvGrpSpPr/>
          <p:nvPr/>
        </p:nvGrpSpPr>
        <p:grpSpPr>
          <a:xfrm>
            <a:off x="1994960" y="2590615"/>
            <a:ext cx="2487201" cy="2881223"/>
            <a:chOff x="222523" y="2215556"/>
            <a:chExt cx="2783049" cy="3110334"/>
          </a:xfrm>
        </p:grpSpPr>
        <p:sp>
          <p:nvSpPr>
            <p:cNvPr id="26" name="Rounded Rectangle 48">
              <a:extLst>
                <a:ext uri="{FF2B5EF4-FFF2-40B4-BE49-F238E27FC236}">
                  <a16:creationId xmlns:a16="http://schemas.microsoft.com/office/drawing/2014/main" id="{CB7E06A1-4926-4D74-AAF0-ED0C76C40E3A}"/>
                </a:ext>
              </a:extLst>
            </p:cNvPr>
            <p:cNvSpPr/>
            <p:nvPr/>
          </p:nvSpPr>
          <p:spPr bwMode="auto">
            <a:xfrm>
              <a:off x="264047" y="2215556"/>
              <a:ext cx="2700000" cy="3110334"/>
            </a:xfrm>
            <a:prstGeom prst="roundRect">
              <a:avLst/>
            </a:prstGeom>
            <a:solidFill>
              <a:schemeClr val="bg1">
                <a:lumMod val="95000"/>
              </a:schemeClr>
            </a:solidFill>
            <a:ln w="12700" cap="flat" cmpd="sng" algn="ctr">
              <a:noFill/>
              <a:prstDash val="solid"/>
              <a:round/>
              <a:headEnd type="none" w="med" len="med"/>
              <a:tailEnd type="none" w="med" len="med"/>
            </a:ln>
            <a:effectLst>
              <a:outerShdw blurRad="149987" dist="250190" dir="8460000" sx="94000" sy="94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800" b="0" i="0" u="none" strike="noStrike" cap="none" normalizeH="0" baseline="0" dirty="0">
                <a:ln>
                  <a:noFill/>
                </a:ln>
                <a:solidFill>
                  <a:schemeClr val="tx1"/>
                </a:solidFill>
                <a:effectLst/>
                <a:latin typeface="Futura Medium" pitchFamily="2" charset="0"/>
                <a:cs typeface="Times New Roman" pitchFamily="18" charset="0"/>
              </a:endParaRPr>
            </a:p>
          </p:txBody>
        </p:sp>
        <p:sp>
          <p:nvSpPr>
            <p:cNvPr id="27" name="Rectangle 26">
              <a:extLst>
                <a:ext uri="{FF2B5EF4-FFF2-40B4-BE49-F238E27FC236}">
                  <a16:creationId xmlns:a16="http://schemas.microsoft.com/office/drawing/2014/main" id="{A8F5D082-B8C4-41B6-9A8E-FB7E8DE13DBE}"/>
                </a:ext>
              </a:extLst>
            </p:cNvPr>
            <p:cNvSpPr/>
            <p:nvPr/>
          </p:nvSpPr>
          <p:spPr>
            <a:xfrm>
              <a:off x="222523" y="4040933"/>
              <a:ext cx="2783049" cy="646331"/>
            </a:xfrm>
            <a:prstGeom prst="rect">
              <a:avLst/>
            </a:prstGeom>
          </p:spPr>
          <p:txBody>
            <a:bodyPr wrap="square">
              <a:spAutoFit/>
            </a:bodyPr>
            <a:lstStyle/>
            <a:p>
              <a:pPr marR="0" lvl="0" algn="ctr" defTabSz="457200" rtl="0" eaLnBrk="0" fontAlgn="base" latinLnBrk="0" hangingPunct="0">
                <a:lnSpc>
                  <a:spcPct val="100000"/>
                </a:lnSpc>
                <a:spcBef>
                  <a:spcPts val="0"/>
                </a:spcBef>
                <a:spcAft>
                  <a:spcPts val="1000"/>
                </a:spcAft>
                <a:buClr>
                  <a:srgbClr val="4D89C4"/>
                </a:buClr>
                <a:buSzPct val="100000"/>
                <a:tabLst/>
                <a:defRPr/>
              </a:pPr>
              <a:r>
                <a:rPr kumimoji="0" lang="en-GB" sz="1600" b="0" i="0" u="none" strike="noStrike" kern="0" cap="none" spc="0" normalizeH="0" baseline="0" noProof="0" dirty="0">
                  <a:ln>
                    <a:noFill/>
                  </a:ln>
                  <a:solidFill>
                    <a:srgbClr val="4A4383"/>
                  </a:solidFill>
                  <a:effectLst/>
                  <a:uLnTx/>
                  <a:uFillTx/>
                  <a:latin typeface="Arial" pitchFamily="34" charset="0"/>
                  <a:ea typeface="+mn-ea"/>
                  <a:cs typeface="Arial" pitchFamily="34" charset="0"/>
                </a:rPr>
                <a:t>Improved contribution structure</a:t>
              </a:r>
            </a:p>
          </p:txBody>
        </p:sp>
        <p:sp>
          <p:nvSpPr>
            <p:cNvPr id="28" name="Donut 3">
              <a:extLst>
                <a:ext uri="{FF2B5EF4-FFF2-40B4-BE49-F238E27FC236}">
                  <a16:creationId xmlns:a16="http://schemas.microsoft.com/office/drawing/2014/main" id="{F79C83B7-604B-4E6F-A708-E5F5CD4F232B}"/>
                </a:ext>
              </a:extLst>
            </p:cNvPr>
            <p:cNvSpPr/>
            <p:nvPr/>
          </p:nvSpPr>
          <p:spPr bwMode="auto">
            <a:xfrm>
              <a:off x="1084658" y="2567566"/>
              <a:ext cx="1058779" cy="1058779"/>
            </a:xfrm>
            <a:prstGeom prst="donut">
              <a:avLst>
                <a:gd name="adj" fmla="val 9247"/>
              </a:avLst>
            </a:prstGeom>
            <a:solidFill>
              <a:srgbClr val="9BF00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800" b="0" i="0" u="none" strike="noStrike" cap="none" normalizeH="0" baseline="0" dirty="0">
                <a:ln>
                  <a:noFill/>
                </a:ln>
                <a:solidFill>
                  <a:schemeClr val="tx1"/>
                </a:solidFill>
                <a:effectLst/>
                <a:latin typeface="Futura Medium" pitchFamily="2" charset="0"/>
                <a:cs typeface="Times New Roman" pitchFamily="18" charset="0"/>
              </a:endParaRPr>
            </a:p>
          </p:txBody>
        </p:sp>
        <p:sp>
          <p:nvSpPr>
            <p:cNvPr id="29" name="Oval 28">
              <a:extLst>
                <a:ext uri="{FF2B5EF4-FFF2-40B4-BE49-F238E27FC236}">
                  <a16:creationId xmlns:a16="http://schemas.microsoft.com/office/drawing/2014/main" id="{32BEDC93-7A12-4F9E-AFBF-78C5B79B0036}"/>
                </a:ext>
              </a:extLst>
            </p:cNvPr>
            <p:cNvSpPr/>
            <p:nvPr/>
          </p:nvSpPr>
          <p:spPr bwMode="auto">
            <a:xfrm>
              <a:off x="1272560" y="2753369"/>
              <a:ext cx="682975" cy="682975"/>
            </a:xfrm>
            <a:prstGeom prst="ellipse">
              <a:avLst/>
            </a:prstGeom>
            <a:solidFill>
              <a:srgbClr val="7DC20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GB" dirty="0">
                <a:latin typeface="Futura Medium" pitchFamily="2" charset="0"/>
              </a:endParaRPr>
            </a:p>
          </p:txBody>
        </p:sp>
        <p:pic>
          <p:nvPicPr>
            <p:cNvPr id="30" name="Picture 29">
              <a:extLst>
                <a:ext uri="{FF2B5EF4-FFF2-40B4-BE49-F238E27FC236}">
                  <a16:creationId xmlns:a16="http://schemas.microsoft.com/office/drawing/2014/main" id="{1E5E6A2A-112A-49F8-B524-9016FE8FD930}"/>
                </a:ext>
              </a:extLst>
            </p:cNvPr>
            <p:cNvPicPr>
              <a:picLocks noChangeAspect="1"/>
            </p:cNvPicPr>
            <p:nvPr/>
          </p:nvPicPr>
          <p:blipFill>
            <a:blip r:embed="rId3"/>
            <a:stretch>
              <a:fillRect/>
            </a:stretch>
          </p:blipFill>
          <p:spPr>
            <a:xfrm>
              <a:off x="1433455" y="2951509"/>
              <a:ext cx="361184" cy="327814"/>
            </a:xfrm>
            <a:prstGeom prst="rect">
              <a:avLst/>
            </a:prstGeom>
          </p:spPr>
        </p:pic>
      </p:grpSp>
      <p:sp>
        <p:nvSpPr>
          <p:cNvPr id="31" name="Rectangle 30">
            <a:extLst>
              <a:ext uri="{FF2B5EF4-FFF2-40B4-BE49-F238E27FC236}">
                <a16:creationId xmlns:a16="http://schemas.microsoft.com/office/drawing/2014/main" id="{F0D13760-31AF-4CCA-8722-2A0B77F8B9E5}"/>
              </a:ext>
            </a:extLst>
          </p:cNvPr>
          <p:cNvSpPr/>
          <p:nvPr/>
        </p:nvSpPr>
        <p:spPr>
          <a:xfrm>
            <a:off x="318041" y="1276035"/>
            <a:ext cx="8360134"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i="0" u="none" strike="noStrike" kern="0" cap="none" spc="0" normalizeH="0" baseline="0" noProof="0" dirty="0">
                <a:ln>
                  <a:noFill/>
                </a:ln>
                <a:effectLst/>
                <a:uLnTx/>
                <a:uFillTx/>
                <a:latin typeface="Arial" pitchFamily="34" charset="0"/>
                <a:ea typeface="+mn-ea"/>
                <a:cs typeface="Arial" pitchFamily="34" charset="0"/>
              </a:rPr>
              <a:t>Employed deferred members of </a:t>
            </a:r>
            <a:r>
              <a:rPr lang="en-US" kern="0" dirty="0">
                <a:latin typeface="Arial" pitchFamily="34" charset="0"/>
                <a:cs typeface="Arial" pitchFamily="34" charset="0"/>
              </a:rPr>
              <a:t>UBPAS </a:t>
            </a:r>
            <a:r>
              <a:rPr kumimoji="0" lang="en-US" i="1" u="none" strike="noStrike" kern="0" cap="none" spc="0" normalizeH="0" baseline="0" noProof="0" dirty="0">
                <a:ln>
                  <a:noFill/>
                </a:ln>
                <a:effectLst/>
                <a:uLnTx/>
                <a:uFillTx/>
                <a:latin typeface="Arial" pitchFamily="34" charset="0"/>
                <a:ea typeface="+mn-ea"/>
                <a:cs typeface="Arial" pitchFamily="34" charset="0"/>
              </a:rPr>
              <a:t>automatically</a:t>
            </a:r>
            <a:r>
              <a:rPr kumimoji="0" lang="en-US" i="0" u="none" strike="noStrike" kern="0" cap="none" spc="0" normalizeH="0" noProof="0" dirty="0">
                <a:ln>
                  <a:noFill/>
                </a:ln>
                <a:effectLst/>
                <a:uLnTx/>
                <a:uFillTx/>
                <a:latin typeface="Arial" pitchFamily="34" charset="0"/>
                <a:ea typeface="+mn-ea"/>
                <a:cs typeface="Arial" pitchFamily="34" charset="0"/>
              </a:rPr>
              <a:t> </a:t>
            </a:r>
            <a:r>
              <a:rPr kumimoji="0" lang="en-US" i="0" u="none" strike="noStrike" kern="0" cap="none" spc="0" normalizeH="0" baseline="0" noProof="0" dirty="0">
                <a:ln>
                  <a:noFill/>
                </a:ln>
                <a:effectLst/>
                <a:uLnTx/>
                <a:uFillTx/>
                <a:latin typeface="Arial" pitchFamily="34" charset="0"/>
                <a:ea typeface="+mn-ea"/>
                <a:cs typeface="Arial" pitchFamily="34" charset="0"/>
              </a:rPr>
              <a:t>join the </a:t>
            </a:r>
            <a:r>
              <a:rPr lang="en-US" kern="0" dirty="0">
                <a:latin typeface="Arial" pitchFamily="34" charset="0"/>
                <a:cs typeface="Arial" pitchFamily="34" charset="0"/>
              </a:rPr>
              <a:t>UBGPP</a:t>
            </a:r>
            <a:r>
              <a:rPr kumimoji="0" lang="en-US" i="0" u="none" strike="noStrike" kern="0" cap="none" spc="0" normalizeH="0" baseline="0" noProof="0" dirty="0">
                <a:ln>
                  <a:noFill/>
                </a:ln>
                <a:effectLst/>
                <a:uLnTx/>
                <a:uFillTx/>
                <a:latin typeface="Arial" pitchFamily="34" charset="0"/>
                <a:ea typeface="+mn-ea"/>
                <a:cs typeface="Arial" pitchFamily="34" charset="0"/>
              </a:rPr>
              <a:t>.  Benefits include:</a:t>
            </a:r>
            <a:endParaRPr kumimoji="0" lang="en-GB" i="0" u="none" strike="noStrike" kern="1200" cap="none" spc="0" normalizeH="0" baseline="0" noProof="0" dirty="0">
              <a:ln>
                <a:noFill/>
              </a:ln>
              <a:effectLst/>
              <a:uLnTx/>
              <a:uFillTx/>
              <a:latin typeface="Futura Medium"/>
              <a:ea typeface="+mn-ea"/>
              <a:cs typeface="Times New Roman" pitchFamily="18" charset="0"/>
            </a:endParaRPr>
          </a:p>
        </p:txBody>
      </p:sp>
      <p:sp>
        <p:nvSpPr>
          <p:cNvPr id="32" name="TextBox 31">
            <a:extLst>
              <a:ext uri="{FF2B5EF4-FFF2-40B4-BE49-F238E27FC236}">
                <a16:creationId xmlns:a16="http://schemas.microsoft.com/office/drawing/2014/main" id="{AC053293-72CE-4910-80F1-543DA1547F75}"/>
              </a:ext>
            </a:extLst>
          </p:cNvPr>
          <p:cNvSpPr txBox="1"/>
          <p:nvPr/>
        </p:nvSpPr>
        <p:spPr>
          <a:xfrm>
            <a:off x="318041" y="6179022"/>
            <a:ext cx="8461934" cy="276999"/>
          </a:xfrm>
          <a:prstGeom prst="rect">
            <a:avLst/>
          </a:prstGeom>
          <a:noFill/>
        </p:spPr>
        <p:txBody>
          <a:bodyPr wrap="square" rtlCol="0">
            <a:spAutoFit/>
          </a:bodyPr>
          <a:lstStyle/>
          <a:p>
            <a:pPr lvl="0" defTabSz="914400" fontAlgn="base">
              <a:spcBef>
                <a:spcPct val="0"/>
              </a:spcBef>
              <a:spcAft>
                <a:spcPct val="0"/>
              </a:spcAft>
              <a:defRPr/>
            </a:pPr>
            <a:r>
              <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r>
              <a:rPr lang="en-US" sz="1200" kern="0" dirty="0">
                <a:latin typeface="Arial" pitchFamily="34" charset="0"/>
                <a:cs typeface="Arial" pitchFamily="34" charset="0"/>
              </a:rPr>
              <a:t> For those UBPAS members who were active members immediately prior to the UBPAS closing to accrual.</a:t>
            </a: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4421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BA745-D4CC-4670-887B-4A0EBBC6E842}"/>
              </a:ext>
            </a:extLst>
          </p:cNvPr>
          <p:cNvSpPr>
            <a:spLocks noGrp="1"/>
          </p:cNvSpPr>
          <p:nvPr>
            <p:ph type="title"/>
          </p:nvPr>
        </p:nvSpPr>
        <p:spPr/>
        <p:txBody>
          <a:bodyPr/>
          <a:lstStyle/>
          <a:p>
            <a:r>
              <a:rPr lang="en-GB" dirty="0"/>
              <a:t>Selecting your UBGPP contribution rate</a:t>
            </a:r>
          </a:p>
        </p:txBody>
      </p:sp>
      <p:sp>
        <p:nvSpPr>
          <p:cNvPr id="3" name="Content Placeholder 2">
            <a:extLst>
              <a:ext uri="{FF2B5EF4-FFF2-40B4-BE49-F238E27FC236}">
                <a16:creationId xmlns:a16="http://schemas.microsoft.com/office/drawing/2014/main" id="{A0566E46-DDC6-4308-B79F-78199C1CCCAD}"/>
              </a:ext>
            </a:extLst>
          </p:cNvPr>
          <p:cNvSpPr>
            <a:spLocks noGrp="1"/>
          </p:cNvSpPr>
          <p:nvPr>
            <p:ph idx="1"/>
          </p:nvPr>
        </p:nvSpPr>
        <p:spPr>
          <a:xfrm>
            <a:off x="418744" y="1232447"/>
            <a:ext cx="8096606" cy="4689539"/>
          </a:xfrm>
        </p:spPr>
        <p:txBody>
          <a:bodyPr>
            <a:noAutofit/>
          </a:bodyPr>
          <a:lstStyle/>
          <a:p>
            <a:endParaRPr lang="en-GB" sz="1800" dirty="0"/>
          </a:p>
          <a:p>
            <a:r>
              <a:rPr lang="en-GB" sz="1800" dirty="0"/>
              <a:t>You will be able to choose the level of contribution you want to make to the UBGPP from January 2020 (subject to a minimum contribution of 4%)</a:t>
            </a:r>
          </a:p>
          <a:p>
            <a:r>
              <a:rPr lang="en-GB" sz="1800" dirty="0"/>
              <a:t>The level of contributions the employer makes will depend on your chosen contribution level </a:t>
            </a:r>
            <a:r>
              <a:rPr lang="en-GB" sz="1800" b="1" dirty="0"/>
              <a:t>and</a:t>
            </a:r>
            <a:r>
              <a:rPr lang="en-GB" sz="1800" dirty="0"/>
              <a:t> any enhancement you are eligible for as a result of your previous membership of the UBPAS</a:t>
            </a:r>
          </a:p>
          <a:p>
            <a:r>
              <a:rPr lang="en-GB" sz="1800" dirty="0"/>
              <a:t>As a UBPAS employed deferred member enhanced employer contributions apply if you choose to contribute to the UBGPP at or above 9% (see the next slide for details)</a:t>
            </a:r>
          </a:p>
          <a:p>
            <a:r>
              <a:rPr lang="en-GB" sz="1800" dirty="0"/>
              <a:t>You will receive a contribution option form in October after the last of these presentations</a:t>
            </a:r>
          </a:p>
          <a:p>
            <a:r>
              <a:rPr lang="en-GB" sz="1800" dirty="0"/>
              <a:t>You will need to complete and return this form promptly so payroll can be set up to implement your chosen contributions from 1 January 2020</a:t>
            </a:r>
          </a:p>
          <a:p>
            <a:r>
              <a:rPr lang="en-GB" sz="1800" dirty="0"/>
              <a:t>If you do not actively choose your UBGPP contribution rate you will be automatically enrolled as a standard UBGPP member at 9% </a:t>
            </a:r>
          </a:p>
          <a:p>
            <a:pPr marL="0" indent="0">
              <a:buNone/>
            </a:pPr>
            <a:endParaRPr lang="en-GB" sz="1800" dirty="0"/>
          </a:p>
          <a:p>
            <a:endParaRPr lang="en-GB" sz="1800" dirty="0"/>
          </a:p>
          <a:p>
            <a:endParaRPr lang="en-GB" sz="1800" dirty="0"/>
          </a:p>
          <a:p>
            <a:endParaRPr lang="en-GB" dirty="0"/>
          </a:p>
          <a:p>
            <a:endParaRPr lang="en-GB" sz="1800" dirty="0"/>
          </a:p>
        </p:txBody>
      </p:sp>
    </p:spTree>
    <p:extLst>
      <p:ext uri="{BB962C8B-B14F-4D97-AF65-F5344CB8AC3E}">
        <p14:creationId xmlns:p14="http://schemas.microsoft.com/office/powerpoint/2010/main" val="1495338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8A665-A2C2-4704-BC47-0BC97EBCA0E2}"/>
              </a:ext>
            </a:extLst>
          </p:cNvPr>
          <p:cNvSpPr>
            <a:spLocks noGrp="1"/>
          </p:cNvSpPr>
          <p:nvPr>
            <p:ph type="title"/>
          </p:nvPr>
        </p:nvSpPr>
        <p:spPr/>
        <p:txBody>
          <a:bodyPr/>
          <a:lstStyle/>
          <a:p>
            <a:r>
              <a:rPr lang="en-GB" dirty="0"/>
              <a:t>Contribution rates to the UBGPP</a:t>
            </a:r>
          </a:p>
        </p:txBody>
      </p:sp>
      <p:graphicFrame>
        <p:nvGraphicFramePr>
          <p:cNvPr id="20" name="Table 19">
            <a:extLst>
              <a:ext uri="{FF2B5EF4-FFF2-40B4-BE49-F238E27FC236}">
                <a16:creationId xmlns:a16="http://schemas.microsoft.com/office/drawing/2014/main" id="{2E53DD71-A36D-4172-959C-F47518896BA1}"/>
              </a:ext>
            </a:extLst>
          </p:cNvPr>
          <p:cNvGraphicFramePr>
            <a:graphicFrameLocks noGrp="1"/>
          </p:cNvGraphicFramePr>
          <p:nvPr>
            <p:extLst>
              <p:ext uri="{D42A27DB-BD31-4B8C-83A1-F6EECF244321}">
                <p14:modId xmlns:p14="http://schemas.microsoft.com/office/powerpoint/2010/main" val="897932"/>
              </p:ext>
            </p:extLst>
          </p:nvPr>
        </p:nvGraphicFramePr>
        <p:xfrm>
          <a:off x="418744" y="1250518"/>
          <a:ext cx="8096605" cy="4621291"/>
        </p:xfrm>
        <a:graphic>
          <a:graphicData uri="http://schemas.openxmlformats.org/drawingml/2006/table">
            <a:tbl>
              <a:tblPr firstRow="1" firstCol="1" bandRow="1">
                <a:tableStyleId>{5C22544A-7EE6-4342-B048-85BDC9FD1C3A}</a:tableStyleId>
              </a:tblPr>
              <a:tblGrid>
                <a:gridCol w="1913395">
                  <a:extLst>
                    <a:ext uri="{9D8B030D-6E8A-4147-A177-3AD203B41FA5}">
                      <a16:colId xmlns:a16="http://schemas.microsoft.com/office/drawing/2014/main" val="2316711527"/>
                    </a:ext>
                  </a:extLst>
                </a:gridCol>
                <a:gridCol w="2952925">
                  <a:extLst>
                    <a:ext uri="{9D8B030D-6E8A-4147-A177-3AD203B41FA5}">
                      <a16:colId xmlns:a16="http://schemas.microsoft.com/office/drawing/2014/main" val="1684699249"/>
                    </a:ext>
                  </a:extLst>
                </a:gridCol>
                <a:gridCol w="3230285">
                  <a:extLst>
                    <a:ext uri="{9D8B030D-6E8A-4147-A177-3AD203B41FA5}">
                      <a16:colId xmlns:a16="http://schemas.microsoft.com/office/drawing/2014/main" val="4180715315"/>
                    </a:ext>
                  </a:extLst>
                </a:gridCol>
              </a:tblGrid>
              <a:tr h="290262">
                <a:tc gridSpan="3">
                  <a:txBody>
                    <a:bodyPr/>
                    <a:lstStyle/>
                    <a:p>
                      <a:pPr>
                        <a:lnSpc>
                          <a:spcPct val="107000"/>
                        </a:lnSpc>
                        <a:spcAft>
                          <a:spcPts val="0"/>
                        </a:spcAft>
                      </a:pPr>
                      <a:r>
                        <a:rPr lang="en-GB" sz="1000" dirty="0">
                          <a:effectLst/>
                          <a:latin typeface="Arial" panose="020B0604020202020204" pitchFamily="34" charset="0"/>
                          <a:cs typeface="Arial" panose="020B0604020202020204" pitchFamily="34" charset="0"/>
                        </a:rPr>
                        <a:t>Contribution rates to UBGPP from 1 January 2020</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5633" marR="55633" marT="55633" marB="5563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BF2C37"/>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87547486"/>
                  </a:ext>
                </a:extLst>
              </a:tr>
              <a:tr h="445800">
                <a:tc>
                  <a:txBody>
                    <a:bodyPr/>
                    <a:lstStyle/>
                    <a:p>
                      <a:pPr algn="l">
                        <a:lnSpc>
                          <a:spcPct val="107000"/>
                        </a:lnSpc>
                      </a:pPr>
                      <a:endParaRPr lang="en-GB" sz="1000" dirty="0">
                        <a:effectLst/>
                        <a:latin typeface="Arial" panose="020B0604020202020204" pitchFamily="34" charset="0"/>
                        <a:cs typeface="Arial" panose="020B0604020202020204" pitchFamily="34" charset="0"/>
                      </a:endParaRPr>
                    </a:p>
                  </a:txBody>
                  <a:tcPr marL="55633" marR="55633" marT="55633" marB="5563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BF2C37"/>
                    </a:solidFill>
                  </a:tcPr>
                </a:tc>
                <a:tc>
                  <a:txBody>
                    <a:bodyPr/>
                    <a:lstStyle/>
                    <a:p>
                      <a:pPr algn="l">
                        <a:lnSpc>
                          <a:spcPct val="107000"/>
                        </a:lnSpc>
                      </a:pPr>
                      <a:r>
                        <a:rPr lang="en-GB" sz="1000" b="1" dirty="0">
                          <a:effectLst/>
                          <a:latin typeface="Arial" panose="020B0604020202020204" pitchFamily="34" charset="0"/>
                          <a:cs typeface="Arial" panose="020B0604020202020204" pitchFamily="34" charset="0"/>
                        </a:rPr>
                        <a:t>Employee contribution rate</a:t>
                      </a:r>
                      <a:endParaRPr lang="en-GB" sz="1000" dirty="0">
                        <a:effectLst/>
                        <a:latin typeface="Arial" panose="020B0604020202020204" pitchFamily="34" charset="0"/>
                        <a:cs typeface="Arial" panose="020B0604020202020204" pitchFamily="34" charset="0"/>
                      </a:endParaRPr>
                    </a:p>
                  </a:txBody>
                  <a:tcPr marL="55633" marR="55633" marT="55633" marB="5563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pPr>
                      <a:r>
                        <a:rPr lang="en-GB" sz="1000" b="1" dirty="0">
                          <a:effectLst/>
                          <a:latin typeface="Arial" panose="020B0604020202020204" pitchFamily="34" charset="0"/>
                          <a:cs typeface="Arial" panose="020B0604020202020204" pitchFamily="34" charset="0"/>
                        </a:rPr>
                        <a:t>Employer contribution rate</a:t>
                      </a:r>
                      <a:endParaRPr lang="en-GB" sz="1000" dirty="0">
                        <a:effectLst/>
                        <a:latin typeface="Arial" panose="020B0604020202020204" pitchFamily="34" charset="0"/>
                        <a:cs typeface="Arial" panose="020B0604020202020204" pitchFamily="34" charset="0"/>
                      </a:endParaRPr>
                    </a:p>
                  </a:txBody>
                  <a:tcPr marL="55633" marR="55633" marT="55633" marB="5563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1228874"/>
                  </a:ext>
                </a:extLst>
              </a:tr>
              <a:tr h="290262">
                <a:tc rowSpan="4">
                  <a:txBody>
                    <a:bodyPr/>
                    <a:lstStyle/>
                    <a:p>
                      <a:pPr algn="l">
                        <a:lnSpc>
                          <a:spcPct val="107000"/>
                        </a:lnSpc>
                        <a:spcAft>
                          <a:spcPts val="0"/>
                        </a:spcAft>
                      </a:pPr>
                      <a:r>
                        <a:rPr lang="en-GB" sz="1000" dirty="0">
                          <a:effectLst/>
                          <a:latin typeface="Arial" panose="020B0604020202020204" pitchFamily="34" charset="0"/>
                          <a:cs typeface="Arial" panose="020B0604020202020204" pitchFamily="34" charset="0"/>
                        </a:rPr>
                        <a:t>Standard existing UBGPP options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5633" marR="55633" marT="55633" marB="5563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BF2C37"/>
                    </a:solidFill>
                  </a:tcPr>
                </a:tc>
                <a:tc>
                  <a:txBody>
                    <a:bodyPr/>
                    <a:lstStyle/>
                    <a:p>
                      <a:pPr algn="l">
                        <a:lnSpc>
                          <a:spcPct val="107000"/>
                        </a:lnSpc>
                        <a:spcAft>
                          <a:spcPts val="0"/>
                        </a:spcAft>
                      </a:pPr>
                      <a:r>
                        <a:rPr lang="en-GB" sz="1000" dirty="0">
                          <a:effectLst/>
                          <a:latin typeface="Arial" panose="020B0604020202020204" pitchFamily="34" charset="0"/>
                          <a:cs typeface="Arial" panose="020B0604020202020204" pitchFamily="34" charset="0"/>
                        </a:rPr>
                        <a:t>4%</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5633" marR="55633" marT="55633" marB="5563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0"/>
                        </a:spcAft>
                      </a:pPr>
                      <a:r>
                        <a:rPr lang="en-GB" sz="1000" dirty="0">
                          <a:effectLst/>
                          <a:latin typeface="Arial" panose="020B0604020202020204" pitchFamily="34" charset="0"/>
                          <a:cs typeface="Arial" panose="020B0604020202020204" pitchFamily="34" charset="0"/>
                        </a:rPr>
                        <a:t>5.0%</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5633" marR="55633" marT="55633" marB="5563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9251270"/>
                  </a:ext>
                </a:extLst>
              </a:tr>
              <a:tr h="291596">
                <a:tc vMerge="1">
                  <a:txBody>
                    <a:bodyPr/>
                    <a:lstStyle/>
                    <a:p>
                      <a:endParaRPr lang="en-GB"/>
                    </a:p>
                  </a:txBody>
                  <a:tcPr/>
                </a:tc>
                <a:tc>
                  <a:txBody>
                    <a:bodyPr/>
                    <a:lstStyle/>
                    <a:p>
                      <a:r>
                        <a:rPr lang="en-GB" sz="1000" dirty="0">
                          <a:effectLst/>
                          <a:latin typeface="Arial" panose="020B0604020202020204" pitchFamily="34" charset="0"/>
                          <a:cs typeface="Arial" panose="020B0604020202020204" pitchFamily="34" charset="0"/>
                        </a:rPr>
                        <a:t>5%</a:t>
                      </a:r>
                      <a:endParaRPr lang="en-GB" sz="2000" dirty="0"/>
                    </a:p>
                  </a:txBody>
                  <a:tcPr marL="55633" marR="55633" marT="55633" marB="5563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effectLst/>
                          <a:latin typeface="Arial" panose="020B0604020202020204" pitchFamily="34" charset="0"/>
                          <a:cs typeface="Arial" panose="020B0604020202020204" pitchFamily="34" charset="0"/>
                        </a:rPr>
                        <a:t>6.5%</a:t>
                      </a:r>
                      <a:endParaRPr lang="en-GB" sz="2000" dirty="0"/>
                    </a:p>
                  </a:txBody>
                  <a:tcPr marL="55633" marR="55633" marT="55633" marB="5563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044054"/>
                  </a:ext>
                </a:extLst>
              </a:tr>
              <a:tr h="291596">
                <a:tc vMerge="1">
                  <a:txBody>
                    <a:bodyPr/>
                    <a:lstStyle/>
                    <a:p>
                      <a:endParaRPr lang="en-GB"/>
                    </a:p>
                  </a:txBody>
                  <a:tcPr/>
                </a:tc>
                <a:tc>
                  <a:txBody>
                    <a:bodyPr/>
                    <a:lstStyle/>
                    <a:p>
                      <a:r>
                        <a:rPr lang="en-GB" sz="1000" dirty="0">
                          <a:effectLst/>
                          <a:latin typeface="Arial" panose="020B0604020202020204" pitchFamily="34" charset="0"/>
                          <a:cs typeface="Arial" panose="020B0604020202020204" pitchFamily="34" charset="0"/>
                        </a:rPr>
                        <a:t>6%</a:t>
                      </a:r>
                      <a:endParaRPr lang="en-GB" sz="2000" dirty="0"/>
                    </a:p>
                  </a:txBody>
                  <a:tcPr marL="55633" marR="55633" marT="55633" marB="5563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effectLst/>
                          <a:latin typeface="Arial" panose="020B0604020202020204" pitchFamily="34" charset="0"/>
                          <a:cs typeface="Arial" panose="020B0604020202020204" pitchFamily="34" charset="0"/>
                        </a:rPr>
                        <a:t>8.0%</a:t>
                      </a:r>
                      <a:endParaRPr lang="en-GB" sz="2000" dirty="0"/>
                    </a:p>
                  </a:txBody>
                  <a:tcPr marL="55633" marR="55633" marT="55633" marB="5563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1237199"/>
                  </a:ext>
                </a:extLst>
              </a:tr>
              <a:tr h="291596">
                <a:tc vMerge="1">
                  <a:txBody>
                    <a:bodyPr/>
                    <a:lstStyle/>
                    <a:p>
                      <a:endParaRPr lang="en-GB"/>
                    </a:p>
                  </a:txBody>
                  <a:tcPr/>
                </a:tc>
                <a:tc>
                  <a:txBody>
                    <a:bodyPr/>
                    <a:lstStyle/>
                    <a:p>
                      <a:r>
                        <a:rPr lang="en-GB" sz="1000" dirty="0">
                          <a:effectLst/>
                          <a:latin typeface="Arial" panose="020B0604020202020204" pitchFamily="34" charset="0"/>
                          <a:cs typeface="Arial" panose="020B0604020202020204" pitchFamily="34" charset="0"/>
                        </a:rPr>
                        <a:t>7% +</a:t>
                      </a:r>
                      <a:endParaRPr lang="en-GB" sz="2000" dirty="0"/>
                    </a:p>
                  </a:txBody>
                  <a:tcPr marL="55633" marR="55633" marT="55633" marB="5563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effectLst/>
                          <a:latin typeface="Arial" panose="020B0604020202020204" pitchFamily="34" charset="0"/>
                          <a:cs typeface="Arial" panose="020B0604020202020204" pitchFamily="34" charset="0"/>
                        </a:rPr>
                        <a:t>9.5%</a:t>
                      </a:r>
                      <a:endParaRPr lang="en-GB" sz="2000" dirty="0"/>
                    </a:p>
                  </a:txBody>
                  <a:tcPr marL="55633" marR="55633" marT="55633" marB="5563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2515375"/>
                  </a:ext>
                </a:extLst>
              </a:tr>
              <a:tr h="190631">
                <a:tc gridSpan="3">
                  <a:txBody>
                    <a:bodyPr/>
                    <a:lstStyle/>
                    <a:p>
                      <a:pPr algn="l">
                        <a:lnSpc>
                          <a:spcPct val="107000"/>
                        </a:lnSpc>
                      </a:pPr>
                      <a:endParaRPr lang="en-GB" sz="200" dirty="0">
                        <a:effectLst/>
                        <a:latin typeface="Arial" panose="020B0604020202020204" pitchFamily="34" charset="0"/>
                        <a:cs typeface="Arial" panose="020B0604020202020204" pitchFamily="34" charset="0"/>
                      </a:endParaRPr>
                    </a:p>
                  </a:txBody>
                  <a:tcPr marL="55633" marR="55633" marT="55633" marB="5563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BF2C37"/>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80445027"/>
                  </a:ext>
                </a:extLst>
              </a:tr>
              <a:tr h="290262">
                <a:tc rowSpan="3">
                  <a:txBody>
                    <a:bodyPr/>
                    <a:lstStyle/>
                    <a:p>
                      <a:pPr algn="l">
                        <a:lnSpc>
                          <a:spcPct val="107000"/>
                        </a:lnSpc>
                        <a:spcAft>
                          <a:spcPts val="0"/>
                        </a:spcAft>
                      </a:pPr>
                      <a:r>
                        <a:rPr lang="en-GB" sz="1000" u="sng" dirty="0">
                          <a:effectLst/>
                          <a:latin typeface="Arial" panose="020B0604020202020204" pitchFamily="34" charset="0"/>
                          <a:cs typeface="Arial" panose="020B0604020202020204" pitchFamily="34" charset="0"/>
                        </a:rPr>
                        <a:t>Enhanced</a:t>
                      </a:r>
                      <a:r>
                        <a:rPr lang="en-GB" sz="1000" dirty="0">
                          <a:effectLst/>
                          <a:latin typeface="Arial" panose="020B0604020202020204" pitchFamily="34" charset="0"/>
                          <a:cs typeface="Arial" panose="020B0604020202020204" pitchFamily="34" charset="0"/>
                        </a:rPr>
                        <a:t> options for UBPAS employed deferred members</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5633" marR="55633" marT="55633" marB="5563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BF2C37"/>
                    </a:solidFill>
                  </a:tcPr>
                </a:tc>
                <a:tc>
                  <a:txBody>
                    <a:bodyPr/>
                    <a:lstStyle/>
                    <a:p>
                      <a:pPr algn="l">
                        <a:lnSpc>
                          <a:spcPct val="107000"/>
                        </a:lnSpc>
                        <a:spcAft>
                          <a:spcPts val="0"/>
                        </a:spcAft>
                      </a:pPr>
                      <a:r>
                        <a:rPr lang="en-GB" sz="1000" dirty="0">
                          <a:effectLst/>
                          <a:latin typeface="Arial" panose="020B0604020202020204" pitchFamily="34" charset="0"/>
                          <a:cs typeface="Arial" panose="020B0604020202020204" pitchFamily="34" charset="0"/>
                        </a:rPr>
                        <a:t>9% to 10.99%</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5633" marR="55633" marT="55633" marB="5563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0"/>
                        </a:spcAft>
                      </a:pPr>
                      <a:r>
                        <a:rPr lang="en-GB" sz="1000" dirty="0">
                          <a:effectLst/>
                          <a:latin typeface="Arial" panose="020B0604020202020204" pitchFamily="34" charset="0"/>
                          <a:cs typeface="Arial" panose="020B0604020202020204" pitchFamily="34" charset="0"/>
                        </a:rPr>
                        <a:t>10.5%</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5633" marR="55633" marT="55633" marB="5563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255312"/>
                  </a:ext>
                </a:extLst>
              </a:tr>
              <a:tr h="965769">
                <a:tc vMerge="1">
                  <a:txBody>
                    <a:bodyPr/>
                    <a:lstStyle/>
                    <a:p>
                      <a:endParaRPr lang="en-GB"/>
                    </a:p>
                  </a:txBody>
                  <a:tcPr/>
                </a:tc>
                <a:tc>
                  <a:txBody>
                    <a:bodyPr/>
                    <a:lstStyle/>
                    <a:p>
                      <a:pPr algn="l"/>
                      <a:r>
                        <a:rPr lang="en-GB" sz="1000" dirty="0">
                          <a:effectLst/>
                          <a:latin typeface="Arial" panose="020B0604020202020204" pitchFamily="34" charset="0"/>
                          <a:cs typeface="Arial" panose="020B0604020202020204" pitchFamily="34" charset="0"/>
                        </a:rPr>
                        <a:t>11% to 16.99%</a:t>
                      </a:r>
                      <a:br>
                        <a:rPr lang="en-GB" sz="1000" dirty="0">
                          <a:effectLst/>
                          <a:latin typeface="Arial" panose="020B0604020202020204" pitchFamily="34" charset="0"/>
                          <a:cs typeface="Arial" panose="020B0604020202020204" pitchFamily="34" charset="0"/>
                        </a:rPr>
                      </a:br>
                      <a:r>
                        <a:rPr lang="en-GB" sz="1000" dirty="0">
                          <a:effectLst/>
                          <a:latin typeface="Arial" panose="020B0604020202020204" pitchFamily="34" charset="0"/>
                          <a:cs typeface="Arial" panose="020B0604020202020204" pitchFamily="34" charset="0"/>
                        </a:rPr>
                        <a:t>This option is only available to UBPAS members who paid contributions of 11% or more of pensionable pay to UBPAS during the period</a:t>
                      </a:r>
                      <a:br>
                        <a:rPr lang="en-GB" sz="1000" dirty="0">
                          <a:effectLst/>
                          <a:latin typeface="Arial" panose="020B0604020202020204" pitchFamily="34" charset="0"/>
                          <a:cs typeface="Arial" panose="020B0604020202020204" pitchFamily="34" charset="0"/>
                        </a:rPr>
                      </a:br>
                      <a:r>
                        <a:rPr lang="en-GB" sz="1000" dirty="0">
                          <a:effectLst/>
                          <a:latin typeface="Arial" panose="020B0604020202020204" pitchFamily="34" charset="0"/>
                          <a:cs typeface="Arial" panose="020B0604020202020204" pitchFamily="34" charset="0"/>
                        </a:rPr>
                        <a:t>1 February 2017 to 31 December 2019</a:t>
                      </a:r>
                      <a:endParaRPr lang="en-GB" sz="2000" dirty="0"/>
                    </a:p>
                  </a:txBody>
                  <a:tcPr marL="55633" marR="55633" marT="55633" marB="5563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effectLst/>
                          <a:latin typeface="Arial" panose="020B0604020202020204" pitchFamily="34" charset="0"/>
                          <a:cs typeface="Arial" panose="020B0604020202020204" pitchFamily="34" charset="0"/>
                        </a:rPr>
                        <a:t>11.5%</a:t>
                      </a:r>
                      <a:endParaRPr lang="en-GB" sz="2000" dirty="0"/>
                    </a:p>
                  </a:txBody>
                  <a:tcPr marL="55633" marR="55633" marT="55633" marB="5563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5015998"/>
                  </a:ext>
                </a:extLst>
              </a:tr>
              <a:tr h="1015630">
                <a:tc vMerge="1">
                  <a:txBody>
                    <a:bodyPr/>
                    <a:lstStyle/>
                    <a:p>
                      <a:endParaRPr lang="en-GB"/>
                    </a:p>
                  </a:txBody>
                  <a:tcPr/>
                </a:tc>
                <a:tc>
                  <a:txBody>
                    <a:bodyPr/>
                    <a:lstStyle/>
                    <a:p>
                      <a:pPr algn="l">
                        <a:lnSpc>
                          <a:spcPct val="107000"/>
                        </a:lnSpc>
                        <a:spcAft>
                          <a:spcPts val="0"/>
                        </a:spcAft>
                      </a:pPr>
                      <a:r>
                        <a:rPr lang="en-GB" sz="1000" dirty="0">
                          <a:effectLst/>
                          <a:latin typeface="Arial" panose="020B0604020202020204" pitchFamily="34" charset="0"/>
                          <a:cs typeface="Arial" panose="020B0604020202020204" pitchFamily="34" charset="0"/>
                        </a:rPr>
                        <a:t>17%+</a:t>
                      </a:r>
                    </a:p>
                    <a:p>
                      <a:pPr algn="l">
                        <a:lnSpc>
                          <a:spcPct val="107000"/>
                        </a:lnSpc>
                        <a:spcAft>
                          <a:spcPts val="0"/>
                        </a:spcAft>
                      </a:pPr>
                      <a:r>
                        <a:rPr lang="en-GB" sz="1000" dirty="0">
                          <a:effectLst/>
                          <a:latin typeface="Arial" panose="020B0604020202020204" pitchFamily="34" charset="0"/>
                          <a:cs typeface="Arial" panose="020B0604020202020204" pitchFamily="34" charset="0"/>
                        </a:rPr>
                        <a:t>This option is only available to UBPAS members who paid contributions of 17% or more of pensionable pay to UBPAS during the period from 1 February 2017 to 31 December 2019</a:t>
                      </a:r>
                      <a:endParaRPr lang="en-GB" sz="2000" dirty="0"/>
                    </a:p>
                  </a:txBody>
                  <a:tcPr marL="55633" marR="55633" marT="55633" marB="5563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0"/>
                        </a:spcAft>
                      </a:pPr>
                      <a:r>
                        <a:rPr lang="en-GB" sz="1000" dirty="0">
                          <a:effectLst/>
                          <a:latin typeface="Arial" panose="020B0604020202020204" pitchFamily="34" charset="0"/>
                          <a:cs typeface="Arial" panose="020B0604020202020204" pitchFamily="34" charset="0"/>
                        </a:rPr>
                        <a:t>12%</a:t>
                      </a:r>
                      <a:endParaRPr lang="en-GB" sz="2000" dirty="0"/>
                    </a:p>
                  </a:txBody>
                  <a:tcPr marL="55633" marR="55633" marT="55633" marB="5563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344222"/>
                  </a:ext>
                </a:extLst>
              </a:tr>
              <a:tr h="257887">
                <a:tc gridSpan="3">
                  <a:txBody>
                    <a:bodyPr/>
                    <a:lstStyle/>
                    <a:p>
                      <a:pPr>
                        <a:lnSpc>
                          <a:spcPct val="100000"/>
                        </a:lnSpc>
                        <a:spcAft>
                          <a:spcPts val="0"/>
                        </a:spcAft>
                      </a:pPr>
                      <a:r>
                        <a:rPr lang="en-GB" sz="800" dirty="0">
                          <a:effectLst/>
                          <a:latin typeface="Arial" panose="020B060402020202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5633" marR="55633" marT="55633" marB="5563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BF2C37"/>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06534808"/>
                  </a:ext>
                </a:extLst>
              </a:tr>
            </a:tbl>
          </a:graphicData>
        </a:graphic>
      </p:graphicFrame>
    </p:spTree>
    <p:extLst>
      <p:ext uri="{BB962C8B-B14F-4D97-AF65-F5344CB8AC3E}">
        <p14:creationId xmlns:p14="http://schemas.microsoft.com/office/powerpoint/2010/main" val="1066580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7777DB-711D-454C-8B81-7137BFFEFF1E}"/>
              </a:ext>
            </a:extLst>
          </p:cNvPr>
          <p:cNvSpPr txBox="1"/>
          <p:nvPr/>
        </p:nvSpPr>
        <p:spPr>
          <a:xfrm>
            <a:off x="414528" y="2644170"/>
            <a:ext cx="8144256" cy="584775"/>
          </a:xfrm>
          <a:prstGeom prst="rect">
            <a:avLst/>
          </a:prstGeom>
          <a:noFill/>
        </p:spPr>
        <p:txBody>
          <a:bodyPr wrap="square" rtlCol="0">
            <a:spAutoFit/>
          </a:bodyPr>
          <a:lstStyle/>
          <a:p>
            <a:pPr lvl="0" algn="ctr">
              <a:defRPr/>
            </a:pPr>
            <a:r>
              <a:rPr lang="en-GB" sz="3200" dirty="0">
                <a:solidFill>
                  <a:prstClr val="white">
                    <a:lumMod val="65000"/>
                  </a:prstClr>
                </a:solidFill>
                <a:latin typeface="Arial"/>
                <a:cs typeface="Arial"/>
              </a:rPr>
              <a:t>Building up your UBGPP savings</a:t>
            </a:r>
          </a:p>
        </p:txBody>
      </p:sp>
      <p:pic>
        <p:nvPicPr>
          <p:cNvPr id="3" name="Picture 2" descr="LcpFinalLogo">
            <a:extLst>
              <a:ext uri="{FF2B5EF4-FFF2-40B4-BE49-F238E27FC236}">
                <a16:creationId xmlns:a16="http://schemas.microsoft.com/office/drawing/2014/main" id="{3B4CE428-1A89-40E2-9BB9-AE24912BCABF}"/>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7081774" y="470007"/>
            <a:ext cx="1477010" cy="466090"/>
          </a:xfrm>
          <a:prstGeom prst="rect">
            <a:avLst/>
          </a:prstGeom>
          <a:noFill/>
          <a:ln>
            <a:noFill/>
          </a:ln>
        </p:spPr>
      </p:pic>
    </p:spTree>
    <p:extLst>
      <p:ext uri="{BB962C8B-B14F-4D97-AF65-F5344CB8AC3E}">
        <p14:creationId xmlns:p14="http://schemas.microsoft.com/office/powerpoint/2010/main" val="3303701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8629F-0C2D-4E23-9047-75A2A42B8F92}"/>
              </a:ext>
            </a:extLst>
          </p:cNvPr>
          <p:cNvSpPr>
            <a:spLocks noGrp="1"/>
          </p:cNvSpPr>
          <p:nvPr>
            <p:ph type="title"/>
          </p:nvPr>
        </p:nvSpPr>
        <p:spPr/>
        <p:txBody>
          <a:bodyPr/>
          <a:lstStyle/>
          <a:p>
            <a:r>
              <a:rPr lang="en-GB" dirty="0"/>
              <a:t>Building up savings in the UBGPP</a:t>
            </a:r>
          </a:p>
        </p:txBody>
      </p:sp>
      <p:grpSp>
        <p:nvGrpSpPr>
          <p:cNvPr id="4" name="Group 3">
            <a:extLst>
              <a:ext uri="{FF2B5EF4-FFF2-40B4-BE49-F238E27FC236}">
                <a16:creationId xmlns:a16="http://schemas.microsoft.com/office/drawing/2014/main" id="{6CC90970-B03F-4F25-811A-5A8E6708E82E}"/>
              </a:ext>
            </a:extLst>
          </p:cNvPr>
          <p:cNvGrpSpPr/>
          <p:nvPr/>
        </p:nvGrpSpPr>
        <p:grpSpPr>
          <a:xfrm>
            <a:off x="714142" y="2225132"/>
            <a:ext cx="4102190" cy="584775"/>
            <a:chOff x="612544" y="2994374"/>
            <a:chExt cx="4102190" cy="584775"/>
          </a:xfrm>
        </p:grpSpPr>
        <p:sp>
          <p:nvSpPr>
            <p:cNvPr id="5" name="Rectangle 4">
              <a:extLst>
                <a:ext uri="{FF2B5EF4-FFF2-40B4-BE49-F238E27FC236}">
                  <a16:creationId xmlns:a16="http://schemas.microsoft.com/office/drawing/2014/main" id="{7E8CE58C-956B-4F73-8E38-1D140A7B91CA}"/>
                </a:ext>
              </a:extLst>
            </p:cNvPr>
            <p:cNvSpPr/>
            <p:nvPr/>
          </p:nvSpPr>
          <p:spPr>
            <a:xfrm>
              <a:off x="2608068" y="2994374"/>
              <a:ext cx="2106666" cy="58477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kern="0" dirty="0">
                  <a:solidFill>
                    <a:srgbClr val="4A4383"/>
                  </a:solidFill>
                  <a:latin typeface="Arial" panose="020B0604020202020204" pitchFamily="34" charset="0"/>
                  <a:ea typeface="ヒラギノ角ゴ Pro W3" charset="-128"/>
                  <a:cs typeface="Arial" panose="020B0604020202020204" pitchFamily="34" charset="0"/>
                </a:rPr>
                <a:t>Your </a:t>
              </a:r>
              <a:r>
                <a:rPr kumimoji="0" lang="en-GB" sz="1800" b="0" i="0" u="none" strike="noStrike" kern="0" cap="none" spc="0" normalizeH="0" baseline="0" noProof="0" dirty="0">
                  <a:ln>
                    <a:noFill/>
                  </a:ln>
                  <a:solidFill>
                    <a:srgbClr val="4A4383"/>
                  </a:solidFill>
                  <a:effectLst/>
                  <a:uLnTx/>
                  <a:uFillTx/>
                  <a:latin typeface="Arial" panose="020B0604020202020204" pitchFamily="34" charset="0"/>
                  <a:ea typeface="ヒラギノ角ゴ Pro W3" charset="-128"/>
                  <a:cs typeface="Arial" panose="020B0604020202020204" pitchFamily="34" charset="0"/>
                </a:rPr>
                <a:t>contributions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4A4383"/>
                </a:solidFill>
                <a:effectLst/>
                <a:uLnTx/>
                <a:uFillTx/>
                <a:latin typeface="Arial" panose="020B0604020202020204" pitchFamily="34" charset="0"/>
                <a:cs typeface="Arial" panose="020B0604020202020204" pitchFamily="34" charset="0"/>
              </a:endParaRPr>
            </a:p>
          </p:txBody>
        </p:sp>
        <p:sp>
          <p:nvSpPr>
            <p:cNvPr id="6" name="Bent Arrow 3">
              <a:extLst>
                <a:ext uri="{FF2B5EF4-FFF2-40B4-BE49-F238E27FC236}">
                  <a16:creationId xmlns:a16="http://schemas.microsoft.com/office/drawing/2014/main" id="{C06711D8-2793-46A8-9E39-4DEE76A79D21}"/>
                </a:ext>
              </a:extLst>
            </p:cNvPr>
            <p:cNvSpPr/>
            <p:nvPr/>
          </p:nvSpPr>
          <p:spPr>
            <a:xfrm rot="5400000" flipV="1">
              <a:off x="1250169" y="2487310"/>
              <a:ext cx="372839" cy="1648089"/>
            </a:xfrm>
            <a:prstGeom prst="bentArrow">
              <a:avLst/>
            </a:prstGeom>
            <a:noFill/>
            <a:ln w="31750" cap="flat" cmpd="sng" algn="ctr">
              <a:solidFill>
                <a:srgbClr val="6BA8D0"/>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4A4383"/>
                </a:solidFill>
                <a:effectLst/>
                <a:uLnTx/>
                <a:uFillTx/>
                <a:latin typeface="Futura Medium"/>
                <a:ea typeface="+mn-ea"/>
                <a:cs typeface="Times New Roman" pitchFamily="18" charset="0"/>
              </a:endParaRPr>
            </a:p>
          </p:txBody>
        </p:sp>
      </p:grpSp>
      <p:grpSp>
        <p:nvGrpSpPr>
          <p:cNvPr id="7" name="Group 6">
            <a:extLst>
              <a:ext uri="{FF2B5EF4-FFF2-40B4-BE49-F238E27FC236}">
                <a16:creationId xmlns:a16="http://schemas.microsoft.com/office/drawing/2014/main" id="{F731375A-2A5C-4067-882B-3F571452FBDF}"/>
              </a:ext>
            </a:extLst>
          </p:cNvPr>
          <p:cNvGrpSpPr/>
          <p:nvPr/>
        </p:nvGrpSpPr>
        <p:grpSpPr>
          <a:xfrm>
            <a:off x="714142" y="4100833"/>
            <a:ext cx="4402720" cy="544107"/>
            <a:chOff x="612544" y="4870075"/>
            <a:chExt cx="4402720" cy="544107"/>
          </a:xfrm>
        </p:grpSpPr>
        <p:sp>
          <p:nvSpPr>
            <p:cNvPr id="8" name="Rectangle 7">
              <a:extLst>
                <a:ext uri="{FF2B5EF4-FFF2-40B4-BE49-F238E27FC236}">
                  <a16:creationId xmlns:a16="http://schemas.microsoft.com/office/drawing/2014/main" id="{38EEE40B-CD40-4469-AE4F-2A902D28563D}"/>
                </a:ext>
              </a:extLst>
            </p:cNvPr>
            <p:cNvSpPr/>
            <p:nvPr/>
          </p:nvSpPr>
          <p:spPr>
            <a:xfrm>
              <a:off x="2445330" y="5044850"/>
              <a:ext cx="256993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4A4383"/>
                  </a:solidFill>
                  <a:effectLst/>
                  <a:uLnTx/>
                  <a:uFillTx/>
                  <a:latin typeface="Arial" panose="020B0604020202020204" pitchFamily="34" charset="0"/>
                  <a:ea typeface="ヒラギノ角ゴ Pro W3" charset="-128"/>
                  <a:cs typeface="Arial" panose="020B0604020202020204" pitchFamily="34" charset="0"/>
                </a:rPr>
                <a:t>University contributions</a:t>
              </a:r>
            </a:p>
          </p:txBody>
        </p:sp>
        <p:sp>
          <p:nvSpPr>
            <p:cNvPr id="9" name="Bent Arrow 6">
              <a:extLst>
                <a:ext uri="{FF2B5EF4-FFF2-40B4-BE49-F238E27FC236}">
                  <a16:creationId xmlns:a16="http://schemas.microsoft.com/office/drawing/2014/main" id="{95688426-8BCC-4983-8EEF-527AA005FC08}"/>
                </a:ext>
              </a:extLst>
            </p:cNvPr>
            <p:cNvSpPr/>
            <p:nvPr/>
          </p:nvSpPr>
          <p:spPr>
            <a:xfrm rot="5400000" flipH="1" flipV="1">
              <a:off x="1242331" y="4240288"/>
              <a:ext cx="388515" cy="1648089"/>
            </a:xfrm>
            <a:prstGeom prst="bentArrow">
              <a:avLst/>
            </a:prstGeom>
            <a:noFill/>
            <a:ln w="31750" cap="flat" cmpd="sng" algn="ctr">
              <a:solidFill>
                <a:srgbClr val="6BA8D0"/>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4A4383"/>
                </a:solidFill>
                <a:effectLst/>
                <a:uLnTx/>
                <a:uFillTx/>
                <a:latin typeface="Futura Medium"/>
                <a:ea typeface="+mn-ea"/>
                <a:cs typeface="Times New Roman" pitchFamily="18" charset="0"/>
              </a:endParaRPr>
            </a:p>
          </p:txBody>
        </p:sp>
      </p:grpSp>
      <p:sp>
        <p:nvSpPr>
          <p:cNvPr id="10" name="Right Brace 9">
            <a:extLst>
              <a:ext uri="{FF2B5EF4-FFF2-40B4-BE49-F238E27FC236}">
                <a16:creationId xmlns:a16="http://schemas.microsoft.com/office/drawing/2014/main" id="{BE931E5C-3C87-40F0-95C8-CCD40F5A60B5}"/>
              </a:ext>
            </a:extLst>
          </p:cNvPr>
          <p:cNvSpPr/>
          <p:nvPr/>
        </p:nvSpPr>
        <p:spPr>
          <a:xfrm>
            <a:off x="5275137" y="2304546"/>
            <a:ext cx="235959" cy="2593334"/>
          </a:xfrm>
          <a:prstGeom prst="rightBrace">
            <a:avLst/>
          </a:prstGeom>
          <a:noFill/>
          <a:ln w="31750" cap="flat" cmpd="sng" algn="ctr">
            <a:solidFill>
              <a:srgbClr val="6BA8D0"/>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Futura Medium"/>
              <a:ea typeface="+mn-ea"/>
              <a:cs typeface="Times New Roman" pitchFamily="18" charset="0"/>
            </a:endParaRPr>
          </a:p>
        </p:txBody>
      </p:sp>
      <p:grpSp>
        <p:nvGrpSpPr>
          <p:cNvPr id="11" name="Group 10">
            <a:extLst>
              <a:ext uri="{FF2B5EF4-FFF2-40B4-BE49-F238E27FC236}">
                <a16:creationId xmlns:a16="http://schemas.microsoft.com/office/drawing/2014/main" id="{0B8F791F-F7D1-4660-9D9A-0AFA69F56FCC}"/>
              </a:ext>
            </a:extLst>
          </p:cNvPr>
          <p:cNvGrpSpPr/>
          <p:nvPr/>
        </p:nvGrpSpPr>
        <p:grpSpPr>
          <a:xfrm>
            <a:off x="6025379" y="1505793"/>
            <a:ext cx="1928193" cy="1351510"/>
            <a:chOff x="6214061" y="2071839"/>
            <a:chExt cx="1928193" cy="1351510"/>
          </a:xfrm>
        </p:grpSpPr>
        <p:sp>
          <p:nvSpPr>
            <p:cNvPr id="12" name="Down Arrow 9">
              <a:extLst>
                <a:ext uri="{FF2B5EF4-FFF2-40B4-BE49-F238E27FC236}">
                  <a16:creationId xmlns:a16="http://schemas.microsoft.com/office/drawing/2014/main" id="{37C94BF6-AE2E-40DC-91AB-666411A000AC}"/>
                </a:ext>
              </a:extLst>
            </p:cNvPr>
            <p:cNvSpPr/>
            <p:nvPr/>
          </p:nvSpPr>
          <p:spPr>
            <a:xfrm rot="10800000">
              <a:off x="6816238" y="3063349"/>
              <a:ext cx="576000" cy="360000"/>
            </a:xfrm>
            <a:prstGeom prst="downArrow">
              <a:avLst/>
            </a:prstGeom>
            <a:noFill/>
            <a:ln w="25400" cap="flat" cmpd="sng" algn="ctr">
              <a:solidFill>
                <a:srgbClr val="6BA8D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4A4383"/>
                </a:solidFill>
                <a:effectLst/>
                <a:uLnTx/>
                <a:uFillTx/>
                <a:latin typeface="Arial" panose="020B0604020202020204" pitchFamily="34" charset="0"/>
                <a:ea typeface="+mn-ea"/>
                <a:cs typeface="Arial" panose="020B0604020202020204" pitchFamily="34" charset="0"/>
              </a:endParaRPr>
            </a:p>
          </p:txBody>
        </p:sp>
        <p:sp>
          <p:nvSpPr>
            <p:cNvPr id="13" name="Rectangle 12">
              <a:extLst>
                <a:ext uri="{FF2B5EF4-FFF2-40B4-BE49-F238E27FC236}">
                  <a16:creationId xmlns:a16="http://schemas.microsoft.com/office/drawing/2014/main" id="{60D15A87-0634-4DD1-95BE-505B5D25F986}"/>
                </a:ext>
              </a:extLst>
            </p:cNvPr>
            <p:cNvSpPr/>
            <p:nvPr/>
          </p:nvSpPr>
          <p:spPr>
            <a:xfrm>
              <a:off x="6214061" y="2071839"/>
              <a:ext cx="1928193" cy="64633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4A4383"/>
                  </a:solidFill>
                  <a:effectLst/>
                  <a:uLnTx/>
                  <a:uFillTx/>
                  <a:latin typeface="Arial" panose="020B0604020202020204" pitchFamily="34" charset="0"/>
                  <a:ea typeface="ヒラギノ角ゴ Pro W3" charset="-128"/>
                  <a:cs typeface="Arial" panose="020B0604020202020204" pitchFamily="34" charset="0"/>
                </a:rPr>
                <a:t>Lump sum up to 25% tax free</a:t>
              </a:r>
              <a:endParaRPr kumimoji="0" lang="en-GB" sz="1800" b="0" i="0" u="none" strike="noStrike" kern="0" cap="none" spc="0" normalizeH="0" baseline="0" noProof="0" dirty="0">
                <a:ln>
                  <a:noFill/>
                </a:ln>
                <a:solidFill>
                  <a:srgbClr val="4A4383"/>
                </a:solidFill>
                <a:effectLst/>
                <a:uLnTx/>
                <a:uFillTx/>
                <a:latin typeface="Arial" panose="020B0604020202020204" pitchFamily="34" charset="0"/>
                <a:ea typeface="+mn-ea"/>
                <a:cs typeface="Arial" panose="020B0604020202020204" pitchFamily="34" charset="0"/>
              </a:endParaRPr>
            </a:p>
          </p:txBody>
        </p:sp>
      </p:grpSp>
      <p:grpSp>
        <p:nvGrpSpPr>
          <p:cNvPr id="14" name="Group 13">
            <a:extLst>
              <a:ext uri="{FF2B5EF4-FFF2-40B4-BE49-F238E27FC236}">
                <a16:creationId xmlns:a16="http://schemas.microsoft.com/office/drawing/2014/main" id="{8FB9317C-2B9A-4FD7-9580-45E1286BB96B}"/>
              </a:ext>
            </a:extLst>
          </p:cNvPr>
          <p:cNvGrpSpPr/>
          <p:nvPr/>
        </p:nvGrpSpPr>
        <p:grpSpPr>
          <a:xfrm>
            <a:off x="1781661" y="2990763"/>
            <a:ext cx="3471993" cy="1126777"/>
            <a:chOff x="1680063" y="3760005"/>
            <a:chExt cx="3471993" cy="1126777"/>
          </a:xfrm>
        </p:grpSpPr>
        <p:grpSp>
          <p:nvGrpSpPr>
            <p:cNvPr id="15" name="Group 14">
              <a:extLst>
                <a:ext uri="{FF2B5EF4-FFF2-40B4-BE49-F238E27FC236}">
                  <a16:creationId xmlns:a16="http://schemas.microsoft.com/office/drawing/2014/main" id="{F8F7D77D-7D46-463E-B1C2-F270E2DCFE36}"/>
                </a:ext>
              </a:extLst>
            </p:cNvPr>
            <p:cNvGrpSpPr/>
            <p:nvPr/>
          </p:nvGrpSpPr>
          <p:grpSpPr>
            <a:xfrm>
              <a:off x="1680063" y="3760005"/>
              <a:ext cx="3260074" cy="885052"/>
              <a:chOff x="1680063" y="3760005"/>
              <a:chExt cx="3260074" cy="885052"/>
            </a:xfrm>
          </p:grpSpPr>
          <p:sp>
            <p:nvSpPr>
              <p:cNvPr id="17" name="Right Arrow 14">
                <a:extLst>
                  <a:ext uri="{FF2B5EF4-FFF2-40B4-BE49-F238E27FC236}">
                    <a16:creationId xmlns:a16="http://schemas.microsoft.com/office/drawing/2014/main" id="{491866A5-2E17-4EA1-BA26-A5AB99B44CD3}"/>
                  </a:ext>
                </a:extLst>
              </p:cNvPr>
              <p:cNvSpPr/>
              <p:nvPr/>
            </p:nvSpPr>
            <p:spPr>
              <a:xfrm>
                <a:off x="1680063" y="3897567"/>
                <a:ext cx="1530534" cy="624114"/>
              </a:xfrm>
              <a:prstGeom prst="rightArrow">
                <a:avLst/>
              </a:prstGeom>
              <a:solidFill>
                <a:srgbClr val="6BA8D0"/>
              </a:solidFill>
              <a:ln w="9525"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invested*</a:t>
                </a:r>
              </a:p>
            </p:txBody>
          </p:sp>
          <p:pic>
            <p:nvPicPr>
              <p:cNvPr id="18" name="Picture 3" descr="C:\Users\JohnsonR\Documents\presentation pictures\investing.jpg">
                <a:extLst>
                  <a:ext uri="{FF2B5EF4-FFF2-40B4-BE49-F238E27FC236}">
                    <a16:creationId xmlns:a16="http://schemas.microsoft.com/office/drawing/2014/main" id="{8A45547C-2E20-49BD-92CE-945DEEA48F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6711" y="3760005"/>
                <a:ext cx="1573426" cy="885052"/>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ectangle 15">
              <a:extLst>
                <a:ext uri="{FF2B5EF4-FFF2-40B4-BE49-F238E27FC236}">
                  <a16:creationId xmlns:a16="http://schemas.microsoft.com/office/drawing/2014/main" id="{78C070CF-8EF0-4821-A879-260B39ED2DA9}"/>
                </a:ext>
              </a:extLst>
            </p:cNvPr>
            <p:cNvSpPr/>
            <p:nvPr/>
          </p:nvSpPr>
          <p:spPr>
            <a:xfrm>
              <a:off x="3415683" y="4579005"/>
              <a:ext cx="1736373" cy="30777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4A4383"/>
                  </a:solidFill>
                  <a:effectLst/>
                  <a:uLnTx/>
                  <a:uFillTx/>
                  <a:latin typeface="Arial" panose="020B0604020202020204" pitchFamily="34" charset="0"/>
                  <a:ea typeface="ヒラギノ角ゴ Pro W3" charset="-128"/>
                  <a:cs typeface="Arial" panose="020B0604020202020204" pitchFamily="34" charset="0"/>
                </a:rPr>
                <a:t>Tax-efficient growth</a:t>
              </a:r>
              <a:endParaRPr kumimoji="0" lang="en-GB" sz="1400" b="0" i="0" u="none" strike="noStrike" kern="0" cap="none" spc="0" normalizeH="0" baseline="0" noProof="0" dirty="0">
                <a:ln>
                  <a:noFill/>
                </a:ln>
                <a:solidFill>
                  <a:srgbClr val="4A4383"/>
                </a:solidFill>
                <a:effectLst/>
                <a:uLnTx/>
                <a:uFillTx/>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1505C886-0543-4F52-9036-6FE1D02B70C2}"/>
              </a:ext>
            </a:extLst>
          </p:cNvPr>
          <p:cNvGrpSpPr/>
          <p:nvPr/>
        </p:nvGrpSpPr>
        <p:grpSpPr>
          <a:xfrm>
            <a:off x="5104705" y="4401967"/>
            <a:ext cx="3769542" cy="1228095"/>
            <a:chOff x="5293387" y="4779331"/>
            <a:chExt cx="3769542" cy="1228095"/>
          </a:xfrm>
        </p:grpSpPr>
        <p:sp>
          <p:nvSpPr>
            <p:cNvPr id="20" name="Rectangle 19">
              <a:extLst>
                <a:ext uri="{FF2B5EF4-FFF2-40B4-BE49-F238E27FC236}">
                  <a16:creationId xmlns:a16="http://schemas.microsoft.com/office/drawing/2014/main" id="{71423A14-D87D-4AC6-82E3-A17B65D8E6B3}"/>
                </a:ext>
              </a:extLst>
            </p:cNvPr>
            <p:cNvSpPr/>
            <p:nvPr/>
          </p:nvSpPr>
          <p:spPr>
            <a:xfrm>
              <a:off x="5293387" y="5361095"/>
              <a:ext cx="3769542" cy="64633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4A4383"/>
                  </a:solidFill>
                  <a:effectLst/>
                  <a:uLnTx/>
                  <a:uFillTx/>
                  <a:latin typeface="Arial" panose="020B0604020202020204" pitchFamily="34" charset="0"/>
                  <a:ea typeface="ヒラギノ角ゴ Pro W3" charset="-128"/>
                  <a:cs typeface="Arial" panose="020B0604020202020204" pitchFamily="34" charset="0"/>
                </a:rPr>
                <a:t>Use the rest to generate an income or take a taxable lump sum</a:t>
              </a:r>
              <a:endParaRPr kumimoji="0" lang="en-GB" sz="1800" b="0" i="0" u="none" strike="noStrike" kern="0" cap="none" spc="0" normalizeH="0" baseline="0" noProof="0" dirty="0">
                <a:ln>
                  <a:noFill/>
                </a:ln>
                <a:solidFill>
                  <a:srgbClr val="4A4383"/>
                </a:solidFill>
                <a:effectLst/>
                <a:uLnTx/>
                <a:uFillTx/>
                <a:latin typeface="Arial" panose="020B0604020202020204" pitchFamily="34" charset="0"/>
                <a:ea typeface="+mn-ea"/>
                <a:cs typeface="Arial" panose="020B0604020202020204" pitchFamily="34" charset="0"/>
              </a:endParaRPr>
            </a:p>
          </p:txBody>
        </p:sp>
        <p:sp>
          <p:nvSpPr>
            <p:cNvPr id="21" name="Down Arrow 18">
              <a:extLst>
                <a:ext uri="{FF2B5EF4-FFF2-40B4-BE49-F238E27FC236}">
                  <a16:creationId xmlns:a16="http://schemas.microsoft.com/office/drawing/2014/main" id="{7726A836-8083-42EF-A6F0-62BA72C593D1}"/>
                </a:ext>
              </a:extLst>
            </p:cNvPr>
            <p:cNvSpPr/>
            <p:nvPr/>
          </p:nvSpPr>
          <p:spPr>
            <a:xfrm rot="10800000" flipV="1">
              <a:off x="6855283" y="4779331"/>
              <a:ext cx="573828" cy="360000"/>
            </a:xfrm>
            <a:prstGeom prst="downArrow">
              <a:avLst/>
            </a:prstGeom>
            <a:noFill/>
            <a:ln w="25400" cap="flat" cmpd="sng" algn="ctr">
              <a:solidFill>
                <a:srgbClr val="6BA8D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4A4383"/>
                </a:solidFill>
                <a:effectLst/>
                <a:uLnTx/>
                <a:uFillTx/>
                <a:latin typeface="Arial" panose="020B0604020202020204" pitchFamily="34" charset="0"/>
                <a:ea typeface="+mn-ea"/>
                <a:cs typeface="Arial" panose="020B0604020202020204" pitchFamily="34" charset="0"/>
              </a:endParaRPr>
            </a:p>
          </p:txBody>
        </p:sp>
      </p:grpSp>
      <p:pic>
        <p:nvPicPr>
          <p:cNvPr id="22" name="Picture 2">
            <a:extLst>
              <a:ext uri="{FF2B5EF4-FFF2-40B4-BE49-F238E27FC236}">
                <a16:creationId xmlns:a16="http://schemas.microsoft.com/office/drawing/2014/main" id="{01AD02F3-7405-4E2F-AE92-FF44FC940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331" y="3025669"/>
            <a:ext cx="1256397" cy="78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a:extLst>
              <a:ext uri="{FF2B5EF4-FFF2-40B4-BE49-F238E27FC236}">
                <a16:creationId xmlns:a16="http://schemas.microsoft.com/office/drawing/2014/main" id="{8414EF33-3C92-4CBA-B6CA-D5D871867C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443" y="3212965"/>
            <a:ext cx="1256397" cy="78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a:extLst>
              <a:ext uri="{FF2B5EF4-FFF2-40B4-BE49-F238E27FC236}">
                <a16:creationId xmlns:a16="http://schemas.microsoft.com/office/drawing/2014/main" id="{E886233A-AB56-46E9-9059-BDAFA2EEF492}"/>
              </a:ext>
            </a:extLst>
          </p:cNvPr>
          <p:cNvSpPr/>
          <p:nvPr/>
        </p:nvSpPr>
        <p:spPr>
          <a:xfrm>
            <a:off x="325331" y="6086582"/>
            <a:ext cx="3853940"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srgbClr val="4A4383"/>
                </a:solidFill>
                <a:effectLst/>
                <a:uLnTx/>
                <a:uFillTx/>
                <a:latin typeface="Arial" panose="020B0604020202020204" pitchFamily="34" charset="0"/>
                <a:ea typeface="ヒラギノ角ゴ Pro W3" charset="-128"/>
                <a:cs typeface="Arial" panose="020B0604020202020204" pitchFamily="34" charset="0"/>
              </a:rPr>
              <a:t>*Charges apply to the investments held in the </a:t>
            </a:r>
            <a:r>
              <a:rPr lang="en-GB" sz="1200" kern="0" dirty="0">
                <a:solidFill>
                  <a:srgbClr val="4A4383"/>
                </a:solidFill>
                <a:latin typeface="Arial" panose="020B0604020202020204" pitchFamily="34" charset="0"/>
                <a:ea typeface="ヒラギノ角ゴ Pro W3" charset="-128"/>
                <a:cs typeface="Arial" panose="020B0604020202020204" pitchFamily="34" charset="0"/>
              </a:rPr>
              <a:t>UBGPP</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62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par>
                                <p:cTn id="8" presetID="2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1000"/>
                                        <p:tgtEl>
                                          <p:spTgt spid="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1000"/>
                                        <p:tgtEl>
                                          <p:spTgt spid="1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1000"/>
                            </p:stCondLst>
                            <p:childTnLst>
                              <p:par>
                                <p:cTn id="34" presetID="22" presetClass="entr" presetSubtype="4"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up)">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BA745-D4CC-4670-887B-4A0EBBC6E842}"/>
              </a:ext>
            </a:extLst>
          </p:cNvPr>
          <p:cNvSpPr>
            <a:spLocks noGrp="1"/>
          </p:cNvSpPr>
          <p:nvPr>
            <p:ph type="title"/>
          </p:nvPr>
        </p:nvSpPr>
        <p:spPr/>
        <p:txBody>
          <a:bodyPr/>
          <a:lstStyle/>
          <a:p>
            <a:r>
              <a:rPr lang="en-GB" dirty="0"/>
              <a:t>What does the UBGPP with L&amp;G look like?</a:t>
            </a:r>
          </a:p>
        </p:txBody>
      </p:sp>
      <p:sp>
        <p:nvSpPr>
          <p:cNvPr id="3" name="Content Placeholder 2">
            <a:extLst>
              <a:ext uri="{FF2B5EF4-FFF2-40B4-BE49-F238E27FC236}">
                <a16:creationId xmlns:a16="http://schemas.microsoft.com/office/drawing/2014/main" id="{A0566E46-DDC6-4308-B79F-78199C1CCCAD}"/>
              </a:ext>
            </a:extLst>
          </p:cNvPr>
          <p:cNvSpPr>
            <a:spLocks noGrp="1"/>
          </p:cNvSpPr>
          <p:nvPr>
            <p:ph idx="1"/>
          </p:nvPr>
        </p:nvSpPr>
        <p:spPr/>
        <p:txBody>
          <a:bodyPr>
            <a:noAutofit/>
          </a:bodyPr>
          <a:lstStyle/>
          <a:p>
            <a:endParaRPr lang="en-GB" sz="1800" dirty="0"/>
          </a:p>
          <a:p>
            <a:r>
              <a:rPr lang="en-GB" sz="1800" dirty="0"/>
              <a:t>It has its own microsite which you can visit now</a:t>
            </a:r>
          </a:p>
          <a:p>
            <a:pPr lvl="1"/>
            <a:r>
              <a:rPr lang="en-GB" sz="1800" u="sng" dirty="0">
                <a:hlinkClick r:id="rId2"/>
              </a:rPr>
              <a:t>www.legalandgeneral.com/uob</a:t>
            </a:r>
            <a:endParaRPr lang="en-GB" sz="1800" u="sng" dirty="0"/>
          </a:p>
          <a:p>
            <a:r>
              <a:rPr lang="en-GB" sz="1800" dirty="0"/>
              <a:t>The site shows the ‘four step journey’ from joining to taking benefits</a:t>
            </a:r>
          </a:p>
          <a:p>
            <a:r>
              <a:rPr lang="en-GB" sz="1800" dirty="0"/>
              <a:t>There a link to ‘Manage Your Account’ (MYA) which contains planning tools plus lots of video interactive content </a:t>
            </a:r>
          </a:p>
          <a:p>
            <a:r>
              <a:rPr lang="en-GB" sz="1800" dirty="0"/>
              <a:t>You activate MYA once you join the scheme</a:t>
            </a:r>
          </a:p>
          <a:p>
            <a:r>
              <a:rPr lang="en-GB" sz="1800" dirty="0"/>
              <a:t>The ‘Document Library’ hold Key Features and Member guides etc as well as a ‘Financial Wellbeing’ link  </a:t>
            </a:r>
          </a:p>
          <a:p>
            <a:r>
              <a:rPr lang="en-GB" sz="1800" dirty="0"/>
              <a:t>You’ll learn more about where contributions are invested closer to the joining date – but charges on the UBGPP are very competitive (c50% cheaper than the maximum permitted)</a:t>
            </a:r>
          </a:p>
          <a:p>
            <a:endParaRPr lang="en-GB" dirty="0"/>
          </a:p>
          <a:p>
            <a:endParaRPr lang="en-GB" sz="1800" dirty="0"/>
          </a:p>
        </p:txBody>
      </p:sp>
    </p:spTree>
    <p:extLst>
      <p:ext uri="{BB962C8B-B14F-4D97-AF65-F5344CB8AC3E}">
        <p14:creationId xmlns:p14="http://schemas.microsoft.com/office/powerpoint/2010/main" val="430469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6F63C-FA41-4256-9A82-31011EFD1C7F}"/>
              </a:ext>
            </a:extLst>
          </p:cNvPr>
          <p:cNvSpPr>
            <a:spLocks noGrp="1"/>
          </p:cNvSpPr>
          <p:nvPr>
            <p:ph type="title"/>
          </p:nvPr>
        </p:nvSpPr>
        <p:spPr/>
        <p:txBody>
          <a:bodyPr/>
          <a:lstStyle/>
          <a:p>
            <a:r>
              <a:rPr lang="en-GB" dirty="0"/>
              <a:t>L&amp;G online tools</a:t>
            </a:r>
          </a:p>
        </p:txBody>
      </p:sp>
      <p:pic>
        <p:nvPicPr>
          <p:cNvPr id="4" name="Picture 3">
            <a:extLst>
              <a:ext uri="{FF2B5EF4-FFF2-40B4-BE49-F238E27FC236}">
                <a16:creationId xmlns:a16="http://schemas.microsoft.com/office/drawing/2014/main" id="{FD9816B6-883A-4D11-BE40-E6444946E395}"/>
              </a:ext>
            </a:extLst>
          </p:cNvPr>
          <p:cNvPicPr>
            <a:picLocks noChangeAspect="1"/>
          </p:cNvPicPr>
          <p:nvPr/>
        </p:nvPicPr>
        <p:blipFill rotWithShape="1">
          <a:blip r:embed="rId2"/>
          <a:srcRect t="8694" r="1250"/>
          <a:stretch/>
        </p:blipFill>
        <p:spPr>
          <a:xfrm>
            <a:off x="995272" y="1605468"/>
            <a:ext cx="7274225" cy="4226395"/>
          </a:xfrm>
          <a:prstGeom prst="rect">
            <a:avLst/>
          </a:prstGeom>
          <a:ln>
            <a:solidFill>
              <a:schemeClr val="tx2"/>
            </a:solidFill>
          </a:ln>
        </p:spPr>
      </p:pic>
    </p:spTree>
    <p:extLst>
      <p:ext uri="{BB962C8B-B14F-4D97-AF65-F5344CB8AC3E}">
        <p14:creationId xmlns:p14="http://schemas.microsoft.com/office/powerpoint/2010/main" val="4096425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7777DB-711D-454C-8B81-7137BFFEFF1E}"/>
              </a:ext>
            </a:extLst>
          </p:cNvPr>
          <p:cNvSpPr txBox="1"/>
          <p:nvPr/>
        </p:nvSpPr>
        <p:spPr>
          <a:xfrm>
            <a:off x="414528" y="2644170"/>
            <a:ext cx="8144256" cy="584775"/>
          </a:xfrm>
          <a:prstGeom prst="rect">
            <a:avLst/>
          </a:prstGeom>
          <a:noFill/>
        </p:spPr>
        <p:txBody>
          <a:bodyPr wrap="square" rtlCol="0">
            <a:spAutoFit/>
          </a:bodyPr>
          <a:lstStyle/>
          <a:p>
            <a:pPr lvl="0" algn="ctr">
              <a:defRPr/>
            </a:pPr>
            <a:r>
              <a:rPr lang="en-GB" sz="3200" dirty="0">
                <a:solidFill>
                  <a:prstClr val="white">
                    <a:lumMod val="65000"/>
                  </a:prstClr>
                </a:solidFill>
                <a:latin typeface="Arial"/>
                <a:cs typeface="Arial"/>
              </a:rPr>
              <a:t>Flexible retirement options</a:t>
            </a:r>
          </a:p>
        </p:txBody>
      </p:sp>
      <p:pic>
        <p:nvPicPr>
          <p:cNvPr id="3" name="Picture 2" descr="LcpFinalLogo">
            <a:extLst>
              <a:ext uri="{FF2B5EF4-FFF2-40B4-BE49-F238E27FC236}">
                <a16:creationId xmlns:a16="http://schemas.microsoft.com/office/drawing/2014/main" id="{61D237B9-7651-474B-8129-40807A4366D5}"/>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7081774" y="642536"/>
            <a:ext cx="1477010" cy="466090"/>
          </a:xfrm>
          <a:prstGeom prst="rect">
            <a:avLst/>
          </a:prstGeom>
          <a:noFill/>
          <a:ln>
            <a:noFill/>
          </a:ln>
        </p:spPr>
      </p:pic>
    </p:spTree>
    <p:extLst>
      <p:ext uri="{BB962C8B-B14F-4D97-AF65-F5344CB8AC3E}">
        <p14:creationId xmlns:p14="http://schemas.microsoft.com/office/powerpoint/2010/main" val="2513097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2BD62-8AB0-4563-8F13-1BD9580445BB}"/>
              </a:ext>
            </a:extLst>
          </p:cNvPr>
          <p:cNvSpPr>
            <a:spLocks noGrp="1"/>
          </p:cNvSpPr>
          <p:nvPr>
            <p:ph type="title"/>
          </p:nvPr>
        </p:nvSpPr>
        <p:spPr/>
        <p:txBody>
          <a:bodyPr/>
          <a:lstStyle/>
          <a:p>
            <a:r>
              <a:rPr lang="en-GB" dirty="0"/>
              <a:t>Taking your UBGPP benefits</a:t>
            </a:r>
          </a:p>
        </p:txBody>
      </p:sp>
      <p:grpSp>
        <p:nvGrpSpPr>
          <p:cNvPr id="29" name="Group 28">
            <a:extLst>
              <a:ext uri="{FF2B5EF4-FFF2-40B4-BE49-F238E27FC236}">
                <a16:creationId xmlns:a16="http://schemas.microsoft.com/office/drawing/2014/main" id="{61AA7924-29D9-4A2F-8AE8-F940F22B1545}"/>
              </a:ext>
            </a:extLst>
          </p:cNvPr>
          <p:cNvGrpSpPr/>
          <p:nvPr/>
        </p:nvGrpSpPr>
        <p:grpSpPr>
          <a:xfrm>
            <a:off x="418744" y="1975449"/>
            <a:ext cx="8096606" cy="4364697"/>
            <a:chOff x="217503" y="1831167"/>
            <a:chExt cx="8639362" cy="4508979"/>
          </a:xfrm>
        </p:grpSpPr>
        <p:grpSp>
          <p:nvGrpSpPr>
            <p:cNvPr id="6" name="Group 5">
              <a:extLst>
                <a:ext uri="{FF2B5EF4-FFF2-40B4-BE49-F238E27FC236}">
                  <a16:creationId xmlns:a16="http://schemas.microsoft.com/office/drawing/2014/main" id="{65775157-91C5-4F4A-A2A5-C1E7D72605B2}"/>
                </a:ext>
              </a:extLst>
            </p:cNvPr>
            <p:cNvGrpSpPr/>
            <p:nvPr/>
          </p:nvGrpSpPr>
          <p:grpSpPr>
            <a:xfrm>
              <a:off x="3723687" y="1831167"/>
              <a:ext cx="1645900" cy="1480959"/>
              <a:chOff x="3723687" y="1112341"/>
              <a:chExt cx="1645900" cy="1480959"/>
            </a:xfrm>
          </p:grpSpPr>
          <p:sp>
            <p:nvSpPr>
              <p:cNvPr id="7" name="Rounded Rectangle 6">
                <a:extLst>
                  <a:ext uri="{FF2B5EF4-FFF2-40B4-BE49-F238E27FC236}">
                    <a16:creationId xmlns:a16="http://schemas.microsoft.com/office/drawing/2014/main" id="{03176466-BABF-4A52-8A86-286B02986B7E}"/>
                  </a:ext>
                </a:extLst>
              </p:cNvPr>
              <p:cNvSpPr/>
              <p:nvPr/>
            </p:nvSpPr>
            <p:spPr>
              <a:xfrm>
                <a:off x="3723687" y="1112341"/>
                <a:ext cx="1645900" cy="1480959"/>
              </a:xfrm>
              <a:prstGeom prst="roundRect">
                <a:avLst/>
              </a:prstGeom>
              <a:noFill/>
              <a:ln w="44450" cap="flat" cmpd="sng" algn="ctr">
                <a:solidFill>
                  <a:srgbClr val="DFE0E0">
                    <a:shade val="50000"/>
                  </a:srgbClr>
                </a:solidFill>
                <a:prstDash val="solid"/>
              </a:ln>
              <a:effectLst/>
              <a:scene3d>
                <a:camera prst="orthographicFront"/>
                <a:lightRig rig="balanced" dir="t"/>
              </a:scene3d>
              <a:sp3d>
                <a:bevelT/>
              </a:sp3d>
            </p:spPr>
            <p:txBody>
              <a:bodyPr rtlCol="0" anchor="ctr"/>
              <a:lstStyle/>
              <a:p>
                <a:pPr algn="ctr" defTabSz="457200" fontAlgn="auto">
                  <a:spcBef>
                    <a:spcPts val="0"/>
                  </a:spcBef>
                  <a:spcAft>
                    <a:spcPts val="0"/>
                  </a:spcAft>
                </a:pPr>
                <a:endParaRPr lang="en-GB" sz="1600" kern="0" dirty="0">
                  <a:solidFill>
                    <a:srgbClr val="4A4383"/>
                  </a:solidFill>
                  <a:latin typeface="Arial"/>
                  <a:cs typeface="Tahoma"/>
                </a:endParaRPr>
              </a:p>
            </p:txBody>
          </p:sp>
          <p:pic>
            <p:nvPicPr>
              <p:cNvPr id="8" name="Picture 5">
                <a:extLst>
                  <a:ext uri="{FF2B5EF4-FFF2-40B4-BE49-F238E27FC236}">
                    <a16:creationId xmlns:a16="http://schemas.microsoft.com/office/drawing/2014/main" id="{F86D7F6A-CF53-40BE-81D9-A795950FB5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254" y="1602199"/>
                <a:ext cx="814767" cy="932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6">
                <a:extLst>
                  <a:ext uri="{FF2B5EF4-FFF2-40B4-BE49-F238E27FC236}">
                    <a16:creationId xmlns:a16="http://schemas.microsoft.com/office/drawing/2014/main" id="{7406D92A-45FB-4782-ACFF-E6660AC38BAB}"/>
                  </a:ext>
                </a:extLst>
              </p:cNvPr>
              <p:cNvSpPr/>
              <p:nvPr/>
            </p:nvSpPr>
            <p:spPr>
              <a:xfrm>
                <a:off x="3858862" y="1184412"/>
                <a:ext cx="1375551" cy="349745"/>
              </a:xfrm>
              <a:prstGeom prst="rect">
                <a:avLst/>
              </a:prstGeom>
            </p:spPr>
            <p:txBody>
              <a:bodyPr wrap="none">
                <a:spAutoFit/>
              </a:bodyPr>
              <a:lstStyle/>
              <a:p>
                <a:pPr algn="ctr" defTabSz="457200" fontAlgn="auto">
                  <a:spcBef>
                    <a:spcPts val="0"/>
                  </a:spcBef>
                  <a:spcAft>
                    <a:spcPts val="0"/>
                  </a:spcAft>
                </a:pPr>
                <a:r>
                  <a:rPr lang="en-US" sz="1600" kern="0" dirty="0">
                    <a:solidFill>
                      <a:srgbClr val="4A4383"/>
                    </a:solidFill>
                    <a:latin typeface="Arial"/>
                    <a:ea typeface="ヒラギノ角ゴ Pro W3" charset="-128"/>
                    <a:cs typeface="Arial" pitchFamily="34" charset="0"/>
                  </a:rPr>
                  <a:t>Pension Pot</a:t>
                </a:r>
                <a:endParaRPr lang="en-GB" sz="1600" kern="0" dirty="0">
                  <a:solidFill>
                    <a:srgbClr val="4A4383"/>
                  </a:solidFill>
                  <a:latin typeface="Arial"/>
                  <a:cs typeface="Arial" pitchFamily="34" charset="0"/>
                </a:endParaRPr>
              </a:p>
            </p:txBody>
          </p:sp>
        </p:grpSp>
        <p:sp>
          <p:nvSpPr>
            <p:cNvPr id="10" name="Left Arrow 9">
              <a:extLst>
                <a:ext uri="{FF2B5EF4-FFF2-40B4-BE49-F238E27FC236}">
                  <a16:creationId xmlns:a16="http://schemas.microsoft.com/office/drawing/2014/main" id="{C5DA0D85-13AD-475B-8CE3-398C2014BCBB}"/>
                </a:ext>
              </a:extLst>
            </p:cNvPr>
            <p:cNvSpPr/>
            <p:nvPr/>
          </p:nvSpPr>
          <p:spPr>
            <a:xfrm>
              <a:off x="2322310" y="2481646"/>
              <a:ext cx="1133906" cy="180000"/>
            </a:xfrm>
            <a:prstGeom prst="leftArrow">
              <a:avLst/>
            </a:prstGeom>
            <a:solidFill>
              <a:srgbClr val="818284"/>
            </a:solidFill>
            <a:ln w="25400" cap="flat" cmpd="sng" algn="ctr">
              <a:noFill/>
              <a:prstDash val="solid"/>
            </a:ln>
            <a:effectLst>
              <a:outerShdw blurRad="44450" dist="27940" dir="5400000" algn="ctr">
                <a:srgbClr val="000000">
                  <a:alpha val="32000"/>
                </a:srgbClr>
              </a:outerShdw>
            </a:effectLst>
            <a:scene3d>
              <a:camera prst="orthographicFront"/>
              <a:lightRig rig="threePt" dir="t"/>
            </a:scene3d>
            <a:sp3d>
              <a:bevelT/>
            </a:sp3d>
          </p:spPr>
          <p:txBody>
            <a:bodyPr rtlCol="0" anchor="ctr"/>
            <a:lstStyle/>
            <a:p>
              <a:pPr algn="ctr" defTabSz="457200" fontAlgn="auto">
                <a:spcBef>
                  <a:spcPts val="0"/>
                </a:spcBef>
                <a:spcAft>
                  <a:spcPts val="0"/>
                </a:spcAft>
              </a:pPr>
              <a:endParaRPr lang="en-GB" sz="1600" kern="0" dirty="0">
                <a:solidFill>
                  <a:srgbClr val="4A4383"/>
                </a:solidFill>
                <a:latin typeface="Arial"/>
                <a:cs typeface="Tahoma"/>
              </a:endParaRPr>
            </a:p>
          </p:txBody>
        </p:sp>
        <p:sp>
          <p:nvSpPr>
            <p:cNvPr id="11" name="Rounded Rectangle 10">
              <a:extLst>
                <a:ext uri="{FF2B5EF4-FFF2-40B4-BE49-F238E27FC236}">
                  <a16:creationId xmlns:a16="http://schemas.microsoft.com/office/drawing/2014/main" id="{9C2AFBBF-C84E-490F-9115-5BCD27435098}"/>
                </a:ext>
              </a:extLst>
            </p:cNvPr>
            <p:cNvSpPr/>
            <p:nvPr/>
          </p:nvSpPr>
          <p:spPr>
            <a:xfrm>
              <a:off x="3798637" y="4090001"/>
              <a:ext cx="1477096" cy="681944"/>
            </a:xfrm>
            <a:prstGeom prst="roundRect">
              <a:avLst/>
            </a:prstGeom>
            <a:noFill/>
            <a:ln w="44450" cap="flat" cmpd="sng" algn="ctr">
              <a:solidFill>
                <a:srgbClr val="DFE0E0">
                  <a:shade val="50000"/>
                </a:srgbClr>
              </a:solidFill>
              <a:prstDash val="solid"/>
            </a:ln>
            <a:effectLst/>
            <a:scene3d>
              <a:camera prst="orthographicFront"/>
              <a:lightRig rig="balanced" dir="t"/>
            </a:scene3d>
            <a:sp3d>
              <a:bevelT/>
            </a:sp3d>
          </p:spPr>
          <p:txBody>
            <a:bodyPr rtlCol="0" anchor="ctr"/>
            <a:lstStyle/>
            <a:p>
              <a:pPr algn="ctr" defTabSz="457200" fontAlgn="auto">
                <a:spcBef>
                  <a:spcPts val="0"/>
                </a:spcBef>
                <a:spcAft>
                  <a:spcPts val="0"/>
                </a:spcAft>
              </a:pPr>
              <a:r>
                <a:rPr lang="en-GB" sz="1600" kern="0" dirty="0">
                  <a:solidFill>
                    <a:srgbClr val="4A4383"/>
                  </a:solidFill>
                  <a:latin typeface="Arial"/>
                  <a:cs typeface="Tahoma"/>
                </a:rPr>
                <a:t>Remain Invested</a:t>
              </a:r>
            </a:p>
          </p:txBody>
        </p:sp>
        <p:sp>
          <p:nvSpPr>
            <p:cNvPr id="12" name="Rounded Rectangle 11">
              <a:extLst>
                <a:ext uri="{FF2B5EF4-FFF2-40B4-BE49-F238E27FC236}">
                  <a16:creationId xmlns:a16="http://schemas.microsoft.com/office/drawing/2014/main" id="{49B9732B-7C84-448C-9E11-827F24610A49}"/>
                </a:ext>
              </a:extLst>
            </p:cNvPr>
            <p:cNvSpPr/>
            <p:nvPr/>
          </p:nvSpPr>
          <p:spPr>
            <a:xfrm>
              <a:off x="2008070" y="4090001"/>
              <a:ext cx="1477096" cy="681944"/>
            </a:xfrm>
            <a:prstGeom prst="roundRect">
              <a:avLst/>
            </a:prstGeom>
            <a:noFill/>
            <a:ln w="44450" cap="flat" cmpd="sng" algn="ctr">
              <a:solidFill>
                <a:srgbClr val="DFE0E0">
                  <a:shade val="50000"/>
                </a:srgbClr>
              </a:solidFill>
              <a:prstDash val="solid"/>
            </a:ln>
            <a:effectLst/>
            <a:scene3d>
              <a:camera prst="orthographicFront"/>
              <a:lightRig rig="balanced" dir="t"/>
            </a:scene3d>
            <a:sp3d>
              <a:bevelT/>
            </a:sp3d>
          </p:spPr>
          <p:txBody>
            <a:bodyPr rtlCol="0" anchor="ctr"/>
            <a:lstStyle/>
            <a:p>
              <a:pPr algn="ctr" defTabSz="457200" fontAlgn="auto">
                <a:spcBef>
                  <a:spcPts val="0"/>
                </a:spcBef>
                <a:spcAft>
                  <a:spcPts val="0"/>
                </a:spcAft>
              </a:pPr>
              <a:r>
                <a:rPr lang="en-GB" sz="1600" kern="0" dirty="0">
                  <a:solidFill>
                    <a:srgbClr val="4A4383"/>
                  </a:solidFill>
                  <a:latin typeface="Arial"/>
                  <a:cs typeface="Tahoma"/>
                </a:rPr>
                <a:t>Defer Income</a:t>
              </a:r>
            </a:p>
          </p:txBody>
        </p:sp>
        <p:sp>
          <p:nvSpPr>
            <p:cNvPr id="13" name="Rounded Rectangle 12">
              <a:extLst>
                <a:ext uri="{FF2B5EF4-FFF2-40B4-BE49-F238E27FC236}">
                  <a16:creationId xmlns:a16="http://schemas.microsoft.com/office/drawing/2014/main" id="{5F308692-84EA-48D5-B065-52B4B475C751}"/>
                </a:ext>
              </a:extLst>
            </p:cNvPr>
            <p:cNvSpPr/>
            <p:nvPr/>
          </p:nvSpPr>
          <p:spPr>
            <a:xfrm>
              <a:off x="217503" y="4090001"/>
              <a:ext cx="1477096" cy="681944"/>
            </a:xfrm>
            <a:prstGeom prst="roundRect">
              <a:avLst/>
            </a:prstGeom>
            <a:noFill/>
            <a:ln w="44450" cap="flat" cmpd="sng" algn="ctr">
              <a:solidFill>
                <a:srgbClr val="DFE0E0">
                  <a:shade val="50000"/>
                </a:srgbClr>
              </a:solidFill>
              <a:prstDash val="solid"/>
            </a:ln>
            <a:effectLst/>
            <a:scene3d>
              <a:camera prst="orthographicFront"/>
              <a:lightRig rig="balanced" dir="t"/>
            </a:scene3d>
            <a:sp3d>
              <a:bevelT/>
            </a:sp3d>
          </p:spPr>
          <p:txBody>
            <a:bodyPr rtlCol="0" anchor="ctr"/>
            <a:lstStyle/>
            <a:p>
              <a:pPr algn="ctr" defTabSz="457200" fontAlgn="auto">
                <a:spcBef>
                  <a:spcPts val="0"/>
                </a:spcBef>
                <a:spcAft>
                  <a:spcPts val="0"/>
                </a:spcAft>
              </a:pPr>
              <a:r>
                <a:rPr lang="en-GB" sz="1600" kern="0" dirty="0">
                  <a:solidFill>
                    <a:srgbClr val="4A4383"/>
                  </a:solidFill>
                  <a:latin typeface="Arial"/>
                  <a:cs typeface="Tahoma"/>
                </a:rPr>
                <a:t>Annuity</a:t>
              </a:r>
            </a:p>
          </p:txBody>
        </p:sp>
        <p:sp>
          <p:nvSpPr>
            <p:cNvPr id="14" name="Rounded Rectangle 13">
              <a:extLst>
                <a:ext uri="{FF2B5EF4-FFF2-40B4-BE49-F238E27FC236}">
                  <a16:creationId xmlns:a16="http://schemas.microsoft.com/office/drawing/2014/main" id="{FDD2E5E5-1E28-45F6-B110-E19A869222CC}"/>
                </a:ext>
              </a:extLst>
            </p:cNvPr>
            <p:cNvSpPr/>
            <p:nvPr/>
          </p:nvSpPr>
          <p:spPr>
            <a:xfrm>
              <a:off x="7379769" y="4090001"/>
              <a:ext cx="1477096" cy="681944"/>
            </a:xfrm>
            <a:prstGeom prst="roundRect">
              <a:avLst/>
            </a:prstGeom>
            <a:noFill/>
            <a:ln w="44450" cap="flat" cmpd="sng" algn="ctr">
              <a:solidFill>
                <a:srgbClr val="DFE0E0">
                  <a:shade val="50000"/>
                </a:srgbClr>
              </a:solidFill>
              <a:prstDash val="solid"/>
            </a:ln>
            <a:effectLst/>
            <a:scene3d>
              <a:camera prst="orthographicFront"/>
              <a:lightRig rig="balanced" dir="t"/>
            </a:scene3d>
            <a:sp3d>
              <a:bevelT/>
            </a:sp3d>
          </p:spPr>
          <p:txBody>
            <a:bodyPr rtlCol="0" anchor="ctr"/>
            <a:lstStyle/>
            <a:p>
              <a:pPr algn="ctr" defTabSz="457200" fontAlgn="auto">
                <a:spcBef>
                  <a:spcPts val="0"/>
                </a:spcBef>
                <a:spcAft>
                  <a:spcPts val="0"/>
                </a:spcAft>
              </a:pPr>
              <a:r>
                <a:rPr lang="en-GB" sz="1600" kern="0" dirty="0">
                  <a:solidFill>
                    <a:srgbClr val="4A4383"/>
                  </a:solidFill>
                  <a:latin typeface="Arial"/>
                  <a:cs typeface="Tahoma"/>
                </a:rPr>
                <a:t>Cash Lump Sum</a:t>
              </a:r>
            </a:p>
          </p:txBody>
        </p:sp>
        <p:sp>
          <p:nvSpPr>
            <p:cNvPr id="15" name="Rounded Rectangle 14">
              <a:extLst>
                <a:ext uri="{FF2B5EF4-FFF2-40B4-BE49-F238E27FC236}">
                  <a16:creationId xmlns:a16="http://schemas.microsoft.com/office/drawing/2014/main" id="{3618D532-6FA5-4123-8CFD-CE542FB6436D}"/>
                </a:ext>
              </a:extLst>
            </p:cNvPr>
            <p:cNvSpPr/>
            <p:nvPr/>
          </p:nvSpPr>
          <p:spPr>
            <a:xfrm>
              <a:off x="5589204" y="4090001"/>
              <a:ext cx="1477096" cy="681944"/>
            </a:xfrm>
            <a:prstGeom prst="roundRect">
              <a:avLst/>
            </a:prstGeom>
            <a:noFill/>
            <a:ln w="44450" cap="flat" cmpd="sng" algn="ctr">
              <a:solidFill>
                <a:srgbClr val="DFE0E0">
                  <a:shade val="50000"/>
                </a:srgbClr>
              </a:solidFill>
              <a:prstDash val="solid"/>
            </a:ln>
            <a:effectLst/>
            <a:scene3d>
              <a:camera prst="orthographicFront"/>
              <a:lightRig rig="balanced" dir="t"/>
            </a:scene3d>
            <a:sp3d>
              <a:bevelT/>
            </a:sp3d>
          </p:spPr>
          <p:txBody>
            <a:bodyPr rtlCol="0" anchor="ctr"/>
            <a:lstStyle/>
            <a:p>
              <a:pPr algn="ctr" defTabSz="457200" fontAlgn="auto">
                <a:spcBef>
                  <a:spcPts val="0"/>
                </a:spcBef>
                <a:spcAft>
                  <a:spcPts val="0"/>
                </a:spcAft>
              </a:pPr>
              <a:r>
                <a:rPr lang="en-GB" sz="1600" kern="0" dirty="0">
                  <a:solidFill>
                    <a:srgbClr val="4A4383"/>
                  </a:solidFill>
                  <a:latin typeface="Arial"/>
                  <a:cs typeface="Tahoma"/>
                </a:rPr>
                <a:t>Drawdown Income</a:t>
              </a:r>
            </a:p>
          </p:txBody>
        </p:sp>
        <p:sp>
          <p:nvSpPr>
            <p:cNvPr id="16" name="Left Arrow 15">
              <a:extLst>
                <a:ext uri="{FF2B5EF4-FFF2-40B4-BE49-F238E27FC236}">
                  <a16:creationId xmlns:a16="http://schemas.microsoft.com/office/drawing/2014/main" id="{8C53EC76-E550-416D-BA84-83803D120A68}"/>
                </a:ext>
              </a:extLst>
            </p:cNvPr>
            <p:cNvSpPr/>
            <p:nvPr/>
          </p:nvSpPr>
          <p:spPr>
            <a:xfrm rot="16200000">
              <a:off x="4268123" y="4995822"/>
              <a:ext cx="539752" cy="180000"/>
            </a:xfrm>
            <a:prstGeom prst="leftArrow">
              <a:avLst/>
            </a:prstGeom>
            <a:solidFill>
              <a:srgbClr val="818284"/>
            </a:solidFill>
            <a:ln w="25400" cap="flat" cmpd="sng" algn="ctr">
              <a:noFill/>
              <a:prstDash val="solid"/>
            </a:ln>
            <a:effectLst>
              <a:outerShdw blurRad="44450" dist="27940" dir="5400000" algn="ctr">
                <a:srgbClr val="000000">
                  <a:alpha val="32000"/>
                </a:srgbClr>
              </a:outerShdw>
            </a:effectLst>
            <a:scene3d>
              <a:camera prst="orthographicFront"/>
              <a:lightRig rig="threePt" dir="t"/>
            </a:scene3d>
            <a:sp3d>
              <a:bevelT/>
            </a:sp3d>
          </p:spPr>
          <p:txBody>
            <a:bodyPr rtlCol="0" anchor="ctr"/>
            <a:lstStyle/>
            <a:p>
              <a:pPr algn="ctr" defTabSz="457200" fontAlgn="auto">
                <a:spcBef>
                  <a:spcPts val="0"/>
                </a:spcBef>
                <a:spcAft>
                  <a:spcPts val="0"/>
                </a:spcAft>
              </a:pPr>
              <a:endParaRPr lang="en-GB" sz="1600" kern="0" dirty="0">
                <a:solidFill>
                  <a:srgbClr val="4A4383"/>
                </a:solidFill>
                <a:latin typeface="Arial"/>
                <a:cs typeface="Tahoma"/>
              </a:endParaRPr>
            </a:p>
          </p:txBody>
        </p:sp>
        <p:sp>
          <p:nvSpPr>
            <p:cNvPr id="17" name="Left Arrow 29">
              <a:extLst>
                <a:ext uri="{FF2B5EF4-FFF2-40B4-BE49-F238E27FC236}">
                  <a16:creationId xmlns:a16="http://schemas.microsoft.com/office/drawing/2014/main" id="{285AB7B3-5940-4910-96E5-CDE7663E7509}"/>
                </a:ext>
              </a:extLst>
            </p:cNvPr>
            <p:cNvSpPr/>
            <p:nvPr/>
          </p:nvSpPr>
          <p:spPr>
            <a:xfrm rot="12247882">
              <a:off x="786758" y="5401447"/>
              <a:ext cx="2896632" cy="180000"/>
            </a:xfrm>
            <a:custGeom>
              <a:avLst/>
              <a:gdLst/>
              <a:ahLst/>
              <a:cxnLst/>
              <a:rect l="l" t="t" r="r" b="b"/>
              <a:pathLst>
                <a:path w="2896632" h="180000">
                  <a:moveTo>
                    <a:pt x="2896632" y="45000"/>
                  </a:moveTo>
                  <a:lnTo>
                    <a:pt x="2697862" y="134045"/>
                  </a:lnTo>
                  <a:lnTo>
                    <a:pt x="2694663" y="135001"/>
                  </a:lnTo>
                  <a:lnTo>
                    <a:pt x="135001" y="135000"/>
                  </a:lnTo>
                  <a:lnTo>
                    <a:pt x="135001" y="180000"/>
                  </a:lnTo>
                  <a:lnTo>
                    <a:pt x="0" y="90000"/>
                  </a:lnTo>
                  <a:lnTo>
                    <a:pt x="135001" y="0"/>
                  </a:lnTo>
                  <a:lnTo>
                    <a:pt x="135001" y="45001"/>
                  </a:lnTo>
                  <a:close/>
                </a:path>
              </a:pathLst>
            </a:custGeom>
            <a:solidFill>
              <a:srgbClr val="818284"/>
            </a:solidFill>
            <a:ln w="25400" cap="flat" cmpd="sng" algn="ctr">
              <a:noFill/>
              <a:prstDash val="solid"/>
            </a:ln>
            <a:effectLst>
              <a:outerShdw blurRad="44450" dist="27940" dir="5400000" algn="ctr">
                <a:srgbClr val="000000">
                  <a:alpha val="32000"/>
                </a:srgbClr>
              </a:outerShdw>
            </a:effectLst>
            <a:scene3d>
              <a:camera prst="orthographicFront"/>
              <a:lightRig rig="threePt" dir="t"/>
            </a:scene3d>
            <a:sp3d>
              <a:bevelT/>
            </a:sp3d>
          </p:spPr>
          <p:txBody>
            <a:bodyPr rtlCol="0" anchor="ctr"/>
            <a:lstStyle/>
            <a:p>
              <a:pPr algn="ctr" defTabSz="457200" fontAlgn="auto">
                <a:spcBef>
                  <a:spcPts val="0"/>
                </a:spcBef>
                <a:spcAft>
                  <a:spcPts val="0"/>
                </a:spcAft>
              </a:pPr>
              <a:endParaRPr lang="en-GB" sz="1600" kern="0" dirty="0">
                <a:solidFill>
                  <a:srgbClr val="4A4383"/>
                </a:solidFill>
                <a:latin typeface="Arial"/>
                <a:cs typeface="Tahoma"/>
              </a:endParaRPr>
            </a:p>
          </p:txBody>
        </p:sp>
        <p:grpSp>
          <p:nvGrpSpPr>
            <p:cNvPr id="18" name="Group 17">
              <a:extLst>
                <a:ext uri="{FF2B5EF4-FFF2-40B4-BE49-F238E27FC236}">
                  <a16:creationId xmlns:a16="http://schemas.microsoft.com/office/drawing/2014/main" id="{78F5A929-4EEE-4922-9BB9-5045236BBFFE}"/>
                </a:ext>
              </a:extLst>
            </p:cNvPr>
            <p:cNvGrpSpPr/>
            <p:nvPr/>
          </p:nvGrpSpPr>
          <p:grpSpPr>
            <a:xfrm>
              <a:off x="3080079" y="5349037"/>
              <a:ext cx="2942159" cy="991109"/>
              <a:chOff x="3080079" y="4630211"/>
              <a:chExt cx="2942159" cy="991109"/>
            </a:xfrm>
            <a:effectLst/>
          </p:grpSpPr>
          <p:sp>
            <p:nvSpPr>
              <p:cNvPr id="19" name="Rectangle 18">
                <a:extLst>
                  <a:ext uri="{FF2B5EF4-FFF2-40B4-BE49-F238E27FC236}">
                    <a16:creationId xmlns:a16="http://schemas.microsoft.com/office/drawing/2014/main" id="{D9B6F5A0-CA5B-44BD-9B16-54F8D9456C1A}"/>
                  </a:ext>
                </a:extLst>
              </p:cNvPr>
              <p:cNvSpPr/>
              <p:nvPr/>
            </p:nvSpPr>
            <p:spPr>
              <a:xfrm>
                <a:off x="3080079" y="4630211"/>
                <a:ext cx="2942159" cy="349745"/>
              </a:xfrm>
              <a:prstGeom prst="rect">
                <a:avLst/>
              </a:prstGeom>
            </p:spPr>
            <p:txBody>
              <a:bodyPr wrap="square">
                <a:spAutoFit/>
              </a:bodyPr>
              <a:lstStyle/>
              <a:p>
                <a:pPr algn="ctr" defTabSz="457200" fontAlgn="auto">
                  <a:spcBef>
                    <a:spcPts val="0"/>
                  </a:spcBef>
                  <a:spcAft>
                    <a:spcPts val="0"/>
                  </a:spcAft>
                </a:pPr>
                <a:r>
                  <a:rPr lang="en-US" sz="1600" kern="0" dirty="0">
                    <a:solidFill>
                      <a:srgbClr val="4A4383"/>
                    </a:solidFill>
                    <a:latin typeface="Arial"/>
                    <a:ea typeface="ヒラギノ角ゴ Pro W3" charset="-128"/>
                    <a:cs typeface="Arial" pitchFamily="34" charset="0"/>
                  </a:rPr>
                  <a:t>Taxable Income</a:t>
                </a:r>
                <a:endParaRPr lang="en-GB" sz="1600" kern="0" dirty="0">
                  <a:solidFill>
                    <a:srgbClr val="4A4383"/>
                  </a:solidFill>
                  <a:latin typeface="Arial"/>
                  <a:cs typeface="Arial" pitchFamily="34" charset="0"/>
                </a:endParaRPr>
              </a:p>
            </p:txBody>
          </p:sp>
          <p:grpSp>
            <p:nvGrpSpPr>
              <p:cNvPr id="20" name="Group 19">
                <a:extLst>
                  <a:ext uri="{FF2B5EF4-FFF2-40B4-BE49-F238E27FC236}">
                    <a16:creationId xmlns:a16="http://schemas.microsoft.com/office/drawing/2014/main" id="{8398564D-975B-41F2-AB3B-866938838FC1}"/>
                  </a:ext>
                </a:extLst>
              </p:cNvPr>
              <p:cNvGrpSpPr/>
              <p:nvPr/>
            </p:nvGrpSpPr>
            <p:grpSpPr>
              <a:xfrm>
                <a:off x="3714206" y="4969564"/>
                <a:ext cx="1625647" cy="651756"/>
                <a:chOff x="98690" y="980606"/>
                <a:chExt cx="10175612" cy="4079616"/>
              </a:xfrm>
              <a:effectLst>
                <a:outerShdw blurRad="76200" dist="12700" dir="2700000" sy="-23000" kx="-800400" algn="bl" rotWithShape="0">
                  <a:prstClr val="black">
                    <a:alpha val="20000"/>
                  </a:prstClr>
                </a:outerShdw>
              </a:effectLst>
              <a:scene3d>
                <a:camera prst="orthographicFront">
                  <a:rot lat="20399989" lon="0" rev="0"/>
                </a:camera>
                <a:lightRig rig="balanced" dir="t"/>
              </a:scene3d>
            </p:grpSpPr>
            <p:sp>
              <p:nvSpPr>
                <p:cNvPr id="21" name="Oval 5">
                  <a:extLst>
                    <a:ext uri="{FF2B5EF4-FFF2-40B4-BE49-F238E27FC236}">
                      <a16:creationId xmlns:a16="http://schemas.microsoft.com/office/drawing/2014/main" id="{1E401734-B0D4-4DDA-B9B6-759BEF809174}"/>
                    </a:ext>
                  </a:extLst>
                </p:cNvPr>
                <p:cNvSpPr/>
                <p:nvPr/>
              </p:nvSpPr>
              <p:spPr>
                <a:xfrm rot="16200000">
                  <a:off x="105039" y="974258"/>
                  <a:ext cx="4079615" cy="4092313"/>
                </a:xfrm>
                <a:custGeom>
                  <a:avLst/>
                  <a:gdLst/>
                  <a:ahLst/>
                  <a:cxnLst/>
                  <a:rect l="l" t="t" r="r" b="b"/>
                  <a:pathLst>
                    <a:path w="4079615" h="4092313">
                      <a:moveTo>
                        <a:pt x="4079615" y="2570811"/>
                      </a:moveTo>
                      <a:cubicBezTo>
                        <a:pt x="4079615" y="2801379"/>
                        <a:pt x="3892702" y="2988292"/>
                        <a:pt x="3662134" y="2988292"/>
                      </a:cubicBezTo>
                      <a:cubicBezTo>
                        <a:pt x="3510265" y="2988292"/>
                        <a:pt x="3377335" y="2907200"/>
                        <a:pt x="3305602" y="2785159"/>
                      </a:cubicBezTo>
                      <a:lnTo>
                        <a:pt x="3043005" y="2785159"/>
                      </a:lnTo>
                      <a:lnTo>
                        <a:pt x="3043005" y="4092313"/>
                      </a:lnTo>
                      <a:lnTo>
                        <a:pt x="1735852" y="4092313"/>
                      </a:lnTo>
                      <a:lnTo>
                        <a:pt x="1735852" y="3817020"/>
                      </a:lnTo>
                      <a:cubicBezTo>
                        <a:pt x="1857893" y="3745287"/>
                        <a:pt x="1938984" y="3612357"/>
                        <a:pt x="1938984" y="3460488"/>
                      </a:cubicBezTo>
                      <a:cubicBezTo>
                        <a:pt x="1938984" y="3229920"/>
                        <a:pt x="1752072" y="3043008"/>
                        <a:pt x="1521503" y="3043008"/>
                      </a:cubicBezTo>
                      <a:cubicBezTo>
                        <a:pt x="1290935" y="3043008"/>
                        <a:pt x="1104021" y="3229920"/>
                        <a:pt x="1104021" y="3460488"/>
                      </a:cubicBezTo>
                      <a:cubicBezTo>
                        <a:pt x="1104021" y="3612356"/>
                        <a:pt x="1185114" y="3745285"/>
                        <a:pt x="1307153" y="3817019"/>
                      </a:cubicBezTo>
                      <a:lnTo>
                        <a:pt x="1307153" y="4092313"/>
                      </a:lnTo>
                      <a:lnTo>
                        <a:pt x="0" y="4092313"/>
                      </a:lnTo>
                      <a:lnTo>
                        <a:pt x="0" y="2780719"/>
                      </a:lnTo>
                      <a:lnTo>
                        <a:pt x="4951" y="2780719"/>
                      </a:lnTo>
                      <a:lnTo>
                        <a:pt x="4951" y="2785160"/>
                      </a:lnTo>
                      <a:lnTo>
                        <a:pt x="280247" y="2785160"/>
                      </a:lnTo>
                      <a:cubicBezTo>
                        <a:pt x="351981" y="2907200"/>
                        <a:pt x="484910" y="2988292"/>
                        <a:pt x="636779" y="2988292"/>
                      </a:cubicBezTo>
                      <a:cubicBezTo>
                        <a:pt x="867348" y="2988292"/>
                        <a:pt x="1054260" y="2801380"/>
                        <a:pt x="1054260" y="2570811"/>
                      </a:cubicBezTo>
                      <a:cubicBezTo>
                        <a:pt x="1054260" y="2340243"/>
                        <a:pt x="867348" y="2153330"/>
                        <a:pt x="636779" y="2153330"/>
                      </a:cubicBezTo>
                      <a:cubicBezTo>
                        <a:pt x="484911" y="2153330"/>
                        <a:pt x="351983" y="2234422"/>
                        <a:pt x="280248" y="2356461"/>
                      </a:cubicBezTo>
                      <a:lnTo>
                        <a:pt x="4951" y="2356461"/>
                      </a:lnTo>
                      <a:lnTo>
                        <a:pt x="4951" y="2361619"/>
                      </a:lnTo>
                      <a:lnTo>
                        <a:pt x="0" y="2361619"/>
                      </a:lnTo>
                      <a:lnTo>
                        <a:pt x="0" y="1049309"/>
                      </a:lnTo>
                      <a:lnTo>
                        <a:pt x="1307153" y="1049309"/>
                      </a:lnTo>
                      <a:lnTo>
                        <a:pt x="1307153" y="774012"/>
                      </a:lnTo>
                      <a:cubicBezTo>
                        <a:pt x="1185114" y="702277"/>
                        <a:pt x="1104022" y="569349"/>
                        <a:pt x="1104022" y="417481"/>
                      </a:cubicBezTo>
                      <a:cubicBezTo>
                        <a:pt x="1104022" y="186912"/>
                        <a:pt x="1290935" y="0"/>
                        <a:pt x="1521503" y="0"/>
                      </a:cubicBezTo>
                      <a:cubicBezTo>
                        <a:pt x="1752072" y="0"/>
                        <a:pt x="1938984" y="186912"/>
                        <a:pt x="1938984" y="417481"/>
                      </a:cubicBezTo>
                      <a:cubicBezTo>
                        <a:pt x="1938984" y="569350"/>
                        <a:pt x="1857892" y="702279"/>
                        <a:pt x="1735852" y="774013"/>
                      </a:cubicBezTo>
                      <a:lnTo>
                        <a:pt x="1735852" y="1049309"/>
                      </a:lnTo>
                      <a:lnTo>
                        <a:pt x="3043005" y="1049309"/>
                      </a:lnTo>
                      <a:lnTo>
                        <a:pt x="3043005" y="2356460"/>
                      </a:lnTo>
                      <a:lnTo>
                        <a:pt x="3305603" y="2356460"/>
                      </a:lnTo>
                      <a:cubicBezTo>
                        <a:pt x="3377337" y="2234421"/>
                        <a:pt x="3510266" y="2153330"/>
                        <a:pt x="3662134" y="2153330"/>
                      </a:cubicBezTo>
                      <a:cubicBezTo>
                        <a:pt x="3892702" y="2153330"/>
                        <a:pt x="4079615" y="2340242"/>
                        <a:pt x="4079615" y="2570811"/>
                      </a:cubicBezTo>
                      <a:close/>
                    </a:path>
                  </a:pathLst>
                </a:custGeom>
                <a:solidFill>
                  <a:srgbClr val="037AC1"/>
                </a:solidFill>
                <a:ln w="25400" cap="flat" cmpd="sng" algn="ctr">
                  <a:noFill/>
                  <a:prstDash val="solid"/>
                </a:ln>
                <a:effectLst/>
                <a:sp3d extrusionH="190500" prstMaterial="matte"/>
              </p:spPr>
              <p:txBody>
                <a:bodyPr rtlCol="0" anchor="ctr"/>
                <a:lstStyle/>
                <a:p>
                  <a:pPr algn="ctr" defTabSz="457200" fontAlgn="auto">
                    <a:spcBef>
                      <a:spcPts val="0"/>
                    </a:spcBef>
                    <a:spcAft>
                      <a:spcPts val="0"/>
                    </a:spcAft>
                  </a:pPr>
                  <a:endParaRPr lang="en-GB" sz="1600" kern="0" dirty="0">
                    <a:solidFill>
                      <a:srgbClr val="4A4383"/>
                    </a:solidFill>
                    <a:latin typeface="Arial"/>
                    <a:cs typeface="Tahoma"/>
                  </a:endParaRPr>
                </a:p>
              </p:txBody>
            </p:sp>
            <p:sp>
              <p:nvSpPr>
                <p:cNvPr id="22" name="Oval 5">
                  <a:extLst>
                    <a:ext uri="{FF2B5EF4-FFF2-40B4-BE49-F238E27FC236}">
                      <a16:creationId xmlns:a16="http://schemas.microsoft.com/office/drawing/2014/main" id="{17F30009-F7EB-4C56-9528-39C5C90C96FD}"/>
                    </a:ext>
                  </a:extLst>
                </p:cNvPr>
                <p:cNvSpPr/>
                <p:nvPr/>
              </p:nvSpPr>
              <p:spPr>
                <a:xfrm rot="16200000">
                  <a:off x="3146688" y="974257"/>
                  <a:ext cx="4079615" cy="4092313"/>
                </a:xfrm>
                <a:custGeom>
                  <a:avLst/>
                  <a:gdLst/>
                  <a:ahLst/>
                  <a:cxnLst/>
                  <a:rect l="l" t="t" r="r" b="b"/>
                  <a:pathLst>
                    <a:path w="4079615" h="4092313">
                      <a:moveTo>
                        <a:pt x="4079615" y="2570811"/>
                      </a:moveTo>
                      <a:cubicBezTo>
                        <a:pt x="4079615" y="2801379"/>
                        <a:pt x="3892702" y="2988292"/>
                        <a:pt x="3662134" y="2988292"/>
                      </a:cubicBezTo>
                      <a:cubicBezTo>
                        <a:pt x="3510265" y="2988292"/>
                        <a:pt x="3377335" y="2907200"/>
                        <a:pt x="3305602" y="2785159"/>
                      </a:cubicBezTo>
                      <a:lnTo>
                        <a:pt x="3043005" y="2785159"/>
                      </a:lnTo>
                      <a:lnTo>
                        <a:pt x="3043005" y="4092313"/>
                      </a:lnTo>
                      <a:lnTo>
                        <a:pt x="1735852" y="4092313"/>
                      </a:lnTo>
                      <a:lnTo>
                        <a:pt x="1735852" y="3817020"/>
                      </a:lnTo>
                      <a:cubicBezTo>
                        <a:pt x="1857893" y="3745287"/>
                        <a:pt x="1938984" y="3612357"/>
                        <a:pt x="1938984" y="3460488"/>
                      </a:cubicBezTo>
                      <a:cubicBezTo>
                        <a:pt x="1938984" y="3229920"/>
                        <a:pt x="1752072" y="3043008"/>
                        <a:pt x="1521503" y="3043008"/>
                      </a:cubicBezTo>
                      <a:cubicBezTo>
                        <a:pt x="1290935" y="3043008"/>
                        <a:pt x="1104021" y="3229920"/>
                        <a:pt x="1104021" y="3460488"/>
                      </a:cubicBezTo>
                      <a:cubicBezTo>
                        <a:pt x="1104021" y="3612356"/>
                        <a:pt x="1185114" y="3745285"/>
                        <a:pt x="1307153" y="3817019"/>
                      </a:cubicBezTo>
                      <a:lnTo>
                        <a:pt x="1307153" y="4092313"/>
                      </a:lnTo>
                      <a:lnTo>
                        <a:pt x="0" y="4092313"/>
                      </a:lnTo>
                      <a:lnTo>
                        <a:pt x="0" y="2787070"/>
                      </a:lnTo>
                      <a:lnTo>
                        <a:pt x="281730" y="2787070"/>
                      </a:lnTo>
                      <a:cubicBezTo>
                        <a:pt x="353484" y="2908114"/>
                        <a:pt x="485769" y="2988292"/>
                        <a:pt x="636779" y="2988292"/>
                      </a:cubicBezTo>
                      <a:cubicBezTo>
                        <a:pt x="867348" y="2988292"/>
                        <a:pt x="1054260" y="2801380"/>
                        <a:pt x="1054260" y="2570811"/>
                      </a:cubicBezTo>
                      <a:cubicBezTo>
                        <a:pt x="1054260" y="2340243"/>
                        <a:pt x="867348" y="2153330"/>
                        <a:pt x="636779" y="2153330"/>
                      </a:cubicBezTo>
                      <a:cubicBezTo>
                        <a:pt x="484911" y="2153330"/>
                        <a:pt x="351983" y="2234422"/>
                        <a:pt x="280248" y="2356461"/>
                      </a:cubicBezTo>
                      <a:lnTo>
                        <a:pt x="4951" y="2356461"/>
                      </a:lnTo>
                      <a:lnTo>
                        <a:pt x="4951" y="2367970"/>
                      </a:lnTo>
                      <a:lnTo>
                        <a:pt x="0" y="2367970"/>
                      </a:lnTo>
                      <a:lnTo>
                        <a:pt x="0" y="1049309"/>
                      </a:lnTo>
                      <a:lnTo>
                        <a:pt x="1307153" y="1049309"/>
                      </a:lnTo>
                      <a:lnTo>
                        <a:pt x="1307153" y="774012"/>
                      </a:lnTo>
                      <a:cubicBezTo>
                        <a:pt x="1185114" y="702277"/>
                        <a:pt x="1104022" y="569349"/>
                        <a:pt x="1104022" y="417481"/>
                      </a:cubicBezTo>
                      <a:cubicBezTo>
                        <a:pt x="1104022" y="186912"/>
                        <a:pt x="1290935" y="0"/>
                        <a:pt x="1521503" y="0"/>
                      </a:cubicBezTo>
                      <a:cubicBezTo>
                        <a:pt x="1752072" y="0"/>
                        <a:pt x="1938984" y="186912"/>
                        <a:pt x="1938984" y="417481"/>
                      </a:cubicBezTo>
                      <a:cubicBezTo>
                        <a:pt x="1938984" y="569350"/>
                        <a:pt x="1857892" y="702279"/>
                        <a:pt x="1735852" y="774013"/>
                      </a:cubicBezTo>
                      <a:lnTo>
                        <a:pt x="1735852" y="1049309"/>
                      </a:lnTo>
                      <a:lnTo>
                        <a:pt x="3043005" y="1049309"/>
                      </a:lnTo>
                      <a:lnTo>
                        <a:pt x="3043005" y="2356460"/>
                      </a:lnTo>
                      <a:lnTo>
                        <a:pt x="3305603" y="2356460"/>
                      </a:lnTo>
                      <a:cubicBezTo>
                        <a:pt x="3377337" y="2234421"/>
                        <a:pt x="3510266" y="2153330"/>
                        <a:pt x="3662134" y="2153330"/>
                      </a:cubicBezTo>
                      <a:cubicBezTo>
                        <a:pt x="3892702" y="2153330"/>
                        <a:pt x="4079615" y="2340242"/>
                        <a:pt x="4079615" y="2570811"/>
                      </a:cubicBezTo>
                      <a:close/>
                    </a:path>
                  </a:pathLst>
                </a:custGeom>
                <a:solidFill>
                  <a:srgbClr val="7DC201"/>
                </a:solidFill>
                <a:ln w="25400" cap="flat" cmpd="sng" algn="ctr">
                  <a:noFill/>
                  <a:prstDash val="solid"/>
                </a:ln>
                <a:effectLst/>
                <a:sp3d extrusionH="190500" prstMaterial="matte"/>
              </p:spPr>
              <p:txBody>
                <a:bodyPr rtlCol="0" anchor="ctr"/>
                <a:lstStyle/>
                <a:p>
                  <a:pPr algn="ctr" defTabSz="457200" fontAlgn="auto">
                    <a:spcBef>
                      <a:spcPts val="0"/>
                    </a:spcBef>
                    <a:spcAft>
                      <a:spcPts val="0"/>
                    </a:spcAft>
                  </a:pPr>
                  <a:endParaRPr lang="en-GB" sz="1600" kern="0" dirty="0">
                    <a:solidFill>
                      <a:srgbClr val="4A4383"/>
                    </a:solidFill>
                    <a:latin typeface="Arial"/>
                    <a:cs typeface="Tahoma"/>
                  </a:endParaRPr>
                </a:p>
              </p:txBody>
            </p:sp>
            <p:sp>
              <p:nvSpPr>
                <p:cNvPr id="23" name="Oval 5">
                  <a:extLst>
                    <a:ext uri="{FF2B5EF4-FFF2-40B4-BE49-F238E27FC236}">
                      <a16:creationId xmlns:a16="http://schemas.microsoft.com/office/drawing/2014/main" id="{5F87ED1C-D376-40A4-A445-8F79CC60FD25}"/>
                    </a:ext>
                  </a:extLst>
                </p:cNvPr>
                <p:cNvSpPr/>
                <p:nvPr/>
              </p:nvSpPr>
              <p:spPr>
                <a:xfrm rot="16200000">
                  <a:off x="6188338" y="974257"/>
                  <a:ext cx="4079615" cy="4092313"/>
                </a:xfrm>
                <a:custGeom>
                  <a:avLst/>
                  <a:gdLst/>
                  <a:ahLst/>
                  <a:cxnLst/>
                  <a:rect l="l" t="t" r="r" b="b"/>
                  <a:pathLst>
                    <a:path w="4079615" h="4092313">
                      <a:moveTo>
                        <a:pt x="4079615" y="2570811"/>
                      </a:moveTo>
                      <a:cubicBezTo>
                        <a:pt x="4079615" y="2801379"/>
                        <a:pt x="3892702" y="2988292"/>
                        <a:pt x="3662134" y="2988292"/>
                      </a:cubicBezTo>
                      <a:cubicBezTo>
                        <a:pt x="3510265" y="2988292"/>
                        <a:pt x="3377335" y="2907200"/>
                        <a:pt x="3305602" y="2785159"/>
                      </a:cubicBezTo>
                      <a:lnTo>
                        <a:pt x="3043005" y="2785159"/>
                      </a:lnTo>
                      <a:lnTo>
                        <a:pt x="3043005" y="4092313"/>
                      </a:lnTo>
                      <a:lnTo>
                        <a:pt x="1735852" y="4092313"/>
                      </a:lnTo>
                      <a:lnTo>
                        <a:pt x="1735852" y="3817020"/>
                      </a:lnTo>
                      <a:cubicBezTo>
                        <a:pt x="1857893" y="3745287"/>
                        <a:pt x="1938984" y="3612357"/>
                        <a:pt x="1938984" y="3460488"/>
                      </a:cubicBezTo>
                      <a:cubicBezTo>
                        <a:pt x="1938984" y="3229920"/>
                        <a:pt x="1752072" y="3043008"/>
                        <a:pt x="1521503" y="3043008"/>
                      </a:cubicBezTo>
                      <a:cubicBezTo>
                        <a:pt x="1290935" y="3043008"/>
                        <a:pt x="1104021" y="3229920"/>
                        <a:pt x="1104021" y="3460488"/>
                      </a:cubicBezTo>
                      <a:cubicBezTo>
                        <a:pt x="1104021" y="3612356"/>
                        <a:pt x="1185114" y="3745285"/>
                        <a:pt x="1307153" y="3817019"/>
                      </a:cubicBezTo>
                      <a:lnTo>
                        <a:pt x="1307153" y="4092313"/>
                      </a:lnTo>
                      <a:lnTo>
                        <a:pt x="0" y="4092313"/>
                      </a:lnTo>
                      <a:lnTo>
                        <a:pt x="0" y="2783895"/>
                      </a:lnTo>
                      <a:lnTo>
                        <a:pt x="4951" y="2783895"/>
                      </a:lnTo>
                      <a:lnTo>
                        <a:pt x="4951" y="2785160"/>
                      </a:lnTo>
                      <a:lnTo>
                        <a:pt x="280247" y="2785160"/>
                      </a:lnTo>
                      <a:cubicBezTo>
                        <a:pt x="351981" y="2907200"/>
                        <a:pt x="484910" y="2988292"/>
                        <a:pt x="636779" y="2988292"/>
                      </a:cubicBezTo>
                      <a:cubicBezTo>
                        <a:pt x="867348" y="2988292"/>
                        <a:pt x="1054260" y="2801380"/>
                        <a:pt x="1054260" y="2570811"/>
                      </a:cubicBezTo>
                      <a:cubicBezTo>
                        <a:pt x="1054260" y="2340243"/>
                        <a:pt x="867348" y="2153330"/>
                        <a:pt x="636779" y="2153330"/>
                      </a:cubicBezTo>
                      <a:cubicBezTo>
                        <a:pt x="484911" y="2153330"/>
                        <a:pt x="351983" y="2234422"/>
                        <a:pt x="280248" y="2356461"/>
                      </a:cubicBezTo>
                      <a:lnTo>
                        <a:pt x="4951" y="2356461"/>
                      </a:lnTo>
                      <a:lnTo>
                        <a:pt x="4951" y="2364795"/>
                      </a:lnTo>
                      <a:lnTo>
                        <a:pt x="0" y="2364795"/>
                      </a:lnTo>
                      <a:lnTo>
                        <a:pt x="0" y="1049309"/>
                      </a:lnTo>
                      <a:lnTo>
                        <a:pt x="1307153" y="1049309"/>
                      </a:lnTo>
                      <a:lnTo>
                        <a:pt x="1307153" y="774012"/>
                      </a:lnTo>
                      <a:cubicBezTo>
                        <a:pt x="1185114" y="702277"/>
                        <a:pt x="1104022" y="569349"/>
                        <a:pt x="1104022" y="417481"/>
                      </a:cubicBezTo>
                      <a:cubicBezTo>
                        <a:pt x="1104022" y="186912"/>
                        <a:pt x="1290935" y="0"/>
                        <a:pt x="1521503" y="0"/>
                      </a:cubicBezTo>
                      <a:cubicBezTo>
                        <a:pt x="1752072" y="0"/>
                        <a:pt x="1938984" y="186912"/>
                        <a:pt x="1938984" y="417481"/>
                      </a:cubicBezTo>
                      <a:cubicBezTo>
                        <a:pt x="1938984" y="569350"/>
                        <a:pt x="1857892" y="702279"/>
                        <a:pt x="1735852" y="774013"/>
                      </a:cubicBezTo>
                      <a:lnTo>
                        <a:pt x="1735852" y="1049309"/>
                      </a:lnTo>
                      <a:lnTo>
                        <a:pt x="3043005" y="1049309"/>
                      </a:lnTo>
                      <a:lnTo>
                        <a:pt x="3043005" y="2356460"/>
                      </a:lnTo>
                      <a:lnTo>
                        <a:pt x="3305603" y="2356460"/>
                      </a:lnTo>
                      <a:cubicBezTo>
                        <a:pt x="3377337" y="2234421"/>
                        <a:pt x="3510266" y="2153330"/>
                        <a:pt x="3662134" y="2153330"/>
                      </a:cubicBezTo>
                      <a:cubicBezTo>
                        <a:pt x="3892702" y="2153330"/>
                        <a:pt x="4079615" y="2340242"/>
                        <a:pt x="4079615" y="2570811"/>
                      </a:cubicBezTo>
                      <a:close/>
                    </a:path>
                  </a:pathLst>
                </a:custGeom>
                <a:solidFill>
                  <a:srgbClr val="9875A7"/>
                </a:solidFill>
                <a:ln w="25400" cap="flat" cmpd="sng" algn="ctr">
                  <a:noFill/>
                  <a:prstDash val="solid"/>
                </a:ln>
                <a:effectLst/>
                <a:sp3d extrusionH="190500" prstMaterial="matte"/>
              </p:spPr>
              <p:txBody>
                <a:bodyPr rtlCol="0" anchor="ctr"/>
                <a:lstStyle/>
                <a:p>
                  <a:pPr algn="ctr" defTabSz="457200" fontAlgn="auto">
                    <a:spcBef>
                      <a:spcPts val="0"/>
                    </a:spcBef>
                    <a:spcAft>
                      <a:spcPts val="0"/>
                    </a:spcAft>
                  </a:pPr>
                  <a:endParaRPr lang="en-GB" sz="1600" kern="0" dirty="0">
                    <a:solidFill>
                      <a:srgbClr val="4A4383"/>
                    </a:solidFill>
                    <a:latin typeface="Arial"/>
                    <a:cs typeface="Tahoma"/>
                  </a:endParaRPr>
                </a:p>
              </p:txBody>
            </p:sp>
          </p:grpSp>
        </p:grpSp>
        <p:sp>
          <p:nvSpPr>
            <p:cNvPr id="24" name="Left Arrow 29">
              <a:extLst>
                <a:ext uri="{FF2B5EF4-FFF2-40B4-BE49-F238E27FC236}">
                  <a16:creationId xmlns:a16="http://schemas.microsoft.com/office/drawing/2014/main" id="{25F63E0B-3A61-476E-98AF-7C9C2BC0D4EC}"/>
                </a:ext>
              </a:extLst>
            </p:cNvPr>
            <p:cNvSpPr/>
            <p:nvPr/>
          </p:nvSpPr>
          <p:spPr>
            <a:xfrm rot="9352118" flipH="1">
              <a:off x="5531226" y="5401447"/>
              <a:ext cx="2896632" cy="180001"/>
            </a:xfrm>
            <a:custGeom>
              <a:avLst/>
              <a:gdLst/>
              <a:ahLst/>
              <a:cxnLst/>
              <a:rect l="l" t="t" r="r" b="b"/>
              <a:pathLst>
                <a:path w="2896632" h="180001">
                  <a:moveTo>
                    <a:pt x="2697862" y="134045"/>
                  </a:moveTo>
                  <a:lnTo>
                    <a:pt x="2896632" y="45001"/>
                  </a:lnTo>
                  <a:lnTo>
                    <a:pt x="135000" y="45001"/>
                  </a:lnTo>
                  <a:lnTo>
                    <a:pt x="135000" y="0"/>
                  </a:lnTo>
                  <a:lnTo>
                    <a:pt x="0" y="90001"/>
                  </a:lnTo>
                  <a:lnTo>
                    <a:pt x="135000" y="180001"/>
                  </a:lnTo>
                  <a:lnTo>
                    <a:pt x="135000" y="135001"/>
                  </a:lnTo>
                  <a:lnTo>
                    <a:pt x="2694662" y="135001"/>
                  </a:lnTo>
                  <a:close/>
                </a:path>
              </a:pathLst>
            </a:custGeom>
            <a:solidFill>
              <a:srgbClr val="818284"/>
            </a:solidFill>
            <a:ln w="25400" cap="flat" cmpd="sng" algn="ctr">
              <a:noFill/>
              <a:prstDash val="solid"/>
            </a:ln>
            <a:effectLst>
              <a:outerShdw blurRad="44450" dist="27940" dir="5400000" algn="ctr">
                <a:srgbClr val="000000">
                  <a:alpha val="32000"/>
                </a:srgbClr>
              </a:outerShdw>
            </a:effectLst>
            <a:scene3d>
              <a:camera prst="orthographicFront"/>
              <a:lightRig rig="threePt" dir="t"/>
            </a:scene3d>
            <a:sp3d>
              <a:bevelT/>
            </a:sp3d>
          </p:spPr>
          <p:txBody>
            <a:bodyPr rtlCol="0" anchor="ctr"/>
            <a:lstStyle/>
            <a:p>
              <a:pPr algn="ctr" defTabSz="457200" fontAlgn="auto">
                <a:spcBef>
                  <a:spcPts val="0"/>
                </a:spcBef>
                <a:spcAft>
                  <a:spcPts val="0"/>
                </a:spcAft>
              </a:pPr>
              <a:endParaRPr lang="en-GB" sz="1600" kern="0" dirty="0">
                <a:solidFill>
                  <a:srgbClr val="4A4383"/>
                </a:solidFill>
                <a:latin typeface="Arial"/>
                <a:cs typeface="Tahoma"/>
              </a:endParaRPr>
            </a:p>
          </p:txBody>
        </p:sp>
        <p:sp>
          <p:nvSpPr>
            <p:cNvPr id="25" name="Left Arrow 42">
              <a:extLst>
                <a:ext uri="{FF2B5EF4-FFF2-40B4-BE49-F238E27FC236}">
                  <a16:creationId xmlns:a16="http://schemas.microsoft.com/office/drawing/2014/main" id="{257981E2-2475-481B-9D73-0249555030ED}"/>
                </a:ext>
              </a:extLst>
            </p:cNvPr>
            <p:cNvSpPr/>
            <p:nvPr/>
          </p:nvSpPr>
          <p:spPr>
            <a:xfrm rot="5400000">
              <a:off x="3202785" y="4307349"/>
              <a:ext cx="396000" cy="1499882"/>
            </a:xfrm>
            <a:custGeom>
              <a:avLst/>
              <a:gdLst/>
              <a:ahLst/>
              <a:cxnLst/>
              <a:rect l="l" t="t" r="r" b="b"/>
              <a:pathLst>
                <a:path w="396000" h="1499882">
                  <a:moveTo>
                    <a:pt x="0" y="1409882"/>
                  </a:moveTo>
                  <a:lnTo>
                    <a:pt x="90000" y="1319882"/>
                  </a:lnTo>
                  <a:lnTo>
                    <a:pt x="90000" y="1352072"/>
                  </a:lnTo>
                  <a:lnTo>
                    <a:pt x="301931" y="1352072"/>
                  </a:lnTo>
                  <a:lnTo>
                    <a:pt x="301931" y="94069"/>
                  </a:lnTo>
                  <a:lnTo>
                    <a:pt x="20441" y="94069"/>
                  </a:lnTo>
                  <a:lnTo>
                    <a:pt x="20441" y="0"/>
                  </a:lnTo>
                  <a:lnTo>
                    <a:pt x="388382" y="0"/>
                  </a:lnTo>
                  <a:lnTo>
                    <a:pt x="388382" y="5154"/>
                  </a:lnTo>
                  <a:lnTo>
                    <a:pt x="396000" y="5154"/>
                  </a:lnTo>
                  <a:lnTo>
                    <a:pt x="396000" y="1352072"/>
                  </a:lnTo>
                  <a:lnTo>
                    <a:pt x="396000" y="1460604"/>
                  </a:lnTo>
                  <a:lnTo>
                    <a:pt x="396000" y="1467692"/>
                  </a:lnTo>
                  <a:lnTo>
                    <a:pt x="90000" y="1467692"/>
                  </a:lnTo>
                  <a:lnTo>
                    <a:pt x="90000" y="1499882"/>
                  </a:lnTo>
                  <a:close/>
                </a:path>
              </a:pathLst>
            </a:custGeom>
            <a:solidFill>
              <a:srgbClr val="818284"/>
            </a:solidFill>
            <a:ln w="25400" cap="flat" cmpd="sng" algn="ctr">
              <a:noFill/>
              <a:prstDash val="solid"/>
            </a:ln>
            <a:effectLst>
              <a:outerShdw blurRad="44450" dist="27940" dir="5400000" algn="ctr">
                <a:srgbClr val="000000">
                  <a:alpha val="32000"/>
                </a:srgbClr>
              </a:outerShdw>
            </a:effectLst>
            <a:scene3d>
              <a:camera prst="orthographicFront"/>
              <a:lightRig rig="threePt" dir="t"/>
            </a:scene3d>
            <a:sp3d>
              <a:bevelT/>
            </a:sp3d>
          </p:spPr>
          <p:txBody>
            <a:bodyPr rtlCol="0" anchor="ctr"/>
            <a:lstStyle/>
            <a:p>
              <a:pPr algn="ctr" defTabSz="457200" fontAlgn="auto">
                <a:spcBef>
                  <a:spcPts val="0"/>
                </a:spcBef>
                <a:spcAft>
                  <a:spcPts val="0"/>
                </a:spcAft>
              </a:pPr>
              <a:endParaRPr lang="en-GB" sz="1600" kern="0" dirty="0">
                <a:solidFill>
                  <a:srgbClr val="4A4383"/>
                </a:solidFill>
                <a:latin typeface="Arial"/>
                <a:cs typeface="Tahoma"/>
              </a:endParaRPr>
            </a:p>
          </p:txBody>
        </p:sp>
        <p:sp>
          <p:nvSpPr>
            <p:cNvPr id="26" name="Left Arrow 42">
              <a:extLst>
                <a:ext uri="{FF2B5EF4-FFF2-40B4-BE49-F238E27FC236}">
                  <a16:creationId xmlns:a16="http://schemas.microsoft.com/office/drawing/2014/main" id="{9B9EB728-35A1-4901-8F99-B8D204E6C499}"/>
                </a:ext>
              </a:extLst>
            </p:cNvPr>
            <p:cNvSpPr/>
            <p:nvPr/>
          </p:nvSpPr>
          <p:spPr>
            <a:xfrm rot="16200000" flipH="1">
              <a:off x="5532328" y="4307349"/>
              <a:ext cx="396000" cy="1499882"/>
            </a:xfrm>
            <a:custGeom>
              <a:avLst/>
              <a:gdLst/>
              <a:ahLst/>
              <a:cxnLst/>
              <a:rect l="l" t="t" r="r" b="b"/>
              <a:pathLst>
                <a:path w="396000" h="1499882">
                  <a:moveTo>
                    <a:pt x="0" y="1409882"/>
                  </a:moveTo>
                  <a:lnTo>
                    <a:pt x="90000" y="1319882"/>
                  </a:lnTo>
                  <a:lnTo>
                    <a:pt x="90000" y="1352072"/>
                  </a:lnTo>
                  <a:lnTo>
                    <a:pt x="301931" y="1352072"/>
                  </a:lnTo>
                  <a:lnTo>
                    <a:pt x="301931" y="94069"/>
                  </a:lnTo>
                  <a:lnTo>
                    <a:pt x="20441" y="94069"/>
                  </a:lnTo>
                  <a:lnTo>
                    <a:pt x="20441" y="0"/>
                  </a:lnTo>
                  <a:lnTo>
                    <a:pt x="388382" y="0"/>
                  </a:lnTo>
                  <a:lnTo>
                    <a:pt x="388382" y="5154"/>
                  </a:lnTo>
                  <a:lnTo>
                    <a:pt x="396000" y="5154"/>
                  </a:lnTo>
                  <a:lnTo>
                    <a:pt x="396000" y="1352072"/>
                  </a:lnTo>
                  <a:lnTo>
                    <a:pt x="396000" y="1460604"/>
                  </a:lnTo>
                  <a:lnTo>
                    <a:pt x="396000" y="1467692"/>
                  </a:lnTo>
                  <a:lnTo>
                    <a:pt x="90000" y="1467692"/>
                  </a:lnTo>
                  <a:lnTo>
                    <a:pt x="90000" y="1499882"/>
                  </a:lnTo>
                  <a:close/>
                </a:path>
              </a:pathLst>
            </a:custGeom>
            <a:solidFill>
              <a:srgbClr val="818284"/>
            </a:solidFill>
            <a:ln w="25400" cap="flat" cmpd="sng" algn="ctr">
              <a:noFill/>
              <a:prstDash val="solid"/>
            </a:ln>
            <a:effectLst>
              <a:outerShdw blurRad="44450" dist="27940" dir="5400000" algn="ctr">
                <a:srgbClr val="000000">
                  <a:alpha val="32000"/>
                </a:srgbClr>
              </a:outerShdw>
            </a:effectLst>
            <a:scene3d>
              <a:camera prst="orthographicFront"/>
              <a:lightRig rig="threePt" dir="t"/>
            </a:scene3d>
            <a:sp3d>
              <a:bevelT/>
            </a:sp3d>
          </p:spPr>
          <p:txBody>
            <a:bodyPr rtlCol="0" anchor="ctr"/>
            <a:lstStyle/>
            <a:p>
              <a:pPr algn="ctr" defTabSz="457200" fontAlgn="auto">
                <a:spcBef>
                  <a:spcPts val="0"/>
                </a:spcBef>
                <a:spcAft>
                  <a:spcPts val="0"/>
                </a:spcAft>
              </a:pPr>
              <a:endParaRPr lang="en-GB" sz="1600" kern="0" dirty="0">
                <a:solidFill>
                  <a:srgbClr val="4A4383"/>
                </a:solidFill>
                <a:latin typeface="Arial"/>
                <a:cs typeface="Tahoma"/>
              </a:endParaRPr>
            </a:p>
          </p:txBody>
        </p:sp>
        <p:sp>
          <p:nvSpPr>
            <p:cNvPr id="27" name="Rectangle 48">
              <a:extLst>
                <a:ext uri="{FF2B5EF4-FFF2-40B4-BE49-F238E27FC236}">
                  <a16:creationId xmlns:a16="http://schemas.microsoft.com/office/drawing/2014/main" id="{E67CD8D7-021D-4706-9CDC-2DC68CBBE6E2}"/>
                </a:ext>
              </a:extLst>
            </p:cNvPr>
            <p:cNvSpPr/>
            <p:nvPr/>
          </p:nvSpPr>
          <p:spPr>
            <a:xfrm>
              <a:off x="868854" y="3395450"/>
              <a:ext cx="7336659" cy="591237"/>
            </a:xfrm>
            <a:custGeom>
              <a:avLst/>
              <a:gdLst/>
              <a:ahLst/>
              <a:cxnLst/>
              <a:rect l="l" t="t" r="r" b="b"/>
              <a:pathLst>
                <a:path w="7336659" h="718324">
                  <a:moveTo>
                    <a:pt x="3624733" y="0"/>
                  </a:moveTo>
                  <a:lnTo>
                    <a:pt x="3711929" y="0"/>
                  </a:lnTo>
                  <a:lnTo>
                    <a:pt x="3711929" y="263608"/>
                  </a:lnTo>
                  <a:lnTo>
                    <a:pt x="7205865" y="263608"/>
                  </a:lnTo>
                  <a:lnTo>
                    <a:pt x="7205865" y="263607"/>
                  </a:lnTo>
                  <a:lnTo>
                    <a:pt x="7293061" y="263607"/>
                  </a:lnTo>
                  <a:lnTo>
                    <a:pt x="7293061" y="576089"/>
                  </a:lnTo>
                  <a:lnTo>
                    <a:pt x="7336659" y="576089"/>
                  </a:lnTo>
                  <a:lnTo>
                    <a:pt x="7249463" y="663285"/>
                  </a:lnTo>
                  <a:lnTo>
                    <a:pt x="7162267" y="576089"/>
                  </a:lnTo>
                  <a:lnTo>
                    <a:pt x="7205865" y="576089"/>
                  </a:lnTo>
                  <a:lnTo>
                    <a:pt x="7205865" y="353608"/>
                  </a:lnTo>
                  <a:lnTo>
                    <a:pt x="3711929" y="353608"/>
                  </a:lnTo>
                  <a:lnTo>
                    <a:pt x="3711929" y="620020"/>
                  </a:lnTo>
                  <a:lnTo>
                    <a:pt x="3755527" y="620020"/>
                  </a:lnTo>
                  <a:lnTo>
                    <a:pt x="3668331" y="707216"/>
                  </a:lnTo>
                  <a:lnTo>
                    <a:pt x="3581135" y="620020"/>
                  </a:lnTo>
                  <a:lnTo>
                    <a:pt x="3624733" y="620020"/>
                  </a:lnTo>
                  <a:lnTo>
                    <a:pt x="3624733" y="353608"/>
                  </a:lnTo>
                  <a:lnTo>
                    <a:pt x="130795" y="353608"/>
                  </a:lnTo>
                  <a:lnTo>
                    <a:pt x="130795" y="631128"/>
                  </a:lnTo>
                  <a:lnTo>
                    <a:pt x="174392" y="631128"/>
                  </a:lnTo>
                  <a:lnTo>
                    <a:pt x="87196" y="718324"/>
                  </a:lnTo>
                  <a:lnTo>
                    <a:pt x="0" y="631128"/>
                  </a:lnTo>
                  <a:lnTo>
                    <a:pt x="43599" y="631128"/>
                  </a:lnTo>
                  <a:lnTo>
                    <a:pt x="43599" y="263606"/>
                  </a:lnTo>
                  <a:lnTo>
                    <a:pt x="130795" y="263606"/>
                  </a:lnTo>
                  <a:lnTo>
                    <a:pt x="130795" y="263608"/>
                  </a:lnTo>
                  <a:lnTo>
                    <a:pt x="3624733" y="263608"/>
                  </a:lnTo>
                  <a:close/>
                </a:path>
              </a:pathLst>
            </a:custGeom>
            <a:solidFill>
              <a:srgbClr val="818284"/>
            </a:solidFill>
            <a:ln w="25400" cap="flat" cmpd="sng" algn="ctr">
              <a:noFill/>
              <a:prstDash val="solid"/>
            </a:ln>
            <a:effectLst>
              <a:outerShdw blurRad="44450" dist="27940" dir="5400000" algn="ctr">
                <a:srgbClr val="000000">
                  <a:alpha val="32000"/>
                </a:srgbClr>
              </a:outerShdw>
            </a:effectLst>
            <a:scene3d>
              <a:camera prst="orthographicFront"/>
              <a:lightRig rig="threePt" dir="t"/>
            </a:scene3d>
            <a:sp3d>
              <a:bevelT/>
            </a:sp3d>
          </p:spPr>
          <p:txBody>
            <a:bodyPr rtlCol="0" anchor="ctr"/>
            <a:lstStyle/>
            <a:p>
              <a:pPr algn="ctr" defTabSz="457200" fontAlgn="auto">
                <a:spcBef>
                  <a:spcPts val="0"/>
                </a:spcBef>
                <a:spcAft>
                  <a:spcPts val="0"/>
                </a:spcAft>
              </a:pPr>
              <a:endParaRPr lang="en-GB" sz="1600" kern="0" dirty="0">
                <a:solidFill>
                  <a:srgbClr val="4A4383"/>
                </a:solidFill>
                <a:latin typeface="Arial"/>
                <a:cs typeface="Tahoma"/>
              </a:endParaRPr>
            </a:p>
          </p:txBody>
        </p:sp>
        <p:sp>
          <p:nvSpPr>
            <p:cNvPr id="28" name="Rounded Rectangle 27">
              <a:extLst>
                <a:ext uri="{FF2B5EF4-FFF2-40B4-BE49-F238E27FC236}">
                  <a16:creationId xmlns:a16="http://schemas.microsoft.com/office/drawing/2014/main" id="{91A54594-DF6E-4CE0-B4C9-BEBED329282F}"/>
                </a:ext>
              </a:extLst>
            </p:cNvPr>
            <p:cNvSpPr/>
            <p:nvPr/>
          </p:nvSpPr>
          <p:spPr>
            <a:xfrm>
              <a:off x="569625" y="1923449"/>
              <a:ext cx="1533469" cy="1268026"/>
            </a:xfrm>
            <a:prstGeom prst="roundRect">
              <a:avLst/>
            </a:prstGeom>
            <a:noFill/>
            <a:ln w="44450" cap="flat" cmpd="sng" algn="ctr">
              <a:solidFill>
                <a:srgbClr val="DFE0E0">
                  <a:shade val="50000"/>
                </a:srgbClr>
              </a:solidFill>
              <a:prstDash val="solid"/>
            </a:ln>
            <a:effectLst/>
            <a:scene3d>
              <a:camera prst="orthographicFront"/>
              <a:lightRig rig="balanced" dir="t"/>
            </a:scene3d>
            <a:sp3d>
              <a:bevelT/>
            </a:sp3d>
          </p:spPr>
          <p:txBody>
            <a:bodyPr rtlCol="0" anchor="ctr"/>
            <a:lstStyle/>
            <a:p>
              <a:pPr algn="ctr" defTabSz="457200" fontAlgn="auto">
                <a:spcBef>
                  <a:spcPts val="0"/>
                </a:spcBef>
                <a:spcAft>
                  <a:spcPts val="0"/>
                </a:spcAft>
              </a:pPr>
              <a:r>
                <a:rPr lang="en-GB" sz="1600" kern="0" dirty="0">
                  <a:solidFill>
                    <a:srgbClr val="4A4383"/>
                  </a:solidFill>
                  <a:latin typeface="Arial"/>
                  <a:cs typeface="Tahoma"/>
                </a:rPr>
                <a:t>Tax Free Cash</a:t>
              </a:r>
            </a:p>
          </p:txBody>
        </p:sp>
      </p:grpSp>
    </p:spTree>
    <p:extLst>
      <p:ext uri="{BB962C8B-B14F-4D97-AF65-F5344CB8AC3E}">
        <p14:creationId xmlns:p14="http://schemas.microsoft.com/office/powerpoint/2010/main" val="3547453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37416-BC26-4556-9989-68C5DF7449F2}"/>
              </a:ext>
            </a:extLst>
          </p:cNvPr>
          <p:cNvSpPr>
            <a:spLocks noGrp="1"/>
          </p:cNvSpPr>
          <p:nvPr>
            <p:ph type="title"/>
          </p:nvPr>
        </p:nvSpPr>
        <p:spPr/>
        <p:txBody>
          <a:bodyPr>
            <a:noAutofit/>
          </a:bodyPr>
          <a:lstStyle/>
          <a:p>
            <a:r>
              <a:rPr lang="en-GB" sz="2400" dirty="0"/>
              <a:t>When will you take your UBGPP benefits?</a:t>
            </a:r>
          </a:p>
        </p:txBody>
      </p:sp>
      <p:grpSp>
        <p:nvGrpSpPr>
          <p:cNvPr id="4" name="Group 3">
            <a:extLst>
              <a:ext uri="{FF2B5EF4-FFF2-40B4-BE49-F238E27FC236}">
                <a16:creationId xmlns:a16="http://schemas.microsoft.com/office/drawing/2014/main" id="{CE694FF7-D791-44B7-95B2-0032A9B276A5}"/>
              </a:ext>
            </a:extLst>
          </p:cNvPr>
          <p:cNvGrpSpPr/>
          <p:nvPr/>
        </p:nvGrpSpPr>
        <p:grpSpPr>
          <a:xfrm>
            <a:off x="401573" y="2478317"/>
            <a:ext cx="2725011" cy="2268275"/>
            <a:chOff x="401573" y="1952106"/>
            <a:chExt cx="2725011" cy="2268275"/>
          </a:xfrm>
        </p:grpSpPr>
        <p:grpSp>
          <p:nvGrpSpPr>
            <p:cNvPr id="5" name="Group 4">
              <a:extLst>
                <a:ext uri="{FF2B5EF4-FFF2-40B4-BE49-F238E27FC236}">
                  <a16:creationId xmlns:a16="http://schemas.microsoft.com/office/drawing/2014/main" id="{59A0E247-72C9-4050-8999-332C933EEA98}"/>
                </a:ext>
              </a:extLst>
            </p:cNvPr>
            <p:cNvGrpSpPr/>
            <p:nvPr/>
          </p:nvGrpSpPr>
          <p:grpSpPr>
            <a:xfrm>
              <a:off x="1305614" y="1952106"/>
              <a:ext cx="1026823" cy="1026823"/>
              <a:chOff x="1305614" y="2295006"/>
              <a:chExt cx="1026823" cy="1026823"/>
            </a:xfrm>
          </p:grpSpPr>
          <p:grpSp>
            <p:nvGrpSpPr>
              <p:cNvPr id="8" name="Group 7">
                <a:extLst>
                  <a:ext uri="{FF2B5EF4-FFF2-40B4-BE49-F238E27FC236}">
                    <a16:creationId xmlns:a16="http://schemas.microsoft.com/office/drawing/2014/main" id="{7CC7D3C2-AC5C-49D8-86FB-B00684EC27E8}"/>
                  </a:ext>
                </a:extLst>
              </p:cNvPr>
              <p:cNvGrpSpPr/>
              <p:nvPr/>
            </p:nvGrpSpPr>
            <p:grpSpPr>
              <a:xfrm>
                <a:off x="1305614" y="2295006"/>
                <a:ext cx="1026823" cy="1026823"/>
                <a:chOff x="1395531" y="2295006"/>
                <a:chExt cx="1026823" cy="1026823"/>
              </a:xfrm>
            </p:grpSpPr>
            <p:sp>
              <p:nvSpPr>
                <p:cNvPr id="10" name="Donut 24">
                  <a:extLst>
                    <a:ext uri="{FF2B5EF4-FFF2-40B4-BE49-F238E27FC236}">
                      <a16:creationId xmlns:a16="http://schemas.microsoft.com/office/drawing/2014/main" id="{492CA1C4-1D37-480C-BD7E-756536F256E0}"/>
                    </a:ext>
                  </a:extLst>
                </p:cNvPr>
                <p:cNvSpPr/>
                <p:nvPr/>
              </p:nvSpPr>
              <p:spPr>
                <a:xfrm>
                  <a:off x="1395531" y="2295006"/>
                  <a:ext cx="1026823" cy="1026823"/>
                </a:xfrm>
                <a:prstGeom prst="donut">
                  <a:avLst>
                    <a:gd name="adj" fmla="val 10156"/>
                  </a:avLst>
                </a:prstGeom>
                <a:solidFill>
                  <a:srgbClr val="D3C4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11" name="Oval 10">
                  <a:extLst>
                    <a:ext uri="{FF2B5EF4-FFF2-40B4-BE49-F238E27FC236}">
                      <a16:creationId xmlns:a16="http://schemas.microsoft.com/office/drawing/2014/main" id="{65207D0F-9197-43EF-86B4-012E2E451955}"/>
                    </a:ext>
                  </a:extLst>
                </p:cNvPr>
                <p:cNvSpPr/>
                <p:nvPr/>
              </p:nvSpPr>
              <p:spPr>
                <a:xfrm>
                  <a:off x="1592760" y="2492235"/>
                  <a:ext cx="632363" cy="632363"/>
                </a:xfrm>
                <a:prstGeom prst="ellipse">
                  <a:avLst/>
                </a:prstGeom>
                <a:solidFill>
                  <a:srgbClr val="9875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9875A7"/>
                    </a:solidFill>
                  </a:endParaRPr>
                </a:p>
              </p:txBody>
            </p:sp>
          </p:grpSp>
          <p:pic>
            <p:nvPicPr>
              <p:cNvPr id="9" name="Picture 8">
                <a:extLst>
                  <a:ext uri="{FF2B5EF4-FFF2-40B4-BE49-F238E27FC236}">
                    <a16:creationId xmlns:a16="http://schemas.microsoft.com/office/drawing/2014/main" id="{044E15A6-DABB-456C-8115-FFE398F83D9F}"/>
                  </a:ext>
                </a:extLst>
              </p:cNvPr>
              <p:cNvPicPr>
                <a:picLocks noChangeAspect="1"/>
              </p:cNvPicPr>
              <p:nvPr/>
            </p:nvPicPr>
            <p:blipFill>
              <a:blip r:embed="rId2"/>
              <a:stretch>
                <a:fillRect/>
              </a:stretch>
            </p:blipFill>
            <p:spPr>
              <a:xfrm>
                <a:off x="1649886" y="2597776"/>
                <a:ext cx="338279" cy="386872"/>
              </a:xfrm>
              <a:prstGeom prst="rect">
                <a:avLst/>
              </a:prstGeom>
            </p:spPr>
          </p:pic>
        </p:grpSp>
        <p:sp>
          <p:nvSpPr>
            <p:cNvPr id="6" name="Rectangle 5">
              <a:extLst>
                <a:ext uri="{FF2B5EF4-FFF2-40B4-BE49-F238E27FC236}">
                  <a16:creationId xmlns:a16="http://schemas.microsoft.com/office/drawing/2014/main" id="{30C8F52C-B16E-4A1C-A1D2-A7E11FCFA872}"/>
                </a:ext>
              </a:extLst>
            </p:cNvPr>
            <p:cNvSpPr/>
            <p:nvPr/>
          </p:nvSpPr>
          <p:spPr>
            <a:xfrm>
              <a:off x="401573" y="3574050"/>
              <a:ext cx="2725011" cy="646331"/>
            </a:xfrm>
            <a:prstGeom prst="rect">
              <a:avLst/>
            </a:prstGeom>
          </p:spPr>
          <p:txBody>
            <a:bodyPr wrap="square">
              <a:spAutoFit/>
            </a:bodyPr>
            <a:lstStyle/>
            <a:p>
              <a:pPr marL="0" lvl="1" algn="ctr" defTabSz="457200">
                <a:spcBef>
                  <a:spcPts val="0"/>
                </a:spcBef>
                <a:spcAft>
                  <a:spcPts val="1200"/>
                </a:spcAft>
                <a:buClr>
                  <a:srgbClr val="5781C1"/>
                </a:buClr>
                <a:buSzPct val="80000"/>
                <a:defRPr/>
              </a:pPr>
              <a:r>
                <a:rPr lang="en-GB" sz="1200" kern="0" dirty="0">
                  <a:solidFill>
                    <a:schemeClr val="bg1">
                      <a:lumMod val="50000"/>
                    </a:schemeClr>
                  </a:solidFill>
                  <a:latin typeface="Arial" pitchFamily="34" charset="0"/>
                  <a:cs typeface="Arial" pitchFamily="34" charset="0"/>
                </a:rPr>
                <a:t>The UBGPP could bridge the gap between retiring and receiving your UBPAS and / or State Pension</a:t>
              </a:r>
            </a:p>
          </p:txBody>
        </p:sp>
        <p:sp>
          <p:nvSpPr>
            <p:cNvPr id="7" name="Rectangle 6">
              <a:extLst>
                <a:ext uri="{FF2B5EF4-FFF2-40B4-BE49-F238E27FC236}">
                  <a16:creationId xmlns:a16="http://schemas.microsoft.com/office/drawing/2014/main" id="{B29B15F5-98C5-4DAF-8998-C5ACACA33B86}"/>
                </a:ext>
              </a:extLst>
            </p:cNvPr>
            <p:cNvSpPr/>
            <p:nvPr/>
          </p:nvSpPr>
          <p:spPr>
            <a:xfrm>
              <a:off x="554452" y="3043104"/>
              <a:ext cx="2419252" cy="338554"/>
            </a:xfrm>
            <a:prstGeom prst="rect">
              <a:avLst/>
            </a:prstGeom>
          </p:spPr>
          <p:txBody>
            <a:bodyPr wrap="none">
              <a:spAutoFit/>
            </a:bodyPr>
            <a:lstStyle/>
            <a:p>
              <a:r>
                <a:rPr lang="en-GB" sz="1600" b="1" kern="0" dirty="0">
                  <a:solidFill>
                    <a:srgbClr val="9875A7"/>
                  </a:solidFill>
                  <a:latin typeface="Arial" pitchFamily="34" charset="0"/>
                  <a:cs typeface="Arial" pitchFamily="34" charset="0"/>
                </a:rPr>
                <a:t> Before other pensions</a:t>
              </a:r>
              <a:endParaRPr lang="en-GB" sz="1600" b="1" dirty="0">
                <a:solidFill>
                  <a:srgbClr val="9875A7"/>
                </a:solidFill>
              </a:endParaRPr>
            </a:p>
          </p:txBody>
        </p:sp>
      </p:grpSp>
      <p:grpSp>
        <p:nvGrpSpPr>
          <p:cNvPr id="12" name="Group 11">
            <a:extLst>
              <a:ext uri="{FF2B5EF4-FFF2-40B4-BE49-F238E27FC236}">
                <a16:creationId xmlns:a16="http://schemas.microsoft.com/office/drawing/2014/main" id="{C288A0CB-25DD-4787-9E68-27B4A4159D48}"/>
              </a:ext>
            </a:extLst>
          </p:cNvPr>
          <p:cNvGrpSpPr/>
          <p:nvPr/>
        </p:nvGrpSpPr>
        <p:grpSpPr>
          <a:xfrm>
            <a:off x="3629038" y="2478317"/>
            <a:ext cx="2360414" cy="2268275"/>
            <a:chOff x="3629038" y="1952106"/>
            <a:chExt cx="2360414" cy="2268275"/>
          </a:xfrm>
        </p:grpSpPr>
        <p:grpSp>
          <p:nvGrpSpPr>
            <p:cNvPr id="13" name="Group 12">
              <a:extLst>
                <a:ext uri="{FF2B5EF4-FFF2-40B4-BE49-F238E27FC236}">
                  <a16:creationId xmlns:a16="http://schemas.microsoft.com/office/drawing/2014/main" id="{A903F005-3A82-475D-9C8F-D61F4DD8521A}"/>
                </a:ext>
              </a:extLst>
            </p:cNvPr>
            <p:cNvGrpSpPr/>
            <p:nvPr/>
          </p:nvGrpSpPr>
          <p:grpSpPr>
            <a:xfrm>
              <a:off x="4295834" y="1952106"/>
              <a:ext cx="1026823" cy="1026823"/>
              <a:chOff x="4295834" y="2295006"/>
              <a:chExt cx="1026823" cy="1026823"/>
            </a:xfrm>
          </p:grpSpPr>
          <p:grpSp>
            <p:nvGrpSpPr>
              <p:cNvPr id="16" name="Group 15">
                <a:extLst>
                  <a:ext uri="{FF2B5EF4-FFF2-40B4-BE49-F238E27FC236}">
                    <a16:creationId xmlns:a16="http://schemas.microsoft.com/office/drawing/2014/main" id="{BC75AC6D-D148-4563-9547-0578188F194B}"/>
                  </a:ext>
                </a:extLst>
              </p:cNvPr>
              <p:cNvGrpSpPr/>
              <p:nvPr/>
            </p:nvGrpSpPr>
            <p:grpSpPr>
              <a:xfrm>
                <a:off x="4295834" y="2295006"/>
                <a:ext cx="1026823" cy="1026823"/>
                <a:chOff x="4058589" y="2295006"/>
                <a:chExt cx="1026823" cy="1026823"/>
              </a:xfrm>
            </p:grpSpPr>
            <p:sp>
              <p:nvSpPr>
                <p:cNvPr id="18" name="Donut 28">
                  <a:extLst>
                    <a:ext uri="{FF2B5EF4-FFF2-40B4-BE49-F238E27FC236}">
                      <a16:creationId xmlns:a16="http://schemas.microsoft.com/office/drawing/2014/main" id="{BD34DC9A-2D1B-48B0-A99B-E7DA5D279891}"/>
                    </a:ext>
                  </a:extLst>
                </p:cNvPr>
                <p:cNvSpPr/>
                <p:nvPr/>
              </p:nvSpPr>
              <p:spPr>
                <a:xfrm>
                  <a:off x="4058589" y="2295006"/>
                  <a:ext cx="1026823" cy="1026823"/>
                </a:xfrm>
                <a:prstGeom prst="donut">
                  <a:avLst>
                    <a:gd name="adj" fmla="val 10156"/>
                  </a:avLst>
                </a:prstGeom>
                <a:solidFill>
                  <a:srgbClr val="80CDF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19" name="Oval 18">
                  <a:extLst>
                    <a:ext uri="{FF2B5EF4-FFF2-40B4-BE49-F238E27FC236}">
                      <a16:creationId xmlns:a16="http://schemas.microsoft.com/office/drawing/2014/main" id="{83C6705F-7167-4F63-BA3F-AC9DF25B82A2}"/>
                    </a:ext>
                  </a:extLst>
                </p:cNvPr>
                <p:cNvSpPr/>
                <p:nvPr/>
              </p:nvSpPr>
              <p:spPr>
                <a:xfrm>
                  <a:off x="4255818" y="2492235"/>
                  <a:ext cx="632363" cy="632363"/>
                </a:xfrm>
                <a:prstGeom prst="ellipse">
                  <a:avLst/>
                </a:prstGeom>
                <a:solidFill>
                  <a:srgbClr val="047BC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pic>
            <p:nvPicPr>
              <p:cNvPr id="17" name="Picture 16">
                <a:extLst>
                  <a:ext uri="{FF2B5EF4-FFF2-40B4-BE49-F238E27FC236}">
                    <a16:creationId xmlns:a16="http://schemas.microsoft.com/office/drawing/2014/main" id="{4CB93384-B0DB-452E-978F-94EF414DDDB7}"/>
                  </a:ext>
                </a:extLst>
              </p:cNvPr>
              <p:cNvPicPr>
                <a:picLocks noChangeAspect="1"/>
              </p:cNvPicPr>
              <p:nvPr/>
            </p:nvPicPr>
            <p:blipFill>
              <a:blip r:embed="rId3"/>
              <a:stretch>
                <a:fillRect/>
              </a:stretch>
            </p:blipFill>
            <p:spPr>
              <a:xfrm>
                <a:off x="4649514" y="2604334"/>
                <a:ext cx="376617" cy="373965"/>
              </a:xfrm>
              <a:prstGeom prst="rect">
                <a:avLst/>
              </a:prstGeom>
            </p:spPr>
          </p:pic>
        </p:grpSp>
        <p:sp>
          <p:nvSpPr>
            <p:cNvPr id="14" name="Rectangle 13">
              <a:extLst>
                <a:ext uri="{FF2B5EF4-FFF2-40B4-BE49-F238E27FC236}">
                  <a16:creationId xmlns:a16="http://schemas.microsoft.com/office/drawing/2014/main" id="{D7F1C0FC-7266-474B-955D-D8810EDB9E84}"/>
                </a:ext>
              </a:extLst>
            </p:cNvPr>
            <p:cNvSpPr/>
            <p:nvPr/>
          </p:nvSpPr>
          <p:spPr>
            <a:xfrm>
              <a:off x="3629038" y="3574050"/>
              <a:ext cx="2360414" cy="646331"/>
            </a:xfrm>
            <a:prstGeom prst="rect">
              <a:avLst/>
            </a:prstGeom>
          </p:spPr>
          <p:txBody>
            <a:bodyPr wrap="square">
              <a:spAutoFit/>
            </a:bodyPr>
            <a:lstStyle/>
            <a:p>
              <a:pPr marL="0" lvl="1" algn="ctr" defTabSz="457200">
                <a:spcBef>
                  <a:spcPts val="0"/>
                </a:spcBef>
                <a:spcAft>
                  <a:spcPts val="1200"/>
                </a:spcAft>
                <a:buClr>
                  <a:srgbClr val="5781C1"/>
                </a:buClr>
                <a:buSzPct val="80000"/>
                <a:defRPr/>
              </a:pPr>
              <a:r>
                <a:rPr lang="en-GB" sz="1200" kern="0" dirty="0">
                  <a:solidFill>
                    <a:schemeClr val="bg1">
                      <a:lumMod val="50000"/>
                    </a:schemeClr>
                  </a:solidFill>
                  <a:latin typeface="Arial" pitchFamily="34" charset="0"/>
                  <a:cs typeface="Arial" pitchFamily="34" charset="0"/>
                </a:rPr>
                <a:t>Receive your UBGPP at the same time as other retirement income</a:t>
              </a:r>
            </a:p>
          </p:txBody>
        </p:sp>
        <p:sp>
          <p:nvSpPr>
            <p:cNvPr id="15" name="Rectangle 14">
              <a:extLst>
                <a:ext uri="{FF2B5EF4-FFF2-40B4-BE49-F238E27FC236}">
                  <a16:creationId xmlns:a16="http://schemas.microsoft.com/office/drawing/2014/main" id="{E58A98C7-6EA4-4FC5-BFEF-18B0F336EC9B}"/>
                </a:ext>
              </a:extLst>
            </p:cNvPr>
            <p:cNvSpPr/>
            <p:nvPr/>
          </p:nvSpPr>
          <p:spPr>
            <a:xfrm>
              <a:off x="3701408" y="3053723"/>
              <a:ext cx="2215671" cy="338554"/>
            </a:xfrm>
            <a:prstGeom prst="rect">
              <a:avLst/>
            </a:prstGeom>
          </p:spPr>
          <p:txBody>
            <a:bodyPr wrap="none">
              <a:spAutoFit/>
            </a:bodyPr>
            <a:lstStyle/>
            <a:p>
              <a:r>
                <a:rPr lang="en-GB" sz="1600" b="1" kern="0" dirty="0">
                  <a:solidFill>
                    <a:srgbClr val="047BC1"/>
                  </a:solidFill>
                  <a:latin typeface="Arial" pitchFamily="34" charset="0"/>
                  <a:cs typeface="Arial" pitchFamily="34" charset="0"/>
                </a:rPr>
                <a:t> With other pensions</a:t>
              </a:r>
              <a:endParaRPr lang="en-GB" sz="1600" b="1" dirty="0">
                <a:solidFill>
                  <a:srgbClr val="047BC1"/>
                </a:solidFill>
              </a:endParaRPr>
            </a:p>
          </p:txBody>
        </p:sp>
      </p:grpSp>
      <p:grpSp>
        <p:nvGrpSpPr>
          <p:cNvPr id="20" name="Group 19">
            <a:extLst>
              <a:ext uri="{FF2B5EF4-FFF2-40B4-BE49-F238E27FC236}">
                <a16:creationId xmlns:a16="http://schemas.microsoft.com/office/drawing/2014/main" id="{97D2BC73-5FAC-40B3-847E-B9FDF69A3226}"/>
              </a:ext>
            </a:extLst>
          </p:cNvPr>
          <p:cNvGrpSpPr/>
          <p:nvPr/>
        </p:nvGrpSpPr>
        <p:grpSpPr>
          <a:xfrm>
            <a:off x="6382013" y="2478317"/>
            <a:ext cx="2360414" cy="2268275"/>
            <a:chOff x="6382013" y="1952106"/>
            <a:chExt cx="2360414" cy="2268275"/>
          </a:xfrm>
        </p:grpSpPr>
        <p:grpSp>
          <p:nvGrpSpPr>
            <p:cNvPr id="21" name="Group 20">
              <a:extLst>
                <a:ext uri="{FF2B5EF4-FFF2-40B4-BE49-F238E27FC236}">
                  <a16:creationId xmlns:a16="http://schemas.microsoft.com/office/drawing/2014/main" id="{E2C9821E-E21E-4B11-9C5C-546FB21447BD}"/>
                </a:ext>
              </a:extLst>
            </p:cNvPr>
            <p:cNvGrpSpPr/>
            <p:nvPr/>
          </p:nvGrpSpPr>
          <p:grpSpPr>
            <a:xfrm>
              <a:off x="7048809" y="1952106"/>
              <a:ext cx="1026823" cy="1026823"/>
              <a:chOff x="7048809" y="2295006"/>
              <a:chExt cx="1026823" cy="1026823"/>
            </a:xfrm>
          </p:grpSpPr>
          <p:grpSp>
            <p:nvGrpSpPr>
              <p:cNvPr id="24" name="Group 23">
                <a:extLst>
                  <a:ext uri="{FF2B5EF4-FFF2-40B4-BE49-F238E27FC236}">
                    <a16:creationId xmlns:a16="http://schemas.microsoft.com/office/drawing/2014/main" id="{8D8CBD90-AD52-4FBC-A788-C7F0B510260D}"/>
                  </a:ext>
                </a:extLst>
              </p:cNvPr>
              <p:cNvGrpSpPr/>
              <p:nvPr/>
            </p:nvGrpSpPr>
            <p:grpSpPr>
              <a:xfrm>
                <a:off x="7048809" y="2295006"/>
                <a:ext cx="1026823" cy="1026823"/>
                <a:chOff x="6721647" y="2295006"/>
                <a:chExt cx="1026823" cy="1026823"/>
              </a:xfrm>
            </p:grpSpPr>
            <p:sp>
              <p:nvSpPr>
                <p:cNvPr id="26" name="Donut 31">
                  <a:extLst>
                    <a:ext uri="{FF2B5EF4-FFF2-40B4-BE49-F238E27FC236}">
                      <a16:creationId xmlns:a16="http://schemas.microsoft.com/office/drawing/2014/main" id="{5EE37287-9D92-4F79-B88E-4DB8D897F269}"/>
                    </a:ext>
                  </a:extLst>
                </p:cNvPr>
                <p:cNvSpPr/>
                <p:nvPr/>
              </p:nvSpPr>
              <p:spPr>
                <a:xfrm>
                  <a:off x="6721647" y="2295006"/>
                  <a:ext cx="1026823" cy="1026823"/>
                </a:xfrm>
                <a:prstGeom prst="donut">
                  <a:avLst>
                    <a:gd name="adj" fmla="val 10156"/>
                  </a:avLst>
                </a:prstGeom>
                <a:solidFill>
                  <a:srgbClr val="DDD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27" name="Oval 26">
                  <a:extLst>
                    <a:ext uri="{FF2B5EF4-FFF2-40B4-BE49-F238E27FC236}">
                      <a16:creationId xmlns:a16="http://schemas.microsoft.com/office/drawing/2014/main" id="{26728794-5545-4490-AB78-70C64B79277E}"/>
                    </a:ext>
                  </a:extLst>
                </p:cNvPr>
                <p:cNvSpPr/>
                <p:nvPr/>
              </p:nvSpPr>
              <p:spPr>
                <a:xfrm>
                  <a:off x="6918876" y="2492235"/>
                  <a:ext cx="632363" cy="632363"/>
                </a:xfrm>
                <a:prstGeom prst="ellipse">
                  <a:avLst/>
                </a:prstGeom>
                <a:solidFill>
                  <a:srgbClr val="B1B6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pic>
            <p:nvPicPr>
              <p:cNvPr id="25" name="Picture 24">
                <a:extLst>
                  <a:ext uri="{FF2B5EF4-FFF2-40B4-BE49-F238E27FC236}">
                    <a16:creationId xmlns:a16="http://schemas.microsoft.com/office/drawing/2014/main" id="{BF313077-DDA7-4A77-B12A-71229ABB69E9}"/>
                  </a:ext>
                </a:extLst>
              </p:cNvPr>
              <p:cNvPicPr>
                <a:picLocks noChangeAspect="1"/>
              </p:cNvPicPr>
              <p:nvPr/>
            </p:nvPicPr>
            <p:blipFill>
              <a:blip r:embed="rId4"/>
              <a:stretch>
                <a:fillRect/>
              </a:stretch>
            </p:blipFill>
            <p:spPr>
              <a:xfrm>
                <a:off x="7440530" y="2632415"/>
                <a:ext cx="249729" cy="352003"/>
              </a:xfrm>
              <a:prstGeom prst="rect">
                <a:avLst/>
              </a:prstGeom>
            </p:spPr>
          </p:pic>
        </p:grpSp>
        <p:sp>
          <p:nvSpPr>
            <p:cNvPr id="22" name="Rectangle 21">
              <a:extLst>
                <a:ext uri="{FF2B5EF4-FFF2-40B4-BE49-F238E27FC236}">
                  <a16:creationId xmlns:a16="http://schemas.microsoft.com/office/drawing/2014/main" id="{38341715-06BC-4CBF-9722-D605FBCADE2A}"/>
                </a:ext>
              </a:extLst>
            </p:cNvPr>
            <p:cNvSpPr/>
            <p:nvPr/>
          </p:nvSpPr>
          <p:spPr>
            <a:xfrm>
              <a:off x="6382013" y="3574050"/>
              <a:ext cx="2360414" cy="646331"/>
            </a:xfrm>
            <a:prstGeom prst="rect">
              <a:avLst/>
            </a:prstGeom>
          </p:spPr>
          <p:txBody>
            <a:bodyPr wrap="square">
              <a:spAutoFit/>
            </a:bodyPr>
            <a:lstStyle/>
            <a:p>
              <a:pPr marL="0" lvl="1" algn="ctr" defTabSz="457200">
                <a:spcBef>
                  <a:spcPts val="0"/>
                </a:spcBef>
                <a:spcAft>
                  <a:spcPts val="1200"/>
                </a:spcAft>
                <a:buClr>
                  <a:srgbClr val="5781C1"/>
                </a:buClr>
                <a:buSzPct val="80000"/>
                <a:defRPr/>
              </a:pPr>
              <a:r>
                <a:rPr lang="en-GB" sz="1200" kern="0" dirty="0">
                  <a:solidFill>
                    <a:schemeClr val="bg1">
                      <a:lumMod val="50000"/>
                    </a:schemeClr>
                  </a:solidFill>
                  <a:latin typeface="Arial" pitchFamily="34" charset="0"/>
                  <a:cs typeface="Arial" pitchFamily="34" charset="0"/>
                </a:rPr>
                <a:t>Draw your UBGPP later in retirement or leave the proceeds to your beneficiaries</a:t>
              </a:r>
            </a:p>
          </p:txBody>
        </p:sp>
        <p:sp>
          <p:nvSpPr>
            <p:cNvPr id="23" name="Rectangle 22">
              <a:extLst>
                <a:ext uri="{FF2B5EF4-FFF2-40B4-BE49-F238E27FC236}">
                  <a16:creationId xmlns:a16="http://schemas.microsoft.com/office/drawing/2014/main" id="{919FF00B-5C84-4309-B7DE-39ADF770818A}"/>
                </a:ext>
              </a:extLst>
            </p:cNvPr>
            <p:cNvSpPr/>
            <p:nvPr/>
          </p:nvSpPr>
          <p:spPr>
            <a:xfrm>
              <a:off x="6538541" y="3038265"/>
              <a:ext cx="2047355" cy="338554"/>
            </a:xfrm>
            <a:prstGeom prst="rect">
              <a:avLst/>
            </a:prstGeom>
          </p:spPr>
          <p:txBody>
            <a:bodyPr wrap="none">
              <a:spAutoFit/>
            </a:bodyPr>
            <a:lstStyle/>
            <a:p>
              <a:r>
                <a:rPr lang="en-GB" sz="1600" b="1" kern="0" dirty="0">
                  <a:solidFill>
                    <a:srgbClr val="B1B66E"/>
                  </a:solidFill>
                  <a:latin typeface="Arial" pitchFamily="34" charset="0"/>
                  <a:cs typeface="Arial" pitchFamily="34" charset="0"/>
                </a:rPr>
                <a:t> Later in retirement</a:t>
              </a:r>
              <a:endParaRPr lang="en-GB" sz="1600" b="1" dirty="0">
                <a:solidFill>
                  <a:srgbClr val="B1B66E"/>
                </a:solidFill>
              </a:endParaRPr>
            </a:p>
          </p:txBody>
        </p:sp>
      </p:grpSp>
    </p:spTree>
    <p:extLst>
      <p:ext uri="{BB962C8B-B14F-4D97-AF65-F5344CB8AC3E}">
        <p14:creationId xmlns:p14="http://schemas.microsoft.com/office/powerpoint/2010/main" val="93973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B6625-CCB4-4B5D-9C4C-FA819D22F867}"/>
              </a:ext>
            </a:extLst>
          </p:cNvPr>
          <p:cNvSpPr>
            <a:spLocks noGrp="1"/>
          </p:cNvSpPr>
          <p:nvPr>
            <p:ph type="title"/>
          </p:nvPr>
        </p:nvSpPr>
        <p:spPr/>
        <p:txBody>
          <a:bodyPr/>
          <a:lstStyle/>
          <a:p>
            <a:r>
              <a:rPr lang="en-GB" dirty="0"/>
              <a:t>Aims of today’s session</a:t>
            </a:r>
          </a:p>
        </p:txBody>
      </p:sp>
      <p:sp>
        <p:nvSpPr>
          <p:cNvPr id="3" name="Content Placeholder 2">
            <a:extLst>
              <a:ext uri="{FF2B5EF4-FFF2-40B4-BE49-F238E27FC236}">
                <a16:creationId xmlns:a16="http://schemas.microsoft.com/office/drawing/2014/main" id="{4AD19DAA-3FDE-42B1-8D92-B99F60066140}"/>
              </a:ext>
            </a:extLst>
          </p:cNvPr>
          <p:cNvSpPr>
            <a:spLocks noGrp="1"/>
          </p:cNvSpPr>
          <p:nvPr>
            <p:ph idx="1"/>
          </p:nvPr>
        </p:nvSpPr>
        <p:spPr/>
        <p:txBody>
          <a:bodyPr/>
          <a:lstStyle/>
          <a:p>
            <a:endParaRPr lang="en-GB" dirty="0"/>
          </a:p>
          <a:p>
            <a:r>
              <a:rPr lang="en-GB" sz="1800" dirty="0"/>
              <a:t>Help you understand what’s changing</a:t>
            </a:r>
          </a:p>
          <a:p>
            <a:r>
              <a:rPr lang="en-GB" sz="1800" dirty="0"/>
              <a:t>Look at how UBPAS will change</a:t>
            </a:r>
          </a:p>
          <a:p>
            <a:r>
              <a:rPr lang="en-GB" sz="1800" dirty="0"/>
              <a:t>How the new scheme will run from January 2020</a:t>
            </a:r>
          </a:p>
          <a:p>
            <a:r>
              <a:rPr lang="en-GB" sz="1800" dirty="0"/>
              <a:t>How you can take your benefits from both schemes</a:t>
            </a:r>
          </a:p>
          <a:p>
            <a:r>
              <a:rPr lang="en-GB" sz="1800" dirty="0"/>
              <a:t>Answer any questions</a:t>
            </a: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2238493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9AABE-37EC-4C35-9C74-E6512742A979}"/>
              </a:ext>
            </a:extLst>
          </p:cNvPr>
          <p:cNvSpPr>
            <a:spLocks noGrp="1"/>
          </p:cNvSpPr>
          <p:nvPr>
            <p:ph type="title"/>
          </p:nvPr>
        </p:nvSpPr>
        <p:spPr/>
        <p:txBody>
          <a:bodyPr/>
          <a:lstStyle/>
          <a:p>
            <a:r>
              <a:rPr lang="en-GB" dirty="0"/>
              <a:t>Taking your UBGPP savings: ‘cashing out’</a:t>
            </a:r>
          </a:p>
        </p:txBody>
      </p:sp>
      <p:grpSp>
        <p:nvGrpSpPr>
          <p:cNvPr id="4" name="Group 3">
            <a:extLst>
              <a:ext uri="{FF2B5EF4-FFF2-40B4-BE49-F238E27FC236}">
                <a16:creationId xmlns:a16="http://schemas.microsoft.com/office/drawing/2014/main" id="{84490BD2-5127-4470-B07B-58956BD09B80}"/>
              </a:ext>
            </a:extLst>
          </p:cNvPr>
          <p:cNvGrpSpPr/>
          <p:nvPr/>
        </p:nvGrpSpPr>
        <p:grpSpPr>
          <a:xfrm>
            <a:off x="3132000" y="2741689"/>
            <a:ext cx="2880000" cy="2880000"/>
            <a:chOff x="3132000" y="1973942"/>
            <a:chExt cx="2880000" cy="2880000"/>
          </a:xfrm>
          <a:scene3d>
            <a:camera prst="perspectiveRelaxed">
              <a:rot lat="17700000" lon="0" rev="0"/>
            </a:camera>
            <a:lightRig rig="harsh" dir="t"/>
          </a:scene3d>
        </p:grpSpPr>
        <p:sp>
          <p:nvSpPr>
            <p:cNvPr id="5" name="Freeform 147">
              <a:extLst>
                <a:ext uri="{FF2B5EF4-FFF2-40B4-BE49-F238E27FC236}">
                  <a16:creationId xmlns:a16="http://schemas.microsoft.com/office/drawing/2014/main" id="{60CB9CA5-1B52-4D48-8002-83E7CD5C4AFD}"/>
                </a:ext>
              </a:extLst>
            </p:cNvPr>
            <p:cNvSpPr/>
            <p:nvPr/>
          </p:nvSpPr>
          <p:spPr>
            <a:xfrm>
              <a:off x="4572000" y="1973942"/>
              <a:ext cx="1440000" cy="1440000"/>
            </a:xfrm>
            <a:custGeom>
              <a:avLst/>
              <a:gdLst>
                <a:gd name="connsiteX0" fmla="*/ 0 w 1440000"/>
                <a:gd name="connsiteY0" fmla="*/ 0 h 1440000"/>
                <a:gd name="connsiteX1" fmla="*/ 1440000 w 1440000"/>
                <a:gd name="connsiteY1" fmla="*/ 144000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cubicBezTo>
                    <a:pt x="795290" y="0"/>
                    <a:pt x="1440000" y="644710"/>
                    <a:pt x="1440000" y="1440000"/>
                  </a:cubicBezTo>
                  <a:lnTo>
                    <a:pt x="0" y="1440000"/>
                  </a:lnTo>
                  <a:close/>
                </a:path>
              </a:pathLst>
            </a:custGeom>
            <a:solidFill>
              <a:srgbClr val="7DC202"/>
            </a:solidFill>
            <a:ln>
              <a:noFill/>
            </a:ln>
            <a:effectLst/>
            <a:sp3d z="171450" extrusionH="317500"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Pie 150">
              <a:extLst>
                <a:ext uri="{FF2B5EF4-FFF2-40B4-BE49-F238E27FC236}">
                  <a16:creationId xmlns:a16="http://schemas.microsoft.com/office/drawing/2014/main" id="{2EA81750-5409-40B8-8F36-CCF91A8BA0E4}"/>
                </a:ext>
              </a:extLst>
            </p:cNvPr>
            <p:cNvSpPr/>
            <p:nvPr/>
          </p:nvSpPr>
          <p:spPr>
            <a:xfrm>
              <a:off x="3132000" y="1973942"/>
              <a:ext cx="2880000" cy="2880000"/>
            </a:xfrm>
            <a:prstGeom prst="pie">
              <a:avLst/>
            </a:prstGeom>
            <a:ln>
              <a:noFill/>
            </a:ln>
            <a:effectLst/>
            <a:sp3d extrusionH="317500"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7185814F-A558-40D2-9DD8-AA463AC371C3}"/>
              </a:ext>
            </a:extLst>
          </p:cNvPr>
          <p:cNvGrpSpPr/>
          <p:nvPr/>
        </p:nvGrpSpPr>
        <p:grpSpPr>
          <a:xfrm>
            <a:off x="5265500" y="3308124"/>
            <a:ext cx="1651495" cy="514541"/>
            <a:chOff x="5265500" y="2540377"/>
            <a:chExt cx="1651495" cy="514541"/>
          </a:xfrm>
        </p:grpSpPr>
        <p:grpSp>
          <p:nvGrpSpPr>
            <p:cNvPr id="8" name="Group 7">
              <a:extLst>
                <a:ext uri="{FF2B5EF4-FFF2-40B4-BE49-F238E27FC236}">
                  <a16:creationId xmlns:a16="http://schemas.microsoft.com/office/drawing/2014/main" id="{26EBA990-59F9-444D-AC1A-6E3459D33A01}"/>
                </a:ext>
              </a:extLst>
            </p:cNvPr>
            <p:cNvGrpSpPr/>
            <p:nvPr/>
          </p:nvGrpSpPr>
          <p:grpSpPr>
            <a:xfrm>
              <a:off x="5292000" y="2583544"/>
              <a:ext cx="1567542" cy="449942"/>
              <a:chOff x="5292000" y="2583544"/>
              <a:chExt cx="1567542" cy="449942"/>
            </a:xfrm>
          </p:grpSpPr>
          <p:cxnSp>
            <p:nvCxnSpPr>
              <p:cNvPr id="11" name="Straight Connector 10">
                <a:extLst>
                  <a:ext uri="{FF2B5EF4-FFF2-40B4-BE49-F238E27FC236}">
                    <a16:creationId xmlns:a16="http://schemas.microsoft.com/office/drawing/2014/main" id="{1C62A481-9784-4936-B33F-BFDC429200A9}"/>
                  </a:ext>
                </a:extLst>
              </p:cNvPr>
              <p:cNvCxnSpPr/>
              <p:nvPr/>
            </p:nvCxnSpPr>
            <p:spPr>
              <a:xfrm flipV="1">
                <a:off x="5306286" y="2583544"/>
                <a:ext cx="0" cy="449942"/>
              </a:xfrm>
              <a:prstGeom prst="line">
                <a:avLst/>
              </a:prstGeom>
              <a:ln w="28575">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4451086-75DC-4845-8BF6-3435A5C55E3F}"/>
                  </a:ext>
                </a:extLst>
              </p:cNvPr>
              <p:cNvCxnSpPr/>
              <p:nvPr/>
            </p:nvCxnSpPr>
            <p:spPr>
              <a:xfrm>
                <a:off x="5292000" y="2585020"/>
                <a:ext cx="1567542" cy="0"/>
              </a:xfrm>
              <a:prstGeom prst="line">
                <a:avLst/>
              </a:prstGeom>
              <a:ln w="28575">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grpSp>
        <p:sp>
          <p:nvSpPr>
            <p:cNvPr id="9" name="Oval 8">
              <a:extLst>
                <a:ext uri="{FF2B5EF4-FFF2-40B4-BE49-F238E27FC236}">
                  <a16:creationId xmlns:a16="http://schemas.microsoft.com/office/drawing/2014/main" id="{938F6728-1721-4855-A1DC-3FA68E8C69D1}"/>
                </a:ext>
              </a:extLst>
            </p:cNvPr>
            <p:cNvSpPr/>
            <p:nvPr/>
          </p:nvSpPr>
          <p:spPr>
            <a:xfrm>
              <a:off x="5265500" y="2968584"/>
              <a:ext cx="86334" cy="86334"/>
            </a:xfrm>
            <a:prstGeom prst="ellipse">
              <a:avLst/>
            </a:prstGeom>
            <a:solidFill>
              <a:srgbClr val="EEECE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Oval 9">
              <a:extLst>
                <a:ext uri="{FF2B5EF4-FFF2-40B4-BE49-F238E27FC236}">
                  <a16:creationId xmlns:a16="http://schemas.microsoft.com/office/drawing/2014/main" id="{942420E3-A25A-467F-9680-3BBB50A20C46}"/>
                </a:ext>
              </a:extLst>
            </p:cNvPr>
            <p:cNvSpPr/>
            <p:nvPr/>
          </p:nvSpPr>
          <p:spPr>
            <a:xfrm>
              <a:off x="6830661" y="2540377"/>
              <a:ext cx="86334" cy="86334"/>
            </a:xfrm>
            <a:prstGeom prst="ellipse">
              <a:avLst/>
            </a:prstGeom>
            <a:solidFill>
              <a:srgbClr val="EEECE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BCBC356C-FDFB-40A5-8097-214A63B3ABFB}"/>
              </a:ext>
            </a:extLst>
          </p:cNvPr>
          <p:cNvGrpSpPr/>
          <p:nvPr/>
        </p:nvGrpSpPr>
        <p:grpSpPr>
          <a:xfrm flipH="1" flipV="1">
            <a:off x="2920505" y="5107148"/>
            <a:ext cx="1651495" cy="514541"/>
            <a:chOff x="5265500" y="2540377"/>
            <a:chExt cx="1651495" cy="514541"/>
          </a:xfrm>
        </p:grpSpPr>
        <p:grpSp>
          <p:nvGrpSpPr>
            <p:cNvPr id="14" name="Group 13">
              <a:extLst>
                <a:ext uri="{FF2B5EF4-FFF2-40B4-BE49-F238E27FC236}">
                  <a16:creationId xmlns:a16="http://schemas.microsoft.com/office/drawing/2014/main" id="{094FCB34-195A-4E78-9572-07E2E78276A4}"/>
                </a:ext>
              </a:extLst>
            </p:cNvPr>
            <p:cNvGrpSpPr/>
            <p:nvPr/>
          </p:nvGrpSpPr>
          <p:grpSpPr>
            <a:xfrm>
              <a:off x="5292000" y="2583544"/>
              <a:ext cx="1567542" cy="449942"/>
              <a:chOff x="5292000" y="2583544"/>
              <a:chExt cx="1567542" cy="449942"/>
            </a:xfrm>
          </p:grpSpPr>
          <p:cxnSp>
            <p:nvCxnSpPr>
              <p:cNvPr id="17" name="Straight Connector 16">
                <a:extLst>
                  <a:ext uri="{FF2B5EF4-FFF2-40B4-BE49-F238E27FC236}">
                    <a16:creationId xmlns:a16="http://schemas.microsoft.com/office/drawing/2014/main" id="{4283E5D9-472F-467A-B208-9B6DFB2B6011}"/>
                  </a:ext>
                </a:extLst>
              </p:cNvPr>
              <p:cNvCxnSpPr/>
              <p:nvPr/>
            </p:nvCxnSpPr>
            <p:spPr>
              <a:xfrm flipV="1">
                <a:off x="5306286" y="2583544"/>
                <a:ext cx="0" cy="449942"/>
              </a:xfrm>
              <a:prstGeom prst="line">
                <a:avLst/>
              </a:prstGeom>
              <a:ln w="28575">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FC68EEE-7F47-42AD-A767-DAF8F67057D9}"/>
                  </a:ext>
                </a:extLst>
              </p:cNvPr>
              <p:cNvCxnSpPr/>
              <p:nvPr/>
            </p:nvCxnSpPr>
            <p:spPr>
              <a:xfrm>
                <a:off x="5292000" y="2585020"/>
                <a:ext cx="1567542" cy="0"/>
              </a:xfrm>
              <a:prstGeom prst="line">
                <a:avLst/>
              </a:prstGeom>
              <a:ln w="28575">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grpSp>
        <p:sp>
          <p:nvSpPr>
            <p:cNvPr id="15" name="Oval 14">
              <a:extLst>
                <a:ext uri="{FF2B5EF4-FFF2-40B4-BE49-F238E27FC236}">
                  <a16:creationId xmlns:a16="http://schemas.microsoft.com/office/drawing/2014/main" id="{FA0D925D-1D32-4950-9206-980ED71A908E}"/>
                </a:ext>
              </a:extLst>
            </p:cNvPr>
            <p:cNvSpPr/>
            <p:nvPr/>
          </p:nvSpPr>
          <p:spPr>
            <a:xfrm>
              <a:off x="5265500" y="2968584"/>
              <a:ext cx="86334" cy="86334"/>
            </a:xfrm>
            <a:prstGeom prst="ellipse">
              <a:avLst/>
            </a:prstGeom>
            <a:solidFill>
              <a:srgbClr val="EEECE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Oval 15">
              <a:extLst>
                <a:ext uri="{FF2B5EF4-FFF2-40B4-BE49-F238E27FC236}">
                  <a16:creationId xmlns:a16="http://schemas.microsoft.com/office/drawing/2014/main" id="{E4BDF67F-4104-46B4-8E80-9BF2B2F6A48F}"/>
                </a:ext>
              </a:extLst>
            </p:cNvPr>
            <p:cNvSpPr/>
            <p:nvPr/>
          </p:nvSpPr>
          <p:spPr>
            <a:xfrm>
              <a:off x="6830661" y="2540377"/>
              <a:ext cx="86334" cy="86334"/>
            </a:xfrm>
            <a:prstGeom prst="ellipse">
              <a:avLst/>
            </a:prstGeom>
            <a:solidFill>
              <a:srgbClr val="EEECE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9" name="Group 18">
            <a:extLst>
              <a:ext uri="{FF2B5EF4-FFF2-40B4-BE49-F238E27FC236}">
                <a16:creationId xmlns:a16="http://schemas.microsoft.com/office/drawing/2014/main" id="{E8D10FFE-E9F9-474C-8A24-CF8CBAE5A34A}"/>
              </a:ext>
            </a:extLst>
          </p:cNvPr>
          <p:cNvGrpSpPr/>
          <p:nvPr/>
        </p:nvGrpSpPr>
        <p:grpSpPr>
          <a:xfrm>
            <a:off x="6442749" y="3123458"/>
            <a:ext cx="1818126" cy="662040"/>
            <a:chOff x="6442749" y="2355711"/>
            <a:chExt cx="1818126" cy="662040"/>
          </a:xfrm>
        </p:grpSpPr>
        <p:sp>
          <p:nvSpPr>
            <p:cNvPr id="20" name="Rectangle 19">
              <a:extLst>
                <a:ext uri="{FF2B5EF4-FFF2-40B4-BE49-F238E27FC236}">
                  <a16:creationId xmlns:a16="http://schemas.microsoft.com/office/drawing/2014/main" id="{2E12370B-75F2-4DFE-B0C0-9645AAF8066B}"/>
                </a:ext>
              </a:extLst>
            </p:cNvPr>
            <p:cNvSpPr/>
            <p:nvPr/>
          </p:nvSpPr>
          <p:spPr>
            <a:xfrm>
              <a:off x="7128834" y="2355711"/>
              <a:ext cx="646331"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b="1" i="0" u="none" strike="noStrike" kern="0" cap="none" spc="0" normalizeH="0" baseline="0" noProof="0" dirty="0">
                  <a:ln>
                    <a:noFill/>
                  </a:ln>
                  <a:solidFill>
                    <a:srgbClr val="7DAE22"/>
                  </a:solidFill>
                  <a:effectLst/>
                  <a:uLnTx/>
                  <a:uFillTx/>
                  <a:latin typeface="Arial" pitchFamily="34" charset="0"/>
                  <a:ea typeface="+mn-ea"/>
                  <a:cs typeface="Arial" pitchFamily="34" charset="0"/>
                </a:rPr>
                <a:t>25%</a:t>
              </a:r>
              <a:endParaRPr kumimoji="0" lang="en-GB" b="1" i="0" u="none" strike="noStrike" kern="1200" cap="none" spc="0" normalizeH="0" baseline="0" noProof="0" dirty="0">
                <a:ln>
                  <a:noFill/>
                </a:ln>
                <a:solidFill>
                  <a:srgbClr val="7DAE22"/>
                </a:solidFill>
                <a:effectLst/>
                <a:uLnTx/>
                <a:uFillTx/>
                <a:latin typeface="Futura Medium"/>
                <a:ea typeface="+mn-ea"/>
                <a:cs typeface="Times New Roman" pitchFamily="18" charset="0"/>
              </a:endParaRPr>
            </a:p>
          </p:txBody>
        </p:sp>
        <p:sp>
          <p:nvSpPr>
            <p:cNvPr id="21" name="Rectangle 20">
              <a:extLst>
                <a:ext uri="{FF2B5EF4-FFF2-40B4-BE49-F238E27FC236}">
                  <a16:creationId xmlns:a16="http://schemas.microsoft.com/office/drawing/2014/main" id="{42C81D6E-24FE-45A0-9D2A-16DC1ECC4AE3}"/>
                </a:ext>
              </a:extLst>
            </p:cNvPr>
            <p:cNvSpPr/>
            <p:nvPr/>
          </p:nvSpPr>
          <p:spPr>
            <a:xfrm>
              <a:off x="6442749" y="2679197"/>
              <a:ext cx="1818126"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chemeClr val="bg1">
                      <a:lumMod val="50000"/>
                    </a:schemeClr>
                  </a:solidFill>
                  <a:effectLst/>
                  <a:uLnTx/>
                  <a:uFillTx/>
                  <a:latin typeface="Arial" pitchFamily="34" charset="0"/>
                  <a:ea typeface="+mn-ea"/>
                  <a:cs typeface="Arial" pitchFamily="34" charset="0"/>
                </a:rPr>
                <a:t>tax free lump sum</a:t>
              </a:r>
              <a:endParaRPr kumimoji="0" lang="en-GB" sz="1600" b="0" i="0" u="none" strike="noStrike" kern="1200" cap="none" spc="0" normalizeH="0" baseline="0" noProof="0" dirty="0">
                <a:ln>
                  <a:noFill/>
                </a:ln>
                <a:solidFill>
                  <a:schemeClr val="bg1">
                    <a:lumMod val="50000"/>
                  </a:schemeClr>
                </a:solidFill>
                <a:effectLst/>
                <a:uLnTx/>
                <a:uFillTx/>
                <a:latin typeface="Futura Medium"/>
                <a:ea typeface="+mn-ea"/>
                <a:cs typeface="Times New Roman" pitchFamily="18" charset="0"/>
              </a:endParaRPr>
            </a:p>
          </p:txBody>
        </p:sp>
      </p:grpSp>
      <p:grpSp>
        <p:nvGrpSpPr>
          <p:cNvPr id="22" name="Group 21">
            <a:extLst>
              <a:ext uri="{FF2B5EF4-FFF2-40B4-BE49-F238E27FC236}">
                <a16:creationId xmlns:a16="http://schemas.microsoft.com/office/drawing/2014/main" id="{ABECF011-89B9-4B39-99A2-FFC3AE57243A}"/>
              </a:ext>
            </a:extLst>
          </p:cNvPr>
          <p:cNvGrpSpPr/>
          <p:nvPr/>
        </p:nvGrpSpPr>
        <p:grpSpPr>
          <a:xfrm>
            <a:off x="1499859" y="5353551"/>
            <a:ext cx="1859805" cy="731444"/>
            <a:chOff x="1499859" y="4585804"/>
            <a:chExt cx="1859805" cy="731444"/>
          </a:xfrm>
        </p:grpSpPr>
        <p:sp>
          <p:nvSpPr>
            <p:cNvPr id="23" name="Rectangle 22">
              <a:extLst>
                <a:ext uri="{FF2B5EF4-FFF2-40B4-BE49-F238E27FC236}">
                  <a16:creationId xmlns:a16="http://schemas.microsoft.com/office/drawing/2014/main" id="{5A0ADA9A-CB4A-4922-A5FB-6584439D37DA}"/>
                </a:ext>
              </a:extLst>
            </p:cNvPr>
            <p:cNvSpPr/>
            <p:nvPr/>
          </p:nvSpPr>
          <p:spPr>
            <a:xfrm>
              <a:off x="2160297" y="4585804"/>
              <a:ext cx="646331"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b="1" i="0" u="none" strike="noStrike" kern="0" cap="none" spc="0" normalizeH="0" baseline="0" noProof="0" dirty="0">
                  <a:ln>
                    <a:noFill/>
                  </a:ln>
                  <a:solidFill>
                    <a:srgbClr val="567CAA"/>
                  </a:solidFill>
                  <a:effectLst/>
                  <a:uLnTx/>
                  <a:uFillTx/>
                  <a:latin typeface="Arial" pitchFamily="34" charset="0"/>
                  <a:ea typeface="+mn-ea"/>
                  <a:cs typeface="Arial" pitchFamily="34" charset="0"/>
                </a:rPr>
                <a:t>75%</a:t>
              </a:r>
              <a:endParaRPr kumimoji="0" lang="en-GB" b="1" i="0" u="none" strike="noStrike" kern="1200" cap="none" spc="0" normalizeH="0" baseline="0" noProof="0" dirty="0">
                <a:ln>
                  <a:noFill/>
                </a:ln>
                <a:solidFill>
                  <a:srgbClr val="567CAA"/>
                </a:solidFill>
                <a:effectLst/>
                <a:uLnTx/>
                <a:uFillTx/>
                <a:latin typeface="Futura Medium"/>
                <a:ea typeface="+mn-ea"/>
                <a:cs typeface="Times New Roman" pitchFamily="18" charset="0"/>
              </a:endParaRPr>
            </a:p>
          </p:txBody>
        </p:sp>
        <p:sp>
          <p:nvSpPr>
            <p:cNvPr id="24" name="Rectangle 23">
              <a:extLst>
                <a:ext uri="{FF2B5EF4-FFF2-40B4-BE49-F238E27FC236}">
                  <a16:creationId xmlns:a16="http://schemas.microsoft.com/office/drawing/2014/main" id="{A4895B2C-AB36-4137-B4D0-C9DA01A5F9C2}"/>
                </a:ext>
              </a:extLst>
            </p:cNvPr>
            <p:cNvSpPr/>
            <p:nvPr/>
          </p:nvSpPr>
          <p:spPr>
            <a:xfrm>
              <a:off x="1499859" y="4978694"/>
              <a:ext cx="1859805"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chemeClr val="bg1">
                      <a:lumMod val="50000"/>
                    </a:schemeClr>
                  </a:solidFill>
                  <a:effectLst/>
                  <a:uLnTx/>
                  <a:uFillTx/>
                  <a:latin typeface="Arial" pitchFamily="34" charset="0"/>
                  <a:ea typeface="+mn-ea"/>
                  <a:cs typeface="Arial" pitchFamily="34" charset="0"/>
                </a:rPr>
                <a:t>Taxable lump sum</a:t>
              </a:r>
              <a:endParaRPr kumimoji="0" lang="en-GB" sz="1600" b="0" i="0" u="none" strike="noStrike" kern="1200" cap="none" spc="0" normalizeH="0" baseline="0" noProof="0" dirty="0">
                <a:ln>
                  <a:noFill/>
                </a:ln>
                <a:solidFill>
                  <a:schemeClr val="bg1">
                    <a:lumMod val="50000"/>
                  </a:schemeClr>
                </a:solidFill>
                <a:effectLst/>
                <a:uLnTx/>
                <a:uFillTx/>
                <a:latin typeface="Futura Medium"/>
                <a:ea typeface="+mn-ea"/>
                <a:cs typeface="Times New Roman" pitchFamily="18" charset="0"/>
              </a:endParaRPr>
            </a:p>
          </p:txBody>
        </p:sp>
      </p:grpSp>
    </p:spTree>
    <p:extLst>
      <p:ext uri="{BB962C8B-B14F-4D97-AF65-F5344CB8AC3E}">
        <p14:creationId xmlns:p14="http://schemas.microsoft.com/office/powerpoint/2010/main" val="73122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9AABE-37EC-4C35-9C74-E6512742A979}"/>
              </a:ext>
            </a:extLst>
          </p:cNvPr>
          <p:cNvSpPr>
            <a:spLocks noGrp="1"/>
          </p:cNvSpPr>
          <p:nvPr>
            <p:ph type="title"/>
          </p:nvPr>
        </p:nvSpPr>
        <p:spPr/>
        <p:txBody>
          <a:bodyPr/>
          <a:lstStyle/>
          <a:p>
            <a:r>
              <a:rPr lang="en-GB" dirty="0"/>
              <a:t>Taking your UBGPP savings: ‘drawdown’</a:t>
            </a:r>
          </a:p>
        </p:txBody>
      </p:sp>
      <p:grpSp>
        <p:nvGrpSpPr>
          <p:cNvPr id="56" name="Group 55">
            <a:extLst>
              <a:ext uri="{FF2B5EF4-FFF2-40B4-BE49-F238E27FC236}">
                <a16:creationId xmlns:a16="http://schemas.microsoft.com/office/drawing/2014/main" id="{83A5A67F-7472-45F6-A913-13FD6377EBB3}"/>
              </a:ext>
            </a:extLst>
          </p:cNvPr>
          <p:cNvGrpSpPr/>
          <p:nvPr/>
        </p:nvGrpSpPr>
        <p:grpSpPr>
          <a:xfrm>
            <a:off x="418744" y="2353504"/>
            <a:ext cx="8608971" cy="3812301"/>
            <a:chOff x="292593" y="1973942"/>
            <a:chExt cx="8608971" cy="3812301"/>
          </a:xfrm>
        </p:grpSpPr>
        <p:grpSp>
          <p:nvGrpSpPr>
            <p:cNvPr id="26" name="Group 25">
              <a:extLst>
                <a:ext uri="{FF2B5EF4-FFF2-40B4-BE49-F238E27FC236}">
                  <a16:creationId xmlns:a16="http://schemas.microsoft.com/office/drawing/2014/main" id="{76E8E229-5D6B-47C2-BD17-4F0384B63A52}"/>
                </a:ext>
              </a:extLst>
            </p:cNvPr>
            <p:cNvGrpSpPr/>
            <p:nvPr/>
          </p:nvGrpSpPr>
          <p:grpSpPr>
            <a:xfrm>
              <a:off x="3132000" y="1973942"/>
              <a:ext cx="2880000" cy="2880000"/>
              <a:chOff x="3132000" y="1973942"/>
              <a:chExt cx="2880000" cy="2880000"/>
            </a:xfrm>
            <a:scene3d>
              <a:camera prst="perspectiveRelaxed">
                <a:rot lat="17700000" lon="0" rev="0"/>
              </a:camera>
              <a:lightRig rig="harsh" dir="t"/>
            </a:scene3d>
          </p:grpSpPr>
          <p:sp>
            <p:nvSpPr>
              <p:cNvPr id="27" name="Freeform 15">
                <a:extLst>
                  <a:ext uri="{FF2B5EF4-FFF2-40B4-BE49-F238E27FC236}">
                    <a16:creationId xmlns:a16="http://schemas.microsoft.com/office/drawing/2014/main" id="{683A9ABD-8146-4783-8D57-DEF16382BA58}"/>
                  </a:ext>
                </a:extLst>
              </p:cNvPr>
              <p:cNvSpPr/>
              <p:nvPr/>
            </p:nvSpPr>
            <p:spPr>
              <a:xfrm>
                <a:off x="3132000" y="1973942"/>
                <a:ext cx="2880000" cy="2880000"/>
              </a:xfrm>
              <a:custGeom>
                <a:avLst/>
                <a:gdLst>
                  <a:gd name="connsiteX0" fmla="*/ 1440000 w 2880000"/>
                  <a:gd name="connsiteY0" fmla="*/ 1440000 h 2880000"/>
                  <a:gd name="connsiteX1" fmla="*/ 2880000 w 2880000"/>
                  <a:gd name="connsiteY1" fmla="*/ 1440000 h 2880000"/>
                  <a:gd name="connsiteX2" fmla="*/ 1440000 w 2880000"/>
                  <a:gd name="connsiteY2" fmla="*/ 2880000 h 2880000"/>
                  <a:gd name="connsiteX3" fmla="*/ 753611 w 2880000"/>
                  <a:gd name="connsiteY3" fmla="*/ 2706200 h 2880000"/>
                  <a:gd name="connsiteX4" fmla="*/ 699169 w 2880000"/>
                  <a:gd name="connsiteY4" fmla="*/ 2673126 h 2880000"/>
                  <a:gd name="connsiteX5" fmla="*/ 1440000 w 2880000"/>
                  <a:gd name="connsiteY5" fmla="*/ 0 h 2880000"/>
                  <a:gd name="connsiteX6" fmla="*/ 1440000 w 2880000"/>
                  <a:gd name="connsiteY6" fmla="*/ 1440000 h 2880000"/>
                  <a:gd name="connsiteX7" fmla="*/ 530347 w 2880000"/>
                  <a:gd name="connsiteY7" fmla="*/ 2555901 h 2880000"/>
                  <a:gd name="connsiteX8" fmla="*/ 524026 w 2880000"/>
                  <a:gd name="connsiteY8" fmla="*/ 2551174 h 2880000"/>
                  <a:gd name="connsiteX9" fmla="*/ 0 w 2880000"/>
                  <a:gd name="connsiteY9" fmla="*/ 1440000 h 2880000"/>
                  <a:gd name="connsiteX10" fmla="*/ 1440000 w 2880000"/>
                  <a:gd name="connsiteY10" fmla="*/ 0 h 28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0000" h="2880000">
                    <a:moveTo>
                      <a:pt x="1440000" y="1440000"/>
                    </a:moveTo>
                    <a:lnTo>
                      <a:pt x="2880000" y="1440000"/>
                    </a:lnTo>
                    <a:cubicBezTo>
                      <a:pt x="2880000" y="2235290"/>
                      <a:pt x="2235290" y="2880000"/>
                      <a:pt x="1440000" y="2880000"/>
                    </a:cubicBezTo>
                    <a:cubicBezTo>
                      <a:pt x="1191472" y="2880000"/>
                      <a:pt x="957649" y="2817040"/>
                      <a:pt x="753611" y="2706200"/>
                    </a:cubicBezTo>
                    <a:lnTo>
                      <a:pt x="699169" y="2673126"/>
                    </a:lnTo>
                    <a:close/>
                    <a:moveTo>
                      <a:pt x="1440000" y="0"/>
                    </a:moveTo>
                    <a:lnTo>
                      <a:pt x="1440000" y="1440000"/>
                    </a:lnTo>
                    <a:lnTo>
                      <a:pt x="530347" y="2555901"/>
                    </a:lnTo>
                    <a:lnTo>
                      <a:pt x="524026" y="2551174"/>
                    </a:lnTo>
                    <a:cubicBezTo>
                      <a:pt x="203990" y="2287057"/>
                      <a:pt x="0" y="1887351"/>
                      <a:pt x="0" y="1440000"/>
                    </a:cubicBezTo>
                    <a:cubicBezTo>
                      <a:pt x="0" y="644710"/>
                      <a:pt x="644710" y="0"/>
                      <a:pt x="1440000" y="0"/>
                    </a:cubicBezTo>
                    <a:close/>
                  </a:path>
                </a:pathLst>
              </a:custGeom>
              <a:ln>
                <a:noFill/>
              </a:ln>
              <a:effectLst/>
              <a:sp3d extrusionH="317500"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28" name="Pie 3">
                <a:extLst>
                  <a:ext uri="{FF2B5EF4-FFF2-40B4-BE49-F238E27FC236}">
                    <a16:creationId xmlns:a16="http://schemas.microsoft.com/office/drawing/2014/main" id="{323E55BE-D39D-426B-AE6D-7349B2859E16}"/>
                  </a:ext>
                </a:extLst>
              </p:cNvPr>
              <p:cNvSpPr/>
              <p:nvPr/>
            </p:nvSpPr>
            <p:spPr>
              <a:xfrm>
                <a:off x="3132000" y="1973942"/>
                <a:ext cx="2880000" cy="2880000"/>
              </a:xfrm>
              <a:prstGeom prst="pie">
                <a:avLst>
                  <a:gd name="adj1" fmla="val 7259784"/>
                  <a:gd name="adj2" fmla="val 7751163"/>
                </a:avLst>
              </a:prstGeom>
              <a:solidFill>
                <a:schemeClr val="bg2"/>
              </a:solidFill>
              <a:ln>
                <a:noFill/>
              </a:ln>
              <a:effectLst/>
              <a:sp3d z="114300" extrusionH="317500"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29" name="Freeform 9">
                <a:extLst>
                  <a:ext uri="{FF2B5EF4-FFF2-40B4-BE49-F238E27FC236}">
                    <a16:creationId xmlns:a16="http://schemas.microsoft.com/office/drawing/2014/main" id="{C7014ADB-DCA6-4AFE-8324-D66C1B0383F0}"/>
                  </a:ext>
                </a:extLst>
              </p:cNvPr>
              <p:cNvSpPr/>
              <p:nvPr/>
            </p:nvSpPr>
            <p:spPr>
              <a:xfrm>
                <a:off x="4572000" y="1973942"/>
                <a:ext cx="1440000" cy="1440000"/>
              </a:xfrm>
              <a:custGeom>
                <a:avLst/>
                <a:gdLst>
                  <a:gd name="connsiteX0" fmla="*/ 0 w 1440000"/>
                  <a:gd name="connsiteY0" fmla="*/ 0 h 1440000"/>
                  <a:gd name="connsiteX1" fmla="*/ 1440000 w 1440000"/>
                  <a:gd name="connsiteY1" fmla="*/ 144000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cubicBezTo>
                      <a:pt x="795290" y="0"/>
                      <a:pt x="1440000" y="644710"/>
                      <a:pt x="1440000" y="1440000"/>
                    </a:cubicBezTo>
                    <a:lnTo>
                      <a:pt x="0" y="1440000"/>
                    </a:lnTo>
                    <a:close/>
                  </a:path>
                </a:pathLst>
              </a:custGeom>
              <a:solidFill>
                <a:srgbClr val="7DC202"/>
              </a:solidFill>
              <a:ln>
                <a:noFill/>
              </a:ln>
              <a:effectLst/>
              <a:sp3d z="171450" extrusionH="317500"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grpSp>
        <p:grpSp>
          <p:nvGrpSpPr>
            <p:cNvPr id="30" name="Group 29">
              <a:extLst>
                <a:ext uri="{FF2B5EF4-FFF2-40B4-BE49-F238E27FC236}">
                  <a16:creationId xmlns:a16="http://schemas.microsoft.com/office/drawing/2014/main" id="{64D6E8A6-6AF3-4F7D-9016-B33C288CDDB4}"/>
                </a:ext>
              </a:extLst>
            </p:cNvPr>
            <p:cNvGrpSpPr/>
            <p:nvPr/>
          </p:nvGrpSpPr>
          <p:grpSpPr>
            <a:xfrm>
              <a:off x="5265500" y="2540377"/>
              <a:ext cx="1651495" cy="514541"/>
              <a:chOff x="5265500" y="2540377"/>
              <a:chExt cx="1651495" cy="514541"/>
            </a:xfrm>
          </p:grpSpPr>
          <p:grpSp>
            <p:nvGrpSpPr>
              <p:cNvPr id="31" name="Group 30">
                <a:extLst>
                  <a:ext uri="{FF2B5EF4-FFF2-40B4-BE49-F238E27FC236}">
                    <a16:creationId xmlns:a16="http://schemas.microsoft.com/office/drawing/2014/main" id="{52B846BF-8FCD-4C7F-BE34-4D4E70174273}"/>
                  </a:ext>
                </a:extLst>
              </p:cNvPr>
              <p:cNvGrpSpPr/>
              <p:nvPr/>
            </p:nvGrpSpPr>
            <p:grpSpPr>
              <a:xfrm>
                <a:off x="5292000" y="2583544"/>
                <a:ext cx="1567542" cy="449942"/>
                <a:chOff x="5292000" y="2583544"/>
                <a:chExt cx="1567542" cy="449942"/>
              </a:xfrm>
            </p:grpSpPr>
            <p:cxnSp>
              <p:nvCxnSpPr>
                <p:cNvPr id="34" name="Straight Connector 33">
                  <a:extLst>
                    <a:ext uri="{FF2B5EF4-FFF2-40B4-BE49-F238E27FC236}">
                      <a16:creationId xmlns:a16="http://schemas.microsoft.com/office/drawing/2014/main" id="{75FF6EF2-B190-477C-BEFA-2EFA3981CC6E}"/>
                    </a:ext>
                  </a:extLst>
                </p:cNvPr>
                <p:cNvCxnSpPr/>
                <p:nvPr/>
              </p:nvCxnSpPr>
              <p:spPr>
                <a:xfrm flipV="1">
                  <a:off x="5306286" y="2583544"/>
                  <a:ext cx="0" cy="449942"/>
                </a:xfrm>
                <a:prstGeom prst="line">
                  <a:avLst/>
                </a:prstGeom>
                <a:ln w="28575">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EBCE768-B5E5-4029-9965-6B48FA0B066F}"/>
                    </a:ext>
                  </a:extLst>
                </p:cNvPr>
                <p:cNvCxnSpPr/>
                <p:nvPr/>
              </p:nvCxnSpPr>
              <p:spPr>
                <a:xfrm>
                  <a:off x="5292000" y="2585020"/>
                  <a:ext cx="1567542" cy="0"/>
                </a:xfrm>
                <a:prstGeom prst="line">
                  <a:avLst/>
                </a:prstGeom>
                <a:ln w="28575">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20144156-45FC-42ED-8110-85C10E3A7596}"/>
                  </a:ext>
                </a:extLst>
              </p:cNvPr>
              <p:cNvSpPr/>
              <p:nvPr/>
            </p:nvSpPr>
            <p:spPr>
              <a:xfrm>
                <a:off x="5265500" y="2968584"/>
                <a:ext cx="86334" cy="86334"/>
              </a:xfrm>
              <a:prstGeom prst="ellipse">
                <a:avLst/>
              </a:prstGeom>
              <a:solidFill>
                <a:srgbClr val="EEECE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3" name="Oval 32">
                <a:extLst>
                  <a:ext uri="{FF2B5EF4-FFF2-40B4-BE49-F238E27FC236}">
                    <a16:creationId xmlns:a16="http://schemas.microsoft.com/office/drawing/2014/main" id="{35D29D11-99B7-4A7F-B959-2FE9BB3FB8E2}"/>
                  </a:ext>
                </a:extLst>
              </p:cNvPr>
              <p:cNvSpPr/>
              <p:nvPr/>
            </p:nvSpPr>
            <p:spPr>
              <a:xfrm>
                <a:off x="6830661" y="2540377"/>
                <a:ext cx="86334" cy="86334"/>
              </a:xfrm>
              <a:prstGeom prst="ellipse">
                <a:avLst/>
              </a:prstGeom>
              <a:solidFill>
                <a:srgbClr val="EEECE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grpSp>
        <p:sp>
          <p:nvSpPr>
            <p:cNvPr id="36" name="Rectangle 35">
              <a:extLst>
                <a:ext uri="{FF2B5EF4-FFF2-40B4-BE49-F238E27FC236}">
                  <a16:creationId xmlns:a16="http://schemas.microsoft.com/office/drawing/2014/main" id="{FE4D3554-2F2B-4413-8799-21455257D3AA}"/>
                </a:ext>
              </a:extLst>
            </p:cNvPr>
            <p:cNvSpPr/>
            <p:nvPr/>
          </p:nvSpPr>
          <p:spPr>
            <a:xfrm>
              <a:off x="7128834" y="2355711"/>
              <a:ext cx="646331" cy="369332"/>
            </a:xfrm>
            <a:prstGeom prst="rect">
              <a:avLst/>
            </a:prstGeom>
          </p:spPr>
          <p:txBody>
            <a:bodyPr wrap="none">
              <a:spAutoFit/>
            </a:bodyPr>
            <a:lstStyle/>
            <a:p>
              <a:r>
                <a:rPr lang="en-GB" b="1" kern="0" dirty="0">
                  <a:solidFill>
                    <a:srgbClr val="7DAE22"/>
                  </a:solidFill>
                  <a:latin typeface="Arial" pitchFamily="34" charset="0"/>
                  <a:cs typeface="Arial" pitchFamily="34" charset="0"/>
                </a:rPr>
                <a:t>25%</a:t>
              </a:r>
              <a:endParaRPr lang="en-GB" b="1" dirty="0">
                <a:solidFill>
                  <a:srgbClr val="7DAE22"/>
                </a:solidFill>
              </a:endParaRPr>
            </a:p>
          </p:txBody>
        </p:sp>
        <p:sp>
          <p:nvSpPr>
            <p:cNvPr id="37" name="Rectangle 36">
              <a:extLst>
                <a:ext uri="{FF2B5EF4-FFF2-40B4-BE49-F238E27FC236}">
                  <a16:creationId xmlns:a16="http://schemas.microsoft.com/office/drawing/2014/main" id="{B658C58F-24DA-42B5-9F02-071C8FE34118}"/>
                </a:ext>
              </a:extLst>
            </p:cNvPr>
            <p:cNvSpPr/>
            <p:nvPr/>
          </p:nvSpPr>
          <p:spPr>
            <a:xfrm>
              <a:off x="6442749" y="2679197"/>
              <a:ext cx="1818126" cy="338554"/>
            </a:xfrm>
            <a:prstGeom prst="rect">
              <a:avLst/>
            </a:prstGeom>
          </p:spPr>
          <p:txBody>
            <a:bodyPr wrap="none">
              <a:spAutoFit/>
            </a:bodyPr>
            <a:lstStyle/>
            <a:p>
              <a:r>
                <a:rPr lang="en-GB" sz="1600" kern="0" dirty="0">
                  <a:solidFill>
                    <a:schemeClr val="bg1">
                      <a:lumMod val="50000"/>
                    </a:schemeClr>
                  </a:solidFill>
                  <a:latin typeface="Arial" pitchFamily="34" charset="0"/>
                  <a:cs typeface="Arial" pitchFamily="34" charset="0"/>
                </a:rPr>
                <a:t>tax free lump sum</a:t>
              </a:r>
              <a:endParaRPr lang="en-GB" sz="1600" dirty="0">
                <a:solidFill>
                  <a:schemeClr val="bg1">
                    <a:lumMod val="50000"/>
                  </a:schemeClr>
                </a:solidFill>
              </a:endParaRPr>
            </a:p>
          </p:txBody>
        </p:sp>
        <p:grpSp>
          <p:nvGrpSpPr>
            <p:cNvPr id="38" name="Group 37">
              <a:extLst>
                <a:ext uri="{FF2B5EF4-FFF2-40B4-BE49-F238E27FC236}">
                  <a16:creationId xmlns:a16="http://schemas.microsoft.com/office/drawing/2014/main" id="{8D395D0A-9FCF-4ED7-B6D8-5A8A3D6A7C47}"/>
                </a:ext>
              </a:extLst>
            </p:cNvPr>
            <p:cNvGrpSpPr/>
            <p:nvPr/>
          </p:nvGrpSpPr>
          <p:grpSpPr>
            <a:xfrm flipH="1" flipV="1">
              <a:off x="2015166" y="4441001"/>
              <a:ext cx="1651495" cy="514541"/>
              <a:chOff x="5265500" y="2540377"/>
              <a:chExt cx="1651495" cy="514541"/>
            </a:xfrm>
          </p:grpSpPr>
          <p:grpSp>
            <p:nvGrpSpPr>
              <p:cNvPr id="39" name="Group 38">
                <a:extLst>
                  <a:ext uri="{FF2B5EF4-FFF2-40B4-BE49-F238E27FC236}">
                    <a16:creationId xmlns:a16="http://schemas.microsoft.com/office/drawing/2014/main" id="{73742C72-7B30-43D2-AA53-C464595AB894}"/>
                  </a:ext>
                </a:extLst>
              </p:cNvPr>
              <p:cNvGrpSpPr/>
              <p:nvPr/>
            </p:nvGrpSpPr>
            <p:grpSpPr>
              <a:xfrm>
                <a:off x="5292000" y="2583544"/>
                <a:ext cx="1567542" cy="449942"/>
                <a:chOff x="5292000" y="2583544"/>
                <a:chExt cx="1567542" cy="449942"/>
              </a:xfrm>
            </p:grpSpPr>
            <p:cxnSp>
              <p:nvCxnSpPr>
                <p:cNvPr id="42" name="Straight Connector 41">
                  <a:extLst>
                    <a:ext uri="{FF2B5EF4-FFF2-40B4-BE49-F238E27FC236}">
                      <a16:creationId xmlns:a16="http://schemas.microsoft.com/office/drawing/2014/main" id="{1472073F-23C4-40A1-A597-ACE5D1038316}"/>
                    </a:ext>
                  </a:extLst>
                </p:cNvPr>
                <p:cNvCxnSpPr/>
                <p:nvPr/>
              </p:nvCxnSpPr>
              <p:spPr>
                <a:xfrm flipV="1">
                  <a:off x="5306286" y="2583544"/>
                  <a:ext cx="0" cy="449942"/>
                </a:xfrm>
                <a:prstGeom prst="line">
                  <a:avLst/>
                </a:prstGeom>
                <a:ln w="28575">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848E155-42AE-4FEE-821C-71EB8CB7ADD9}"/>
                    </a:ext>
                  </a:extLst>
                </p:cNvPr>
                <p:cNvCxnSpPr/>
                <p:nvPr/>
              </p:nvCxnSpPr>
              <p:spPr>
                <a:xfrm>
                  <a:off x="5292000" y="2585020"/>
                  <a:ext cx="1567542" cy="0"/>
                </a:xfrm>
                <a:prstGeom prst="line">
                  <a:avLst/>
                </a:prstGeom>
                <a:ln w="28575">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grpSp>
          <p:sp>
            <p:nvSpPr>
              <p:cNvPr id="40" name="Oval 39">
                <a:extLst>
                  <a:ext uri="{FF2B5EF4-FFF2-40B4-BE49-F238E27FC236}">
                    <a16:creationId xmlns:a16="http://schemas.microsoft.com/office/drawing/2014/main" id="{F965DA64-951E-4118-91E7-6517CCC264B2}"/>
                  </a:ext>
                </a:extLst>
              </p:cNvPr>
              <p:cNvSpPr/>
              <p:nvPr/>
            </p:nvSpPr>
            <p:spPr>
              <a:xfrm>
                <a:off x="5265500" y="2968584"/>
                <a:ext cx="86334" cy="86334"/>
              </a:xfrm>
              <a:prstGeom prst="ellipse">
                <a:avLst/>
              </a:prstGeom>
              <a:solidFill>
                <a:srgbClr val="EEECE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1" name="Oval 40">
                <a:extLst>
                  <a:ext uri="{FF2B5EF4-FFF2-40B4-BE49-F238E27FC236}">
                    <a16:creationId xmlns:a16="http://schemas.microsoft.com/office/drawing/2014/main" id="{851CB6F6-4A7E-4D8B-A9F5-20414248568D}"/>
                  </a:ext>
                </a:extLst>
              </p:cNvPr>
              <p:cNvSpPr/>
              <p:nvPr/>
            </p:nvSpPr>
            <p:spPr>
              <a:xfrm>
                <a:off x="6830661" y="2540377"/>
                <a:ext cx="86334" cy="86334"/>
              </a:xfrm>
              <a:prstGeom prst="ellipse">
                <a:avLst/>
              </a:prstGeom>
              <a:solidFill>
                <a:srgbClr val="EEECE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grpSp>
        <p:grpSp>
          <p:nvGrpSpPr>
            <p:cNvPr id="44" name="Group 43">
              <a:extLst>
                <a:ext uri="{FF2B5EF4-FFF2-40B4-BE49-F238E27FC236}">
                  <a16:creationId xmlns:a16="http://schemas.microsoft.com/office/drawing/2014/main" id="{6F8E1475-1C48-467B-9D87-08CB4E35B8A4}"/>
                </a:ext>
              </a:extLst>
            </p:cNvPr>
            <p:cNvGrpSpPr/>
            <p:nvPr/>
          </p:nvGrpSpPr>
          <p:grpSpPr>
            <a:xfrm>
              <a:off x="292593" y="4687404"/>
              <a:ext cx="3287733" cy="1026576"/>
              <a:chOff x="292593" y="4687404"/>
              <a:chExt cx="3287733" cy="1026576"/>
            </a:xfrm>
          </p:grpSpPr>
          <p:sp>
            <p:nvSpPr>
              <p:cNvPr id="45" name="Rectangle 44">
                <a:extLst>
                  <a:ext uri="{FF2B5EF4-FFF2-40B4-BE49-F238E27FC236}">
                    <a16:creationId xmlns:a16="http://schemas.microsoft.com/office/drawing/2014/main" id="{C605729E-5B84-4AB8-8403-31464A19A4B1}"/>
                  </a:ext>
                </a:extLst>
              </p:cNvPr>
              <p:cNvSpPr/>
              <p:nvPr/>
            </p:nvSpPr>
            <p:spPr>
              <a:xfrm>
                <a:off x="803151" y="4687404"/>
                <a:ext cx="1043876" cy="369332"/>
              </a:xfrm>
              <a:prstGeom prst="rect">
                <a:avLst/>
              </a:prstGeom>
            </p:spPr>
            <p:txBody>
              <a:bodyPr wrap="none">
                <a:spAutoFit/>
              </a:bodyPr>
              <a:lstStyle/>
              <a:p>
                <a:r>
                  <a:rPr lang="en-GB" b="1" kern="0" dirty="0">
                    <a:solidFill>
                      <a:srgbClr val="567CAA"/>
                    </a:solidFill>
                    <a:latin typeface="Arial" pitchFamily="34" charset="0"/>
                    <a:cs typeface="Arial" pitchFamily="34" charset="0"/>
                  </a:rPr>
                  <a:t>Flexible</a:t>
                </a:r>
                <a:endParaRPr lang="en-GB" b="1" dirty="0">
                  <a:solidFill>
                    <a:srgbClr val="567CAA"/>
                  </a:solidFill>
                </a:endParaRPr>
              </a:p>
            </p:txBody>
          </p:sp>
          <p:sp>
            <p:nvSpPr>
              <p:cNvPr id="46" name="Rectangle 45">
                <a:extLst>
                  <a:ext uri="{FF2B5EF4-FFF2-40B4-BE49-F238E27FC236}">
                    <a16:creationId xmlns:a16="http://schemas.microsoft.com/office/drawing/2014/main" id="{C5B8897C-7B44-4304-80AB-2F40EDCC2D63}"/>
                  </a:ext>
                </a:extLst>
              </p:cNvPr>
              <p:cNvSpPr/>
              <p:nvPr/>
            </p:nvSpPr>
            <p:spPr>
              <a:xfrm>
                <a:off x="292593" y="5129205"/>
                <a:ext cx="3287733" cy="584775"/>
              </a:xfrm>
              <a:prstGeom prst="rect">
                <a:avLst/>
              </a:prstGeom>
            </p:spPr>
            <p:txBody>
              <a:bodyPr wrap="square">
                <a:spAutoFit/>
              </a:bodyPr>
              <a:lstStyle/>
              <a:p>
                <a:r>
                  <a:rPr lang="en-GB" sz="1600" kern="0" dirty="0">
                    <a:solidFill>
                      <a:schemeClr val="bg1">
                        <a:lumMod val="50000"/>
                      </a:schemeClr>
                    </a:solidFill>
                    <a:latin typeface="Arial" pitchFamily="34" charset="0"/>
                    <a:cs typeface="Arial" pitchFamily="34" charset="0"/>
                  </a:rPr>
                  <a:t>Make flexible withdrawals to create a taxable 'income’</a:t>
                </a:r>
                <a:endParaRPr lang="en-GB" sz="1600" dirty="0">
                  <a:solidFill>
                    <a:schemeClr val="bg1">
                      <a:lumMod val="50000"/>
                    </a:schemeClr>
                  </a:solidFill>
                </a:endParaRPr>
              </a:p>
            </p:txBody>
          </p:sp>
        </p:grpSp>
        <p:grpSp>
          <p:nvGrpSpPr>
            <p:cNvPr id="47" name="Group 46">
              <a:extLst>
                <a:ext uri="{FF2B5EF4-FFF2-40B4-BE49-F238E27FC236}">
                  <a16:creationId xmlns:a16="http://schemas.microsoft.com/office/drawing/2014/main" id="{A4E9E89E-C876-410C-8D22-1C80622FB606}"/>
                </a:ext>
              </a:extLst>
            </p:cNvPr>
            <p:cNvGrpSpPr/>
            <p:nvPr/>
          </p:nvGrpSpPr>
          <p:grpSpPr>
            <a:xfrm rot="10800000">
              <a:off x="4917508" y="3785232"/>
              <a:ext cx="2012187" cy="826324"/>
              <a:chOff x="1945655" y="2680009"/>
              <a:chExt cx="2012187" cy="826324"/>
            </a:xfrm>
          </p:grpSpPr>
          <p:grpSp>
            <p:nvGrpSpPr>
              <p:cNvPr id="48" name="Group 47">
                <a:extLst>
                  <a:ext uri="{FF2B5EF4-FFF2-40B4-BE49-F238E27FC236}">
                    <a16:creationId xmlns:a16="http://schemas.microsoft.com/office/drawing/2014/main" id="{B21FC3F9-D9ED-43EE-80A1-0915B7DD0351}"/>
                  </a:ext>
                </a:extLst>
              </p:cNvPr>
              <p:cNvGrpSpPr/>
              <p:nvPr/>
            </p:nvGrpSpPr>
            <p:grpSpPr>
              <a:xfrm flipH="1">
                <a:off x="1958355" y="2723176"/>
                <a:ext cx="1974313" cy="730722"/>
                <a:chOff x="5292000" y="2583544"/>
                <a:chExt cx="1567542" cy="449942"/>
              </a:xfrm>
            </p:grpSpPr>
            <p:cxnSp>
              <p:nvCxnSpPr>
                <p:cNvPr id="51" name="Straight Connector 50">
                  <a:extLst>
                    <a:ext uri="{FF2B5EF4-FFF2-40B4-BE49-F238E27FC236}">
                      <a16:creationId xmlns:a16="http://schemas.microsoft.com/office/drawing/2014/main" id="{3A6DD6DF-0002-4F4E-92DD-C089DFCFA846}"/>
                    </a:ext>
                  </a:extLst>
                </p:cNvPr>
                <p:cNvCxnSpPr/>
                <p:nvPr/>
              </p:nvCxnSpPr>
              <p:spPr>
                <a:xfrm flipV="1">
                  <a:off x="5306286" y="2583544"/>
                  <a:ext cx="0" cy="449942"/>
                </a:xfrm>
                <a:prstGeom prst="line">
                  <a:avLst/>
                </a:prstGeom>
                <a:ln w="28575">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BFF31DE-28C5-4079-BB5A-FB899AAC8473}"/>
                    </a:ext>
                  </a:extLst>
                </p:cNvPr>
                <p:cNvCxnSpPr/>
                <p:nvPr/>
              </p:nvCxnSpPr>
              <p:spPr>
                <a:xfrm>
                  <a:off x="5292000" y="2585020"/>
                  <a:ext cx="1567542" cy="0"/>
                </a:xfrm>
                <a:prstGeom prst="line">
                  <a:avLst/>
                </a:prstGeom>
                <a:ln w="28575">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grpSp>
          <p:sp>
            <p:nvSpPr>
              <p:cNvPr id="49" name="Oval 48">
                <a:extLst>
                  <a:ext uri="{FF2B5EF4-FFF2-40B4-BE49-F238E27FC236}">
                    <a16:creationId xmlns:a16="http://schemas.microsoft.com/office/drawing/2014/main" id="{670D3DF5-839E-4527-B6DE-D3227510700F}"/>
                  </a:ext>
                </a:extLst>
              </p:cNvPr>
              <p:cNvSpPr/>
              <p:nvPr/>
            </p:nvSpPr>
            <p:spPr>
              <a:xfrm flipH="1">
                <a:off x="3871508" y="3419999"/>
                <a:ext cx="86334" cy="86334"/>
              </a:xfrm>
              <a:prstGeom prst="ellipse">
                <a:avLst/>
              </a:prstGeom>
              <a:solidFill>
                <a:srgbClr val="EEECE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50" name="Oval 49">
                <a:extLst>
                  <a:ext uri="{FF2B5EF4-FFF2-40B4-BE49-F238E27FC236}">
                    <a16:creationId xmlns:a16="http://schemas.microsoft.com/office/drawing/2014/main" id="{C4EE9CE7-E285-4867-83A4-0E710F89D16E}"/>
                  </a:ext>
                </a:extLst>
              </p:cNvPr>
              <p:cNvSpPr/>
              <p:nvPr/>
            </p:nvSpPr>
            <p:spPr>
              <a:xfrm flipH="1">
                <a:off x="1945655" y="2680009"/>
                <a:ext cx="86334" cy="86334"/>
              </a:xfrm>
              <a:prstGeom prst="ellipse">
                <a:avLst/>
              </a:prstGeom>
              <a:solidFill>
                <a:srgbClr val="EEECE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grpSp>
        <p:grpSp>
          <p:nvGrpSpPr>
            <p:cNvPr id="53" name="Group 52">
              <a:extLst>
                <a:ext uri="{FF2B5EF4-FFF2-40B4-BE49-F238E27FC236}">
                  <a16:creationId xmlns:a16="http://schemas.microsoft.com/office/drawing/2014/main" id="{1977EE70-ACE0-43D1-82FD-59A86ED6B5A4}"/>
                </a:ext>
              </a:extLst>
            </p:cNvPr>
            <p:cNvGrpSpPr/>
            <p:nvPr/>
          </p:nvGrpSpPr>
          <p:grpSpPr>
            <a:xfrm>
              <a:off x="6387687" y="4377937"/>
              <a:ext cx="2513877" cy="1408306"/>
              <a:chOff x="5022498" y="4738657"/>
              <a:chExt cx="2513877" cy="1408306"/>
            </a:xfrm>
          </p:grpSpPr>
          <p:sp>
            <p:nvSpPr>
              <p:cNvPr id="54" name="Rectangle 53">
                <a:extLst>
                  <a:ext uri="{FF2B5EF4-FFF2-40B4-BE49-F238E27FC236}">
                    <a16:creationId xmlns:a16="http://schemas.microsoft.com/office/drawing/2014/main" id="{B96A22B9-5325-4CEC-A7F6-E16CE2F8C2FA}"/>
                  </a:ext>
                </a:extLst>
              </p:cNvPr>
              <p:cNvSpPr/>
              <p:nvPr/>
            </p:nvSpPr>
            <p:spPr>
              <a:xfrm>
                <a:off x="5719027" y="4738657"/>
                <a:ext cx="1016625" cy="338554"/>
              </a:xfrm>
              <a:prstGeom prst="rect">
                <a:avLst/>
              </a:prstGeom>
            </p:spPr>
            <p:txBody>
              <a:bodyPr wrap="none">
                <a:spAutoFit/>
              </a:bodyPr>
              <a:lstStyle/>
              <a:p>
                <a:r>
                  <a:rPr lang="en-GB" sz="1600" b="1" kern="0" dirty="0">
                    <a:solidFill>
                      <a:srgbClr val="1D77AC"/>
                    </a:solidFill>
                    <a:latin typeface="Arial" pitchFamily="34" charset="0"/>
                    <a:cs typeface="Arial" pitchFamily="34" charset="0"/>
                  </a:rPr>
                  <a:t>Invested</a:t>
                </a:r>
                <a:endParaRPr lang="en-GB" sz="1600" b="1" dirty="0">
                  <a:solidFill>
                    <a:srgbClr val="1D77AC"/>
                  </a:solidFill>
                </a:endParaRPr>
              </a:p>
            </p:txBody>
          </p:sp>
          <p:sp>
            <p:nvSpPr>
              <p:cNvPr id="55" name="Rectangle 54">
                <a:extLst>
                  <a:ext uri="{FF2B5EF4-FFF2-40B4-BE49-F238E27FC236}">
                    <a16:creationId xmlns:a16="http://schemas.microsoft.com/office/drawing/2014/main" id="{37B8C955-DFAD-440F-AF2D-8B99B80200E9}"/>
                  </a:ext>
                </a:extLst>
              </p:cNvPr>
              <p:cNvSpPr/>
              <p:nvPr/>
            </p:nvSpPr>
            <p:spPr>
              <a:xfrm>
                <a:off x="5022498" y="5069745"/>
                <a:ext cx="2513877" cy="1077218"/>
              </a:xfrm>
              <a:prstGeom prst="rect">
                <a:avLst/>
              </a:prstGeom>
            </p:spPr>
            <p:txBody>
              <a:bodyPr wrap="square">
                <a:spAutoFit/>
              </a:bodyPr>
              <a:lstStyle/>
              <a:p>
                <a:pPr algn="ctr"/>
                <a:r>
                  <a:rPr lang="en-GB" sz="1600" kern="0" dirty="0">
                    <a:solidFill>
                      <a:schemeClr val="bg1">
                        <a:lumMod val="50000"/>
                      </a:schemeClr>
                    </a:solidFill>
                    <a:latin typeface="Arial" pitchFamily="34" charset="0"/>
                    <a:cs typeface="Arial" pitchFamily="34" charset="0"/>
                  </a:rPr>
                  <a:t>Remaining amount is invested and can be drawn in the future as a taxable ‘income’</a:t>
                </a:r>
                <a:endParaRPr lang="en-GB" sz="1600" dirty="0">
                  <a:solidFill>
                    <a:schemeClr val="bg1">
                      <a:lumMod val="50000"/>
                    </a:schemeClr>
                  </a:solidFill>
                </a:endParaRPr>
              </a:p>
            </p:txBody>
          </p:sp>
        </p:grpSp>
      </p:grpSp>
      <p:sp>
        <p:nvSpPr>
          <p:cNvPr id="5" name="Content Placeholder 4">
            <a:extLst>
              <a:ext uri="{FF2B5EF4-FFF2-40B4-BE49-F238E27FC236}">
                <a16:creationId xmlns:a16="http://schemas.microsoft.com/office/drawing/2014/main" id="{E6F1EEC4-C1AC-4812-AFE4-D81E1867D8A3}"/>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3589246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9AABE-37EC-4C35-9C74-E6512742A979}"/>
              </a:ext>
            </a:extLst>
          </p:cNvPr>
          <p:cNvSpPr>
            <a:spLocks noGrp="1"/>
          </p:cNvSpPr>
          <p:nvPr>
            <p:ph type="title"/>
          </p:nvPr>
        </p:nvSpPr>
        <p:spPr>
          <a:xfrm>
            <a:off x="266049" y="264302"/>
            <a:ext cx="8611902" cy="768730"/>
          </a:xfrm>
        </p:spPr>
        <p:txBody>
          <a:bodyPr>
            <a:noAutofit/>
          </a:bodyPr>
          <a:lstStyle/>
          <a:p>
            <a:r>
              <a:rPr lang="en-GB" dirty="0"/>
              <a:t>Taking your UBGPP savings: taking your lump sum in phases</a:t>
            </a:r>
          </a:p>
        </p:txBody>
      </p:sp>
      <p:grpSp>
        <p:nvGrpSpPr>
          <p:cNvPr id="7" name="Group 6">
            <a:extLst>
              <a:ext uri="{FF2B5EF4-FFF2-40B4-BE49-F238E27FC236}">
                <a16:creationId xmlns:a16="http://schemas.microsoft.com/office/drawing/2014/main" id="{0F8B3E65-1FF1-4899-AA46-36D81D4A6C3F}"/>
              </a:ext>
            </a:extLst>
          </p:cNvPr>
          <p:cNvGrpSpPr/>
          <p:nvPr/>
        </p:nvGrpSpPr>
        <p:grpSpPr>
          <a:xfrm>
            <a:off x="121999" y="2550766"/>
            <a:ext cx="8315932" cy="3668090"/>
            <a:chOff x="121999" y="2550766"/>
            <a:chExt cx="8315932" cy="3668090"/>
          </a:xfrm>
        </p:grpSpPr>
        <p:grpSp>
          <p:nvGrpSpPr>
            <p:cNvPr id="89" name="Group 88">
              <a:extLst>
                <a:ext uri="{FF2B5EF4-FFF2-40B4-BE49-F238E27FC236}">
                  <a16:creationId xmlns:a16="http://schemas.microsoft.com/office/drawing/2014/main" id="{7F2526A6-76C2-48D0-9ABE-30627346E318}"/>
                </a:ext>
              </a:extLst>
            </p:cNvPr>
            <p:cNvGrpSpPr/>
            <p:nvPr/>
          </p:nvGrpSpPr>
          <p:grpSpPr>
            <a:xfrm>
              <a:off x="3132000" y="2550766"/>
              <a:ext cx="2880000" cy="2880000"/>
              <a:chOff x="1131029" y="2331000"/>
              <a:chExt cx="3060155" cy="3060066"/>
            </a:xfrm>
            <a:effectLst/>
            <a:scene3d>
              <a:camera prst="perspectiveRelaxed">
                <a:rot lat="17700000" lon="0" rev="0"/>
              </a:camera>
              <a:lightRig rig="harsh" dir="t"/>
            </a:scene3d>
          </p:grpSpPr>
          <p:sp>
            <p:nvSpPr>
              <p:cNvPr id="90" name="Freeform 142">
                <a:extLst>
                  <a:ext uri="{FF2B5EF4-FFF2-40B4-BE49-F238E27FC236}">
                    <a16:creationId xmlns:a16="http://schemas.microsoft.com/office/drawing/2014/main" id="{E30A0801-F8F2-4727-84C8-1C1938ABBE34}"/>
                  </a:ext>
                </a:extLst>
              </p:cNvPr>
              <p:cNvSpPr/>
              <p:nvPr/>
            </p:nvSpPr>
            <p:spPr>
              <a:xfrm>
                <a:off x="2661106" y="2331142"/>
                <a:ext cx="1268554" cy="1529891"/>
              </a:xfrm>
              <a:custGeom>
                <a:avLst/>
                <a:gdLst>
                  <a:gd name="connsiteX0" fmla="*/ 1265390 w 1291911"/>
                  <a:gd name="connsiteY0" fmla="*/ 670323 h 1529891"/>
                  <a:gd name="connsiteX1" fmla="*/ 1268554 w 1291911"/>
                  <a:gd name="connsiteY1" fmla="*/ 674553 h 1529891"/>
                  <a:gd name="connsiteX2" fmla="*/ 1287048 w 1291911"/>
                  <a:gd name="connsiteY2" fmla="*/ 704996 h 1529891"/>
                  <a:gd name="connsiteX3" fmla="*/ 1264110 w 1291911"/>
                  <a:gd name="connsiteY3" fmla="*/ 668610 h 1529891"/>
                  <a:gd name="connsiteX4" fmla="*/ 1265187 w 1291911"/>
                  <a:gd name="connsiteY4" fmla="*/ 670051 h 1529891"/>
                  <a:gd name="connsiteX5" fmla="*/ 1291911 w 1291911"/>
                  <a:gd name="connsiteY5" fmla="*/ 713295 h 1529891"/>
                  <a:gd name="connsiteX6" fmla="*/ 1291782 w 1291911"/>
                  <a:gd name="connsiteY6" fmla="*/ 713388 h 1529891"/>
                  <a:gd name="connsiteX7" fmla="*/ 1 w 1291911"/>
                  <a:gd name="connsiteY7" fmla="*/ 0 h 1529891"/>
                  <a:gd name="connsiteX8" fmla="*/ 175540 w 1291911"/>
                  <a:gd name="connsiteY8" fmla="*/ 9968 h 1529891"/>
                  <a:gd name="connsiteX9" fmla="*/ 1180477 w 1291911"/>
                  <a:gd name="connsiteY9" fmla="*/ 556769 h 1529891"/>
                  <a:gd name="connsiteX10" fmla="*/ 1261635 w 1291911"/>
                  <a:gd name="connsiteY10" fmla="*/ 665301 h 1529891"/>
                  <a:gd name="connsiteX11" fmla="*/ 0 w 1291911"/>
                  <a:gd name="connsiteY11" fmla="*/ 1529891 h 1529891"/>
                  <a:gd name="connsiteX0" fmla="*/ 1265390 w 1291911"/>
                  <a:gd name="connsiteY0" fmla="*/ 670323 h 1529891"/>
                  <a:gd name="connsiteX1" fmla="*/ 1268554 w 1291911"/>
                  <a:gd name="connsiteY1" fmla="*/ 674553 h 1529891"/>
                  <a:gd name="connsiteX2" fmla="*/ 1287048 w 1291911"/>
                  <a:gd name="connsiteY2" fmla="*/ 704996 h 1529891"/>
                  <a:gd name="connsiteX3" fmla="*/ 1265390 w 1291911"/>
                  <a:gd name="connsiteY3" fmla="*/ 670323 h 1529891"/>
                  <a:gd name="connsiteX4" fmla="*/ 1264110 w 1291911"/>
                  <a:gd name="connsiteY4" fmla="*/ 668610 h 1529891"/>
                  <a:gd name="connsiteX5" fmla="*/ 1265187 w 1291911"/>
                  <a:gd name="connsiteY5" fmla="*/ 670051 h 1529891"/>
                  <a:gd name="connsiteX6" fmla="*/ 1291911 w 1291911"/>
                  <a:gd name="connsiteY6" fmla="*/ 713295 h 1529891"/>
                  <a:gd name="connsiteX7" fmla="*/ 1264110 w 1291911"/>
                  <a:gd name="connsiteY7" fmla="*/ 668610 h 1529891"/>
                  <a:gd name="connsiteX8" fmla="*/ 1 w 1291911"/>
                  <a:gd name="connsiteY8" fmla="*/ 0 h 1529891"/>
                  <a:gd name="connsiteX9" fmla="*/ 175540 w 1291911"/>
                  <a:gd name="connsiteY9" fmla="*/ 9968 h 1529891"/>
                  <a:gd name="connsiteX10" fmla="*/ 1180477 w 1291911"/>
                  <a:gd name="connsiteY10" fmla="*/ 556769 h 1529891"/>
                  <a:gd name="connsiteX11" fmla="*/ 1261635 w 1291911"/>
                  <a:gd name="connsiteY11" fmla="*/ 665301 h 1529891"/>
                  <a:gd name="connsiteX12" fmla="*/ 0 w 1291911"/>
                  <a:gd name="connsiteY12" fmla="*/ 1529891 h 1529891"/>
                  <a:gd name="connsiteX13" fmla="*/ 1 w 1291911"/>
                  <a:gd name="connsiteY13" fmla="*/ 0 h 1529891"/>
                  <a:gd name="connsiteX0" fmla="*/ 1265390 w 1287048"/>
                  <a:gd name="connsiteY0" fmla="*/ 670323 h 1529891"/>
                  <a:gd name="connsiteX1" fmla="*/ 1268554 w 1287048"/>
                  <a:gd name="connsiteY1" fmla="*/ 674553 h 1529891"/>
                  <a:gd name="connsiteX2" fmla="*/ 1287048 w 1287048"/>
                  <a:gd name="connsiteY2" fmla="*/ 704996 h 1529891"/>
                  <a:gd name="connsiteX3" fmla="*/ 1265390 w 1287048"/>
                  <a:gd name="connsiteY3" fmla="*/ 670323 h 1529891"/>
                  <a:gd name="connsiteX4" fmla="*/ 1264110 w 1287048"/>
                  <a:gd name="connsiteY4" fmla="*/ 668610 h 1529891"/>
                  <a:gd name="connsiteX5" fmla="*/ 1265187 w 1287048"/>
                  <a:gd name="connsiteY5" fmla="*/ 670051 h 1529891"/>
                  <a:gd name="connsiteX6" fmla="*/ 1264110 w 1287048"/>
                  <a:gd name="connsiteY6" fmla="*/ 668610 h 1529891"/>
                  <a:gd name="connsiteX7" fmla="*/ 1 w 1287048"/>
                  <a:gd name="connsiteY7" fmla="*/ 0 h 1529891"/>
                  <a:gd name="connsiteX8" fmla="*/ 175540 w 1287048"/>
                  <a:gd name="connsiteY8" fmla="*/ 9968 h 1529891"/>
                  <a:gd name="connsiteX9" fmla="*/ 1180477 w 1287048"/>
                  <a:gd name="connsiteY9" fmla="*/ 556769 h 1529891"/>
                  <a:gd name="connsiteX10" fmla="*/ 1261635 w 1287048"/>
                  <a:gd name="connsiteY10" fmla="*/ 665301 h 1529891"/>
                  <a:gd name="connsiteX11" fmla="*/ 0 w 1287048"/>
                  <a:gd name="connsiteY11" fmla="*/ 1529891 h 1529891"/>
                  <a:gd name="connsiteX12" fmla="*/ 1 w 1287048"/>
                  <a:gd name="connsiteY12" fmla="*/ 0 h 1529891"/>
                  <a:gd name="connsiteX0" fmla="*/ 1265390 w 1268554"/>
                  <a:gd name="connsiteY0" fmla="*/ 670323 h 1529891"/>
                  <a:gd name="connsiteX1" fmla="*/ 1268554 w 1268554"/>
                  <a:gd name="connsiteY1" fmla="*/ 674553 h 1529891"/>
                  <a:gd name="connsiteX2" fmla="*/ 1265390 w 1268554"/>
                  <a:gd name="connsiteY2" fmla="*/ 670323 h 1529891"/>
                  <a:gd name="connsiteX3" fmla="*/ 1264110 w 1268554"/>
                  <a:gd name="connsiteY3" fmla="*/ 668610 h 1529891"/>
                  <a:gd name="connsiteX4" fmla="*/ 1265187 w 1268554"/>
                  <a:gd name="connsiteY4" fmla="*/ 670051 h 1529891"/>
                  <a:gd name="connsiteX5" fmla="*/ 1264110 w 1268554"/>
                  <a:gd name="connsiteY5" fmla="*/ 668610 h 1529891"/>
                  <a:gd name="connsiteX6" fmla="*/ 1 w 1268554"/>
                  <a:gd name="connsiteY6" fmla="*/ 0 h 1529891"/>
                  <a:gd name="connsiteX7" fmla="*/ 175540 w 1268554"/>
                  <a:gd name="connsiteY7" fmla="*/ 9968 h 1529891"/>
                  <a:gd name="connsiteX8" fmla="*/ 1180477 w 1268554"/>
                  <a:gd name="connsiteY8" fmla="*/ 556769 h 1529891"/>
                  <a:gd name="connsiteX9" fmla="*/ 1261635 w 1268554"/>
                  <a:gd name="connsiteY9" fmla="*/ 665301 h 1529891"/>
                  <a:gd name="connsiteX10" fmla="*/ 0 w 1268554"/>
                  <a:gd name="connsiteY10" fmla="*/ 1529891 h 1529891"/>
                  <a:gd name="connsiteX11" fmla="*/ 1 w 1268554"/>
                  <a:gd name="connsiteY11" fmla="*/ 0 h 15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8554" h="1529891">
                    <a:moveTo>
                      <a:pt x="1265390" y="670323"/>
                    </a:moveTo>
                    <a:lnTo>
                      <a:pt x="1268554" y="674553"/>
                    </a:lnTo>
                    <a:lnTo>
                      <a:pt x="1265390" y="670323"/>
                    </a:lnTo>
                    <a:close/>
                    <a:moveTo>
                      <a:pt x="1264110" y="668610"/>
                    </a:moveTo>
                    <a:lnTo>
                      <a:pt x="1265187" y="670051"/>
                    </a:lnTo>
                    <a:lnTo>
                      <a:pt x="1264110" y="668610"/>
                    </a:lnTo>
                    <a:close/>
                    <a:moveTo>
                      <a:pt x="1" y="0"/>
                    </a:moveTo>
                    <a:lnTo>
                      <a:pt x="175540" y="9968"/>
                    </a:lnTo>
                    <a:cubicBezTo>
                      <a:pt x="579085" y="56103"/>
                      <a:pt x="934930" y="259235"/>
                      <a:pt x="1180477" y="556769"/>
                    </a:cubicBezTo>
                    <a:lnTo>
                      <a:pt x="1261635" y="665301"/>
                    </a:lnTo>
                    <a:lnTo>
                      <a:pt x="0" y="1529891"/>
                    </a:lnTo>
                    <a:cubicBezTo>
                      <a:pt x="0" y="1019927"/>
                      <a:pt x="1" y="509964"/>
                      <a:pt x="1" y="0"/>
                    </a:cubicBezTo>
                    <a:close/>
                  </a:path>
                </a:pathLst>
              </a:custGeom>
              <a:solidFill>
                <a:srgbClr val="EEECE1"/>
              </a:solidFill>
              <a:ln>
                <a:noFill/>
              </a:ln>
              <a:effectLst/>
              <a:sp3d z="171450" extrusionH="317500"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Freeform 148">
                <a:extLst>
                  <a:ext uri="{FF2B5EF4-FFF2-40B4-BE49-F238E27FC236}">
                    <a16:creationId xmlns:a16="http://schemas.microsoft.com/office/drawing/2014/main" id="{07D28844-C5FE-4DE2-848A-FEDFEF594335}"/>
                  </a:ext>
                </a:extLst>
              </p:cNvPr>
              <p:cNvSpPr/>
              <p:nvPr/>
            </p:nvSpPr>
            <p:spPr>
              <a:xfrm>
                <a:off x="1131029" y="2331000"/>
                <a:ext cx="3060155" cy="3060066"/>
              </a:xfrm>
              <a:custGeom>
                <a:avLst/>
                <a:gdLst>
                  <a:gd name="connsiteX0" fmla="*/ 3015260 w 3060155"/>
                  <a:gd name="connsiteY0" fmla="*/ 1166046 h 3060066"/>
                  <a:gd name="connsiteX1" fmla="*/ 3015625 w 3060155"/>
                  <a:gd name="connsiteY1" fmla="*/ 1167656 h 3060066"/>
                  <a:gd name="connsiteX2" fmla="*/ 3015184 w 3060155"/>
                  <a:gd name="connsiteY2" fmla="*/ 1166063 h 3060066"/>
                  <a:gd name="connsiteX3" fmla="*/ 1530147 w 3060155"/>
                  <a:gd name="connsiteY3" fmla="*/ 0 h 3060066"/>
                  <a:gd name="connsiteX4" fmla="*/ 1530146 w 3060155"/>
                  <a:gd name="connsiteY4" fmla="*/ 1530000 h 3060066"/>
                  <a:gd name="connsiteX5" fmla="*/ 3021072 w 3060155"/>
                  <a:gd name="connsiteY5" fmla="*/ 1191686 h 3060066"/>
                  <a:gd name="connsiteX6" fmla="*/ 3034971 w 3060155"/>
                  <a:gd name="connsiteY6" fmla="*/ 1253003 h 3060066"/>
                  <a:gd name="connsiteX7" fmla="*/ 2672803 w 3060155"/>
                  <a:gd name="connsiteY7" fmla="*/ 2547465 h 3060066"/>
                  <a:gd name="connsiteX8" fmla="*/ 816841 w 3060155"/>
                  <a:gd name="connsiteY8" fmla="*/ 2883549 h 3060066"/>
                  <a:gd name="connsiteX9" fmla="*/ 44914 w 3060155"/>
                  <a:gd name="connsiteY9" fmla="*/ 1162597 h 3060066"/>
                  <a:gd name="connsiteX10" fmla="*/ 1530147 w 3060155"/>
                  <a:gd name="connsiteY10" fmla="*/ 0 h 3060066"/>
                  <a:gd name="connsiteX0" fmla="*/ 3015184 w 3060155"/>
                  <a:gd name="connsiteY0" fmla="*/ 1166063 h 3060066"/>
                  <a:gd name="connsiteX1" fmla="*/ 3015625 w 3060155"/>
                  <a:gd name="connsiteY1" fmla="*/ 1167656 h 3060066"/>
                  <a:gd name="connsiteX2" fmla="*/ 3015184 w 3060155"/>
                  <a:gd name="connsiteY2" fmla="*/ 1166063 h 3060066"/>
                  <a:gd name="connsiteX3" fmla="*/ 1530147 w 3060155"/>
                  <a:gd name="connsiteY3" fmla="*/ 0 h 3060066"/>
                  <a:gd name="connsiteX4" fmla="*/ 1530146 w 3060155"/>
                  <a:gd name="connsiteY4" fmla="*/ 1530000 h 3060066"/>
                  <a:gd name="connsiteX5" fmla="*/ 3021072 w 3060155"/>
                  <a:gd name="connsiteY5" fmla="*/ 1191686 h 3060066"/>
                  <a:gd name="connsiteX6" fmla="*/ 3034971 w 3060155"/>
                  <a:gd name="connsiteY6" fmla="*/ 1253003 h 3060066"/>
                  <a:gd name="connsiteX7" fmla="*/ 2672803 w 3060155"/>
                  <a:gd name="connsiteY7" fmla="*/ 2547465 h 3060066"/>
                  <a:gd name="connsiteX8" fmla="*/ 816841 w 3060155"/>
                  <a:gd name="connsiteY8" fmla="*/ 2883549 h 3060066"/>
                  <a:gd name="connsiteX9" fmla="*/ 44914 w 3060155"/>
                  <a:gd name="connsiteY9" fmla="*/ 1162597 h 3060066"/>
                  <a:gd name="connsiteX10" fmla="*/ 1530147 w 3060155"/>
                  <a:gd name="connsiteY10" fmla="*/ 0 h 3060066"/>
                  <a:gd name="connsiteX0" fmla="*/ 1530147 w 3060155"/>
                  <a:gd name="connsiteY0" fmla="*/ 0 h 3060066"/>
                  <a:gd name="connsiteX1" fmla="*/ 1530146 w 3060155"/>
                  <a:gd name="connsiteY1" fmla="*/ 1530000 h 3060066"/>
                  <a:gd name="connsiteX2" fmla="*/ 3021072 w 3060155"/>
                  <a:gd name="connsiteY2" fmla="*/ 1191686 h 3060066"/>
                  <a:gd name="connsiteX3" fmla="*/ 3034971 w 3060155"/>
                  <a:gd name="connsiteY3" fmla="*/ 1253003 h 3060066"/>
                  <a:gd name="connsiteX4" fmla="*/ 2672803 w 3060155"/>
                  <a:gd name="connsiteY4" fmla="*/ 2547465 h 3060066"/>
                  <a:gd name="connsiteX5" fmla="*/ 816841 w 3060155"/>
                  <a:gd name="connsiteY5" fmla="*/ 2883549 h 3060066"/>
                  <a:gd name="connsiteX6" fmla="*/ 44914 w 3060155"/>
                  <a:gd name="connsiteY6" fmla="*/ 1162597 h 3060066"/>
                  <a:gd name="connsiteX7" fmla="*/ 1530147 w 3060155"/>
                  <a:gd name="connsiteY7" fmla="*/ 0 h 306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155" h="3060066">
                    <a:moveTo>
                      <a:pt x="1530147" y="0"/>
                    </a:moveTo>
                    <a:cubicBezTo>
                      <a:pt x="1530147" y="510000"/>
                      <a:pt x="1530146" y="1020000"/>
                      <a:pt x="1530146" y="1530000"/>
                    </a:cubicBezTo>
                    <a:lnTo>
                      <a:pt x="3021072" y="1191686"/>
                    </a:lnTo>
                    <a:lnTo>
                      <a:pt x="3034971" y="1253003"/>
                    </a:lnTo>
                    <a:cubicBezTo>
                      <a:pt x="3118230" y="1706284"/>
                      <a:pt x="2994430" y="2186264"/>
                      <a:pt x="2672803" y="2547465"/>
                    </a:cubicBezTo>
                    <a:cubicBezTo>
                      <a:pt x="2204982" y="3072848"/>
                      <a:pt x="1439191" y="3211521"/>
                      <a:pt x="816841" y="2883549"/>
                    </a:cubicBezTo>
                    <a:cubicBezTo>
                      <a:pt x="194491" y="2555578"/>
                      <a:pt x="-124015" y="1845493"/>
                      <a:pt x="44914" y="1162597"/>
                    </a:cubicBezTo>
                    <a:cubicBezTo>
                      <a:pt x="213843" y="479700"/>
                      <a:pt x="826666" y="0"/>
                      <a:pt x="1530147" y="0"/>
                    </a:cubicBezTo>
                    <a:close/>
                  </a:path>
                </a:pathLst>
              </a:custGeom>
              <a:solidFill>
                <a:schemeClr val="accent1"/>
              </a:solidFill>
              <a:ln>
                <a:noFill/>
              </a:ln>
              <a:effectLst/>
              <a:sp3d extrusionH="317500"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Freeform 145">
                <a:extLst>
                  <a:ext uri="{FF2B5EF4-FFF2-40B4-BE49-F238E27FC236}">
                    <a16:creationId xmlns:a16="http://schemas.microsoft.com/office/drawing/2014/main" id="{13238CA9-12EB-4894-878B-BD381E8625DA}"/>
                  </a:ext>
                </a:extLst>
              </p:cNvPr>
              <p:cNvSpPr/>
              <p:nvPr/>
            </p:nvSpPr>
            <p:spPr>
              <a:xfrm>
                <a:off x="2661106" y="2996136"/>
                <a:ext cx="1492068" cy="864897"/>
              </a:xfrm>
              <a:custGeom>
                <a:avLst/>
                <a:gdLst>
                  <a:gd name="connsiteX0" fmla="*/ 1262083 w 1492068"/>
                  <a:gd name="connsiteY0" fmla="*/ 0 h 864897"/>
                  <a:gd name="connsiteX1" fmla="*/ 1492068 w 1492068"/>
                  <a:gd name="connsiteY1" fmla="*/ 526324 h 864897"/>
                  <a:gd name="connsiteX2" fmla="*/ 0 w 1492068"/>
                  <a:gd name="connsiteY2" fmla="*/ 864897 h 864897"/>
                </a:gdLst>
                <a:ahLst/>
                <a:cxnLst>
                  <a:cxn ang="0">
                    <a:pos x="connsiteX0" y="connsiteY0"/>
                  </a:cxn>
                  <a:cxn ang="0">
                    <a:pos x="connsiteX1" y="connsiteY1"/>
                  </a:cxn>
                  <a:cxn ang="0">
                    <a:pos x="connsiteX2" y="connsiteY2"/>
                  </a:cxn>
                </a:cxnLst>
                <a:rect l="l" t="t" r="r" b="b"/>
                <a:pathLst>
                  <a:path w="1492068" h="864897">
                    <a:moveTo>
                      <a:pt x="1262083" y="0"/>
                    </a:moveTo>
                    <a:cubicBezTo>
                      <a:pt x="1371284" y="159349"/>
                      <a:pt x="1449321" y="337937"/>
                      <a:pt x="1492068" y="526324"/>
                    </a:cubicBezTo>
                    <a:lnTo>
                      <a:pt x="0" y="864897"/>
                    </a:lnTo>
                    <a:close/>
                  </a:path>
                </a:pathLst>
              </a:custGeom>
              <a:solidFill>
                <a:srgbClr val="7DAE22"/>
              </a:solidFill>
              <a:ln>
                <a:noFill/>
              </a:ln>
              <a:effectLst/>
              <a:sp3d z="107950" extrusionH="317500"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3" name="Group 92">
              <a:extLst>
                <a:ext uri="{FF2B5EF4-FFF2-40B4-BE49-F238E27FC236}">
                  <a16:creationId xmlns:a16="http://schemas.microsoft.com/office/drawing/2014/main" id="{8F4EEB02-8D5E-427F-8E1E-2864719698F6}"/>
                </a:ext>
              </a:extLst>
            </p:cNvPr>
            <p:cNvGrpSpPr/>
            <p:nvPr/>
          </p:nvGrpSpPr>
          <p:grpSpPr>
            <a:xfrm>
              <a:off x="4989733" y="2697429"/>
              <a:ext cx="1651495" cy="514541"/>
              <a:chOff x="5265500" y="2540377"/>
              <a:chExt cx="1651495" cy="514541"/>
            </a:xfrm>
          </p:grpSpPr>
          <p:grpSp>
            <p:nvGrpSpPr>
              <p:cNvPr id="94" name="Group 93">
                <a:extLst>
                  <a:ext uri="{FF2B5EF4-FFF2-40B4-BE49-F238E27FC236}">
                    <a16:creationId xmlns:a16="http://schemas.microsoft.com/office/drawing/2014/main" id="{43868F43-40E9-4318-A2A2-960F2B4F1758}"/>
                  </a:ext>
                </a:extLst>
              </p:cNvPr>
              <p:cNvGrpSpPr/>
              <p:nvPr/>
            </p:nvGrpSpPr>
            <p:grpSpPr>
              <a:xfrm>
                <a:off x="5292000" y="2583544"/>
                <a:ext cx="1567542" cy="449942"/>
                <a:chOff x="5292000" y="2583544"/>
                <a:chExt cx="1567542" cy="449942"/>
              </a:xfrm>
            </p:grpSpPr>
            <p:cxnSp>
              <p:nvCxnSpPr>
                <p:cNvPr id="97" name="Straight Connector 96">
                  <a:extLst>
                    <a:ext uri="{FF2B5EF4-FFF2-40B4-BE49-F238E27FC236}">
                      <a16:creationId xmlns:a16="http://schemas.microsoft.com/office/drawing/2014/main" id="{6501BECF-B747-42C0-A859-A8FC0E327B96}"/>
                    </a:ext>
                  </a:extLst>
                </p:cNvPr>
                <p:cNvCxnSpPr/>
                <p:nvPr/>
              </p:nvCxnSpPr>
              <p:spPr>
                <a:xfrm flipV="1">
                  <a:off x="5306286" y="2583544"/>
                  <a:ext cx="0" cy="449942"/>
                </a:xfrm>
                <a:prstGeom prst="line">
                  <a:avLst/>
                </a:prstGeom>
                <a:ln w="28575">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AD2594F-EB5D-459D-9926-F253D973C2EB}"/>
                    </a:ext>
                  </a:extLst>
                </p:cNvPr>
                <p:cNvCxnSpPr/>
                <p:nvPr/>
              </p:nvCxnSpPr>
              <p:spPr>
                <a:xfrm>
                  <a:off x="5292000" y="2585020"/>
                  <a:ext cx="1567542" cy="0"/>
                </a:xfrm>
                <a:prstGeom prst="line">
                  <a:avLst/>
                </a:prstGeom>
                <a:ln w="28575">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grpSp>
          <p:sp>
            <p:nvSpPr>
              <p:cNvPr id="95" name="Oval 94">
                <a:extLst>
                  <a:ext uri="{FF2B5EF4-FFF2-40B4-BE49-F238E27FC236}">
                    <a16:creationId xmlns:a16="http://schemas.microsoft.com/office/drawing/2014/main" id="{02F93CBB-1CEA-4CBA-AFA3-00A6DDC4E7D3}"/>
                  </a:ext>
                </a:extLst>
              </p:cNvPr>
              <p:cNvSpPr/>
              <p:nvPr/>
            </p:nvSpPr>
            <p:spPr>
              <a:xfrm>
                <a:off x="5265500" y="2968584"/>
                <a:ext cx="86334" cy="86334"/>
              </a:xfrm>
              <a:prstGeom prst="ellipse">
                <a:avLst/>
              </a:prstGeom>
              <a:solidFill>
                <a:srgbClr val="EEECE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Oval 95">
                <a:extLst>
                  <a:ext uri="{FF2B5EF4-FFF2-40B4-BE49-F238E27FC236}">
                    <a16:creationId xmlns:a16="http://schemas.microsoft.com/office/drawing/2014/main" id="{7447DEDF-F2FB-4364-80E2-E59FF29D1391}"/>
                  </a:ext>
                </a:extLst>
              </p:cNvPr>
              <p:cNvSpPr/>
              <p:nvPr/>
            </p:nvSpPr>
            <p:spPr>
              <a:xfrm>
                <a:off x="6830661" y="2540377"/>
                <a:ext cx="86334" cy="86334"/>
              </a:xfrm>
              <a:prstGeom prst="ellipse">
                <a:avLst/>
              </a:prstGeom>
              <a:solidFill>
                <a:srgbClr val="EEECE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9" name="Group 98">
              <a:extLst>
                <a:ext uri="{FF2B5EF4-FFF2-40B4-BE49-F238E27FC236}">
                  <a16:creationId xmlns:a16="http://schemas.microsoft.com/office/drawing/2014/main" id="{336B72F5-3DCB-4E3E-802B-DA7949C01077}"/>
                </a:ext>
              </a:extLst>
            </p:cNvPr>
            <p:cNvGrpSpPr/>
            <p:nvPr/>
          </p:nvGrpSpPr>
          <p:grpSpPr>
            <a:xfrm>
              <a:off x="5168936" y="5558799"/>
              <a:ext cx="2752677" cy="660057"/>
              <a:chOff x="5168936" y="4980833"/>
              <a:chExt cx="2752677" cy="660057"/>
            </a:xfrm>
          </p:grpSpPr>
          <p:sp>
            <p:nvSpPr>
              <p:cNvPr id="100" name="Rectangle 99">
                <a:extLst>
                  <a:ext uri="{FF2B5EF4-FFF2-40B4-BE49-F238E27FC236}">
                    <a16:creationId xmlns:a16="http://schemas.microsoft.com/office/drawing/2014/main" id="{B7B4D3B8-6662-4296-8428-88B798CDAAA6}"/>
                  </a:ext>
                </a:extLst>
              </p:cNvPr>
              <p:cNvSpPr/>
              <p:nvPr/>
            </p:nvSpPr>
            <p:spPr>
              <a:xfrm>
                <a:off x="6347161" y="4980833"/>
                <a:ext cx="697627" cy="400110"/>
              </a:xfrm>
              <a:prstGeom prst="rect">
                <a:avLst/>
              </a:prstGeom>
            </p:spPr>
            <p:txBody>
              <a:bodyPr wrap="none">
                <a:spAutoFit/>
              </a:bodyPr>
              <a:lstStyle/>
              <a:p>
                <a:r>
                  <a:rPr lang="en-GB" sz="2000" b="1" kern="0" dirty="0">
                    <a:solidFill>
                      <a:srgbClr val="7DAE22"/>
                    </a:solidFill>
                    <a:latin typeface="Arial" pitchFamily="34" charset="0"/>
                    <a:cs typeface="Arial" pitchFamily="34" charset="0"/>
                  </a:rPr>
                  <a:t>25%</a:t>
                </a:r>
                <a:endParaRPr lang="en-GB" sz="2000" b="1" dirty="0">
                  <a:solidFill>
                    <a:srgbClr val="7DAE22"/>
                  </a:solidFill>
                </a:endParaRPr>
              </a:p>
            </p:txBody>
          </p:sp>
          <p:sp>
            <p:nvSpPr>
              <p:cNvPr id="101" name="Rectangle 100">
                <a:extLst>
                  <a:ext uri="{FF2B5EF4-FFF2-40B4-BE49-F238E27FC236}">
                    <a16:creationId xmlns:a16="http://schemas.microsoft.com/office/drawing/2014/main" id="{86A72E10-9FFC-4655-BD69-BDF58F203C03}"/>
                  </a:ext>
                </a:extLst>
              </p:cNvPr>
              <p:cNvSpPr/>
              <p:nvPr/>
            </p:nvSpPr>
            <p:spPr>
              <a:xfrm>
                <a:off x="5168936" y="5302336"/>
                <a:ext cx="2752677" cy="338554"/>
              </a:xfrm>
              <a:prstGeom prst="rect">
                <a:avLst/>
              </a:prstGeom>
            </p:spPr>
            <p:txBody>
              <a:bodyPr wrap="none">
                <a:spAutoFit/>
              </a:bodyPr>
              <a:lstStyle/>
              <a:p>
                <a:r>
                  <a:rPr lang="en-GB" sz="1600" kern="0" dirty="0">
                    <a:solidFill>
                      <a:schemeClr val="bg1">
                        <a:lumMod val="50000"/>
                      </a:schemeClr>
                    </a:solidFill>
                    <a:latin typeface="Arial" pitchFamily="34" charset="0"/>
                    <a:cs typeface="Arial" pitchFamily="34" charset="0"/>
                  </a:rPr>
                  <a:t>Of this withdrawal is tax free</a:t>
                </a:r>
                <a:endParaRPr lang="en-GB" sz="1600" dirty="0">
                  <a:solidFill>
                    <a:schemeClr val="bg1">
                      <a:lumMod val="50000"/>
                    </a:schemeClr>
                  </a:solidFill>
                </a:endParaRPr>
              </a:p>
            </p:txBody>
          </p:sp>
        </p:grpSp>
        <p:grpSp>
          <p:nvGrpSpPr>
            <p:cNvPr id="102" name="Group 101">
              <a:extLst>
                <a:ext uri="{FF2B5EF4-FFF2-40B4-BE49-F238E27FC236}">
                  <a16:creationId xmlns:a16="http://schemas.microsoft.com/office/drawing/2014/main" id="{76E4DB18-121B-4819-8293-8F1AE925464D}"/>
                </a:ext>
              </a:extLst>
            </p:cNvPr>
            <p:cNvGrpSpPr/>
            <p:nvPr/>
          </p:nvGrpSpPr>
          <p:grpSpPr>
            <a:xfrm rot="5400000">
              <a:off x="5612957" y="4347748"/>
              <a:ext cx="1651495" cy="514541"/>
              <a:chOff x="5265500" y="2540377"/>
              <a:chExt cx="1651495" cy="514541"/>
            </a:xfrm>
          </p:grpSpPr>
          <p:grpSp>
            <p:nvGrpSpPr>
              <p:cNvPr id="103" name="Group 102">
                <a:extLst>
                  <a:ext uri="{FF2B5EF4-FFF2-40B4-BE49-F238E27FC236}">
                    <a16:creationId xmlns:a16="http://schemas.microsoft.com/office/drawing/2014/main" id="{0A0C769E-3E24-4CD3-B8AE-9F809CDCF022}"/>
                  </a:ext>
                </a:extLst>
              </p:cNvPr>
              <p:cNvGrpSpPr/>
              <p:nvPr/>
            </p:nvGrpSpPr>
            <p:grpSpPr>
              <a:xfrm>
                <a:off x="5292000" y="2583544"/>
                <a:ext cx="1567542" cy="449942"/>
                <a:chOff x="5292000" y="2583544"/>
                <a:chExt cx="1567542" cy="449942"/>
              </a:xfrm>
            </p:grpSpPr>
            <p:cxnSp>
              <p:nvCxnSpPr>
                <p:cNvPr id="106" name="Straight Connector 105">
                  <a:extLst>
                    <a:ext uri="{FF2B5EF4-FFF2-40B4-BE49-F238E27FC236}">
                      <a16:creationId xmlns:a16="http://schemas.microsoft.com/office/drawing/2014/main" id="{25275C4F-8675-4A4A-BF0C-235980B67BDD}"/>
                    </a:ext>
                  </a:extLst>
                </p:cNvPr>
                <p:cNvCxnSpPr/>
                <p:nvPr/>
              </p:nvCxnSpPr>
              <p:spPr>
                <a:xfrm flipV="1">
                  <a:off x="5306286" y="2583544"/>
                  <a:ext cx="0" cy="449942"/>
                </a:xfrm>
                <a:prstGeom prst="line">
                  <a:avLst/>
                </a:prstGeom>
                <a:ln w="28575">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9B790D1-5EC1-42B7-94EB-3D19C14BB3D0}"/>
                    </a:ext>
                  </a:extLst>
                </p:cNvPr>
                <p:cNvCxnSpPr/>
                <p:nvPr/>
              </p:nvCxnSpPr>
              <p:spPr>
                <a:xfrm>
                  <a:off x="5292000" y="2585020"/>
                  <a:ext cx="1567542" cy="0"/>
                </a:xfrm>
                <a:prstGeom prst="line">
                  <a:avLst/>
                </a:prstGeom>
                <a:ln w="28575">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grpSp>
          <p:sp>
            <p:nvSpPr>
              <p:cNvPr id="104" name="Oval 103">
                <a:extLst>
                  <a:ext uri="{FF2B5EF4-FFF2-40B4-BE49-F238E27FC236}">
                    <a16:creationId xmlns:a16="http://schemas.microsoft.com/office/drawing/2014/main" id="{E21FD805-E49C-45F9-B711-D979BA1260DB}"/>
                  </a:ext>
                </a:extLst>
              </p:cNvPr>
              <p:cNvSpPr/>
              <p:nvPr/>
            </p:nvSpPr>
            <p:spPr>
              <a:xfrm>
                <a:off x="5265500" y="2968584"/>
                <a:ext cx="86334" cy="86334"/>
              </a:xfrm>
              <a:prstGeom prst="ellipse">
                <a:avLst/>
              </a:prstGeom>
              <a:solidFill>
                <a:srgbClr val="EEECE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Oval 104">
                <a:extLst>
                  <a:ext uri="{FF2B5EF4-FFF2-40B4-BE49-F238E27FC236}">
                    <a16:creationId xmlns:a16="http://schemas.microsoft.com/office/drawing/2014/main" id="{DDCC735B-1831-4BF2-8CCF-519D8D31E887}"/>
                  </a:ext>
                </a:extLst>
              </p:cNvPr>
              <p:cNvSpPr/>
              <p:nvPr/>
            </p:nvSpPr>
            <p:spPr>
              <a:xfrm>
                <a:off x="6830661" y="2540377"/>
                <a:ext cx="86334" cy="86334"/>
              </a:xfrm>
              <a:prstGeom prst="ellipse">
                <a:avLst/>
              </a:prstGeom>
              <a:solidFill>
                <a:srgbClr val="EEECE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8" name="Group 107">
              <a:extLst>
                <a:ext uri="{FF2B5EF4-FFF2-40B4-BE49-F238E27FC236}">
                  <a16:creationId xmlns:a16="http://schemas.microsoft.com/office/drawing/2014/main" id="{857E7229-2E44-45E4-96C5-F02D8CDDFD94}"/>
                </a:ext>
              </a:extLst>
            </p:cNvPr>
            <p:cNvGrpSpPr/>
            <p:nvPr/>
          </p:nvGrpSpPr>
          <p:grpSpPr>
            <a:xfrm>
              <a:off x="5710902" y="2557406"/>
              <a:ext cx="2727029" cy="671476"/>
              <a:chOff x="5710902" y="1979440"/>
              <a:chExt cx="2727029" cy="671476"/>
            </a:xfrm>
          </p:grpSpPr>
          <p:sp>
            <p:nvSpPr>
              <p:cNvPr id="109" name="Rectangle 108">
                <a:extLst>
                  <a:ext uri="{FF2B5EF4-FFF2-40B4-BE49-F238E27FC236}">
                    <a16:creationId xmlns:a16="http://schemas.microsoft.com/office/drawing/2014/main" id="{9ED5FBBA-0D63-4BB4-A67F-4CD408B21FB2}"/>
                  </a:ext>
                </a:extLst>
              </p:cNvPr>
              <p:cNvSpPr/>
              <p:nvPr/>
            </p:nvSpPr>
            <p:spPr>
              <a:xfrm>
                <a:off x="5710902" y="2312362"/>
                <a:ext cx="2727029" cy="338554"/>
              </a:xfrm>
              <a:prstGeom prst="rect">
                <a:avLst/>
              </a:prstGeom>
            </p:spPr>
            <p:txBody>
              <a:bodyPr wrap="none">
                <a:spAutoFit/>
              </a:bodyPr>
              <a:lstStyle/>
              <a:p>
                <a:r>
                  <a:rPr lang="en-GB" sz="1600" kern="0" dirty="0">
                    <a:solidFill>
                      <a:schemeClr val="bg1">
                        <a:lumMod val="50000"/>
                      </a:schemeClr>
                    </a:solidFill>
                    <a:latin typeface="Arial" pitchFamily="34" charset="0"/>
                    <a:cs typeface="Arial" pitchFamily="34" charset="0"/>
                  </a:rPr>
                  <a:t>Of this withdrawal is taxable</a:t>
                </a:r>
                <a:endParaRPr lang="en-GB" sz="1600" dirty="0">
                  <a:solidFill>
                    <a:schemeClr val="bg1">
                      <a:lumMod val="50000"/>
                    </a:schemeClr>
                  </a:solidFill>
                </a:endParaRPr>
              </a:p>
            </p:txBody>
          </p:sp>
          <p:sp>
            <p:nvSpPr>
              <p:cNvPr id="110" name="Rectangle 109">
                <a:extLst>
                  <a:ext uri="{FF2B5EF4-FFF2-40B4-BE49-F238E27FC236}">
                    <a16:creationId xmlns:a16="http://schemas.microsoft.com/office/drawing/2014/main" id="{CD008926-C789-4AE6-BD64-1C77CFA1F56A}"/>
                  </a:ext>
                </a:extLst>
              </p:cNvPr>
              <p:cNvSpPr/>
              <p:nvPr/>
            </p:nvSpPr>
            <p:spPr>
              <a:xfrm>
                <a:off x="6694324" y="1979440"/>
                <a:ext cx="697627" cy="400110"/>
              </a:xfrm>
              <a:prstGeom prst="rect">
                <a:avLst/>
              </a:prstGeom>
            </p:spPr>
            <p:txBody>
              <a:bodyPr wrap="none">
                <a:spAutoFit/>
              </a:bodyPr>
              <a:lstStyle/>
              <a:p>
                <a:r>
                  <a:rPr lang="en-GB" sz="2000" b="1" kern="0" dirty="0">
                    <a:solidFill>
                      <a:srgbClr val="207AAD"/>
                    </a:solidFill>
                    <a:latin typeface="Arial" pitchFamily="34" charset="0"/>
                    <a:cs typeface="Arial" pitchFamily="34" charset="0"/>
                  </a:rPr>
                  <a:t>75%</a:t>
                </a:r>
                <a:endParaRPr lang="en-GB" sz="2000" b="1" dirty="0">
                  <a:solidFill>
                    <a:srgbClr val="207AAD"/>
                  </a:solidFill>
                </a:endParaRPr>
              </a:p>
            </p:txBody>
          </p:sp>
        </p:grpSp>
        <p:grpSp>
          <p:nvGrpSpPr>
            <p:cNvPr id="111" name="Group 110">
              <a:extLst>
                <a:ext uri="{FF2B5EF4-FFF2-40B4-BE49-F238E27FC236}">
                  <a16:creationId xmlns:a16="http://schemas.microsoft.com/office/drawing/2014/main" id="{92EF7DE3-7665-4132-BA54-63901EEF99D9}"/>
                </a:ext>
              </a:extLst>
            </p:cNvPr>
            <p:cNvGrpSpPr/>
            <p:nvPr/>
          </p:nvGrpSpPr>
          <p:grpSpPr>
            <a:xfrm>
              <a:off x="2197647" y="3211970"/>
              <a:ext cx="1999487" cy="826324"/>
              <a:chOff x="1958355" y="2680009"/>
              <a:chExt cx="1999487" cy="826324"/>
            </a:xfrm>
          </p:grpSpPr>
          <p:grpSp>
            <p:nvGrpSpPr>
              <p:cNvPr id="112" name="Group 111">
                <a:extLst>
                  <a:ext uri="{FF2B5EF4-FFF2-40B4-BE49-F238E27FC236}">
                    <a16:creationId xmlns:a16="http://schemas.microsoft.com/office/drawing/2014/main" id="{6ECA91D1-3EBD-4589-AF46-B2C37066D66D}"/>
                  </a:ext>
                </a:extLst>
              </p:cNvPr>
              <p:cNvGrpSpPr/>
              <p:nvPr/>
            </p:nvGrpSpPr>
            <p:grpSpPr>
              <a:xfrm flipH="1">
                <a:off x="1958355" y="2723176"/>
                <a:ext cx="1974313" cy="730722"/>
                <a:chOff x="5292000" y="2583544"/>
                <a:chExt cx="1567542" cy="449942"/>
              </a:xfrm>
            </p:grpSpPr>
            <p:cxnSp>
              <p:nvCxnSpPr>
                <p:cNvPr id="115" name="Straight Connector 114">
                  <a:extLst>
                    <a:ext uri="{FF2B5EF4-FFF2-40B4-BE49-F238E27FC236}">
                      <a16:creationId xmlns:a16="http://schemas.microsoft.com/office/drawing/2014/main" id="{30F091B3-FC16-4509-8DBD-C39A2F08BD2B}"/>
                    </a:ext>
                  </a:extLst>
                </p:cNvPr>
                <p:cNvCxnSpPr/>
                <p:nvPr/>
              </p:nvCxnSpPr>
              <p:spPr>
                <a:xfrm flipV="1">
                  <a:off x="5306286" y="2583544"/>
                  <a:ext cx="0" cy="449942"/>
                </a:xfrm>
                <a:prstGeom prst="line">
                  <a:avLst/>
                </a:prstGeom>
                <a:ln w="28575">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03860D23-2937-45CE-B0E7-9772F6C8EDD4}"/>
                    </a:ext>
                  </a:extLst>
                </p:cNvPr>
                <p:cNvCxnSpPr/>
                <p:nvPr/>
              </p:nvCxnSpPr>
              <p:spPr>
                <a:xfrm>
                  <a:off x="5292000" y="2585020"/>
                  <a:ext cx="1567542" cy="0"/>
                </a:xfrm>
                <a:prstGeom prst="line">
                  <a:avLst/>
                </a:prstGeom>
                <a:ln w="28575">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grpSp>
          <p:sp>
            <p:nvSpPr>
              <p:cNvPr id="113" name="Oval 112">
                <a:extLst>
                  <a:ext uri="{FF2B5EF4-FFF2-40B4-BE49-F238E27FC236}">
                    <a16:creationId xmlns:a16="http://schemas.microsoft.com/office/drawing/2014/main" id="{87F9CCC3-2625-4CC7-A641-DCA2C179991B}"/>
                  </a:ext>
                </a:extLst>
              </p:cNvPr>
              <p:cNvSpPr/>
              <p:nvPr/>
            </p:nvSpPr>
            <p:spPr>
              <a:xfrm flipH="1">
                <a:off x="3871508" y="3419999"/>
                <a:ext cx="86334" cy="86334"/>
              </a:xfrm>
              <a:prstGeom prst="ellipse">
                <a:avLst/>
              </a:prstGeom>
              <a:solidFill>
                <a:srgbClr val="EEECE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4" name="Oval 113">
                <a:extLst>
                  <a:ext uri="{FF2B5EF4-FFF2-40B4-BE49-F238E27FC236}">
                    <a16:creationId xmlns:a16="http://schemas.microsoft.com/office/drawing/2014/main" id="{F1806925-5A5C-4104-B2D2-628D6C2DD64B}"/>
                  </a:ext>
                </a:extLst>
              </p:cNvPr>
              <p:cNvSpPr/>
              <p:nvPr/>
            </p:nvSpPr>
            <p:spPr>
              <a:xfrm flipH="1">
                <a:off x="1958355" y="2680009"/>
                <a:ext cx="86334" cy="86334"/>
              </a:xfrm>
              <a:prstGeom prst="ellipse">
                <a:avLst/>
              </a:prstGeom>
              <a:solidFill>
                <a:srgbClr val="EEECE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7" name="Group 116">
              <a:extLst>
                <a:ext uri="{FF2B5EF4-FFF2-40B4-BE49-F238E27FC236}">
                  <a16:creationId xmlns:a16="http://schemas.microsoft.com/office/drawing/2014/main" id="{A51B07A3-C615-4BA5-A218-DEF7AA0C57D1}"/>
                </a:ext>
              </a:extLst>
            </p:cNvPr>
            <p:cNvGrpSpPr/>
            <p:nvPr/>
          </p:nvGrpSpPr>
          <p:grpSpPr>
            <a:xfrm>
              <a:off x="121999" y="3027304"/>
              <a:ext cx="2513877" cy="1162085"/>
              <a:chOff x="121999" y="2449338"/>
              <a:chExt cx="2513877" cy="1162085"/>
            </a:xfrm>
          </p:grpSpPr>
          <p:sp>
            <p:nvSpPr>
              <p:cNvPr id="118" name="Rectangle 117">
                <a:extLst>
                  <a:ext uri="{FF2B5EF4-FFF2-40B4-BE49-F238E27FC236}">
                    <a16:creationId xmlns:a16="http://schemas.microsoft.com/office/drawing/2014/main" id="{C1822C1D-CC28-4055-B63C-C80ED85D6F6D}"/>
                  </a:ext>
                </a:extLst>
              </p:cNvPr>
              <p:cNvSpPr/>
              <p:nvPr/>
            </p:nvSpPr>
            <p:spPr>
              <a:xfrm>
                <a:off x="818528" y="2449338"/>
                <a:ext cx="1120820" cy="369332"/>
              </a:xfrm>
              <a:prstGeom prst="rect">
                <a:avLst/>
              </a:prstGeom>
            </p:spPr>
            <p:txBody>
              <a:bodyPr wrap="none">
                <a:spAutoFit/>
              </a:bodyPr>
              <a:lstStyle/>
              <a:p>
                <a:r>
                  <a:rPr lang="en-GB" b="1" kern="0" dirty="0">
                    <a:solidFill>
                      <a:srgbClr val="1D77AC"/>
                    </a:solidFill>
                    <a:latin typeface="Arial" pitchFamily="34" charset="0"/>
                    <a:cs typeface="Arial" pitchFamily="34" charset="0"/>
                  </a:rPr>
                  <a:t>Invested</a:t>
                </a:r>
                <a:endParaRPr lang="en-GB" b="1" dirty="0">
                  <a:solidFill>
                    <a:srgbClr val="1D77AC"/>
                  </a:solidFill>
                </a:endParaRPr>
              </a:p>
            </p:txBody>
          </p:sp>
          <p:sp>
            <p:nvSpPr>
              <p:cNvPr id="119" name="Rectangle 118">
                <a:extLst>
                  <a:ext uri="{FF2B5EF4-FFF2-40B4-BE49-F238E27FC236}">
                    <a16:creationId xmlns:a16="http://schemas.microsoft.com/office/drawing/2014/main" id="{1E5DA108-48AC-4D74-B0FF-6F01D8A2F2CC}"/>
                  </a:ext>
                </a:extLst>
              </p:cNvPr>
              <p:cNvSpPr/>
              <p:nvPr/>
            </p:nvSpPr>
            <p:spPr>
              <a:xfrm>
                <a:off x="121999" y="2780426"/>
                <a:ext cx="2513877" cy="830997"/>
              </a:xfrm>
              <a:prstGeom prst="rect">
                <a:avLst/>
              </a:prstGeom>
            </p:spPr>
            <p:txBody>
              <a:bodyPr wrap="square">
                <a:spAutoFit/>
              </a:bodyPr>
              <a:lstStyle/>
              <a:p>
                <a:pPr algn="ctr"/>
                <a:r>
                  <a:rPr lang="en-GB" sz="1600" kern="0" dirty="0">
                    <a:solidFill>
                      <a:schemeClr val="bg1">
                        <a:lumMod val="50000"/>
                      </a:schemeClr>
                    </a:solidFill>
                    <a:latin typeface="Arial" pitchFamily="34" charset="0"/>
                    <a:cs typeface="Arial" pitchFamily="34" charset="0"/>
                  </a:rPr>
                  <a:t>Remaining amount is invested and can be drawn in the future</a:t>
                </a:r>
                <a:endParaRPr lang="en-GB" sz="1600" dirty="0">
                  <a:solidFill>
                    <a:schemeClr val="bg1">
                      <a:lumMod val="50000"/>
                    </a:schemeClr>
                  </a:solidFill>
                </a:endParaRPr>
              </a:p>
            </p:txBody>
          </p:sp>
        </p:grpSp>
      </p:grpSp>
    </p:spTree>
    <p:extLst>
      <p:ext uri="{BB962C8B-B14F-4D97-AF65-F5344CB8AC3E}">
        <p14:creationId xmlns:p14="http://schemas.microsoft.com/office/powerpoint/2010/main" val="4225621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9AABE-37EC-4C35-9C74-E6512742A979}"/>
              </a:ext>
            </a:extLst>
          </p:cNvPr>
          <p:cNvSpPr>
            <a:spLocks noGrp="1"/>
          </p:cNvSpPr>
          <p:nvPr>
            <p:ph type="title"/>
          </p:nvPr>
        </p:nvSpPr>
        <p:spPr/>
        <p:txBody>
          <a:bodyPr/>
          <a:lstStyle/>
          <a:p>
            <a:r>
              <a:rPr lang="en-GB" dirty="0"/>
              <a:t>Taking your UBGPP savings: pension income</a:t>
            </a:r>
          </a:p>
        </p:txBody>
      </p:sp>
      <p:sp>
        <p:nvSpPr>
          <p:cNvPr id="120" name="Rectangle 119">
            <a:extLst>
              <a:ext uri="{FF2B5EF4-FFF2-40B4-BE49-F238E27FC236}">
                <a16:creationId xmlns:a16="http://schemas.microsoft.com/office/drawing/2014/main" id="{B589120D-A9B2-4216-83BB-5D1D899E72AC}"/>
              </a:ext>
            </a:extLst>
          </p:cNvPr>
          <p:cNvSpPr/>
          <p:nvPr/>
        </p:nvSpPr>
        <p:spPr>
          <a:xfrm>
            <a:off x="418744" y="1308348"/>
            <a:ext cx="7898048" cy="369332"/>
          </a:xfrm>
          <a:prstGeom prst="rect">
            <a:avLst/>
          </a:prstGeom>
        </p:spPr>
        <p:txBody>
          <a:bodyPr wrap="square">
            <a:spAutoFit/>
          </a:bodyPr>
          <a:lstStyle/>
          <a:p>
            <a:pPr defTabSz="457200" eaLnBrk="0" hangingPunct="0">
              <a:spcBef>
                <a:spcPts val="0"/>
              </a:spcBef>
              <a:spcAft>
                <a:spcPts val="1000"/>
              </a:spcAft>
              <a:buClr>
                <a:srgbClr val="4D89C4"/>
              </a:buClr>
              <a:buSzPct val="100000"/>
              <a:defRPr/>
            </a:pPr>
            <a:r>
              <a:rPr lang="en-GB" kern="0" dirty="0">
                <a:latin typeface="Arial" pitchFamily="34" charset="0"/>
                <a:cs typeface="Arial" pitchFamily="34" charset="0"/>
              </a:rPr>
              <a:t>Buying a secure income for life (“annuity”) </a:t>
            </a:r>
          </a:p>
        </p:txBody>
      </p:sp>
      <p:grpSp>
        <p:nvGrpSpPr>
          <p:cNvPr id="3" name="Group 2">
            <a:extLst>
              <a:ext uri="{FF2B5EF4-FFF2-40B4-BE49-F238E27FC236}">
                <a16:creationId xmlns:a16="http://schemas.microsoft.com/office/drawing/2014/main" id="{A3A13507-7F8D-4C43-8B79-CE6ECE9C4A0E}"/>
              </a:ext>
            </a:extLst>
          </p:cNvPr>
          <p:cNvGrpSpPr/>
          <p:nvPr/>
        </p:nvGrpSpPr>
        <p:grpSpPr>
          <a:xfrm>
            <a:off x="569343" y="1966823"/>
            <a:ext cx="7946008" cy="3679886"/>
            <a:chOff x="216606" y="1701146"/>
            <a:chExt cx="8724030" cy="4166519"/>
          </a:xfrm>
        </p:grpSpPr>
        <p:grpSp>
          <p:nvGrpSpPr>
            <p:cNvPr id="36" name="Group 35">
              <a:extLst>
                <a:ext uri="{FF2B5EF4-FFF2-40B4-BE49-F238E27FC236}">
                  <a16:creationId xmlns:a16="http://schemas.microsoft.com/office/drawing/2014/main" id="{0D394648-3AD1-457D-8E05-51A3C358B063}"/>
                </a:ext>
              </a:extLst>
            </p:cNvPr>
            <p:cNvGrpSpPr/>
            <p:nvPr/>
          </p:nvGrpSpPr>
          <p:grpSpPr>
            <a:xfrm>
              <a:off x="216606" y="2518861"/>
              <a:ext cx="4099659" cy="2052885"/>
              <a:chOff x="216606" y="2518861"/>
              <a:chExt cx="4099659" cy="2052885"/>
            </a:xfrm>
          </p:grpSpPr>
          <p:sp>
            <p:nvSpPr>
              <p:cNvPr id="37" name="Freeform 35">
                <a:extLst>
                  <a:ext uri="{FF2B5EF4-FFF2-40B4-BE49-F238E27FC236}">
                    <a16:creationId xmlns:a16="http://schemas.microsoft.com/office/drawing/2014/main" id="{30E2CC48-B777-4D3F-81DC-512B912D3D59}"/>
                  </a:ext>
                </a:extLst>
              </p:cNvPr>
              <p:cNvSpPr>
                <a:spLocks noChangeAspect="1"/>
              </p:cNvSpPr>
              <p:nvPr/>
            </p:nvSpPr>
            <p:spPr>
              <a:xfrm rot="9180000" flipH="1">
                <a:off x="3060222" y="3315703"/>
                <a:ext cx="1256043" cy="1256043"/>
              </a:xfrm>
              <a:custGeom>
                <a:avLst/>
                <a:gdLst>
                  <a:gd name="connsiteX0" fmla="*/ 256733 w 1367507"/>
                  <a:gd name="connsiteY0" fmla="*/ 1115264 h 1367507"/>
                  <a:gd name="connsiteX1" fmla="*/ 1020408 w 1367507"/>
                  <a:gd name="connsiteY1" fmla="*/ 1115264 h 1367507"/>
                  <a:gd name="connsiteX2" fmla="*/ 1020408 w 1367507"/>
                  <a:gd name="connsiteY2" fmla="*/ 351589 h 1367507"/>
                  <a:gd name="connsiteX3" fmla="*/ 256733 w 1367507"/>
                  <a:gd name="connsiteY3" fmla="*/ 351589 h 1367507"/>
                  <a:gd name="connsiteX4" fmla="*/ 256733 w 1367507"/>
                  <a:gd name="connsiteY4" fmla="*/ 1115264 h 1367507"/>
                  <a:gd name="connsiteX5" fmla="*/ 189795 w 1367507"/>
                  <a:gd name="connsiteY5" fmla="*/ 1177712 h 1367507"/>
                  <a:gd name="connsiteX6" fmla="*/ 0 w 1367507"/>
                  <a:gd name="connsiteY6" fmla="*/ 719507 h 1367507"/>
                  <a:gd name="connsiteX7" fmla="*/ 648000 w 1367507"/>
                  <a:gd name="connsiteY7" fmla="*/ 71507 h 1367507"/>
                  <a:gd name="connsiteX8" fmla="*/ 1367507 w 1367507"/>
                  <a:gd name="connsiteY8" fmla="*/ 0 h 1367507"/>
                  <a:gd name="connsiteX9" fmla="*/ 1296000 w 1367507"/>
                  <a:gd name="connsiteY9" fmla="*/ 719507 h 1367507"/>
                  <a:gd name="connsiteX10" fmla="*/ 648000 w 1367507"/>
                  <a:gd name="connsiteY10" fmla="*/ 1367507 h 1367507"/>
                  <a:gd name="connsiteX11" fmla="*/ 189795 w 1367507"/>
                  <a:gd name="connsiteY11" fmla="*/ 1177712 h 136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7507" h="1367507">
                    <a:moveTo>
                      <a:pt x="256733" y="1115264"/>
                    </a:moveTo>
                    <a:cubicBezTo>
                      <a:pt x="467616" y="1326147"/>
                      <a:pt x="809525" y="1326147"/>
                      <a:pt x="1020408" y="1115264"/>
                    </a:cubicBezTo>
                    <a:cubicBezTo>
                      <a:pt x="1231292" y="904381"/>
                      <a:pt x="1231292" y="562472"/>
                      <a:pt x="1020408" y="351589"/>
                    </a:cubicBezTo>
                    <a:cubicBezTo>
                      <a:pt x="809525" y="140705"/>
                      <a:pt x="467616" y="140705"/>
                      <a:pt x="256733" y="351589"/>
                    </a:cubicBezTo>
                    <a:cubicBezTo>
                      <a:pt x="45850" y="562472"/>
                      <a:pt x="45850" y="904381"/>
                      <a:pt x="256733" y="1115264"/>
                    </a:cubicBezTo>
                    <a:close/>
                    <a:moveTo>
                      <a:pt x="189795" y="1177712"/>
                    </a:moveTo>
                    <a:cubicBezTo>
                      <a:pt x="72530" y="1060448"/>
                      <a:pt x="0" y="898448"/>
                      <a:pt x="0" y="719507"/>
                    </a:cubicBezTo>
                    <a:cubicBezTo>
                      <a:pt x="0" y="361626"/>
                      <a:pt x="290119" y="71507"/>
                      <a:pt x="648000" y="71507"/>
                    </a:cubicBezTo>
                    <a:cubicBezTo>
                      <a:pt x="887835" y="71507"/>
                      <a:pt x="1127671" y="47671"/>
                      <a:pt x="1367507" y="0"/>
                    </a:cubicBezTo>
                    <a:cubicBezTo>
                      <a:pt x="1319836" y="239836"/>
                      <a:pt x="1296000" y="479672"/>
                      <a:pt x="1296000" y="719507"/>
                    </a:cubicBezTo>
                    <a:cubicBezTo>
                      <a:pt x="1296000" y="1077388"/>
                      <a:pt x="1005881" y="1367507"/>
                      <a:pt x="648000" y="1367507"/>
                    </a:cubicBezTo>
                    <a:cubicBezTo>
                      <a:pt x="469059" y="1367507"/>
                      <a:pt x="307059" y="1294977"/>
                      <a:pt x="189795" y="1177712"/>
                    </a:cubicBezTo>
                    <a:close/>
                  </a:path>
                </a:pathLst>
              </a:custGeom>
              <a:solidFill>
                <a:srgbClr val="7A2A3D"/>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2"/>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3E311442-4BBE-459D-8BB5-99E1EE0D785A}"/>
                  </a:ext>
                </a:extLst>
              </p:cNvPr>
              <p:cNvSpPr/>
              <p:nvPr/>
            </p:nvSpPr>
            <p:spPr>
              <a:xfrm>
                <a:off x="216606" y="2518861"/>
                <a:ext cx="3585349" cy="1219671"/>
              </a:xfrm>
              <a:prstGeom prst="rect">
                <a:avLst/>
              </a:prstGeom>
            </p:spPr>
            <p:txBody>
              <a:bodyPr wrap="square">
                <a:spAutoFit/>
              </a:bodyPr>
              <a:lstStyle/>
              <a:p>
                <a:pPr defTabSz="457200" eaLnBrk="0" hangingPunct="0">
                  <a:spcBef>
                    <a:spcPts val="0"/>
                  </a:spcBef>
                  <a:spcAft>
                    <a:spcPts val="0"/>
                  </a:spcAft>
                  <a:buClr>
                    <a:srgbClr val="4D89C4"/>
                  </a:buClr>
                  <a:buSzPct val="100000"/>
                  <a:defRPr/>
                </a:pPr>
                <a:r>
                  <a:rPr lang="en-GB" sz="1600" kern="0" dirty="0">
                    <a:solidFill>
                      <a:schemeClr val="tx2"/>
                    </a:solidFill>
                    <a:latin typeface="Arial" pitchFamily="34" charset="0"/>
                    <a:cs typeface="Arial" pitchFamily="34" charset="0"/>
                  </a:rPr>
                  <a:t>Choose from options including</a:t>
                </a:r>
              </a:p>
              <a:p>
                <a:pPr marL="285750" indent="-285750" defTabSz="457200" eaLnBrk="0" hangingPunct="0">
                  <a:spcBef>
                    <a:spcPts val="0"/>
                  </a:spcBef>
                  <a:spcAft>
                    <a:spcPts val="0"/>
                  </a:spcAft>
                  <a:buClr>
                    <a:schemeClr val="accent1">
                      <a:lumMod val="75000"/>
                    </a:schemeClr>
                  </a:buClr>
                  <a:buSzPct val="100000"/>
                  <a:buFont typeface="Arial" panose="020B0604020202020204" pitchFamily="34" charset="0"/>
                  <a:buChar char="•"/>
                  <a:defRPr/>
                </a:pPr>
                <a:r>
                  <a:rPr lang="en-GB" sz="1600" kern="0" dirty="0">
                    <a:solidFill>
                      <a:schemeClr val="tx2"/>
                    </a:solidFill>
                    <a:latin typeface="Arial" pitchFamily="34" charset="0"/>
                    <a:cs typeface="Arial" pitchFamily="34" charset="0"/>
                  </a:rPr>
                  <a:t>A guarantee period</a:t>
                </a:r>
              </a:p>
              <a:p>
                <a:pPr marL="285750" indent="-285750" defTabSz="457200" eaLnBrk="0" hangingPunct="0">
                  <a:spcBef>
                    <a:spcPts val="0"/>
                  </a:spcBef>
                  <a:spcAft>
                    <a:spcPts val="0"/>
                  </a:spcAft>
                  <a:buClr>
                    <a:schemeClr val="accent1">
                      <a:lumMod val="75000"/>
                    </a:schemeClr>
                  </a:buClr>
                  <a:buSzPct val="100000"/>
                  <a:buFont typeface="Arial" panose="020B0604020202020204" pitchFamily="34" charset="0"/>
                  <a:buChar char="•"/>
                  <a:defRPr/>
                </a:pPr>
                <a:r>
                  <a:rPr lang="en-GB" sz="1600" kern="0" dirty="0">
                    <a:solidFill>
                      <a:schemeClr val="tx2"/>
                    </a:solidFill>
                    <a:latin typeface="Arial" pitchFamily="34" charset="0"/>
                    <a:cs typeface="Arial" pitchFamily="34" charset="0"/>
                  </a:rPr>
                  <a:t>Inflation linking </a:t>
                </a:r>
              </a:p>
              <a:p>
                <a:pPr marL="285750" indent="-285750" defTabSz="457200" eaLnBrk="0" hangingPunct="0">
                  <a:spcBef>
                    <a:spcPts val="0"/>
                  </a:spcBef>
                  <a:spcAft>
                    <a:spcPts val="0"/>
                  </a:spcAft>
                  <a:buClr>
                    <a:schemeClr val="accent1">
                      <a:lumMod val="75000"/>
                    </a:schemeClr>
                  </a:buClr>
                  <a:buSzPct val="100000"/>
                  <a:buFont typeface="Arial" panose="020B0604020202020204" pitchFamily="34" charset="0"/>
                  <a:buChar char="•"/>
                  <a:defRPr/>
                </a:pPr>
                <a:r>
                  <a:rPr lang="en-GB" sz="1600" kern="0" dirty="0">
                    <a:solidFill>
                      <a:schemeClr val="tx2"/>
                    </a:solidFill>
                    <a:latin typeface="Arial" pitchFamily="34" charset="0"/>
                    <a:cs typeface="Arial" pitchFamily="34" charset="0"/>
                  </a:rPr>
                  <a:t>Spouse/partner pension </a:t>
                </a:r>
              </a:p>
            </p:txBody>
          </p:sp>
          <p:pic>
            <p:nvPicPr>
              <p:cNvPr id="39" name="Picture 38">
                <a:extLst>
                  <a:ext uri="{FF2B5EF4-FFF2-40B4-BE49-F238E27FC236}">
                    <a16:creationId xmlns:a16="http://schemas.microsoft.com/office/drawing/2014/main" id="{BF6F29B0-1F13-495B-8A02-AA7FC85A42E7}"/>
                  </a:ext>
                </a:extLst>
              </p:cNvPr>
              <p:cNvPicPr>
                <a:picLocks noChangeAspect="1"/>
              </p:cNvPicPr>
              <p:nvPr/>
            </p:nvPicPr>
            <p:blipFill>
              <a:blip r:embed="rId2"/>
              <a:stretch>
                <a:fillRect/>
              </a:stretch>
            </p:blipFill>
            <p:spPr>
              <a:xfrm>
                <a:off x="3350674" y="3818587"/>
                <a:ext cx="592351" cy="293184"/>
              </a:xfrm>
              <a:prstGeom prst="rect">
                <a:avLst/>
              </a:prstGeom>
            </p:spPr>
          </p:pic>
        </p:grpSp>
        <p:grpSp>
          <p:nvGrpSpPr>
            <p:cNvPr id="40" name="Group 39">
              <a:extLst>
                <a:ext uri="{FF2B5EF4-FFF2-40B4-BE49-F238E27FC236}">
                  <a16:creationId xmlns:a16="http://schemas.microsoft.com/office/drawing/2014/main" id="{EE96C828-CF75-41D7-B1FB-76081B228FA8}"/>
                </a:ext>
              </a:extLst>
            </p:cNvPr>
            <p:cNvGrpSpPr/>
            <p:nvPr/>
          </p:nvGrpSpPr>
          <p:grpSpPr>
            <a:xfrm>
              <a:off x="3222962" y="1701146"/>
              <a:ext cx="2879327" cy="2125218"/>
              <a:chOff x="3222962" y="1701146"/>
              <a:chExt cx="2879327" cy="2125218"/>
            </a:xfrm>
          </p:grpSpPr>
          <p:sp>
            <p:nvSpPr>
              <p:cNvPr id="41" name="Freeform 32">
                <a:extLst>
                  <a:ext uri="{FF2B5EF4-FFF2-40B4-BE49-F238E27FC236}">
                    <a16:creationId xmlns:a16="http://schemas.microsoft.com/office/drawing/2014/main" id="{2040A707-A068-49DC-9324-939D12B1B49C}"/>
                  </a:ext>
                </a:extLst>
              </p:cNvPr>
              <p:cNvSpPr>
                <a:spLocks noChangeAspect="1"/>
              </p:cNvSpPr>
              <p:nvPr/>
            </p:nvSpPr>
            <p:spPr>
              <a:xfrm rot="8100000">
                <a:off x="4037217" y="2570321"/>
                <a:ext cx="1256043" cy="1256043"/>
              </a:xfrm>
              <a:custGeom>
                <a:avLst/>
                <a:gdLst>
                  <a:gd name="connsiteX0" fmla="*/ 256733 w 1367507"/>
                  <a:gd name="connsiteY0" fmla="*/ 1115264 h 1367507"/>
                  <a:gd name="connsiteX1" fmla="*/ 1020408 w 1367507"/>
                  <a:gd name="connsiteY1" fmla="*/ 1115264 h 1367507"/>
                  <a:gd name="connsiteX2" fmla="*/ 1020408 w 1367507"/>
                  <a:gd name="connsiteY2" fmla="*/ 351589 h 1367507"/>
                  <a:gd name="connsiteX3" fmla="*/ 256733 w 1367507"/>
                  <a:gd name="connsiteY3" fmla="*/ 351589 h 1367507"/>
                  <a:gd name="connsiteX4" fmla="*/ 256733 w 1367507"/>
                  <a:gd name="connsiteY4" fmla="*/ 1115264 h 1367507"/>
                  <a:gd name="connsiteX5" fmla="*/ 189795 w 1367507"/>
                  <a:gd name="connsiteY5" fmla="*/ 1177712 h 1367507"/>
                  <a:gd name="connsiteX6" fmla="*/ 0 w 1367507"/>
                  <a:gd name="connsiteY6" fmla="*/ 719507 h 1367507"/>
                  <a:gd name="connsiteX7" fmla="*/ 648000 w 1367507"/>
                  <a:gd name="connsiteY7" fmla="*/ 71507 h 1367507"/>
                  <a:gd name="connsiteX8" fmla="*/ 1367507 w 1367507"/>
                  <a:gd name="connsiteY8" fmla="*/ 0 h 1367507"/>
                  <a:gd name="connsiteX9" fmla="*/ 1296000 w 1367507"/>
                  <a:gd name="connsiteY9" fmla="*/ 719507 h 1367507"/>
                  <a:gd name="connsiteX10" fmla="*/ 648000 w 1367507"/>
                  <a:gd name="connsiteY10" fmla="*/ 1367507 h 1367507"/>
                  <a:gd name="connsiteX11" fmla="*/ 189795 w 1367507"/>
                  <a:gd name="connsiteY11" fmla="*/ 1177712 h 136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7507" h="1367507">
                    <a:moveTo>
                      <a:pt x="256733" y="1115264"/>
                    </a:moveTo>
                    <a:cubicBezTo>
                      <a:pt x="467616" y="1326147"/>
                      <a:pt x="809525" y="1326147"/>
                      <a:pt x="1020408" y="1115264"/>
                    </a:cubicBezTo>
                    <a:cubicBezTo>
                      <a:pt x="1231292" y="904381"/>
                      <a:pt x="1231292" y="562472"/>
                      <a:pt x="1020408" y="351589"/>
                    </a:cubicBezTo>
                    <a:cubicBezTo>
                      <a:pt x="809525" y="140705"/>
                      <a:pt x="467616" y="140705"/>
                      <a:pt x="256733" y="351589"/>
                    </a:cubicBezTo>
                    <a:cubicBezTo>
                      <a:pt x="45850" y="562472"/>
                      <a:pt x="45850" y="904381"/>
                      <a:pt x="256733" y="1115264"/>
                    </a:cubicBezTo>
                    <a:close/>
                    <a:moveTo>
                      <a:pt x="189795" y="1177712"/>
                    </a:moveTo>
                    <a:cubicBezTo>
                      <a:pt x="72530" y="1060448"/>
                      <a:pt x="0" y="898448"/>
                      <a:pt x="0" y="719507"/>
                    </a:cubicBezTo>
                    <a:cubicBezTo>
                      <a:pt x="0" y="361626"/>
                      <a:pt x="290119" y="71507"/>
                      <a:pt x="648000" y="71507"/>
                    </a:cubicBezTo>
                    <a:cubicBezTo>
                      <a:pt x="887835" y="71507"/>
                      <a:pt x="1127671" y="47671"/>
                      <a:pt x="1367507" y="0"/>
                    </a:cubicBezTo>
                    <a:cubicBezTo>
                      <a:pt x="1319836" y="239836"/>
                      <a:pt x="1296000" y="479672"/>
                      <a:pt x="1296000" y="719507"/>
                    </a:cubicBezTo>
                    <a:cubicBezTo>
                      <a:pt x="1296000" y="1077388"/>
                      <a:pt x="1005881" y="1367507"/>
                      <a:pt x="648000" y="1367507"/>
                    </a:cubicBezTo>
                    <a:cubicBezTo>
                      <a:pt x="469059" y="1367507"/>
                      <a:pt x="307059" y="1294977"/>
                      <a:pt x="189795" y="1177712"/>
                    </a:cubicBezTo>
                    <a:close/>
                  </a:path>
                </a:pathLst>
              </a:custGeom>
              <a:solidFill>
                <a:srgbClr val="D2D6AB"/>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2"/>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139CDFAA-EF43-4AB1-8D71-0D8588CF6AFD}"/>
                  </a:ext>
                </a:extLst>
              </p:cNvPr>
              <p:cNvSpPr/>
              <p:nvPr/>
            </p:nvSpPr>
            <p:spPr>
              <a:xfrm>
                <a:off x="3222962" y="1701146"/>
                <a:ext cx="2879327" cy="662106"/>
              </a:xfrm>
              <a:prstGeom prst="rect">
                <a:avLst/>
              </a:prstGeom>
            </p:spPr>
            <p:txBody>
              <a:bodyPr wrap="square">
                <a:spAutoFit/>
              </a:bodyPr>
              <a:lstStyle/>
              <a:p>
                <a:pPr algn="ctr" defTabSz="457200" eaLnBrk="0" hangingPunct="0">
                  <a:spcBef>
                    <a:spcPts val="0"/>
                  </a:spcBef>
                  <a:spcAft>
                    <a:spcPts val="1000"/>
                  </a:spcAft>
                  <a:buClr>
                    <a:srgbClr val="4D89C4"/>
                  </a:buClr>
                  <a:buSzPct val="100000"/>
                  <a:defRPr/>
                </a:pPr>
                <a:r>
                  <a:rPr lang="en-GB" sz="1600" kern="0" dirty="0">
                    <a:solidFill>
                      <a:schemeClr val="tx2"/>
                    </a:solidFill>
                    <a:latin typeface="Arial" pitchFamily="34" charset="0"/>
                    <a:cs typeface="Arial" pitchFamily="34" charset="0"/>
                  </a:rPr>
                  <a:t>Receive up to 25% as a tax free lump sum</a:t>
                </a:r>
              </a:p>
            </p:txBody>
          </p:sp>
          <p:pic>
            <p:nvPicPr>
              <p:cNvPr id="43" name="Picture 42">
                <a:extLst>
                  <a:ext uri="{FF2B5EF4-FFF2-40B4-BE49-F238E27FC236}">
                    <a16:creationId xmlns:a16="http://schemas.microsoft.com/office/drawing/2014/main" id="{9F191E64-097F-44C2-A49C-AB023FD3A0F0}"/>
                  </a:ext>
                </a:extLst>
              </p:cNvPr>
              <p:cNvPicPr>
                <a:picLocks noChangeAspect="1"/>
              </p:cNvPicPr>
              <p:nvPr/>
            </p:nvPicPr>
            <p:blipFill>
              <a:blip r:embed="rId3"/>
              <a:stretch>
                <a:fillRect/>
              </a:stretch>
            </p:blipFill>
            <p:spPr>
              <a:xfrm>
                <a:off x="4389676" y="2848823"/>
                <a:ext cx="576000" cy="576000"/>
              </a:xfrm>
              <a:prstGeom prst="rect">
                <a:avLst/>
              </a:prstGeom>
            </p:spPr>
          </p:pic>
        </p:grpSp>
        <p:grpSp>
          <p:nvGrpSpPr>
            <p:cNvPr id="44" name="Group 43">
              <a:extLst>
                <a:ext uri="{FF2B5EF4-FFF2-40B4-BE49-F238E27FC236}">
                  <a16:creationId xmlns:a16="http://schemas.microsoft.com/office/drawing/2014/main" id="{A7FDFDA7-E139-434A-86DE-A0A5D9C03AA0}"/>
                </a:ext>
              </a:extLst>
            </p:cNvPr>
            <p:cNvGrpSpPr/>
            <p:nvPr/>
          </p:nvGrpSpPr>
          <p:grpSpPr>
            <a:xfrm>
              <a:off x="5014213" y="2848823"/>
              <a:ext cx="3250843" cy="1731218"/>
              <a:chOff x="5014213" y="2848823"/>
              <a:chExt cx="3250843" cy="1731218"/>
            </a:xfrm>
          </p:grpSpPr>
          <p:sp>
            <p:nvSpPr>
              <p:cNvPr id="45" name="Freeform 33">
                <a:extLst>
                  <a:ext uri="{FF2B5EF4-FFF2-40B4-BE49-F238E27FC236}">
                    <a16:creationId xmlns:a16="http://schemas.microsoft.com/office/drawing/2014/main" id="{FA603A82-0000-40F5-8491-8B35A0DA22E6}"/>
                  </a:ext>
                </a:extLst>
              </p:cNvPr>
              <p:cNvSpPr>
                <a:spLocks noChangeAspect="1"/>
              </p:cNvSpPr>
              <p:nvPr/>
            </p:nvSpPr>
            <p:spPr>
              <a:xfrm rot="12420000">
                <a:off x="5014213" y="3323998"/>
                <a:ext cx="1256043" cy="1256043"/>
              </a:xfrm>
              <a:custGeom>
                <a:avLst/>
                <a:gdLst>
                  <a:gd name="connsiteX0" fmla="*/ 256733 w 1367507"/>
                  <a:gd name="connsiteY0" fmla="*/ 1115264 h 1367507"/>
                  <a:gd name="connsiteX1" fmla="*/ 1020408 w 1367507"/>
                  <a:gd name="connsiteY1" fmla="*/ 1115264 h 1367507"/>
                  <a:gd name="connsiteX2" fmla="*/ 1020408 w 1367507"/>
                  <a:gd name="connsiteY2" fmla="*/ 351589 h 1367507"/>
                  <a:gd name="connsiteX3" fmla="*/ 256733 w 1367507"/>
                  <a:gd name="connsiteY3" fmla="*/ 351589 h 1367507"/>
                  <a:gd name="connsiteX4" fmla="*/ 256733 w 1367507"/>
                  <a:gd name="connsiteY4" fmla="*/ 1115264 h 1367507"/>
                  <a:gd name="connsiteX5" fmla="*/ 189795 w 1367507"/>
                  <a:gd name="connsiteY5" fmla="*/ 1177712 h 1367507"/>
                  <a:gd name="connsiteX6" fmla="*/ 0 w 1367507"/>
                  <a:gd name="connsiteY6" fmla="*/ 719507 h 1367507"/>
                  <a:gd name="connsiteX7" fmla="*/ 648000 w 1367507"/>
                  <a:gd name="connsiteY7" fmla="*/ 71507 h 1367507"/>
                  <a:gd name="connsiteX8" fmla="*/ 1367507 w 1367507"/>
                  <a:gd name="connsiteY8" fmla="*/ 0 h 1367507"/>
                  <a:gd name="connsiteX9" fmla="*/ 1296000 w 1367507"/>
                  <a:gd name="connsiteY9" fmla="*/ 719507 h 1367507"/>
                  <a:gd name="connsiteX10" fmla="*/ 648000 w 1367507"/>
                  <a:gd name="connsiteY10" fmla="*/ 1367507 h 1367507"/>
                  <a:gd name="connsiteX11" fmla="*/ 189795 w 1367507"/>
                  <a:gd name="connsiteY11" fmla="*/ 1177712 h 136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7507" h="1367507">
                    <a:moveTo>
                      <a:pt x="256733" y="1115264"/>
                    </a:moveTo>
                    <a:cubicBezTo>
                      <a:pt x="467616" y="1326147"/>
                      <a:pt x="809525" y="1326147"/>
                      <a:pt x="1020408" y="1115264"/>
                    </a:cubicBezTo>
                    <a:cubicBezTo>
                      <a:pt x="1231292" y="904381"/>
                      <a:pt x="1231292" y="562472"/>
                      <a:pt x="1020408" y="351589"/>
                    </a:cubicBezTo>
                    <a:cubicBezTo>
                      <a:pt x="809525" y="140705"/>
                      <a:pt x="467616" y="140705"/>
                      <a:pt x="256733" y="351589"/>
                    </a:cubicBezTo>
                    <a:cubicBezTo>
                      <a:pt x="45850" y="562472"/>
                      <a:pt x="45850" y="904381"/>
                      <a:pt x="256733" y="1115264"/>
                    </a:cubicBezTo>
                    <a:close/>
                    <a:moveTo>
                      <a:pt x="189795" y="1177712"/>
                    </a:moveTo>
                    <a:cubicBezTo>
                      <a:pt x="72530" y="1060448"/>
                      <a:pt x="0" y="898448"/>
                      <a:pt x="0" y="719507"/>
                    </a:cubicBezTo>
                    <a:cubicBezTo>
                      <a:pt x="0" y="361626"/>
                      <a:pt x="290119" y="71507"/>
                      <a:pt x="648000" y="71507"/>
                    </a:cubicBezTo>
                    <a:cubicBezTo>
                      <a:pt x="887835" y="71507"/>
                      <a:pt x="1127671" y="47671"/>
                      <a:pt x="1367507" y="0"/>
                    </a:cubicBezTo>
                    <a:cubicBezTo>
                      <a:pt x="1319836" y="239836"/>
                      <a:pt x="1296000" y="479672"/>
                      <a:pt x="1296000" y="719507"/>
                    </a:cubicBezTo>
                    <a:cubicBezTo>
                      <a:pt x="1296000" y="1077388"/>
                      <a:pt x="1005881" y="1367507"/>
                      <a:pt x="648000" y="1367507"/>
                    </a:cubicBezTo>
                    <a:cubicBezTo>
                      <a:pt x="469059" y="1367507"/>
                      <a:pt x="307059" y="1294977"/>
                      <a:pt x="189795" y="1177712"/>
                    </a:cubicBezTo>
                    <a:close/>
                  </a:path>
                </a:pathLst>
              </a:custGeom>
              <a:solidFill>
                <a:srgbClr val="9875A7"/>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2"/>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6871AA2F-E2EF-4D05-AD7E-778CD707C961}"/>
                  </a:ext>
                </a:extLst>
              </p:cNvPr>
              <p:cNvSpPr/>
              <p:nvPr/>
            </p:nvSpPr>
            <p:spPr>
              <a:xfrm>
                <a:off x="6165991" y="2848823"/>
                <a:ext cx="2099065" cy="662106"/>
              </a:xfrm>
              <a:prstGeom prst="rect">
                <a:avLst/>
              </a:prstGeom>
            </p:spPr>
            <p:txBody>
              <a:bodyPr wrap="square">
                <a:spAutoFit/>
              </a:bodyPr>
              <a:lstStyle/>
              <a:p>
                <a:pPr algn="r" defTabSz="457200" eaLnBrk="0" hangingPunct="0">
                  <a:spcBef>
                    <a:spcPts val="0"/>
                  </a:spcBef>
                  <a:spcAft>
                    <a:spcPts val="1000"/>
                  </a:spcAft>
                  <a:buClr>
                    <a:srgbClr val="4D89C4"/>
                  </a:buClr>
                  <a:buSzPct val="100000"/>
                  <a:defRPr/>
                </a:pPr>
                <a:r>
                  <a:rPr lang="en-GB" sz="1600" kern="0" dirty="0">
                    <a:solidFill>
                      <a:schemeClr val="tx2"/>
                    </a:solidFill>
                    <a:latin typeface="Arial" pitchFamily="34" charset="0"/>
                    <a:cs typeface="Arial" pitchFamily="34" charset="0"/>
                  </a:rPr>
                  <a:t>Buy an annuity with the remainder</a:t>
                </a:r>
              </a:p>
            </p:txBody>
          </p:sp>
          <p:pic>
            <p:nvPicPr>
              <p:cNvPr id="47" name="Picture 46">
                <a:extLst>
                  <a:ext uri="{FF2B5EF4-FFF2-40B4-BE49-F238E27FC236}">
                    <a16:creationId xmlns:a16="http://schemas.microsoft.com/office/drawing/2014/main" id="{B33307F8-31B2-47A6-9B84-7504BBAA8D92}"/>
                  </a:ext>
                </a:extLst>
              </p:cNvPr>
              <p:cNvPicPr>
                <a:picLocks noChangeAspect="1"/>
              </p:cNvPicPr>
              <p:nvPr/>
            </p:nvPicPr>
            <p:blipFill>
              <a:blip r:embed="rId4"/>
              <a:stretch>
                <a:fillRect/>
              </a:stretch>
            </p:blipFill>
            <p:spPr>
              <a:xfrm>
                <a:off x="5444159" y="3633369"/>
                <a:ext cx="576000" cy="583200"/>
              </a:xfrm>
              <a:prstGeom prst="rect">
                <a:avLst/>
              </a:prstGeom>
            </p:spPr>
          </p:pic>
        </p:grpSp>
        <p:grpSp>
          <p:nvGrpSpPr>
            <p:cNvPr id="48" name="Group 47">
              <a:extLst>
                <a:ext uri="{FF2B5EF4-FFF2-40B4-BE49-F238E27FC236}">
                  <a16:creationId xmlns:a16="http://schemas.microsoft.com/office/drawing/2014/main" id="{28758EB2-A8F1-4DFA-ACBE-695C181F055E}"/>
                </a:ext>
              </a:extLst>
            </p:cNvPr>
            <p:cNvGrpSpPr/>
            <p:nvPr/>
          </p:nvGrpSpPr>
          <p:grpSpPr>
            <a:xfrm>
              <a:off x="378372" y="4466268"/>
              <a:ext cx="4300799" cy="1313574"/>
              <a:chOff x="378372" y="4466268"/>
              <a:chExt cx="4300799" cy="1313574"/>
            </a:xfrm>
          </p:grpSpPr>
          <p:sp>
            <p:nvSpPr>
              <p:cNvPr id="49" name="Freeform 36">
                <a:extLst>
                  <a:ext uri="{FF2B5EF4-FFF2-40B4-BE49-F238E27FC236}">
                    <a16:creationId xmlns:a16="http://schemas.microsoft.com/office/drawing/2014/main" id="{73660967-0312-4868-BCC2-CA2F77651D54}"/>
                  </a:ext>
                </a:extLst>
              </p:cNvPr>
              <p:cNvSpPr>
                <a:spLocks noChangeAspect="1"/>
              </p:cNvSpPr>
              <p:nvPr/>
            </p:nvSpPr>
            <p:spPr>
              <a:xfrm rot="4860000" flipH="1">
                <a:off x="3423128" y="4466268"/>
                <a:ext cx="1256043" cy="1256043"/>
              </a:xfrm>
              <a:custGeom>
                <a:avLst/>
                <a:gdLst>
                  <a:gd name="connsiteX0" fmla="*/ 256733 w 1367507"/>
                  <a:gd name="connsiteY0" fmla="*/ 1115264 h 1367507"/>
                  <a:gd name="connsiteX1" fmla="*/ 1020408 w 1367507"/>
                  <a:gd name="connsiteY1" fmla="*/ 1115264 h 1367507"/>
                  <a:gd name="connsiteX2" fmla="*/ 1020408 w 1367507"/>
                  <a:gd name="connsiteY2" fmla="*/ 351589 h 1367507"/>
                  <a:gd name="connsiteX3" fmla="*/ 256733 w 1367507"/>
                  <a:gd name="connsiteY3" fmla="*/ 351589 h 1367507"/>
                  <a:gd name="connsiteX4" fmla="*/ 256733 w 1367507"/>
                  <a:gd name="connsiteY4" fmla="*/ 1115264 h 1367507"/>
                  <a:gd name="connsiteX5" fmla="*/ 189795 w 1367507"/>
                  <a:gd name="connsiteY5" fmla="*/ 1177712 h 1367507"/>
                  <a:gd name="connsiteX6" fmla="*/ 0 w 1367507"/>
                  <a:gd name="connsiteY6" fmla="*/ 719507 h 1367507"/>
                  <a:gd name="connsiteX7" fmla="*/ 648000 w 1367507"/>
                  <a:gd name="connsiteY7" fmla="*/ 71507 h 1367507"/>
                  <a:gd name="connsiteX8" fmla="*/ 1367507 w 1367507"/>
                  <a:gd name="connsiteY8" fmla="*/ 0 h 1367507"/>
                  <a:gd name="connsiteX9" fmla="*/ 1296000 w 1367507"/>
                  <a:gd name="connsiteY9" fmla="*/ 719507 h 1367507"/>
                  <a:gd name="connsiteX10" fmla="*/ 648000 w 1367507"/>
                  <a:gd name="connsiteY10" fmla="*/ 1367507 h 1367507"/>
                  <a:gd name="connsiteX11" fmla="*/ 189795 w 1367507"/>
                  <a:gd name="connsiteY11" fmla="*/ 1177712 h 136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7507" h="1367507">
                    <a:moveTo>
                      <a:pt x="256733" y="1115264"/>
                    </a:moveTo>
                    <a:cubicBezTo>
                      <a:pt x="467616" y="1326147"/>
                      <a:pt x="809525" y="1326147"/>
                      <a:pt x="1020408" y="1115264"/>
                    </a:cubicBezTo>
                    <a:cubicBezTo>
                      <a:pt x="1231292" y="904381"/>
                      <a:pt x="1231292" y="562472"/>
                      <a:pt x="1020408" y="351589"/>
                    </a:cubicBezTo>
                    <a:cubicBezTo>
                      <a:pt x="809525" y="140705"/>
                      <a:pt x="467616" y="140705"/>
                      <a:pt x="256733" y="351589"/>
                    </a:cubicBezTo>
                    <a:cubicBezTo>
                      <a:pt x="45850" y="562472"/>
                      <a:pt x="45850" y="904381"/>
                      <a:pt x="256733" y="1115264"/>
                    </a:cubicBezTo>
                    <a:close/>
                    <a:moveTo>
                      <a:pt x="189795" y="1177712"/>
                    </a:moveTo>
                    <a:cubicBezTo>
                      <a:pt x="72530" y="1060448"/>
                      <a:pt x="0" y="898448"/>
                      <a:pt x="0" y="719507"/>
                    </a:cubicBezTo>
                    <a:cubicBezTo>
                      <a:pt x="0" y="361626"/>
                      <a:pt x="290119" y="71507"/>
                      <a:pt x="648000" y="71507"/>
                    </a:cubicBezTo>
                    <a:cubicBezTo>
                      <a:pt x="887835" y="71507"/>
                      <a:pt x="1127671" y="47671"/>
                      <a:pt x="1367507" y="0"/>
                    </a:cubicBezTo>
                    <a:cubicBezTo>
                      <a:pt x="1319836" y="239836"/>
                      <a:pt x="1296000" y="479672"/>
                      <a:pt x="1296000" y="719507"/>
                    </a:cubicBezTo>
                    <a:cubicBezTo>
                      <a:pt x="1296000" y="1077388"/>
                      <a:pt x="1005881" y="1367507"/>
                      <a:pt x="648000" y="1367507"/>
                    </a:cubicBezTo>
                    <a:cubicBezTo>
                      <a:pt x="469059" y="1367507"/>
                      <a:pt x="307059" y="1294977"/>
                      <a:pt x="189795" y="1177712"/>
                    </a:cubicBezTo>
                    <a:close/>
                  </a:path>
                </a:pathLst>
              </a:custGeom>
              <a:solidFill>
                <a:srgbClr val="047BC1"/>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2"/>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646EDB82-49F2-434E-A618-1B61C08A33AC}"/>
                  </a:ext>
                </a:extLst>
              </p:cNvPr>
              <p:cNvSpPr/>
              <p:nvPr/>
            </p:nvSpPr>
            <p:spPr>
              <a:xfrm>
                <a:off x="378372" y="4838953"/>
                <a:ext cx="2972302" cy="940889"/>
              </a:xfrm>
              <a:prstGeom prst="rect">
                <a:avLst/>
              </a:prstGeom>
            </p:spPr>
            <p:txBody>
              <a:bodyPr wrap="square">
                <a:spAutoFit/>
              </a:bodyPr>
              <a:lstStyle/>
              <a:p>
                <a:pPr defTabSz="457200" eaLnBrk="0" hangingPunct="0">
                  <a:spcBef>
                    <a:spcPts val="0"/>
                  </a:spcBef>
                  <a:spcAft>
                    <a:spcPts val="1000"/>
                  </a:spcAft>
                  <a:buClr>
                    <a:srgbClr val="4D89C4"/>
                  </a:buClr>
                  <a:buSzPct val="100000"/>
                  <a:defRPr/>
                </a:pPr>
                <a:r>
                  <a:rPr lang="en-GB" sz="1600" kern="0" dirty="0">
                    <a:solidFill>
                      <a:schemeClr val="tx2"/>
                    </a:solidFill>
                    <a:latin typeface="Arial" pitchFamily="34" charset="0"/>
                    <a:cs typeface="Arial" pitchFamily="34" charset="0"/>
                  </a:rPr>
                  <a:t>The income you receive will be determined by your circumstances</a:t>
                </a:r>
              </a:p>
            </p:txBody>
          </p:sp>
          <p:pic>
            <p:nvPicPr>
              <p:cNvPr id="51" name="Picture 50">
                <a:extLst>
                  <a:ext uri="{FF2B5EF4-FFF2-40B4-BE49-F238E27FC236}">
                    <a16:creationId xmlns:a16="http://schemas.microsoft.com/office/drawing/2014/main" id="{3A441215-22BA-43D1-B01F-1AE7D60CCDC3}"/>
                  </a:ext>
                </a:extLst>
              </p:cNvPr>
              <p:cNvPicPr>
                <a:picLocks noChangeAspect="1"/>
              </p:cNvPicPr>
              <p:nvPr/>
            </p:nvPicPr>
            <p:blipFill>
              <a:blip r:embed="rId5"/>
              <a:stretch>
                <a:fillRect/>
              </a:stretch>
            </p:blipFill>
            <p:spPr>
              <a:xfrm>
                <a:off x="3734999" y="4923030"/>
                <a:ext cx="532625" cy="529337"/>
              </a:xfrm>
              <a:prstGeom prst="rect">
                <a:avLst/>
              </a:prstGeom>
            </p:spPr>
          </p:pic>
        </p:grpSp>
        <p:grpSp>
          <p:nvGrpSpPr>
            <p:cNvPr id="52" name="Group 51">
              <a:extLst>
                <a:ext uri="{FF2B5EF4-FFF2-40B4-BE49-F238E27FC236}">
                  <a16:creationId xmlns:a16="http://schemas.microsoft.com/office/drawing/2014/main" id="{6C71622F-7C47-4C8F-918F-5B9B7738A855}"/>
                </a:ext>
              </a:extLst>
            </p:cNvPr>
            <p:cNvGrpSpPr/>
            <p:nvPr/>
          </p:nvGrpSpPr>
          <p:grpSpPr>
            <a:xfrm>
              <a:off x="4651307" y="4474563"/>
              <a:ext cx="4289329" cy="1393102"/>
              <a:chOff x="4651307" y="4474563"/>
              <a:chExt cx="4289329" cy="1393102"/>
            </a:xfrm>
          </p:grpSpPr>
          <p:sp>
            <p:nvSpPr>
              <p:cNvPr id="53" name="Freeform 34">
                <a:extLst>
                  <a:ext uri="{FF2B5EF4-FFF2-40B4-BE49-F238E27FC236}">
                    <a16:creationId xmlns:a16="http://schemas.microsoft.com/office/drawing/2014/main" id="{C0D4D72B-B1A9-4A2A-8C0C-DB2D7E9566C7}"/>
                  </a:ext>
                </a:extLst>
              </p:cNvPr>
              <p:cNvSpPr>
                <a:spLocks noChangeAspect="1"/>
              </p:cNvSpPr>
              <p:nvPr/>
            </p:nvSpPr>
            <p:spPr>
              <a:xfrm rot="16740000">
                <a:off x="4651307" y="4474563"/>
                <a:ext cx="1256043" cy="1256043"/>
              </a:xfrm>
              <a:custGeom>
                <a:avLst/>
                <a:gdLst>
                  <a:gd name="connsiteX0" fmla="*/ 256733 w 1367507"/>
                  <a:gd name="connsiteY0" fmla="*/ 1115264 h 1367507"/>
                  <a:gd name="connsiteX1" fmla="*/ 1020408 w 1367507"/>
                  <a:gd name="connsiteY1" fmla="*/ 1115264 h 1367507"/>
                  <a:gd name="connsiteX2" fmla="*/ 1020408 w 1367507"/>
                  <a:gd name="connsiteY2" fmla="*/ 351589 h 1367507"/>
                  <a:gd name="connsiteX3" fmla="*/ 256733 w 1367507"/>
                  <a:gd name="connsiteY3" fmla="*/ 351589 h 1367507"/>
                  <a:gd name="connsiteX4" fmla="*/ 256733 w 1367507"/>
                  <a:gd name="connsiteY4" fmla="*/ 1115264 h 1367507"/>
                  <a:gd name="connsiteX5" fmla="*/ 189795 w 1367507"/>
                  <a:gd name="connsiteY5" fmla="*/ 1177712 h 1367507"/>
                  <a:gd name="connsiteX6" fmla="*/ 0 w 1367507"/>
                  <a:gd name="connsiteY6" fmla="*/ 719507 h 1367507"/>
                  <a:gd name="connsiteX7" fmla="*/ 648000 w 1367507"/>
                  <a:gd name="connsiteY7" fmla="*/ 71507 h 1367507"/>
                  <a:gd name="connsiteX8" fmla="*/ 1367507 w 1367507"/>
                  <a:gd name="connsiteY8" fmla="*/ 0 h 1367507"/>
                  <a:gd name="connsiteX9" fmla="*/ 1296000 w 1367507"/>
                  <a:gd name="connsiteY9" fmla="*/ 719507 h 1367507"/>
                  <a:gd name="connsiteX10" fmla="*/ 648000 w 1367507"/>
                  <a:gd name="connsiteY10" fmla="*/ 1367507 h 1367507"/>
                  <a:gd name="connsiteX11" fmla="*/ 189795 w 1367507"/>
                  <a:gd name="connsiteY11" fmla="*/ 1177712 h 136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7507" h="1367507">
                    <a:moveTo>
                      <a:pt x="256733" y="1115264"/>
                    </a:moveTo>
                    <a:cubicBezTo>
                      <a:pt x="467616" y="1326147"/>
                      <a:pt x="809525" y="1326147"/>
                      <a:pt x="1020408" y="1115264"/>
                    </a:cubicBezTo>
                    <a:cubicBezTo>
                      <a:pt x="1231292" y="904381"/>
                      <a:pt x="1231292" y="562472"/>
                      <a:pt x="1020408" y="351589"/>
                    </a:cubicBezTo>
                    <a:cubicBezTo>
                      <a:pt x="809525" y="140705"/>
                      <a:pt x="467616" y="140705"/>
                      <a:pt x="256733" y="351589"/>
                    </a:cubicBezTo>
                    <a:cubicBezTo>
                      <a:pt x="45850" y="562472"/>
                      <a:pt x="45850" y="904381"/>
                      <a:pt x="256733" y="1115264"/>
                    </a:cubicBezTo>
                    <a:close/>
                    <a:moveTo>
                      <a:pt x="189795" y="1177712"/>
                    </a:moveTo>
                    <a:cubicBezTo>
                      <a:pt x="72530" y="1060448"/>
                      <a:pt x="0" y="898448"/>
                      <a:pt x="0" y="719507"/>
                    </a:cubicBezTo>
                    <a:cubicBezTo>
                      <a:pt x="0" y="361626"/>
                      <a:pt x="290119" y="71507"/>
                      <a:pt x="648000" y="71507"/>
                    </a:cubicBezTo>
                    <a:cubicBezTo>
                      <a:pt x="887835" y="71507"/>
                      <a:pt x="1127671" y="47671"/>
                      <a:pt x="1367507" y="0"/>
                    </a:cubicBezTo>
                    <a:cubicBezTo>
                      <a:pt x="1319836" y="239836"/>
                      <a:pt x="1296000" y="479672"/>
                      <a:pt x="1296000" y="719507"/>
                    </a:cubicBezTo>
                    <a:cubicBezTo>
                      <a:pt x="1296000" y="1077388"/>
                      <a:pt x="1005881" y="1367507"/>
                      <a:pt x="648000" y="1367507"/>
                    </a:cubicBezTo>
                    <a:cubicBezTo>
                      <a:pt x="469059" y="1367507"/>
                      <a:pt x="307059" y="1294977"/>
                      <a:pt x="189795" y="1177712"/>
                    </a:cubicBezTo>
                    <a:close/>
                  </a:path>
                </a:pathLst>
              </a:custGeom>
              <a:solidFill>
                <a:srgbClr val="7DC20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2"/>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9310D2FA-479E-4A0F-880B-E8B6964957D1}"/>
                  </a:ext>
                </a:extLst>
              </p:cNvPr>
              <p:cNvSpPr/>
              <p:nvPr/>
            </p:nvSpPr>
            <p:spPr>
              <a:xfrm>
                <a:off x="5995282" y="4926776"/>
                <a:ext cx="2945354" cy="940889"/>
              </a:xfrm>
              <a:prstGeom prst="rect">
                <a:avLst/>
              </a:prstGeom>
            </p:spPr>
            <p:txBody>
              <a:bodyPr wrap="square">
                <a:spAutoFit/>
              </a:bodyPr>
              <a:lstStyle/>
              <a:p>
                <a:pPr algn="r" defTabSz="457200" eaLnBrk="0" hangingPunct="0">
                  <a:spcBef>
                    <a:spcPts val="0"/>
                  </a:spcBef>
                  <a:spcAft>
                    <a:spcPts val="1000"/>
                  </a:spcAft>
                  <a:buClr>
                    <a:srgbClr val="4D89C4"/>
                  </a:buClr>
                  <a:buSzPct val="100000"/>
                  <a:defRPr/>
                </a:pPr>
                <a:r>
                  <a:rPr lang="en-GB" sz="1600" kern="0" dirty="0">
                    <a:solidFill>
                      <a:schemeClr val="tx2"/>
                    </a:solidFill>
                    <a:latin typeface="Arial" pitchFamily="34" charset="0"/>
                    <a:cs typeface="Arial" pitchFamily="34" charset="0"/>
                  </a:rPr>
                  <a:t>This will provide a secure income throughout your retirement</a:t>
                </a:r>
              </a:p>
            </p:txBody>
          </p:sp>
          <p:pic>
            <p:nvPicPr>
              <p:cNvPr id="55" name="Picture 54">
                <a:extLst>
                  <a:ext uri="{FF2B5EF4-FFF2-40B4-BE49-F238E27FC236}">
                    <a16:creationId xmlns:a16="http://schemas.microsoft.com/office/drawing/2014/main" id="{E944AA51-5750-4FD0-BE9F-8064A7321713}"/>
                  </a:ext>
                </a:extLst>
              </p:cNvPr>
              <p:cNvPicPr>
                <a:picLocks noChangeAspect="1"/>
              </p:cNvPicPr>
              <p:nvPr/>
            </p:nvPicPr>
            <p:blipFill>
              <a:blip r:embed="rId6"/>
              <a:stretch>
                <a:fillRect/>
              </a:stretch>
            </p:blipFill>
            <p:spPr>
              <a:xfrm>
                <a:off x="5080573" y="4890970"/>
                <a:ext cx="526017" cy="593455"/>
              </a:xfrm>
              <a:prstGeom prst="rect">
                <a:avLst/>
              </a:prstGeom>
            </p:spPr>
          </p:pic>
        </p:grpSp>
      </p:grpSp>
    </p:spTree>
    <p:extLst>
      <p:ext uri="{BB962C8B-B14F-4D97-AF65-F5344CB8AC3E}">
        <p14:creationId xmlns:p14="http://schemas.microsoft.com/office/powerpoint/2010/main" val="3232282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BA745-D4CC-4670-887B-4A0EBBC6E842}"/>
              </a:ext>
            </a:extLst>
          </p:cNvPr>
          <p:cNvSpPr>
            <a:spLocks noGrp="1"/>
          </p:cNvSpPr>
          <p:nvPr>
            <p:ph type="title"/>
          </p:nvPr>
        </p:nvSpPr>
        <p:spPr/>
        <p:txBody>
          <a:bodyPr/>
          <a:lstStyle/>
          <a:p>
            <a:r>
              <a:rPr lang="en-GB" dirty="0"/>
              <a:t>Useful contacts</a:t>
            </a:r>
          </a:p>
        </p:txBody>
      </p:sp>
      <p:sp>
        <p:nvSpPr>
          <p:cNvPr id="3" name="Content Placeholder 2">
            <a:extLst>
              <a:ext uri="{FF2B5EF4-FFF2-40B4-BE49-F238E27FC236}">
                <a16:creationId xmlns:a16="http://schemas.microsoft.com/office/drawing/2014/main" id="{A0566E46-DDC6-4308-B79F-78199C1CCCAD}"/>
              </a:ext>
            </a:extLst>
          </p:cNvPr>
          <p:cNvSpPr>
            <a:spLocks noGrp="1"/>
          </p:cNvSpPr>
          <p:nvPr>
            <p:ph idx="1"/>
          </p:nvPr>
        </p:nvSpPr>
        <p:spPr/>
        <p:txBody>
          <a:bodyPr>
            <a:noAutofit/>
          </a:bodyPr>
          <a:lstStyle/>
          <a:p>
            <a:pPr marL="0" indent="0">
              <a:buNone/>
            </a:pPr>
            <a:r>
              <a:rPr lang="en-GB" b="1" u="sng" dirty="0">
                <a:solidFill>
                  <a:srgbClr val="FF0000"/>
                </a:solidFill>
              </a:rPr>
              <a:t>Primary contacts:</a:t>
            </a:r>
          </a:p>
          <a:p>
            <a:pPr marL="0" indent="0">
              <a:buNone/>
            </a:pPr>
            <a:r>
              <a:rPr lang="en-GB" b="1" u="sng" dirty="0">
                <a:solidFill>
                  <a:srgbClr val="FF0000"/>
                </a:solidFill>
              </a:rPr>
              <a:t>UBPAS</a:t>
            </a:r>
            <a:endParaRPr lang="en-GB" sz="1800" b="1" u="sng" dirty="0">
              <a:solidFill>
                <a:srgbClr val="FF0000"/>
              </a:solidFill>
            </a:endParaRPr>
          </a:p>
          <a:p>
            <a:r>
              <a:rPr lang="en-GB" dirty="0"/>
              <a:t> Barnett Waddingham: </a:t>
            </a:r>
          </a:p>
          <a:p>
            <a:pPr lvl="1"/>
            <a:r>
              <a:rPr lang="en-GB" dirty="0"/>
              <a:t>0333 111 1222</a:t>
            </a:r>
          </a:p>
          <a:p>
            <a:pPr lvl="1"/>
            <a:r>
              <a:rPr lang="en-GB" u="sng">
                <a:solidFill>
                  <a:schemeClr val="accent2"/>
                </a:solidFill>
              </a:rPr>
              <a:t>bristoluni@Barnett-waddingham</a:t>
            </a:r>
            <a:r>
              <a:rPr lang="en-GB" u="sng" dirty="0">
                <a:solidFill>
                  <a:schemeClr val="accent2"/>
                </a:solidFill>
              </a:rPr>
              <a:t>.co.uk</a:t>
            </a:r>
          </a:p>
          <a:p>
            <a:pPr marL="0" indent="0">
              <a:buNone/>
            </a:pPr>
            <a:endParaRPr lang="en-GB" b="1" u="sng" dirty="0">
              <a:solidFill>
                <a:srgbClr val="FF0000"/>
              </a:solidFill>
            </a:endParaRPr>
          </a:p>
          <a:p>
            <a:pPr marL="0" indent="0">
              <a:buNone/>
            </a:pPr>
            <a:r>
              <a:rPr lang="en-GB" b="1" u="sng" dirty="0">
                <a:solidFill>
                  <a:srgbClr val="FF0000"/>
                </a:solidFill>
              </a:rPr>
              <a:t>UBGPP</a:t>
            </a:r>
            <a:endParaRPr lang="en-GB" u="sng" dirty="0"/>
          </a:p>
          <a:p>
            <a:r>
              <a:rPr lang="en-GB" dirty="0"/>
              <a:t>L&amp;G Helpline: </a:t>
            </a:r>
          </a:p>
          <a:p>
            <a:pPr lvl="1"/>
            <a:r>
              <a:rPr lang="en-GB" dirty="0"/>
              <a:t>0345 070 8686</a:t>
            </a:r>
          </a:p>
          <a:p>
            <a:pPr marL="0" indent="0">
              <a:buNone/>
            </a:pPr>
            <a:endParaRPr lang="en-GB" sz="1800" dirty="0"/>
          </a:p>
          <a:p>
            <a:r>
              <a:rPr lang="en-GB" sz="1600" dirty="0"/>
              <a:t>University Pensions Team:  </a:t>
            </a:r>
          </a:p>
          <a:p>
            <a:pPr lvl="1"/>
            <a:r>
              <a:rPr lang="en-GB" sz="1600" dirty="0"/>
              <a:t>0117 428 2616</a:t>
            </a:r>
          </a:p>
          <a:p>
            <a:pPr lvl="1"/>
            <a:r>
              <a:rPr lang="en-GB" sz="1600" u="sng" dirty="0">
                <a:hlinkClick r:id="rId2"/>
              </a:rPr>
              <a:t>pensions-uob@bristol.ac.uk </a:t>
            </a:r>
            <a:endParaRPr lang="en-GB" sz="1600" dirty="0"/>
          </a:p>
          <a:p>
            <a:pPr marL="0" indent="0">
              <a:buNone/>
            </a:pPr>
            <a:endParaRPr lang="en-GB" sz="1800" dirty="0"/>
          </a:p>
        </p:txBody>
      </p:sp>
    </p:spTree>
    <p:extLst>
      <p:ext uri="{BB962C8B-B14F-4D97-AF65-F5344CB8AC3E}">
        <p14:creationId xmlns:p14="http://schemas.microsoft.com/office/powerpoint/2010/main" val="3255759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838" y="503995"/>
            <a:ext cx="7527612" cy="504644"/>
          </a:xfrm>
        </p:spPr>
        <p:txBody>
          <a:bodyPr>
            <a:normAutofit fontScale="90000"/>
          </a:bodyPr>
          <a:lstStyle/>
          <a:p>
            <a:r>
              <a:rPr lang="en-GB" dirty="0"/>
              <a:t>Use of our work</a:t>
            </a:r>
            <a:br>
              <a:rPr lang="en-GB" dirty="0"/>
            </a:br>
            <a:br>
              <a:rPr lang="en-GB" sz="1710" dirty="0">
                <a:solidFill>
                  <a:srgbClr val="E93F6F"/>
                </a:solidFill>
              </a:rPr>
            </a:br>
            <a:endParaRPr lang="en-GB" dirty="0">
              <a:solidFill>
                <a:srgbClr val="E93F6F"/>
              </a:solidFill>
            </a:endParaRPr>
          </a:p>
        </p:txBody>
      </p:sp>
      <p:pic>
        <p:nvPicPr>
          <p:cNvPr id="4" name="Picture Placeholder 3">
            <a:extLst>
              <a:ext uri="{FF2B5EF4-FFF2-40B4-BE49-F238E27FC236}">
                <a16:creationId xmlns:a16="http://schemas.microsoft.com/office/drawing/2014/main" id="{46A54C48-4E85-4960-887A-7F60419BAB1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322" r="2322"/>
          <a:stretch>
            <a:fillRect/>
          </a:stretch>
        </p:blipFill>
        <p:spPr/>
      </p:pic>
      <p:sp>
        <p:nvSpPr>
          <p:cNvPr id="19" name="Text Placeholder 18"/>
          <p:cNvSpPr>
            <a:spLocks noGrp="1"/>
          </p:cNvSpPr>
          <p:nvPr>
            <p:ph type="body" sz="quarter" idx="17"/>
          </p:nvPr>
        </p:nvSpPr>
        <p:spPr/>
        <p:txBody>
          <a:bodyPr/>
          <a:lstStyle/>
          <a:p>
            <a:r>
              <a:rPr lang="en-GB" dirty="0"/>
              <a:t>Philip Audaer</a:t>
            </a:r>
          </a:p>
          <a:p>
            <a:r>
              <a:rPr lang="en-GB" dirty="0"/>
              <a:t>Principal</a:t>
            </a:r>
          </a:p>
        </p:txBody>
      </p:sp>
      <p:sp>
        <p:nvSpPr>
          <p:cNvPr id="20" name="Text Placeholder 19"/>
          <p:cNvSpPr>
            <a:spLocks noGrp="1"/>
          </p:cNvSpPr>
          <p:nvPr>
            <p:ph type="body" sz="quarter" idx="18"/>
          </p:nvPr>
        </p:nvSpPr>
        <p:spPr/>
        <p:txBody>
          <a:bodyPr/>
          <a:lstStyle/>
          <a:p>
            <a:r>
              <a:rPr lang="en-GB" dirty="0"/>
              <a:t>020 7432 6777</a:t>
            </a:r>
          </a:p>
          <a:p>
            <a:r>
              <a:rPr lang="en-GB" dirty="0"/>
              <a:t>philip.audaer@lcp.uk.com</a:t>
            </a:r>
          </a:p>
        </p:txBody>
      </p:sp>
      <p:sp>
        <p:nvSpPr>
          <p:cNvPr id="15" name="Text Placeholder 41"/>
          <p:cNvSpPr txBox="1">
            <a:spLocks/>
          </p:cNvSpPr>
          <p:nvPr/>
        </p:nvSpPr>
        <p:spPr>
          <a:xfrm>
            <a:off x="0" y="3860021"/>
            <a:ext cx="9144000" cy="492595"/>
          </a:xfrm>
          <a:prstGeom prst="rect">
            <a:avLst/>
          </a:prstGeom>
          <a:solidFill>
            <a:schemeClr val="accent1">
              <a:lumMod val="20000"/>
              <a:lumOff val="80000"/>
            </a:schemeClr>
          </a:solidFill>
          <a:ln>
            <a:noFill/>
          </a:ln>
        </p:spPr>
        <p:txBody>
          <a:bodyPr vert="horz" lIns="99866" tIns="49933" rIns="99866" bIns="49933" rtlCol="0">
            <a:noAutofit/>
          </a:bodyPr>
          <a:lstStyle>
            <a:lvl1pPr marL="342900" indent="-342900" algn="l" defTabSz="914400" rtl="0" eaLnBrk="1" latinLnBrk="0" hangingPunct="1">
              <a:spcBef>
                <a:spcPct val="200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513"/>
              </a:spcAft>
              <a:buNone/>
            </a:pPr>
            <a:r>
              <a:rPr lang="en-GB" sz="855" dirty="0">
                <a:solidFill>
                  <a:schemeClr val="tx1"/>
                </a:solidFill>
              </a:rPr>
              <a:t>This generic presentation should not be relied upon for detailed advice or taken as an authoritative statement of the law.  If you would like any assistance or further information, please contact the partner who normally advises you.  While this document does not represent our advice, nevertheless it should not be passed to any third party without our formal written agreement.</a:t>
            </a:r>
          </a:p>
        </p:txBody>
      </p:sp>
      <p:sp>
        <p:nvSpPr>
          <p:cNvPr id="16" name="Text Placeholder 33"/>
          <p:cNvSpPr txBox="1">
            <a:spLocks/>
          </p:cNvSpPr>
          <p:nvPr/>
        </p:nvSpPr>
        <p:spPr>
          <a:xfrm>
            <a:off x="1659250" y="2427594"/>
            <a:ext cx="2597487" cy="299652"/>
          </a:xfrm>
          <a:prstGeom prst="rect">
            <a:avLst/>
          </a:prstGeom>
        </p:spPr>
        <p:txBody>
          <a:bodyPr vert="horz" lIns="99866" tIns="49933" rIns="99866" bIns="49933" rtlCol="0">
            <a:noAutofit/>
          </a:bodyPr>
          <a:lstStyle>
            <a:lvl1pPr marL="0" indent="0" algn="l" defTabSz="1167886" rtl="0" eaLnBrk="1" latinLnBrk="0" hangingPunct="1">
              <a:spcBef>
                <a:spcPct val="20000"/>
              </a:spcBef>
              <a:buFont typeface="Arial" panose="020B0604020202020204" pitchFamily="34" charset="0"/>
              <a:buNone/>
              <a:defRPr lang="en-US" sz="1500" i="0" kern="1200" dirty="0" smtClean="0">
                <a:solidFill>
                  <a:srgbClr val="8DA8AD"/>
                </a:solidFill>
                <a:latin typeface="Arial" panose="020B0604020202020204" pitchFamily="34" charset="0"/>
                <a:ea typeface="+mj-ea"/>
                <a:cs typeface="Arial" panose="020B0604020202020204" pitchFamily="34" charset="0"/>
              </a:defRPr>
            </a:lvl1pPr>
            <a:lvl2pPr marL="583944" indent="0" algn="l" defTabSz="1167886" rtl="0" eaLnBrk="1" latinLnBrk="0" hangingPunct="1">
              <a:spcBef>
                <a:spcPct val="20000"/>
              </a:spcBef>
              <a:buFont typeface="Arial" panose="020B0604020202020204" pitchFamily="34" charset="0"/>
              <a:buNone/>
              <a:defRPr lang="en-US" sz="1500" i="0" kern="1200" dirty="0" smtClean="0">
                <a:solidFill>
                  <a:srgbClr val="8DA8AD"/>
                </a:solidFill>
                <a:latin typeface="Arial" panose="020B0604020202020204" pitchFamily="34" charset="0"/>
                <a:ea typeface="+mj-ea"/>
                <a:cs typeface="Arial" panose="020B0604020202020204" pitchFamily="34" charset="0"/>
              </a:defRPr>
            </a:lvl2pPr>
            <a:lvl3pPr marL="1167886" indent="0" algn="l" defTabSz="1167886" rtl="0" eaLnBrk="1" latinLnBrk="0" hangingPunct="1">
              <a:spcBef>
                <a:spcPct val="20000"/>
              </a:spcBef>
              <a:buFont typeface="Arial" panose="020B0604020202020204" pitchFamily="34" charset="0"/>
              <a:buNone/>
              <a:defRPr lang="en-US" sz="1500" i="0" kern="1200" dirty="0" smtClean="0">
                <a:solidFill>
                  <a:srgbClr val="8DA8AD"/>
                </a:solidFill>
                <a:latin typeface="Arial" panose="020B0604020202020204" pitchFamily="34" charset="0"/>
                <a:ea typeface="+mj-ea"/>
                <a:cs typeface="Arial" panose="020B0604020202020204" pitchFamily="34" charset="0"/>
              </a:defRPr>
            </a:lvl3pPr>
            <a:lvl4pPr marL="1751830" indent="0" algn="l" defTabSz="1167886" rtl="0" eaLnBrk="1" latinLnBrk="0" hangingPunct="1">
              <a:spcBef>
                <a:spcPct val="20000"/>
              </a:spcBef>
              <a:buFont typeface="Arial" panose="020B0604020202020204" pitchFamily="34" charset="0"/>
              <a:buNone/>
              <a:defRPr lang="en-US" sz="1500" i="0" kern="1200" dirty="0" smtClean="0">
                <a:solidFill>
                  <a:srgbClr val="8DA8AD"/>
                </a:solidFill>
                <a:latin typeface="Arial" panose="020B0604020202020204" pitchFamily="34" charset="0"/>
                <a:ea typeface="+mj-ea"/>
                <a:cs typeface="Arial" panose="020B0604020202020204" pitchFamily="34" charset="0"/>
              </a:defRPr>
            </a:lvl4pPr>
            <a:lvl5pPr marL="2335773" indent="0" algn="l" defTabSz="1167886" rtl="0" eaLnBrk="1" latinLnBrk="0" hangingPunct="1">
              <a:spcBef>
                <a:spcPct val="20000"/>
              </a:spcBef>
              <a:buFont typeface="Arial" panose="020B0604020202020204" pitchFamily="34" charset="0"/>
              <a:buNone/>
              <a:defRPr lang="en-GB" sz="1500" i="0" kern="1200" dirty="0">
                <a:solidFill>
                  <a:srgbClr val="8DA8AD"/>
                </a:solidFill>
                <a:latin typeface="Arial" panose="020B0604020202020204" pitchFamily="34" charset="0"/>
                <a:ea typeface="+mj-ea"/>
                <a:cs typeface="Arial" panose="020B0604020202020204" pitchFamily="34" charset="0"/>
              </a:defRPr>
            </a:lvl5pPr>
            <a:lvl6pPr marL="3211687" indent="-291971" algn="l" defTabSz="1167886"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6pPr>
            <a:lvl7pPr marL="3795632" indent="-291971" algn="l" defTabSz="1167886"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7pPr>
            <a:lvl8pPr marL="4379574" indent="-291971" algn="l" defTabSz="1167886"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8pPr>
            <a:lvl9pPr marL="4963517" indent="-291971" algn="l" defTabSz="1167886"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9pPr>
          </a:lstStyle>
          <a:p>
            <a:r>
              <a:rPr lang="en-GB" sz="1283" dirty="0"/>
              <a:t>Prepared on 5 September 2019</a:t>
            </a:r>
          </a:p>
        </p:txBody>
      </p:sp>
    </p:spTree>
    <p:extLst>
      <p:ext uri="{BB962C8B-B14F-4D97-AF65-F5344CB8AC3E}">
        <p14:creationId xmlns:p14="http://schemas.microsoft.com/office/powerpoint/2010/main" val="445868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B6625-CCB4-4B5D-9C4C-FA819D22F867}"/>
              </a:ext>
            </a:extLst>
          </p:cNvPr>
          <p:cNvSpPr>
            <a:spLocks noGrp="1"/>
          </p:cNvSpPr>
          <p:nvPr>
            <p:ph type="title"/>
          </p:nvPr>
        </p:nvSpPr>
        <p:spPr/>
        <p:txBody>
          <a:bodyPr/>
          <a:lstStyle/>
          <a:p>
            <a:r>
              <a:rPr lang="en-GB" dirty="0"/>
              <a:t>What we will cover</a:t>
            </a:r>
          </a:p>
        </p:txBody>
      </p:sp>
      <p:sp>
        <p:nvSpPr>
          <p:cNvPr id="3" name="Content Placeholder 2">
            <a:extLst>
              <a:ext uri="{FF2B5EF4-FFF2-40B4-BE49-F238E27FC236}">
                <a16:creationId xmlns:a16="http://schemas.microsoft.com/office/drawing/2014/main" id="{4AD19DAA-3FDE-42B1-8D92-B99F60066140}"/>
              </a:ext>
            </a:extLst>
          </p:cNvPr>
          <p:cNvSpPr>
            <a:spLocks noGrp="1"/>
          </p:cNvSpPr>
          <p:nvPr>
            <p:ph idx="1"/>
          </p:nvPr>
        </p:nvSpPr>
        <p:spPr/>
        <p:txBody>
          <a:bodyPr/>
          <a:lstStyle/>
          <a:p>
            <a:endParaRPr lang="en-GB" dirty="0"/>
          </a:p>
          <a:p>
            <a:r>
              <a:rPr lang="en-GB" sz="1800" dirty="0"/>
              <a:t>Sources of income in retirement</a:t>
            </a:r>
          </a:p>
          <a:p>
            <a:r>
              <a:rPr lang="en-GB" sz="1800" dirty="0"/>
              <a:t>State pension</a:t>
            </a:r>
          </a:p>
          <a:p>
            <a:r>
              <a:rPr lang="en-GB" sz="1800" dirty="0"/>
              <a:t>Your University of Bristol Pension and Assurance Scheme (UBPAS) benefits and future options</a:t>
            </a:r>
          </a:p>
          <a:p>
            <a:r>
              <a:rPr lang="en-GB" sz="1800" dirty="0"/>
              <a:t>Building up your University of Bristol Group Personal Pension (UBGPP) savings</a:t>
            </a:r>
          </a:p>
          <a:p>
            <a:r>
              <a:rPr lang="en-GB" sz="1800" dirty="0"/>
              <a:t>How does the UBGPP work?</a:t>
            </a:r>
          </a:p>
          <a:p>
            <a:r>
              <a:rPr lang="en-GB" sz="1800" dirty="0"/>
              <a:t>Creating a flexible retirement income</a:t>
            </a:r>
          </a:p>
          <a:p>
            <a:r>
              <a:rPr lang="en-GB" sz="1800" dirty="0"/>
              <a:t>Next steps </a:t>
            </a:r>
          </a:p>
        </p:txBody>
      </p:sp>
    </p:spTree>
    <p:extLst>
      <p:ext uri="{BB962C8B-B14F-4D97-AF65-F5344CB8AC3E}">
        <p14:creationId xmlns:p14="http://schemas.microsoft.com/office/powerpoint/2010/main" val="2363461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B6625-CCB4-4B5D-9C4C-FA819D22F867}"/>
              </a:ext>
            </a:extLst>
          </p:cNvPr>
          <p:cNvSpPr>
            <a:spLocks noGrp="1"/>
          </p:cNvSpPr>
          <p:nvPr>
            <p:ph type="title"/>
          </p:nvPr>
        </p:nvSpPr>
        <p:spPr/>
        <p:txBody>
          <a:bodyPr/>
          <a:lstStyle/>
          <a:p>
            <a:r>
              <a:rPr lang="en-GB" dirty="0"/>
              <a:t>‘Breaking the Code’ – some of the terminology</a:t>
            </a:r>
          </a:p>
        </p:txBody>
      </p:sp>
      <p:sp>
        <p:nvSpPr>
          <p:cNvPr id="3" name="Content Placeholder 2">
            <a:extLst>
              <a:ext uri="{FF2B5EF4-FFF2-40B4-BE49-F238E27FC236}">
                <a16:creationId xmlns:a16="http://schemas.microsoft.com/office/drawing/2014/main" id="{4AD19DAA-3FDE-42B1-8D92-B99F60066140}"/>
              </a:ext>
            </a:extLst>
          </p:cNvPr>
          <p:cNvSpPr>
            <a:spLocks noGrp="1"/>
          </p:cNvSpPr>
          <p:nvPr>
            <p:ph idx="1"/>
          </p:nvPr>
        </p:nvSpPr>
        <p:spPr/>
        <p:txBody>
          <a:bodyPr/>
          <a:lstStyle/>
          <a:p>
            <a:r>
              <a:rPr lang="en-GB" sz="1800" dirty="0"/>
              <a:t>“UBPAS” is a ‘DB scheme’ = a defined benefit / final salary pension calculated by reference to a formula (e.g. 1/80</a:t>
            </a:r>
            <a:r>
              <a:rPr lang="en-GB" sz="1800" baseline="30000" dirty="0"/>
              <a:t>th</a:t>
            </a:r>
            <a:r>
              <a:rPr lang="en-GB" sz="1800" dirty="0"/>
              <a:t>), the years in the scheme and your salary at a given point</a:t>
            </a:r>
          </a:p>
          <a:p>
            <a:r>
              <a:rPr lang="en-GB" sz="1800" dirty="0"/>
              <a:t>“True deferred” member – an ex-member of UBPAS who no longer works for the University</a:t>
            </a:r>
          </a:p>
          <a:p>
            <a:r>
              <a:rPr lang="en-GB" sz="1800" dirty="0"/>
              <a:t>“Employed deferred” member – as above but who still works for the University</a:t>
            </a:r>
          </a:p>
          <a:p>
            <a:r>
              <a:rPr lang="en-GB" sz="1800" dirty="0"/>
              <a:t>“Pensionable service” = the number of years in UBPAS</a:t>
            </a:r>
          </a:p>
          <a:p>
            <a:r>
              <a:rPr lang="en-GB" sz="1800" dirty="0"/>
              <a:t>“UBGPP” = University of Bristol Group Personal Pension Plan – the new scheme available from 1 January 2020</a:t>
            </a:r>
          </a:p>
          <a:p>
            <a:r>
              <a:rPr lang="en-GB" sz="1800" dirty="0"/>
              <a:t>UBGPP is a ‘DC scheme’ = defined contribution / money purchase. It’s a savings plan funded by contributions from you and the University – end benefit not known</a:t>
            </a:r>
          </a:p>
          <a:p>
            <a:r>
              <a:rPr lang="en-GB" sz="1800" dirty="0"/>
              <a:t>NRD = normal retirement date</a:t>
            </a:r>
          </a:p>
          <a:p>
            <a:pPr marL="0" indent="0">
              <a:buNone/>
            </a:pPr>
            <a:endParaRPr lang="en-GB" dirty="0"/>
          </a:p>
        </p:txBody>
      </p:sp>
    </p:spTree>
    <p:extLst>
      <p:ext uri="{BB962C8B-B14F-4D97-AF65-F5344CB8AC3E}">
        <p14:creationId xmlns:p14="http://schemas.microsoft.com/office/powerpoint/2010/main" val="2948446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7777DB-711D-454C-8B81-7137BFFEFF1E}"/>
              </a:ext>
            </a:extLst>
          </p:cNvPr>
          <p:cNvSpPr txBox="1"/>
          <p:nvPr/>
        </p:nvSpPr>
        <p:spPr>
          <a:xfrm>
            <a:off x="414528" y="2644170"/>
            <a:ext cx="814425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lumMod val="65000"/>
                  </a:prstClr>
                </a:solidFill>
                <a:effectLst/>
                <a:uLnTx/>
                <a:uFillTx/>
                <a:latin typeface="Arial"/>
                <a:ea typeface="+mn-ea"/>
                <a:cs typeface="Arial"/>
              </a:rPr>
              <a:t>Sources of income in retirement</a:t>
            </a:r>
            <a:endParaRPr kumimoji="0" lang="en-US" sz="3200" b="0" i="1" u="none" strike="noStrike" kern="1200" cap="none" spc="0" normalizeH="0" baseline="0" noProof="0" dirty="0">
              <a:ln>
                <a:noFill/>
              </a:ln>
              <a:solidFill>
                <a:prstClr val="white">
                  <a:lumMod val="65000"/>
                </a:prstClr>
              </a:solidFill>
              <a:effectLst/>
              <a:uLnTx/>
              <a:uFillTx/>
              <a:latin typeface="Arial"/>
              <a:ea typeface="+mn-ea"/>
              <a:cs typeface="Arial"/>
            </a:endParaRPr>
          </a:p>
        </p:txBody>
      </p:sp>
      <p:pic>
        <p:nvPicPr>
          <p:cNvPr id="3" name="Picture 2" descr="LcpFinalLogo">
            <a:extLst>
              <a:ext uri="{FF2B5EF4-FFF2-40B4-BE49-F238E27FC236}">
                <a16:creationId xmlns:a16="http://schemas.microsoft.com/office/drawing/2014/main" id="{D5E14013-329A-4C36-93DE-C45104BC7615}"/>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7081774" y="504513"/>
            <a:ext cx="1477010" cy="466090"/>
          </a:xfrm>
          <a:prstGeom prst="rect">
            <a:avLst/>
          </a:prstGeom>
          <a:noFill/>
          <a:ln>
            <a:noFill/>
          </a:ln>
        </p:spPr>
      </p:pic>
    </p:spTree>
    <p:extLst>
      <p:ext uri="{BB962C8B-B14F-4D97-AF65-F5344CB8AC3E}">
        <p14:creationId xmlns:p14="http://schemas.microsoft.com/office/powerpoint/2010/main" val="2173533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70A82-3588-4DDE-9E86-095B400303FE}"/>
              </a:ext>
            </a:extLst>
          </p:cNvPr>
          <p:cNvSpPr>
            <a:spLocks noGrp="1"/>
          </p:cNvSpPr>
          <p:nvPr>
            <p:ph type="title"/>
          </p:nvPr>
        </p:nvSpPr>
        <p:spPr>
          <a:xfrm>
            <a:off x="418744" y="365127"/>
            <a:ext cx="8096606" cy="768730"/>
          </a:xfrm>
        </p:spPr>
        <p:txBody>
          <a:bodyPr/>
          <a:lstStyle/>
          <a:p>
            <a:r>
              <a:rPr lang="en-GB" dirty="0"/>
              <a:t>Sources of ‘retirement income’ </a:t>
            </a:r>
          </a:p>
        </p:txBody>
      </p:sp>
      <p:sp>
        <p:nvSpPr>
          <p:cNvPr id="3" name="Content Placeholder 2">
            <a:extLst>
              <a:ext uri="{FF2B5EF4-FFF2-40B4-BE49-F238E27FC236}">
                <a16:creationId xmlns:a16="http://schemas.microsoft.com/office/drawing/2014/main" id="{DF17FA25-D518-4190-A6D0-0363C2CF8BF7}"/>
              </a:ext>
            </a:extLst>
          </p:cNvPr>
          <p:cNvSpPr>
            <a:spLocks noGrp="1"/>
          </p:cNvSpPr>
          <p:nvPr>
            <p:ph idx="1"/>
          </p:nvPr>
        </p:nvSpPr>
        <p:spPr>
          <a:xfrm>
            <a:off x="418744" y="1371600"/>
            <a:ext cx="8096606" cy="4814306"/>
          </a:xfrm>
        </p:spPr>
        <p:txBody>
          <a:bodyPr>
            <a:normAutofit/>
          </a:bodyPr>
          <a:lstStyle/>
          <a:p>
            <a:pPr marL="0" indent="0">
              <a:buNone/>
            </a:pPr>
            <a:endParaRPr lang="en-GB" sz="1800" dirty="0"/>
          </a:p>
        </p:txBody>
      </p:sp>
      <p:grpSp>
        <p:nvGrpSpPr>
          <p:cNvPr id="4" name="Group 3">
            <a:extLst>
              <a:ext uri="{FF2B5EF4-FFF2-40B4-BE49-F238E27FC236}">
                <a16:creationId xmlns:a16="http://schemas.microsoft.com/office/drawing/2014/main" id="{8CFB4F13-D51E-4C52-9253-5A8C19376D25}"/>
              </a:ext>
            </a:extLst>
          </p:cNvPr>
          <p:cNvGrpSpPr/>
          <p:nvPr/>
        </p:nvGrpSpPr>
        <p:grpSpPr>
          <a:xfrm>
            <a:off x="759452" y="2398420"/>
            <a:ext cx="7625096" cy="4069667"/>
            <a:chOff x="273817" y="1948245"/>
            <a:chExt cx="8713044" cy="4603916"/>
          </a:xfrm>
        </p:grpSpPr>
        <p:grpSp>
          <p:nvGrpSpPr>
            <p:cNvPr id="5" name="Group 4">
              <a:extLst>
                <a:ext uri="{FF2B5EF4-FFF2-40B4-BE49-F238E27FC236}">
                  <a16:creationId xmlns:a16="http://schemas.microsoft.com/office/drawing/2014/main" id="{FB42CE9F-1C31-4255-890E-DFB648B84795}"/>
                </a:ext>
              </a:extLst>
            </p:cNvPr>
            <p:cNvGrpSpPr/>
            <p:nvPr/>
          </p:nvGrpSpPr>
          <p:grpSpPr>
            <a:xfrm>
              <a:off x="3163719" y="3061824"/>
              <a:ext cx="2720471" cy="3490337"/>
              <a:chOff x="3211767" y="2934099"/>
              <a:chExt cx="2720471" cy="3490337"/>
            </a:xfrm>
          </p:grpSpPr>
          <p:pic>
            <p:nvPicPr>
              <p:cNvPr id="21" name="Picture 2" descr="C:\Users\JohnsonR\Documents\presentation pictures\Marekting image library downloaded\Pigs\shutterstock_126926213.jpg">
                <a:extLst>
                  <a:ext uri="{FF2B5EF4-FFF2-40B4-BE49-F238E27FC236}">
                    <a16:creationId xmlns:a16="http://schemas.microsoft.com/office/drawing/2014/main" id="{03FB687D-87CF-45B7-95AA-A9F2A589C6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4446" y="2934099"/>
                <a:ext cx="2055112" cy="308170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9564EB87-AFD1-4280-BDDA-81B5FF80C6FB}"/>
                  </a:ext>
                </a:extLst>
              </p:cNvPr>
              <p:cNvSpPr/>
              <p:nvPr/>
            </p:nvSpPr>
            <p:spPr>
              <a:xfrm>
                <a:off x="3211767" y="6006620"/>
                <a:ext cx="2720471" cy="417816"/>
              </a:xfrm>
              <a:prstGeom prst="rect">
                <a:avLst/>
              </a:prstGeom>
              <a:solidFill>
                <a:srgbClr val="FFFFFF"/>
              </a:solidFill>
              <a:ln w="41275">
                <a:noFill/>
              </a:ln>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chemeClr val="accent1"/>
                    </a:solidFill>
                    <a:effectLst/>
                    <a:uLnTx/>
                    <a:uFillTx/>
                    <a:latin typeface="Arial"/>
                    <a:ea typeface="ヒラギノ角ゴ Pro W3" charset="-128"/>
                    <a:cs typeface="Arial" pitchFamily="34" charset="0"/>
                  </a:rPr>
                  <a:t>‘Retirement’ income</a:t>
                </a:r>
                <a:endParaRPr kumimoji="0" lang="en-GB" sz="1800" b="1" i="0" u="none" strike="noStrike" kern="0" cap="none" spc="0" normalizeH="0" baseline="0" noProof="0" dirty="0">
                  <a:ln>
                    <a:noFill/>
                  </a:ln>
                  <a:solidFill>
                    <a:schemeClr val="accent1"/>
                  </a:solidFill>
                  <a:effectLst/>
                  <a:uLnTx/>
                  <a:uFillTx/>
                  <a:latin typeface="Arial" pitchFamily="34" charset="0"/>
                  <a:cs typeface="Times New Roman" pitchFamily="18" charset="0"/>
                </a:endParaRPr>
              </a:p>
            </p:txBody>
          </p:sp>
        </p:grpSp>
        <p:grpSp>
          <p:nvGrpSpPr>
            <p:cNvPr id="6" name="Group 5">
              <a:extLst>
                <a:ext uri="{FF2B5EF4-FFF2-40B4-BE49-F238E27FC236}">
                  <a16:creationId xmlns:a16="http://schemas.microsoft.com/office/drawing/2014/main" id="{7DDB0223-EC2C-4224-85E3-DFDFA3BCE9B7}"/>
                </a:ext>
              </a:extLst>
            </p:cNvPr>
            <p:cNvGrpSpPr/>
            <p:nvPr/>
          </p:nvGrpSpPr>
          <p:grpSpPr>
            <a:xfrm>
              <a:off x="463114" y="1948245"/>
              <a:ext cx="4151169" cy="979820"/>
              <a:chOff x="189818" y="2065497"/>
              <a:chExt cx="4151169" cy="979820"/>
            </a:xfrm>
          </p:grpSpPr>
          <p:sp>
            <p:nvSpPr>
              <p:cNvPr id="19" name="Rectangle 18">
                <a:extLst>
                  <a:ext uri="{FF2B5EF4-FFF2-40B4-BE49-F238E27FC236}">
                    <a16:creationId xmlns:a16="http://schemas.microsoft.com/office/drawing/2014/main" id="{BF5BDC00-B6C0-4016-897A-E71D3B2070C2}"/>
                  </a:ext>
                </a:extLst>
              </p:cNvPr>
              <p:cNvSpPr/>
              <p:nvPr/>
            </p:nvSpPr>
            <p:spPr>
              <a:xfrm>
                <a:off x="189818" y="2065497"/>
                <a:ext cx="2155209" cy="73117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chemeClr val="accent1"/>
                    </a:solidFill>
                    <a:effectLst/>
                    <a:uLnTx/>
                    <a:uFillTx/>
                    <a:latin typeface="Arial" pitchFamily="34" charset="0"/>
                    <a:ea typeface="+mn-ea"/>
                    <a:cs typeface="Arial" pitchFamily="34" charset="0"/>
                  </a:rPr>
                  <a:t>State Pension</a:t>
                </a:r>
              </a:p>
              <a:p>
                <a:pPr marL="0" marR="0" lvl="0" indent="0" algn="l" defTabSz="914400" rtl="0" eaLnBrk="1" fontAlgn="base" latinLnBrk="0" hangingPunct="1">
                  <a:lnSpc>
                    <a:spcPct val="100000"/>
                  </a:lnSpc>
                  <a:spcBef>
                    <a:spcPct val="0"/>
                  </a:spcBef>
                  <a:spcAft>
                    <a:spcPct val="0"/>
                  </a:spcAft>
                  <a:buClrTx/>
                  <a:buSzTx/>
                  <a:buFontTx/>
                  <a:buNone/>
                  <a:tabLst/>
                  <a:defRPr/>
                </a:pPr>
                <a:r>
                  <a:rPr lang="en-GB" kern="0" dirty="0">
                    <a:solidFill>
                      <a:schemeClr val="accent1"/>
                    </a:solidFill>
                    <a:latin typeface="Arial" pitchFamily="34" charset="0"/>
                    <a:cs typeface="Arial" pitchFamily="34" charset="0"/>
                  </a:rPr>
                  <a:t>Other pensions</a:t>
                </a:r>
                <a:endParaRPr kumimoji="0" lang="en-GB" sz="1800" b="0" i="0" u="none" strike="noStrike" kern="1200" cap="none" spc="0" normalizeH="0" baseline="0" noProof="0" dirty="0">
                  <a:ln>
                    <a:noFill/>
                  </a:ln>
                  <a:solidFill>
                    <a:schemeClr val="accent1"/>
                  </a:solidFill>
                  <a:effectLst/>
                  <a:uLnTx/>
                  <a:uFillTx/>
                  <a:latin typeface="Arial" pitchFamily="34" charset="0"/>
                  <a:ea typeface="+mn-ea"/>
                  <a:cs typeface="Times New Roman" pitchFamily="18" charset="0"/>
                </a:endParaRPr>
              </a:p>
            </p:txBody>
          </p:sp>
          <p:sp>
            <p:nvSpPr>
              <p:cNvPr id="20" name="Freeform 59">
                <a:extLst>
                  <a:ext uri="{FF2B5EF4-FFF2-40B4-BE49-F238E27FC236}">
                    <a16:creationId xmlns:a16="http://schemas.microsoft.com/office/drawing/2014/main" id="{F9E0B49C-49E9-4AEB-8481-491B9FAB2382}"/>
                  </a:ext>
                </a:extLst>
              </p:cNvPr>
              <p:cNvSpPr/>
              <p:nvPr/>
            </p:nvSpPr>
            <p:spPr bwMode="auto">
              <a:xfrm rot="7636953">
                <a:off x="3017840" y="1722171"/>
                <a:ext cx="833145" cy="1813148"/>
              </a:xfrm>
              <a:custGeom>
                <a:avLst/>
                <a:gdLst>
                  <a:gd name="connsiteX0" fmla="*/ 338208 w 833145"/>
                  <a:gd name="connsiteY0" fmla="*/ 1513683 h 1813148"/>
                  <a:gd name="connsiteX1" fmla="*/ 154891 w 833145"/>
                  <a:gd name="connsiteY1" fmla="*/ 1109096 h 1813148"/>
                  <a:gd name="connsiteX2" fmla="*/ 97044 w 833145"/>
                  <a:gd name="connsiteY2" fmla="*/ 660391 h 1813148"/>
                  <a:gd name="connsiteX3" fmla="*/ 111999 w 833145"/>
                  <a:gd name="connsiteY3" fmla="*/ 428069 h 1813148"/>
                  <a:gd name="connsiteX4" fmla="*/ 139539 w 833145"/>
                  <a:gd name="connsiteY4" fmla="*/ 289131 h 1813148"/>
                  <a:gd name="connsiteX5" fmla="*/ 0 w 833145"/>
                  <a:gd name="connsiteY5" fmla="*/ 207191 h 1813148"/>
                  <a:gd name="connsiteX6" fmla="*/ 366748 w 833145"/>
                  <a:gd name="connsiteY6" fmla="*/ 0 h 1813148"/>
                  <a:gd name="connsiteX7" fmla="*/ 364479 w 833145"/>
                  <a:gd name="connsiteY7" fmla="*/ 421221 h 1813148"/>
                  <a:gd name="connsiteX8" fmla="*/ 268168 w 833145"/>
                  <a:gd name="connsiteY8" fmla="*/ 364665 h 1813148"/>
                  <a:gd name="connsiteX9" fmla="*/ 252660 w 833145"/>
                  <a:gd name="connsiteY9" fmla="*/ 456644 h 1813148"/>
                  <a:gd name="connsiteX10" fmla="*/ 241408 w 833145"/>
                  <a:gd name="connsiteY10" fmla="*/ 660391 h 1813148"/>
                  <a:gd name="connsiteX11" fmla="*/ 833145 w 833145"/>
                  <a:gd name="connsiteY11" fmla="*/ 1813148 h 1813148"/>
                  <a:gd name="connsiteX12" fmla="*/ 338208 w 833145"/>
                  <a:gd name="connsiteY12" fmla="*/ 1513683 h 181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3145" h="1813148">
                    <a:moveTo>
                      <a:pt x="338208" y="1513683"/>
                    </a:moveTo>
                    <a:cubicBezTo>
                      <a:pt x="259775" y="1402045"/>
                      <a:pt x="196796" y="1264249"/>
                      <a:pt x="154891" y="1109096"/>
                    </a:cubicBezTo>
                    <a:cubicBezTo>
                      <a:pt x="117642" y="971182"/>
                      <a:pt x="97044" y="819553"/>
                      <a:pt x="97044" y="660391"/>
                    </a:cubicBezTo>
                    <a:cubicBezTo>
                      <a:pt x="97044" y="580809"/>
                      <a:pt x="102193" y="503111"/>
                      <a:pt x="111999" y="428069"/>
                    </a:cubicBezTo>
                    <a:lnTo>
                      <a:pt x="139539" y="289131"/>
                    </a:lnTo>
                    <a:lnTo>
                      <a:pt x="0" y="207191"/>
                    </a:lnTo>
                    <a:lnTo>
                      <a:pt x="366748" y="0"/>
                    </a:lnTo>
                    <a:lnTo>
                      <a:pt x="364479" y="421221"/>
                    </a:lnTo>
                    <a:lnTo>
                      <a:pt x="268168" y="364665"/>
                    </a:lnTo>
                    <a:lnTo>
                      <a:pt x="252660" y="456644"/>
                    </a:lnTo>
                    <a:cubicBezTo>
                      <a:pt x="245254" y="523021"/>
                      <a:pt x="241408" y="591123"/>
                      <a:pt x="241408" y="660391"/>
                    </a:cubicBezTo>
                    <a:cubicBezTo>
                      <a:pt x="241408" y="1214530"/>
                      <a:pt x="487563" y="1694062"/>
                      <a:pt x="833145" y="1813148"/>
                    </a:cubicBezTo>
                    <a:cubicBezTo>
                      <a:pt x="642580" y="1813148"/>
                      <a:pt x="468930" y="1699746"/>
                      <a:pt x="338208" y="1513683"/>
                    </a:cubicBezTo>
                    <a:close/>
                  </a:path>
                </a:pathLst>
              </a:custGeom>
              <a:solidFill>
                <a:schemeClr val="accent2"/>
              </a:solidFill>
              <a:ln w="12700" cap="flat" cmpd="sng" algn="ctr">
                <a:noFill/>
                <a:prstDash val="solid"/>
                <a:round/>
                <a:headEnd type="none" w="med" len="med"/>
                <a:tailEnd type="none" w="med" len="med"/>
              </a:ln>
              <a:effectLst/>
              <a:scene3d>
                <a:camera prst="orthographicFront">
                  <a:rot lat="0" lon="0" rev="0"/>
                </a:camera>
                <a:lightRig rig="soft" dir="t"/>
              </a:scene3d>
              <a:sp3d prstMaterial="plastic">
                <a:bevelT w="101600" h="38100"/>
              </a:sp3d>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dirty="0">
                  <a:ln>
                    <a:noFill/>
                  </a:ln>
                  <a:solidFill>
                    <a:schemeClr val="accent1"/>
                  </a:solidFill>
                  <a:effectLst/>
                  <a:uLnTx/>
                  <a:uFillTx/>
                  <a:latin typeface="Futura Medium" pitchFamily="2" charset="0"/>
                  <a:ea typeface="+mn-ea"/>
                  <a:cs typeface="Times New Roman" pitchFamily="18" charset="0"/>
                </a:endParaRPr>
              </a:p>
            </p:txBody>
          </p:sp>
        </p:grpSp>
        <p:grpSp>
          <p:nvGrpSpPr>
            <p:cNvPr id="7" name="Group 6">
              <a:extLst>
                <a:ext uri="{FF2B5EF4-FFF2-40B4-BE49-F238E27FC236}">
                  <a16:creationId xmlns:a16="http://schemas.microsoft.com/office/drawing/2014/main" id="{62A25E89-889C-4E4A-B778-8A6BA735D6C5}"/>
                </a:ext>
              </a:extLst>
            </p:cNvPr>
            <p:cNvGrpSpPr/>
            <p:nvPr/>
          </p:nvGrpSpPr>
          <p:grpSpPr>
            <a:xfrm>
              <a:off x="292081" y="3144996"/>
              <a:ext cx="3623309" cy="723729"/>
              <a:chOff x="333640" y="3041428"/>
              <a:chExt cx="3623309" cy="723729"/>
            </a:xfrm>
          </p:grpSpPr>
          <p:sp>
            <p:nvSpPr>
              <p:cNvPr id="17" name="Rectangle 16">
                <a:extLst>
                  <a:ext uri="{FF2B5EF4-FFF2-40B4-BE49-F238E27FC236}">
                    <a16:creationId xmlns:a16="http://schemas.microsoft.com/office/drawing/2014/main" id="{B9F0AC60-BB12-4E51-B039-75D13A00E151}"/>
                  </a:ext>
                </a:extLst>
              </p:cNvPr>
              <p:cNvSpPr/>
              <p:nvPr/>
            </p:nvSpPr>
            <p:spPr>
              <a:xfrm>
                <a:off x="333640" y="3225793"/>
                <a:ext cx="1896198" cy="417816"/>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chemeClr val="accent1"/>
                    </a:solidFill>
                    <a:effectLst/>
                    <a:uLnTx/>
                    <a:uFillTx/>
                    <a:latin typeface="Arial" pitchFamily="34" charset="0"/>
                    <a:ea typeface="+mn-ea"/>
                    <a:cs typeface="Arial" pitchFamily="34" charset="0"/>
                  </a:rPr>
                  <a:t>Part time work</a:t>
                </a:r>
                <a:endParaRPr kumimoji="0" lang="en-GB" sz="1800" b="0" i="0" u="none" strike="noStrike" kern="1200" cap="none" spc="0" normalizeH="0" baseline="0" noProof="0" dirty="0">
                  <a:ln>
                    <a:noFill/>
                  </a:ln>
                  <a:solidFill>
                    <a:schemeClr val="accent1"/>
                  </a:solidFill>
                  <a:effectLst/>
                  <a:uLnTx/>
                  <a:uFillTx/>
                  <a:latin typeface="Arial" pitchFamily="34" charset="0"/>
                  <a:ea typeface="+mn-ea"/>
                  <a:cs typeface="Times New Roman" pitchFamily="18" charset="0"/>
                </a:endParaRPr>
              </a:p>
            </p:txBody>
          </p:sp>
          <p:sp>
            <p:nvSpPr>
              <p:cNvPr id="18" name="Freeform 60">
                <a:extLst>
                  <a:ext uri="{FF2B5EF4-FFF2-40B4-BE49-F238E27FC236}">
                    <a16:creationId xmlns:a16="http://schemas.microsoft.com/office/drawing/2014/main" id="{F3898EF7-C6D1-4A22-A549-15837B32712C}"/>
                  </a:ext>
                </a:extLst>
              </p:cNvPr>
              <p:cNvSpPr/>
              <p:nvPr/>
            </p:nvSpPr>
            <p:spPr bwMode="auto">
              <a:xfrm rot="6761392">
                <a:off x="2807570" y="2615778"/>
                <a:ext cx="723729" cy="1575029"/>
              </a:xfrm>
              <a:custGeom>
                <a:avLst/>
                <a:gdLst>
                  <a:gd name="connsiteX0" fmla="*/ 176873 w 723729"/>
                  <a:gd name="connsiteY0" fmla="*/ 1092907 h 1575029"/>
                  <a:gd name="connsiteX1" fmla="*/ 134550 w 723729"/>
                  <a:gd name="connsiteY1" fmla="*/ 963439 h 1575029"/>
                  <a:gd name="connsiteX2" fmla="*/ 84300 w 723729"/>
                  <a:gd name="connsiteY2" fmla="*/ 573662 h 1575029"/>
                  <a:gd name="connsiteX3" fmla="*/ 97291 w 723729"/>
                  <a:gd name="connsiteY3" fmla="*/ 371851 h 1575029"/>
                  <a:gd name="connsiteX4" fmla="*/ 121214 w 723729"/>
                  <a:gd name="connsiteY4" fmla="*/ 251161 h 1575029"/>
                  <a:gd name="connsiteX5" fmla="*/ 0 w 723729"/>
                  <a:gd name="connsiteY5" fmla="*/ 179981 h 1575029"/>
                  <a:gd name="connsiteX6" fmla="*/ 318584 w 723729"/>
                  <a:gd name="connsiteY6" fmla="*/ 0 h 1575029"/>
                  <a:gd name="connsiteX7" fmla="*/ 316612 w 723729"/>
                  <a:gd name="connsiteY7" fmla="*/ 365903 h 1575029"/>
                  <a:gd name="connsiteX8" fmla="*/ 232951 w 723729"/>
                  <a:gd name="connsiteY8" fmla="*/ 316775 h 1575029"/>
                  <a:gd name="connsiteX9" fmla="*/ 219479 w 723729"/>
                  <a:gd name="connsiteY9" fmla="*/ 396673 h 1575029"/>
                  <a:gd name="connsiteX10" fmla="*/ 209705 w 723729"/>
                  <a:gd name="connsiteY10" fmla="*/ 573662 h 1575029"/>
                  <a:gd name="connsiteX11" fmla="*/ 723729 w 723729"/>
                  <a:gd name="connsiteY11" fmla="*/ 1575029 h 1575029"/>
                  <a:gd name="connsiteX12" fmla="*/ 176873 w 723729"/>
                  <a:gd name="connsiteY12" fmla="*/ 1092907 h 157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3729" h="1575029">
                    <a:moveTo>
                      <a:pt x="176873" y="1092907"/>
                    </a:moveTo>
                    <a:cubicBezTo>
                      <a:pt x="160852" y="1051615"/>
                      <a:pt x="146684" y="1008365"/>
                      <a:pt x="134550" y="963439"/>
                    </a:cubicBezTo>
                    <a:cubicBezTo>
                      <a:pt x="102193" y="843637"/>
                      <a:pt x="84300" y="711922"/>
                      <a:pt x="84300" y="573662"/>
                    </a:cubicBezTo>
                    <a:cubicBezTo>
                      <a:pt x="84300" y="504532"/>
                      <a:pt x="88773" y="437038"/>
                      <a:pt x="97291" y="371851"/>
                    </a:cubicBezTo>
                    <a:lnTo>
                      <a:pt x="121214" y="251161"/>
                    </a:lnTo>
                    <a:lnTo>
                      <a:pt x="0" y="179981"/>
                    </a:lnTo>
                    <a:lnTo>
                      <a:pt x="318584" y="0"/>
                    </a:lnTo>
                    <a:lnTo>
                      <a:pt x="316612" y="365903"/>
                    </a:lnTo>
                    <a:lnTo>
                      <a:pt x="232951" y="316775"/>
                    </a:lnTo>
                    <a:lnTo>
                      <a:pt x="219479" y="396673"/>
                    </a:lnTo>
                    <a:cubicBezTo>
                      <a:pt x="213046" y="454333"/>
                      <a:pt x="209705" y="513491"/>
                      <a:pt x="209705" y="573662"/>
                    </a:cubicBezTo>
                    <a:cubicBezTo>
                      <a:pt x="209705" y="1055027"/>
                      <a:pt x="423532" y="1471582"/>
                      <a:pt x="723729" y="1575029"/>
                    </a:cubicBezTo>
                    <a:cubicBezTo>
                      <a:pt x="491976" y="1575029"/>
                      <a:pt x="289020" y="1381951"/>
                      <a:pt x="176873" y="1092907"/>
                    </a:cubicBezTo>
                    <a:close/>
                  </a:path>
                </a:pathLst>
              </a:custGeom>
              <a:solidFill>
                <a:schemeClr val="accent2"/>
              </a:solidFill>
              <a:ln w="12700" cap="flat" cmpd="sng" algn="ctr">
                <a:noFill/>
                <a:prstDash val="solid"/>
                <a:round/>
                <a:headEnd type="none" w="med" len="med"/>
                <a:tailEnd type="none" w="med" len="med"/>
              </a:ln>
              <a:effectLst/>
              <a:scene3d>
                <a:camera prst="orthographicFront">
                  <a:rot lat="0" lon="0" rev="0"/>
                </a:camera>
                <a:lightRig rig="soft" dir="t"/>
              </a:scene3d>
              <a:sp3d prstMaterial="plastic">
                <a:bevelT w="101600" h="38100"/>
              </a:sp3d>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dirty="0">
                  <a:ln>
                    <a:noFill/>
                  </a:ln>
                  <a:solidFill>
                    <a:schemeClr val="accent1"/>
                  </a:solidFill>
                  <a:effectLst/>
                  <a:uLnTx/>
                  <a:uFillTx/>
                  <a:latin typeface="Futura Medium" pitchFamily="2" charset="0"/>
                  <a:ea typeface="+mn-ea"/>
                  <a:cs typeface="Times New Roman" pitchFamily="18" charset="0"/>
                </a:endParaRPr>
              </a:p>
            </p:txBody>
          </p:sp>
        </p:grpSp>
        <p:grpSp>
          <p:nvGrpSpPr>
            <p:cNvPr id="8" name="Group 7">
              <a:extLst>
                <a:ext uri="{FF2B5EF4-FFF2-40B4-BE49-F238E27FC236}">
                  <a16:creationId xmlns:a16="http://schemas.microsoft.com/office/drawing/2014/main" id="{376940F1-3A23-4593-BAA3-DFCB49EE02B6}"/>
                </a:ext>
              </a:extLst>
            </p:cNvPr>
            <p:cNvGrpSpPr/>
            <p:nvPr/>
          </p:nvGrpSpPr>
          <p:grpSpPr>
            <a:xfrm>
              <a:off x="273817" y="4442850"/>
              <a:ext cx="3509779" cy="1381804"/>
              <a:chOff x="525809" y="4166882"/>
              <a:chExt cx="3509779" cy="1381804"/>
            </a:xfrm>
          </p:grpSpPr>
          <p:sp>
            <p:nvSpPr>
              <p:cNvPr id="15" name="Rectangle 14">
                <a:extLst>
                  <a:ext uri="{FF2B5EF4-FFF2-40B4-BE49-F238E27FC236}">
                    <a16:creationId xmlns:a16="http://schemas.microsoft.com/office/drawing/2014/main" id="{8CC8F064-A1BF-4F79-B721-49AD13704631}"/>
                  </a:ext>
                </a:extLst>
              </p:cNvPr>
              <p:cNvSpPr/>
              <p:nvPr/>
            </p:nvSpPr>
            <p:spPr>
              <a:xfrm>
                <a:off x="525809" y="4852326"/>
                <a:ext cx="3509779" cy="69636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kern="0" dirty="0">
                    <a:solidFill>
                      <a:schemeClr val="accent1"/>
                    </a:solidFill>
                    <a:latin typeface="Arial" pitchFamily="34" charset="0"/>
                    <a:cs typeface="Arial" pitchFamily="34" charset="0"/>
                  </a:rPr>
                  <a:t>UBGPP</a:t>
                </a:r>
                <a:endParaRPr kumimoji="0" lang="en-GB" sz="1800" b="0" i="0" u="none" strike="noStrike" kern="0" cap="none" spc="0" normalizeH="0" baseline="0" noProof="0" dirty="0">
                  <a:ln>
                    <a:noFill/>
                  </a:ln>
                  <a:solidFill>
                    <a:schemeClr val="accent1"/>
                  </a:solidFill>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chemeClr val="accent1"/>
                  </a:solidFill>
                  <a:effectLst/>
                  <a:uLnTx/>
                  <a:uFillTx/>
                  <a:latin typeface="Arial" pitchFamily="34" charset="0"/>
                  <a:ea typeface="+mn-ea"/>
                  <a:cs typeface="Times New Roman" pitchFamily="18" charset="0"/>
                </a:endParaRPr>
              </a:p>
            </p:txBody>
          </p:sp>
          <p:sp>
            <p:nvSpPr>
              <p:cNvPr id="16" name="Freeform 61">
                <a:extLst>
                  <a:ext uri="{FF2B5EF4-FFF2-40B4-BE49-F238E27FC236}">
                    <a16:creationId xmlns:a16="http://schemas.microsoft.com/office/drawing/2014/main" id="{0AEBF55F-CB3A-4096-928C-BD0949685773}"/>
                  </a:ext>
                </a:extLst>
              </p:cNvPr>
              <p:cNvSpPr/>
              <p:nvPr/>
            </p:nvSpPr>
            <p:spPr bwMode="auto">
              <a:xfrm rot="5233324">
                <a:off x="2936739" y="3864736"/>
                <a:ext cx="513737" cy="1118029"/>
              </a:xfrm>
              <a:custGeom>
                <a:avLst/>
                <a:gdLst>
                  <a:gd name="connsiteX0" fmla="*/ 0 w 513737"/>
                  <a:gd name="connsiteY0" fmla="*/ 127759 h 1118029"/>
                  <a:gd name="connsiteX1" fmla="*/ 226145 w 513737"/>
                  <a:gd name="connsiteY1" fmla="*/ 0 h 1118029"/>
                  <a:gd name="connsiteX2" fmla="*/ 224746 w 513737"/>
                  <a:gd name="connsiteY2" fmla="*/ 259735 h 1118029"/>
                  <a:gd name="connsiteX3" fmla="*/ 165360 w 513737"/>
                  <a:gd name="connsiteY3" fmla="*/ 224862 h 1118029"/>
                  <a:gd name="connsiteX4" fmla="*/ 155797 w 513737"/>
                  <a:gd name="connsiteY4" fmla="*/ 281577 h 1118029"/>
                  <a:gd name="connsiteX5" fmla="*/ 148858 w 513737"/>
                  <a:gd name="connsiteY5" fmla="*/ 407212 h 1118029"/>
                  <a:gd name="connsiteX6" fmla="*/ 513737 w 513737"/>
                  <a:gd name="connsiteY6" fmla="*/ 1118029 h 1118029"/>
                  <a:gd name="connsiteX7" fmla="*/ 95510 w 513737"/>
                  <a:gd name="connsiteY7" fmla="*/ 683894 h 1118029"/>
                  <a:gd name="connsiteX8" fmla="*/ 59840 w 513737"/>
                  <a:gd name="connsiteY8" fmla="*/ 407213 h 1118029"/>
                  <a:gd name="connsiteX9" fmla="*/ 69062 w 513737"/>
                  <a:gd name="connsiteY9" fmla="*/ 263958 h 1118029"/>
                  <a:gd name="connsiteX10" fmla="*/ 86043 w 513737"/>
                  <a:gd name="connsiteY10" fmla="*/ 178285 h 111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3737" h="1118029">
                    <a:moveTo>
                      <a:pt x="0" y="127759"/>
                    </a:moveTo>
                    <a:lnTo>
                      <a:pt x="226145" y="0"/>
                    </a:lnTo>
                    <a:lnTo>
                      <a:pt x="224746" y="259735"/>
                    </a:lnTo>
                    <a:lnTo>
                      <a:pt x="165360" y="224862"/>
                    </a:lnTo>
                    <a:lnTo>
                      <a:pt x="155797" y="281577"/>
                    </a:lnTo>
                    <a:cubicBezTo>
                      <a:pt x="151230" y="322507"/>
                      <a:pt x="148858" y="364501"/>
                      <a:pt x="148858" y="407212"/>
                    </a:cubicBezTo>
                    <a:cubicBezTo>
                      <a:pt x="148858" y="748907"/>
                      <a:pt x="300643" y="1044598"/>
                      <a:pt x="513737" y="1118029"/>
                    </a:cubicBezTo>
                    <a:cubicBezTo>
                      <a:pt x="325727" y="1118029"/>
                      <a:pt x="164415" y="939017"/>
                      <a:pt x="95510" y="683894"/>
                    </a:cubicBezTo>
                    <a:cubicBezTo>
                      <a:pt x="72541" y="598854"/>
                      <a:pt x="59840" y="505356"/>
                      <a:pt x="59840" y="407213"/>
                    </a:cubicBezTo>
                    <a:cubicBezTo>
                      <a:pt x="59840" y="358141"/>
                      <a:pt x="63015" y="310230"/>
                      <a:pt x="69062" y="263958"/>
                    </a:cubicBezTo>
                    <a:lnTo>
                      <a:pt x="86043" y="178285"/>
                    </a:lnTo>
                    <a:close/>
                  </a:path>
                </a:pathLst>
              </a:custGeom>
              <a:solidFill>
                <a:schemeClr val="accent2"/>
              </a:solidFill>
              <a:ln w="12700" cap="flat" cmpd="sng" algn="ctr">
                <a:noFill/>
                <a:prstDash val="solid"/>
                <a:round/>
                <a:headEnd type="none" w="med" len="med"/>
                <a:tailEnd type="none" w="med" len="med"/>
              </a:ln>
              <a:effectLst/>
              <a:scene3d>
                <a:camera prst="orthographicFront">
                  <a:rot lat="0" lon="0" rev="0"/>
                </a:camera>
                <a:lightRig rig="soft" dir="t"/>
              </a:scene3d>
              <a:sp3d prstMaterial="plastic">
                <a:bevelT w="101600" h="38100"/>
              </a:sp3d>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dirty="0">
                  <a:ln>
                    <a:noFill/>
                  </a:ln>
                  <a:solidFill>
                    <a:schemeClr val="accent1"/>
                  </a:solidFill>
                  <a:effectLst/>
                  <a:uLnTx/>
                  <a:uFillTx/>
                  <a:latin typeface="Futura Medium" pitchFamily="2" charset="0"/>
                  <a:ea typeface="+mn-ea"/>
                  <a:cs typeface="Times New Roman" pitchFamily="18" charset="0"/>
                </a:endParaRPr>
              </a:p>
            </p:txBody>
          </p:sp>
        </p:grpSp>
        <p:grpSp>
          <p:nvGrpSpPr>
            <p:cNvPr id="9" name="Group 8">
              <a:extLst>
                <a:ext uri="{FF2B5EF4-FFF2-40B4-BE49-F238E27FC236}">
                  <a16:creationId xmlns:a16="http://schemas.microsoft.com/office/drawing/2014/main" id="{9AFBF2FD-5AE6-4EB0-9689-00DF27D23071}"/>
                </a:ext>
              </a:extLst>
            </p:cNvPr>
            <p:cNvGrpSpPr/>
            <p:nvPr/>
          </p:nvGrpSpPr>
          <p:grpSpPr>
            <a:xfrm>
              <a:off x="4957234" y="2824533"/>
              <a:ext cx="4029627" cy="1129554"/>
              <a:chOff x="4671794" y="2002222"/>
              <a:chExt cx="4029627" cy="1129554"/>
            </a:xfrm>
          </p:grpSpPr>
          <p:sp>
            <p:nvSpPr>
              <p:cNvPr id="13" name="Rectangle 12">
                <a:extLst>
                  <a:ext uri="{FF2B5EF4-FFF2-40B4-BE49-F238E27FC236}">
                    <a16:creationId xmlns:a16="http://schemas.microsoft.com/office/drawing/2014/main" id="{DABFD49F-CFCE-498B-A04E-B82451FAA298}"/>
                  </a:ext>
                </a:extLst>
              </p:cNvPr>
              <p:cNvSpPr/>
              <p:nvPr/>
            </p:nvSpPr>
            <p:spPr>
              <a:xfrm>
                <a:off x="5785470" y="2087235"/>
                <a:ext cx="2915951" cy="104454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chemeClr val="accent1"/>
                    </a:solidFill>
                    <a:effectLst/>
                    <a:uLnTx/>
                    <a:uFillTx/>
                    <a:latin typeface="Arial" pitchFamily="34" charset="0"/>
                    <a:ea typeface="+mn-ea"/>
                    <a:cs typeface="Arial" pitchFamily="34" charset="0"/>
                  </a:rPr>
                  <a:t>Investments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chemeClr val="accent1"/>
                    </a:solidFill>
                    <a:effectLst/>
                    <a:uLnTx/>
                    <a:uFillTx/>
                    <a:latin typeface="Arial" pitchFamily="34" charset="0"/>
                    <a:ea typeface="+mn-ea"/>
                    <a:cs typeface="Arial" pitchFamily="34" charset="0"/>
                  </a:rPr>
                  <a:t>(e.g. shares/ISAs/property)</a:t>
                </a:r>
                <a:endParaRPr kumimoji="0" lang="en-GB" sz="1800" b="0" i="0" u="none" strike="noStrike" kern="1200" cap="none" spc="0" normalizeH="0" baseline="0" noProof="0" dirty="0">
                  <a:ln>
                    <a:noFill/>
                  </a:ln>
                  <a:solidFill>
                    <a:schemeClr val="accent1"/>
                  </a:solidFill>
                  <a:effectLst/>
                  <a:uLnTx/>
                  <a:uFillTx/>
                  <a:latin typeface="Arial" pitchFamily="34" charset="0"/>
                  <a:ea typeface="+mn-ea"/>
                  <a:cs typeface="Times New Roman" pitchFamily="18" charset="0"/>
                </a:endParaRPr>
              </a:p>
            </p:txBody>
          </p:sp>
          <p:sp>
            <p:nvSpPr>
              <p:cNvPr id="14" name="Freeform 62">
                <a:extLst>
                  <a:ext uri="{FF2B5EF4-FFF2-40B4-BE49-F238E27FC236}">
                    <a16:creationId xmlns:a16="http://schemas.microsoft.com/office/drawing/2014/main" id="{B85C7FEF-998B-45C3-9ABB-78A550B47A3E}"/>
                  </a:ext>
                </a:extLst>
              </p:cNvPr>
              <p:cNvSpPr/>
              <p:nvPr/>
            </p:nvSpPr>
            <p:spPr bwMode="auto">
              <a:xfrm rot="13963047" flipH="1">
                <a:off x="5140313" y="1533703"/>
                <a:ext cx="686969" cy="1624007"/>
              </a:xfrm>
              <a:custGeom>
                <a:avLst/>
                <a:gdLst>
                  <a:gd name="connsiteX0" fmla="*/ 338207 w 833145"/>
                  <a:gd name="connsiteY0" fmla="*/ 1513683 h 1813148"/>
                  <a:gd name="connsiteX1" fmla="*/ 833145 w 833145"/>
                  <a:gd name="connsiteY1" fmla="*/ 1813148 h 1813148"/>
                  <a:gd name="connsiteX2" fmla="*/ 241408 w 833145"/>
                  <a:gd name="connsiteY2" fmla="*/ 660391 h 1813148"/>
                  <a:gd name="connsiteX3" fmla="*/ 252660 w 833145"/>
                  <a:gd name="connsiteY3" fmla="*/ 456644 h 1813148"/>
                  <a:gd name="connsiteX4" fmla="*/ 268169 w 833145"/>
                  <a:gd name="connsiteY4" fmla="*/ 364665 h 1813148"/>
                  <a:gd name="connsiteX5" fmla="*/ 364479 w 833145"/>
                  <a:gd name="connsiteY5" fmla="*/ 421221 h 1813148"/>
                  <a:gd name="connsiteX6" fmla="*/ 366748 w 833145"/>
                  <a:gd name="connsiteY6" fmla="*/ 0 h 1813148"/>
                  <a:gd name="connsiteX7" fmla="*/ 0 w 833145"/>
                  <a:gd name="connsiteY7" fmla="*/ 207191 h 1813148"/>
                  <a:gd name="connsiteX8" fmla="*/ 139539 w 833145"/>
                  <a:gd name="connsiteY8" fmla="*/ 289131 h 1813148"/>
                  <a:gd name="connsiteX9" fmla="*/ 111999 w 833145"/>
                  <a:gd name="connsiteY9" fmla="*/ 428070 h 1813148"/>
                  <a:gd name="connsiteX10" fmla="*/ 97044 w 833145"/>
                  <a:gd name="connsiteY10" fmla="*/ 660391 h 1813148"/>
                  <a:gd name="connsiteX11" fmla="*/ 154891 w 833145"/>
                  <a:gd name="connsiteY11" fmla="*/ 1109096 h 1813148"/>
                  <a:gd name="connsiteX12" fmla="*/ 338207 w 833145"/>
                  <a:gd name="connsiteY12" fmla="*/ 1513683 h 181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3145" h="1813148">
                    <a:moveTo>
                      <a:pt x="338207" y="1513683"/>
                    </a:moveTo>
                    <a:cubicBezTo>
                      <a:pt x="468930" y="1699746"/>
                      <a:pt x="642580" y="1813148"/>
                      <a:pt x="833145" y="1813148"/>
                    </a:cubicBezTo>
                    <a:cubicBezTo>
                      <a:pt x="487563" y="1694062"/>
                      <a:pt x="241408" y="1214530"/>
                      <a:pt x="241408" y="660391"/>
                    </a:cubicBezTo>
                    <a:cubicBezTo>
                      <a:pt x="241408" y="591123"/>
                      <a:pt x="245254" y="523021"/>
                      <a:pt x="252660" y="456644"/>
                    </a:cubicBezTo>
                    <a:lnTo>
                      <a:pt x="268169" y="364665"/>
                    </a:lnTo>
                    <a:lnTo>
                      <a:pt x="364479" y="421221"/>
                    </a:lnTo>
                    <a:lnTo>
                      <a:pt x="366748" y="0"/>
                    </a:lnTo>
                    <a:lnTo>
                      <a:pt x="0" y="207191"/>
                    </a:lnTo>
                    <a:lnTo>
                      <a:pt x="139539" y="289131"/>
                    </a:lnTo>
                    <a:lnTo>
                      <a:pt x="111999" y="428070"/>
                    </a:lnTo>
                    <a:cubicBezTo>
                      <a:pt x="102193" y="503111"/>
                      <a:pt x="97044" y="580809"/>
                      <a:pt x="97044" y="660391"/>
                    </a:cubicBezTo>
                    <a:cubicBezTo>
                      <a:pt x="97044" y="819553"/>
                      <a:pt x="117642" y="971182"/>
                      <a:pt x="154891" y="1109096"/>
                    </a:cubicBezTo>
                    <a:cubicBezTo>
                      <a:pt x="196796" y="1264249"/>
                      <a:pt x="259774" y="1402045"/>
                      <a:pt x="338207" y="1513683"/>
                    </a:cubicBezTo>
                    <a:close/>
                  </a:path>
                </a:pathLst>
              </a:custGeom>
              <a:solidFill>
                <a:schemeClr val="accent2"/>
              </a:solidFill>
              <a:ln w="12700" cap="flat" cmpd="sng" algn="ctr">
                <a:noFill/>
                <a:prstDash val="solid"/>
                <a:round/>
                <a:headEnd type="none" w="med" len="med"/>
                <a:tailEnd type="none" w="med" len="med"/>
              </a:ln>
              <a:effectLst/>
              <a:scene3d>
                <a:camera prst="orthographicFront">
                  <a:rot lat="0" lon="0" rev="0"/>
                </a:camera>
                <a:lightRig rig="soft" dir="t"/>
              </a:scene3d>
              <a:sp3d prstMaterial="plastic">
                <a:bevelT w="101600" h="38100"/>
              </a:sp3d>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dirty="0">
                  <a:ln>
                    <a:noFill/>
                  </a:ln>
                  <a:solidFill>
                    <a:schemeClr val="accent1"/>
                  </a:solidFill>
                  <a:effectLst/>
                  <a:uLnTx/>
                  <a:uFillTx/>
                  <a:latin typeface="Futura Medium" pitchFamily="2" charset="0"/>
                  <a:ea typeface="+mn-ea"/>
                  <a:cs typeface="Times New Roman" pitchFamily="18" charset="0"/>
                </a:endParaRPr>
              </a:p>
            </p:txBody>
          </p:sp>
        </p:grpSp>
        <p:grpSp>
          <p:nvGrpSpPr>
            <p:cNvPr id="10" name="Group 9">
              <a:extLst>
                <a:ext uri="{FF2B5EF4-FFF2-40B4-BE49-F238E27FC236}">
                  <a16:creationId xmlns:a16="http://schemas.microsoft.com/office/drawing/2014/main" id="{2E7BDA75-CB5E-4E62-B5C7-EEE835166117}"/>
                </a:ext>
              </a:extLst>
            </p:cNvPr>
            <p:cNvGrpSpPr/>
            <p:nvPr/>
          </p:nvGrpSpPr>
          <p:grpSpPr>
            <a:xfrm>
              <a:off x="5240929" y="4336956"/>
              <a:ext cx="3158568" cy="1071426"/>
              <a:chOff x="5481824" y="4429447"/>
              <a:chExt cx="3158568" cy="1071426"/>
            </a:xfrm>
          </p:grpSpPr>
          <p:sp>
            <p:nvSpPr>
              <p:cNvPr id="11" name="Rectangle 10">
                <a:extLst>
                  <a:ext uri="{FF2B5EF4-FFF2-40B4-BE49-F238E27FC236}">
                    <a16:creationId xmlns:a16="http://schemas.microsoft.com/office/drawing/2014/main" id="{EA1D6433-36E8-44CF-B71A-B0EB0B36D585}"/>
                  </a:ext>
                </a:extLst>
              </p:cNvPr>
              <p:cNvSpPr/>
              <p:nvPr/>
            </p:nvSpPr>
            <p:spPr>
              <a:xfrm>
                <a:off x="5910765" y="4804513"/>
                <a:ext cx="2729627" cy="69636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kern="0" dirty="0">
                    <a:solidFill>
                      <a:schemeClr val="accent1"/>
                    </a:solidFill>
                    <a:latin typeface="Arial" pitchFamily="34" charset="0"/>
                    <a:cs typeface="Arial" pitchFamily="34" charset="0"/>
                  </a:rPr>
                  <a:t>UBPAS </a:t>
                </a:r>
                <a:r>
                  <a:rPr kumimoji="0" lang="en-GB" sz="1800" b="0" i="0" u="none" strike="noStrike" kern="0" cap="none" spc="0" normalizeH="0" baseline="0" noProof="0" dirty="0">
                    <a:ln>
                      <a:noFill/>
                    </a:ln>
                    <a:solidFill>
                      <a:schemeClr val="accent1"/>
                    </a:solidFill>
                    <a:effectLst/>
                    <a:uLnTx/>
                    <a:uFillTx/>
                    <a:latin typeface="Arial" pitchFamily="34" charset="0"/>
                    <a:ea typeface="+mn-ea"/>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chemeClr val="accent1"/>
                    </a:solidFill>
                    <a:effectLst/>
                    <a:uLnTx/>
                    <a:uFillTx/>
                    <a:latin typeface="Arial" pitchFamily="34" charset="0"/>
                    <a:ea typeface="+mn-ea"/>
                    <a:cs typeface="Arial" pitchFamily="34" charset="0"/>
                  </a:rPr>
                  <a:t>(plus tax free lump sum)</a:t>
                </a:r>
                <a:endParaRPr kumimoji="0" lang="en-GB" sz="1600" b="0" i="0" u="none" strike="noStrike" kern="1200" cap="none" spc="0" normalizeH="0" baseline="0" noProof="0" dirty="0">
                  <a:ln>
                    <a:noFill/>
                  </a:ln>
                  <a:solidFill>
                    <a:schemeClr val="accent1"/>
                  </a:solidFill>
                  <a:effectLst/>
                  <a:uLnTx/>
                  <a:uFillTx/>
                  <a:latin typeface="Arial" pitchFamily="34" charset="0"/>
                  <a:ea typeface="+mn-ea"/>
                  <a:cs typeface="Times New Roman" pitchFamily="18" charset="0"/>
                </a:endParaRPr>
              </a:p>
            </p:txBody>
          </p:sp>
          <p:sp>
            <p:nvSpPr>
              <p:cNvPr id="12" name="Freeform 64">
                <a:extLst>
                  <a:ext uri="{FF2B5EF4-FFF2-40B4-BE49-F238E27FC236}">
                    <a16:creationId xmlns:a16="http://schemas.microsoft.com/office/drawing/2014/main" id="{E23D731E-F168-43A8-9CCA-B272D6D65065}"/>
                  </a:ext>
                </a:extLst>
              </p:cNvPr>
              <p:cNvSpPr/>
              <p:nvPr/>
            </p:nvSpPr>
            <p:spPr bwMode="auto">
              <a:xfrm rot="16366676" flipH="1">
                <a:off x="5681386" y="4229885"/>
                <a:ext cx="339312" cy="738435"/>
              </a:xfrm>
              <a:custGeom>
                <a:avLst/>
                <a:gdLst>
                  <a:gd name="connsiteX0" fmla="*/ 0 w 339312"/>
                  <a:gd name="connsiteY0" fmla="*/ 84382 h 738435"/>
                  <a:gd name="connsiteX1" fmla="*/ 56829 w 339312"/>
                  <a:gd name="connsiteY1" fmla="*/ 117753 h 738435"/>
                  <a:gd name="connsiteX2" fmla="*/ 45613 w 339312"/>
                  <a:gd name="connsiteY2" fmla="*/ 174338 h 738435"/>
                  <a:gd name="connsiteX3" fmla="*/ 39522 w 339312"/>
                  <a:gd name="connsiteY3" fmla="*/ 268955 h 738435"/>
                  <a:gd name="connsiteX4" fmla="*/ 63081 w 339312"/>
                  <a:gd name="connsiteY4" fmla="*/ 451698 h 738435"/>
                  <a:gd name="connsiteX5" fmla="*/ 339312 w 339312"/>
                  <a:gd name="connsiteY5" fmla="*/ 738435 h 738435"/>
                  <a:gd name="connsiteX6" fmla="*/ 98317 w 339312"/>
                  <a:gd name="connsiteY6" fmla="*/ 268955 h 738435"/>
                  <a:gd name="connsiteX7" fmla="*/ 102899 w 339312"/>
                  <a:gd name="connsiteY7" fmla="*/ 185976 h 738435"/>
                  <a:gd name="connsiteX8" fmla="*/ 109215 w 339312"/>
                  <a:gd name="connsiteY8" fmla="*/ 148516 h 738435"/>
                  <a:gd name="connsiteX9" fmla="*/ 148440 w 339312"/>
                  <a:gd name="connsiteY9" fmla="*/ 171549 h 738435"/>
                  <a:gd name="connsiteX10" fmla="*/ 149364 w 339312"/>
                  <a:gd name="connsiteY10" fmla="*/ 0 h 73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9312" h="738435">
                    <a:moveTo>
                      <a:pt x="0" y="84382"/>
                    </a:moveTo>
                    <a:lnTo>
                      <a:pt x="56829" y="117753"/>
                    </a:lnTo>
                    <a:lnTo>
                      <a:pt x="45613" y="174338"/>
                    </a:lnTo>
                    <a:cubicBezTo>
                      <a:pt x="41619" y="204900"/>
                      <a:pt x="39522" y="236544"/>
                      <a:pt x="39522" y="268955"/>
                    </a:cubicBezTo>
                    <a:cubicBezTo>
                      <a:pt x="39522" y="333776"/>
                      <a:pt x="47911" y="395530"/>
                      <a:pt x="63081" y="451698"/>
                    </a:cubicBezTo>
                    <a:cubicBezTo>
                      <a:pt x="108592" y="620201"/>
                      <a:pt x="215135" y="738435"/>
                      <a:pt x="339312" y="738435"/>
                    </a:cubicBezTo>
                    <a:cubicBezTo>
                      <a:pt x="198568" y="689935"/>
                      <a:pt x="98317" y="494637"/>
                      <a:pt x="98317" y="268955"/>
                    </a:cubicBezTo>
                    <a:cubicBezTo>
                      <a:pt x="98317" y="240745"/>
                      <a:pt x="99883" y="213009"/>
                      <a:pt x="102899" y="185976"/>
                    </a:cubicBezTo>
                    <a:lnTo>
                      <a:pt x="109215" y="148516"/>
                    </a:lnTo>
                    <a:lnTo>
                      <a:pt x="148440" y="171549"/>
                    </a:lnTo>
                    <a:lnTo>
                      <a:pt x="149364" y="0"/>
                    </a:lnTo>
                    <a:close/>
                  </a:path>
                </a:pathLst>
              </a:custGeom>
              <a:solidFill>
                <a:schemeClr val="accent2"/>
              </a:solidFill>
              <a:ln w="12700" cap="flat" cmpd="sng" algn="ctr">
                <a:noFill/>
                <a:prstDash val="solid"/>
                <a:round/>
                <a:headEnd type="none" w="med" len="med"/>
                <a:tailEnd type="none" w="med" len="med"/>
              </a:ln>
              <a:effectLst/>
              <a:scene3d>
                <a:camera prst="orthographicFront">
                  <a:rot lat="0" lon="0" rev="0"/>
                </a:camera>
                <a:lightRig rig="soft" dir="t"/>
              </a:scene3d>
              <a:sp3d prstMaterial="plastic">
                <a:bevelT w="101600" h="38100"/>
              </a:sp3d>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dirty="0">
                  <a:ln>
                    <a:noFill/>
                  </a:ln>
                  <a:solidFill>
                    <a:schemeClr val="accent1"/>
                  </a:solidFill>
                  <a:effectLst/>
                  <a:uLnTx/>
                  <a:uFillTx/>
                  <a:latin typeface="Futura Medium" pitchFamily="2" charset="0"/>
                  <a:ea typeface="+mn-ea"/>
                  <a:cs typeface="Times New Roman" pitchFamily="18" charset="0"/>
                </a:endParaRPr>
              </a:p>
            </p:txBody>
          </p:sp>
        </p:grpSp>
      </p:grpSp>
    </p:spTree>
    <p:extLst>
      <p:ext uri="{BB962C8B-B14F-4D97-AF65-F5344CB8AC3E}">
        <p14:creationId xmlns:p14="http://schemas.microsoft.com/office/powerpoint/2010/main" val="1214071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7777DB-711D-454C-8B81-7137BFFEFF1E}"/>
              </a:ext>
            </a:extLst>
          </p:cNvPr>
          <p:cNvSpPr txBox="1"/>
          <p:nvPr/>
        </p:nvSpPr>
        <p:spPr>
          <a:xfrm>
            <a:off x="414528" y="2644170"/>
            <a:ext cx="814425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lumMod val="65000"/>
                  </a:prstClr>
                </a:solidFill>
                <a:effectLst/>
                <a:uLnTx/>
                <a:uFillTx/>
                <a:latin typeface="Arial"/>
                <a:ea typeface="+mn-ea"/>
                <a:cs typeface="Arial"/>
              </a:rPr>
              <a:t>State Pension</a:t>
            </a:r>
            <a:endParaRPr kumimoji="0" lang="en-US" sz="3200" b="0" i="1" u="none" strike="noStrike" kern="1200" cap="none" spc="0" normalizeH="0" baseline="0" noProof="0" dirty="0">
              <a:ln>
                <a:noFill/>
              </a:ln>
              <a:solidFill>
                <a:prstClr val="white">
                  <a:lumMod val="65000"/>
                </a:prstClr>
              </a:solidFill>
              <a:effectLst/>
              <a:uLnTx/>
              <a:uFillTx/>
              <a:latin typeface="Arial"/>
              <a:ea typeface="+mn-ea"/>
              <a:cs typeface="Arial"/>
            </a:endParaRPr>
          </a:p>
        </p:txBody>
      </p:sp>
      <p:pic>
        <p:nvPicPr>
          <p:cNvPr id="3" name="Picture 2" descr="LcpFinalLogo">
            <a:extLst>
              <a:ext uri="{FF2B5EF4-FFF2-40B4-BE49-F238E27FC236}">
                <a16:creationId xmlns:a16="http://schemas.microsoft.com/office/drawing/2014/main" id="{7A1B0A44-1384-42B1-A304-A14DE44D1ED7}"/>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7081774" y="556272"/>
            <a:ext cx="1477010" cy="466090"/>
          </a:xfrm>
          <a:prstGeom prst="rect">
            <a:avLst/>
          </a:prstGeom>
          <a:noFill/>
          <a:ln>
            <a:noFill/>
          </a:ln>
        </p:spPr>
      </p:pic>
    </p:spTree>
    <p:extLst>
      <p:ext uri="{BB962C8B-B14F-4D97-AF65-F5344CB8AC3E}">
        <p14:creationId xmlns:p14="http://schemas.microsoft.com/office/powerpoint/2010/main" val="2515774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B6625-CCB4-4B5D-9C4C-FA819D22F867}"/>
              </a:ext>
            </a:extLst>
          </p:cNvPr>
          <p:cNvSpPr>
            <a:spLocks noGrp="1"/>
          </p:cNvSpPr>
          <p:nvPr>
            <p:ph type="title"/>
          </p:nvPr>
        </p:nvSpPr>
        <p:spPr/>
        <p:txBody>
          <a:bodyPr/>
          <a:lstStyle/>
          <a:p>
            <a:r>
              <a:rPr lang="en-GB" dirty="0"/>
              <a:t>State Pension ages are changing</a:t>
            </a:r>
          </a:p>
        </p:txBody>
      </p:sp>
      <p:grpSp>
        <p:nvGrpSpPr>
          <p:cNvPr id="6" name="Group 5">
            <a:extLst>
              <a:ext uri="{FF2B5EF4-FFF2-40B4-BE49-F238E27FC236}">
                <a16:creationId xmlns:a16="http://schemas.microsoft.com/office/drawing/2014/main" id="{F17E2D97-3A58-4828-9536-AF8E6F112C0B}"/>
              </a:ext>
            </a:extLst>
          </p:cNvPr>
          <p:cNvGrpSpPr/>
          <p:nvPr/>
        </p:nvGrpSpPr>
        <p:grpSpPr>
          <a:xfrm>
            <a:off x="183339" y="1497730"/>
            <a:ext cx="8418286" cy="4502715"/>
            <a:chOff x="157460" y="1428719"/>
            <a:chExt cx="8418286" cy="4502715"/>
          </a:xfrm>
        </p:grpSpPr>
        <p:grpSp>
          <p:nvGrpSpPr>
            <p:cNvPr id="7" name="Group 6">
              <a:extLst>
                <a:ext uri="{FF2B5EF4-FFF2-40B4-BE49-F238E27FC236}">
                  <a16:creationId xmlns:a16="http://schemas.microsoft.com/office/drawing/2014/main" id="{8D787333-889A-45EB-8E79-FD5A8C0242AA}"/>
                </a:ext>
              </a:extLst>
            </p:cNvPr>
            <p:cNvGrpSpPr/>
            <p:nvPr/>
          </p:nvGrpSpPr>
          <p:grpSpPr>
            <a:xfrm>
              <a:off x="6009901" y="3058913"/>
              <a:ext cx="1560680" cy="311526"/>
              <a:chOff x="6090112" y="3171205"/>
              <a:chExt cx="1560680" cy="311526"/>
            </a:xfrm>
          </p:grpSpPr>
          <p:cxnSp>
            <p:nvCxnSpPr>
              <p:cNvPr id="80" name="Straight Connector 79">
                <a:extLst>
                  <a:ext uri="{FF2B5EF4-FFF2-40B4-BE49-F238E27FC236}">
                    <a16:creationId xmlns:a16="http://schemas.microsoft.com/office/drawing/2014/main" id="{AF567E80-C3F8-4C5F-B290-5A43FF406E1F}"/>
                  </a:ext>
                </a:extLst>
              </p:cNvPr>
              <p:cNvCxnSpPr/>
              <p:nvPr/>
            </p:nvCxnSpPr>
            <p:spPr bwMode="auto">
              <a:xfrm>
                <a:off x="6090112" y="3482731"/>
                <a:ext cx="1560680"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1" name="Rectangle 80">
                <a:extLst>
                  <a:ext uri="{FF2B5EF4-FFF2-40B4-BE49-F238E27FC236}">
                    <a16:creationId xmlns:a16="http://schemas.microsoft.com/office/drawing/2014/main" id="{8590A1F7-0F9A-4012-881D-55A9BCD94580}"/>
                  </a:ext>
                </a:extLst>
              </p:cNvPr>
              <p:cNvSpPr/>
              <p:nvPr/>
            </p:nvSpPr>
            <p:spPr>
              <a:xfrm>
                <a:off x="6249904" y="3171205"/>
                <a:ext cx="1284326" cy="246221"/>
              </a:xfrm>
              <a:prstGeom prst="rect">
                <a:avLst/>
              </a:prstGeom>
            </p:spPr>
            <p:txBody>
              <a:bodyPr wrap="none">
                <a:spAutoFit/>
              </a:bodyPr>
              <a:lstStyle/>
              <a:p>
                <a:r>
                  <a:rPr lang="en-GB" sz="1000" dirty="0">
                    <a:latin typeface="Arial" panose="020B0604020202020204" pitchFamily="34" charset="0"/>
                    <a:cs typeface="Arial" panose="020B0604020202020204" pitchFamily="34" charset="0"/>
                  </a:rPr>
                  <a:t>gradually increases</a:t>
                </a:r>
                <a:endParaRPr lang="en-GB" sz="1000" dirty="0"/>
              </a:p>
            </p:txBody>
          </p:sp>
        </p:grpSp>
        <p:cxnSp>
          <p:nvCxnSpPr>
            <p:cNvPr id="8" name="Straight Connector 7">
              <a:extLst>
                <a:ext uri="{FF2B5EF4-FFF2-40B4-BE49-F238E27FC236}">
                  <a16:creationId xmlns:a16="http://schemas.microsoft.com/office/drawing/2014/main" id="{83F38311-63B0-467F-A1B9-7FCD23103E91}"/>
                </a:ext>
              </a:extLst>
            </p:cNvPr>
            <p:cNvCxnSpPr/>
            <p:nvPr/>
          </p:nvCxnSpPr>
          <p:spPr bwMode="auto">
            <a:xfrm>
              <a:off x="268774" y="3370439"/>
              <a:ext cx="1030730"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3FBAD07-2D20-4F5F-B1A2-CB6CDBE6EEF1}"/>
                </a:ext>
              </a:extLst>
            </p:cNvPr>
            <p:cNvCxnSpPr/>
            <p:nvPr/>
          </p:nvCxnSpPr>
          <p:spPr bwMode="auto">
            <a:xfrm>
              <a:off x="7552078" y="3370439"/>
              <a:ext cx="946911"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892BCDAC-E4F6-43D7-845F-DA705B54EFA3}"/>
                </a:ext>
              </a:extLst>
            </p:cNvPr>
            <p:cNvSpPr/>
            <p:nvPr/>
          </p:nvSpPr>
          <p:spPr>
            <a:xfrm>
              <a:off x="8325374" y="3248991"/>
              <a:ext cx="250372" cy="250372"/>
            </a:xfrm>
            <a:prstGeom prst="ellipse">
              <a:avLst/>
            </a:prstGeom>
            <a:solidFill>
              <a:srgbClr val="B1B66E"/>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92149"/>
                </a:solidFill>
                <a:effectLst/>
                <a:uLnTx/>
                <a:uFillTx/>
                <a:latin typeface="Arial"/>
                <a:ea typeface="+mn-ea"/>
                <a:cs typeface="+mn-cs"/>
              </a:endParaRPr>
            </a:p>
          </p:txBody>
        </p:sp>
        <p:sp>
          <p:nvSpPr>
            <p:cNvPr id="11" name="Oval 10">
              <a:extLst>
                <a:ext uri="{FF2B5EF4-FFF2-40B4-BE49-F238E27FC236}">
                  <a16:creationId xmlns:a16="http://schemas.microsoft.com/office/drawing/2014/main" id="{CD2391EB-3F80-48EC-98EC-FD7BDEAF76B3}"/>
                </a:ext>
              </a:extLst>
            </p:cNvPr>
            <p:cNvSpPr/>
            <p:nvPr/>
          </p:nvSpPr>
          <p:spPr>
            <a:xfrm>
              <a:off x="1155505" y="3310095"/>
              <a:ext cx="144000" cy="144000"/>
            </a:xfrm>
            <a:prstGeom prst="ellipse">
              <a:avLst/>
            </a:prstGeom>
            <a:solidFill>
              <a:srgbClr val="987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92149"/>
                </a:solidFill>
                <a:effectLst/>
                <a:uLnTx/>
                <a:uFillTx/>
                <a:latin typeface="Arial"/>
                <a:ea typeface="+mn-ea"/>
                <a:cs typeface="+mn-cs"/>
              </a:endParaRPr>
            </a:p>
          </p:txBody>
        </p:sp>
        <p:sp>
          <p:nvSpPr>
            <p:cNvPr id="12" name="Oval 11">
              <a:extLst>
                <a:ext uri="{FF2B5EF4-FFF2-40B4-BE49-F238E27FC236}">
                  <a16:creationId xmlns:a16="http://schemas.microsoft.com/office/drawing/2014/main" id="{0AAEE1EC-4D14-42EA-A8E7-4B22A505EA22}"/>
                </a:ext>
              </a:extLst>
            </p:cNvPr>
            <p:cNvSpPr/>
            <p:nvPr/>
          </p:nvSpPr>
          <p:spPr>
            <a:xfrm>
              <a:off x="157460" y="3239580"/>
              <a:ext cx="250372" cy="250372"/>
            </a:xfrm>
            <a:prstGeom prst="ellipse">
              <a:avLst/>
            </a:prstGeom>
            <a:solidFill>
              <a:srgbClr val="B1B66E"/>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92149"/>
                </a:solidFill>
                <a:effectLst/>
                <a:uLnTx/>
                <a:uFillTx/>
                <a:latin typeface="Arial"/>
                <a:ea typeface="+mn-ea"/>
                <a:cs typeface="+mn-cs"/>
              </a:endParaRPr>
            </a:p>
          </p:txBody>
        </p:sp>
        <p:sp>
          <p:nvSpPr>
            <p:cNvPr id="13" name="Oval 12">
              <a:extLst>
                <a:ext uri="{FF2B5EF4-FFF2-40B4-BE49-F238E27FC236}">
                  <a16:creationId xmlns:a16="http://schemas.microsoft.com/office/drawing/2014/main" id="{9A972F94-2D69-4FEE-AD69-F684CD65606A}"/>
                </a:ext>
              </a:extLst>
            </p:cNvPr>
            <p:cNvSpPr/>
            <p:nvPr/>
          </p:nvSpPr>
          <p:spPr>
            <a:xfrm>
              <a:off x="7454019" y="3310095"/>
              <a:ext cx="144000" cy="144000"/>
            </a:xfrm>
            <a:prstGeom prst="ellipse">
              <a:avLst/>
            </a:prstGeom>
            <a:solidFill>
              <a:srgbClr val="7DC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92149"/>
                </a:solidFill>
                <a:effectLst/>
                <a:uLnTx/>
                <a:uFillTx/>
                <a:latin typeface="Arial"/>
                <a:ea typeface="+mn-ea"/>
                <a:cs typeface="+mn-cs"/>
              </a:endParaRPr>
            </a:p>
          </p:txBody>
        </p:sp>
        <p:grpSp>
          <p:nvGrpSpPr>
            <p:cNvPr id="14" name="Group 13">
              <a:extLst>
                <a:ext uri="{FF2B5EF4-FFF2-40B4-BE49-F238E27FC236}">
                  <a16:creationId xmlns:a16="http://schemas.microsoft.com/office/drawing/2014/main" id="{4EB20728-19DB-4765-8417-91E889560BBD}"/>
                </a:ext>
              </a:extLst>
            </p:cNvPr>
            <p:cNvGrpSpPr/>
            <p:nvPr/>
          </p:nvGrpSpPr>
          <p:grpSpPr>
            <a:xfrm>
              <a:off x="558719" y="3384487"/>
              <a:ext cx="1361904" cy="2148585"/>
              <a:chOff x="638930" y="3496779"/>
              <a:chExt cx="1361904" cy="2148585"/>
            </a:xfrm>
          </p:grpSpPr>
          <p:grpSp>
            <p:nvGrpSpPr>
              <p:cNvPr id="72" name="Group 71">
                <a:extLst>
                  <a:ext uri="{FF2B5EF4-FFF2-40B4-BE49-F238E27FC236}">
                    <a16:creationId xmlns:a16="http://schemas.microsoft.com/office/drawing/2014/main" id="{2C862902-BA6C-4224-B809-34CAD215FF54}"/>
                  </a:ext>
                </a:extLst>
              </p:cNvPr>
              <p:cNvGrpSpPr/>
              <p:nvPr/>
            </p:nvGrpSpPr>
            <p:grpSpPr>
              <a:xfrm>
                <a:off x="1294789" y="3496779"/>
                <a:ext cx="292711" cy="2148585"/>
                <a:chOff x="1294789" y="3496779"/>
                <a:chExt cx="292711" cy="2148585"/>
              </a:xfrm>
            </p:grpSpPr>
            <p:cxnSp>
              <p:nvCxnSpPr>
                <p:cNvPr id="77" name="Straight Connector 76">
                  <a:extLst>
                    <a:ext uri="{FF2B5EF4-FFF2-40B4-BE49-F238E27FC236}">
                      <a16:creationId xmlns:a16="http://schemas.microsoft.com/office/drawing/2014/main" id="{558C3D36-8A78-4BCA-A589-A73DCD0155EB}"/>
                    </a:ext>
                  </a:extLst>
                </p:cNvPr>
                <p:cNvCxnSpPr/>
                <p:nvPr/>
              </p:nvCxnSpPr>
              <p:spPr>
                <a:xfrm>
                  <a:off x="1306696" y="3496779"/>
                  <a:ext cx="0" cy="2110689"/>
                </a:xfrm>
                <a:prstGeom prst="line">
                  <a:avLst/>
                </a:prstGeom>
                <a:solidFill>
                  <a:srgbClr val="9875A7"/>
                </a:solidFill>
                <a:ln>
                  <a:solidFill>
                    <a:srgbClr val="9875A7"/>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C92D9A5B-3A04-4DD2-99FB-0DEB073EA650}"/>
                    </a:ext>
                  </a:extLst>
                </p:cNvPr>
                <p:cNvCxnSpPr/>
                <p:nvPr/>
              </p:nvCxnSpPr>
              <p:spPr>
                <a:xfrm flipH="1">
                  <a:off x="1294789" y="5609364"/>
                  <a:ext cx="278423" cy="0"/>
                </a:xfrm>
                <a:prstGeom prst="line">
                  <a:avLst/>
                </a:prstGeom>
                <a:solidFill>
                  <a:srgbClr val="9875A7"/>
                </a:solidFill>
                <a:ln>
                  <a:solidFill>
                    <a:srgbClr val="9875A7"/>
                  </a:solidFill>
                </a:ln>
                <a:effectLst/>
              </p:spPr>
              <p:style>
                <a:lnRef idx="2">
                  <a:schemeClr val="accent1"/>
                </a:lnRef>
                <a:fillRef idx="0">
                  <a:schemeClr val="accent1"/>
                </a:fillRef>
                <a:effectRef idx="1">
                  <a:schemeClr val="accent1"/>
                </a:effectRef>
                <a:fontRef idx="minor">
                  <a:schemeClr val="tx1"/>
                </a:fontRef>
              </p:style>
            </p:cxnSp>
            <p:sp>
              <p:nvSpPr>
                <p:cNvPr id="79" name="Oval 78">
                  <a:extLst>
                    <a:ext uri="{FF2B5EF4-FFF2-40B4-BE49-F238E27FC236}">
                      <a16:creationId xmlns:a16="http://schemas.microsoft.com/office/drawing/2014/main" id="{B6DC2873-49CA-4B18-9EA1-ABCA7F9AC402}"/>
                    </a:ext>
                  </a:extLst>
                </p:cNvPr>
                <p:cNvSpPr/>
                <p:nvPr/>
              </p:nvSpPr>
              <p:spPr>
                <a:xfrm>
                  <a:off x="1515500" y="5573364"/>
                  <a:ext cx="72000" cy="72000"/>
                </a:xfrm>
                <a:prstGeom prst="ellipse">
                  <a:avLst/>
                </a:prstGeom>
                <a:solidFill>
                  <a:srgbClr val="987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92149"/>
                    </a:solidFill>
                    <a:effectLst/>
                    <a:uLnTx/>
                    <a:uFillTx/>
                    <a:latin typeface="Arial"/>
                    <a:ea typeface="+mn-ea"/>
                    <a:cs typeface="+mn-cs"/>
                  </a:endParaRPr>
                </a:p>
              </p:txBody>
            </p:sp>
          </p:grpSp>
          <p:grpSp>
            <p:nvGrpSpPr>
              <p:cNvPr id="73" name="Group 72">
                <a:extLst>
                  <a:ext uri="{FF2B5EF4-FFF2-40B4-BE49-F238E27FC236}">
                    <a16:creationId xmlns:a16="http://schemas.microsoft.com/office/drawing/2014/main" id="{75F76EC9-B7EF-40BC-ACAA-470380866295}"/>
                  </a:ext>
                </a:extLst>
              </p:cNvPr>
              <p:cNvGrpSpPr/>
              <p:nvPr/>
            </p:nvGrpSpPr>
            <p:grpSpPr>
              <a:xfrm>
                <a:off x="638930" y="4051011"/>
                <a:ext cx="1361904" cy="610168"/>
                <a:chOff x="638930" y="3934899"/>
                <a:chExt cx="1361904" cy="610168"/>
              </a:xfrm>
            </p:grpSpPr>
            <p:sp>
              <p:nvSpPr>
                <p:cNvPr id="74" name="Rounded Rectangle 77">
                  <a:extLst>
                    <a:ext uri="{FF2B5EF4-FFF2-40B4-BE49-F238E27FC236}">
                      <a16:creationId xmlns:a16="http://schemas.microsoft.com/office/drawing/2014/main" id="{5D6F8B35-76B6-456C-BC2D-7E12884A0E31}"/>
                    </a:ext>
                  </a:extLst>
                </p:cNvPr>
                <p:cNvSpPr/>
                <p:nvPr/>
              </p:nvSpPr>
              <p:spPr bwMode="auto">
                <a:xfrm>
                  <a:off x="638930" y="3934899"/>
                  <a:ext cx="1353648" cy="610168"/>
                </a:xfrm>
                <a:prstGeom prst="roundRect">
                  <a:avLst/>
                </a:prstGeom>
                <a:solidFill>
                  <a:schemeClr val="bg1"/>
                </a:solidFill>
                <a:ln w="19050" cap="flat" cmpd="sng" algn="ctr">
                  <a:solidFill>
                    <a:srgbClr val="9875A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800" b="0" i="0" u="none" strike="noStrike" cap="none" normalizeH="0" baseline="0" dirty="0">
                    <a:ln>
                      <a:noFill/>
                    </a:ln>
                    <a:solidFill>
                      <a:schemeClr val="tx1"/>
                    </a:solidFill>
                    <a:effectLst/>
                    <a:latin typeface="Futura Medium" pitchFamily="2" charset="0"/>
                    <a:cs typeface="Times New Roman" pitchFamily="18" charset="0"/>
                  </a:endParaRPr>
                </a:p>
              </p:txBody>
            </p:sp>
            <p:sp>
              <p:nvSpPr>
                <p:cNvPr id="75" name="TextBox 74">
                  <a:extLst>
                    <a:ext uri="{FF2B5EF4-FFF2-40B4-BE49-F238E27FC236}">
                      <a16:creationId xmlns:a16="http://schemas.microsoft.com/office/drawing/2014/main" id="{28EDF1CB-1F62-4FB0-ACAE-779549F8377A}"/>
                    </a:ext>
                  </a:extLst>
                </p:cNvPr>
                <p:cNvSpPr txBox="1"/>
                <p:nvPr/>
              </p:nvSpPr>
              <p:spPr>
                <a:xfrm>
                  <a:off x="638930" y="3957759"/>
                  <a:ext cx="1353648" cy="276999"/>
                </a:xfrm>
                <a:prstGeom prst="rect">
                  <a:avLst/>
                </a:prstGeom>
                <a:noFill/>
              </p:spPr>
              <p:txBody>
                <a:bodyPr wrap="square" rtlCol="0">
                  <a:spAutoFit/>
                </a:bodyPr>
                <a:lstStyle/>
                <a:p>
                  <a:pPr algn="ctr"/>
                  <a:r>
                    <a:rPr lang="en-GB" sz="1200" dirty="0">
                      <a:solidFill>
                        <a:srgbClr val="4A4383"/>
                      </a:solidFill>
                      <a:latin typeface="Arial" panose="020B0604020202020204" pitchFamily="34" charset="0"/>
                      <a:cs typeface="Arial" panose="020B0604020202020204" pitchFamily="34" charset="0"/>
                    </a:rPr>
                    <a:t>DOB before</a:t>
                  </a:r>
                </a:p>
              </p:txBody>
            </p:sp>
            <p:sp>
              <p:nvSpPr>
                <p:cNvPr id="76" name="TextBox 75">
                  <a:extLst>
                    <a:ext uri="{FF2B5EF4-FFF2-40B4-BE49-F238E27FC236}">
                      <a16:creationId xmlns:a16="http://schemas.microsoft.com/office/drawing/2014/main" id="{C47B4BC6-0597-475D-8AD7-0A9164777D68}"/>
                    </a:ext>
                  </a:extLst>
                </p:cNvPr>
                <p:cNvSpPr txBox="1"/>
                <p:nvPr/>
              </p:nvSpPr>
              <p:spPr>
                <a:xfrm>
                  <a:off x="647186" y="4223167"/>
                  <a:ext cx="1353648" cy="307777"/>
                </a:xfrm>
                <a:prstGeom prst="rect">
                  <a:avLst/>
                </a:prstGeom>
                <a:noFill/>
              </p:spPr>
              <p:txBody>
                <a:bodyPr wrap="square" rtlCol="0">
                  <a:spAutoFit/>
                </a:bodyPr>
                <a:lstStyle/>
                <a:p>
                  <a:pPr algn="ctr"/>
                  <a:r>
                    <a:rPr lang="en-GB" sz="1400" dirty="0">
                      <a:solidFill>
                        <a:srgbClr val="4A4383"/>
                      </a:solidFill>
                      <a:latin typeface="Arial" panose="020B0604020202020204" pitchFamily="34" charset="0"/>
                      <a:cs typeface="Arial" panose="020B0604020202020204" pitchFamily="34" charset="0"/>
                    </a:rPr>
                    <a:t>6 April 1950</a:t>
                  </a:r>
                </a:p>
              </p:txBody>
            </p:sp>
          </p:grpSp>
        </p:grpSp>
        <p:grpSp>
          <p:nvGrpSpPr>
            <p:cNvPr id="15" name="Group 14">
              <a:extLst>
                <a:ext uri="{FF2B5EF4-FFF2-40B4-BE49-F238E27FC236}">
                  <a16:creationId xmlns:a16="http://schemas.microsoft.com/office/drawing/2014/main" id="{319F9D28-5AF8-4768-ADDE-7FA4B1BD4E28}"/>
                </a:ext>
              </a:extLst>
            </p:cNvPr>
            <p:cNvGrpSpPr/>
            <p:nvPr/>
          </p:nvGrpSpPr>
          <p:grpSpPr>
            <a:xfrm>
              <a:off x="1516130" y="5152877"/>
              <a:ext cx="1987501" cy="778557"/>
              <a:chOff x="1599407" y="4828911"/>
              <a:chExt cx="1987501" cy="778557"/>
            </a:xfrm>
          </p:grpSpPr>
          <p:sp>
            <p:nvSpPr>
              <p:cNvPr id="70" name="TextBox 69">
                <a:extLst>
                  <a:ext uri="{FF2B5EF4-FFF2-40B4-BE49-F238E27FC236}">
                    <a16:creationId xmlns:a16="http://schemas.microsoft.com/office/drawing/2014/main" id="{0D1B5AF9-D12D-48DF-A936-14B813F0A3C4}"/>
                  </a:ext>
                </a:extLst>
              </p:cNvPr>
              <p:cNvSpPr txBox="1"/>
              <p:nvPr/>
            </p:nvSpPr>
            <p:spPr>
              <a:xfrm>
                <a:off x="1599407" y="4828911"/>
                <a:ext cx="1987501" cy="461665"/>
              </a:xfrm>
              <a:prstGeom prst="rect">
                <a:avLst/>
              </a:prstGeom>
              <a:noFill/>
            </p:spPr>
            <p:txBody>
              <a:bodyPr wrap="square" rtlCol="0">
                <a:spAutoFit/>
              </a:bodyPr>
              <a:lstStyle/>
              <a:p>
                <a:r>
                  <a:rPr lang="en-GB" sz="2400" b="1" dirty="0">
                    <a:solidFill>
                      <a:srgbClr val="9875A7"/>
                    </a:solidFill>
                    <a:latin typeface="Arial" panose="020B0604020202020204" pitchFamily="34" charset="0"/>
                    <a:cs typeface="Arial" panose="020B0604020202020204" pitchFamily="34" charset="0"/>
                  </a:rPr>
                  <a:t>60</a:t>
                </a:r>
                <a:r>
                  <a:rPr lang="en-GB" b="1" dirty="0">
                    <a:solidFill>
                      <a:srgbClr val="9875A7"/>
                    </a:solidFill>
                    <a:latin typeface="Arial" panose="020B0604020202020204" pitchFamily="34" charset="0"/>
                    <a:cs typeface="Arial" panose="020B0604020202020204" pitchFamily="34" charset="0"/>
                  </a:rPr>
                  <a:t> </a:t>
                </a:r>
                <a:r>
                  <a:rPr lang="en-GB" sz="1400" b="1" dirty="0">
                    <a:solidFill>
                      <a:srgbClr val="9875A7"/>
                    </a:solidFill>
                    <a:latin typeface="Arial" panose="020B0604020202020204" pitchFamily="34" charset="0"/>
                    <a:cs typeface="Arial" panose="020B0604020202020204" pitchFamily="34" charset="0"/>
                  </a:rPr>
                  <a:t>(women)</a:t>
                </a:r>
              </a:p>
            </p:txBody>
          </p:sp>
          <p:sp>
            <p:nvSpPr>
              <p:cNvPr id="71" name="TextBox 70">
                <a:extLst>
                  <a:ext uri="{FF2B5EF4-FFF2-40B4-BE49-F238E27FC236}">
                    <a16:creationId xmlns:a16="http://schemas.microsoft.com/office/drawing/2014/main" id="{77DED7D1-F1B0-4A41-A66C-BD5A89EC28A4}"/>
                  </a:ext>
                </a:extLst>
              </p:cNvPr>
              <p:cNvSpPr txBox="1"/>
              <p:nvPr/>
            </p:nvSpPr>
            <p:spPr>
              <a:xfrm>
                <a:off x="1599407" y="5145803"/>
                <a:ext cx="1353648" cy="461665"/>
              </a:xfrm>
              <a:prstGeom prst="rect">
                <a:avLst/>
              </a:prstGeom>
              <a:noFill/>
            </p:spPr>
            <p:txBody>
              <a:bodyPr wrap="square" rtlCol="0">
                <a:spAutoFit/>
              </a:bodyPr>
              <a:lstStyle/>
              <a:p>
                <a:r>
                  <a:rPr lang="en-GB" sz="2400" b="1" dirty="0">
                    <a:solidFill>
                      <a:srgbClr val="9875A7"/>
                    </a:solidFill>
                    <a:latin typeface="Arial" panose="020B0604020202020204" pitchFamily="34" charset="0"/>
                    <a:cs typeface="Arial" panose="020B0604020202020204" pitchFamily="34" charset="0"/>
                  </a:rPr>
                  <a:t>65</a:t>
                </a:r>
                <a:r>
                  <a:rPr lang="en-GB" b="1" dirty="0">
                    <a:solidFill>
                      <a:srgbClr val="9875A7"/>
                    </a:solidFill>
                    <a:latin typeface="Arial" panose="020B0604020202020204" pitchFamily="34" charset="0"/>
                    <a:cs typeface="Arial" panose="020B0604020202020204" pitchFamily="34" charset="0"/>
                  </a:rPr>
                  <a:t> </a:t>
                </a:r>
                <a:r>
                  <a:rPr lang="en-GB" sz="1400" b="1" dirty="0">
                    <a:solidFill>
                      <a:srgbClr val="9875A7"/>
                    </a:solidFill>
                    <a:latin typeface="Arial" panose="020B0604020202020204" pitchFamily="34" charset="0"/>
                    <a:cs typeface="Arial" panose="020B0604020202020204" pitchFamily="34" charset="0"/>
                  </a:rPr>
                  <a:t>(men)</a:t>
                </a:r>
              </a:p>
            </p:txBody>
          </p:sp>
        </p:grpSp>
        <p:grpSp>
          <p:nvGrpSpPr>
            <p:cNvPr id="16" name="Group 15">
              <a:extLst>
                <a:ext uri="{FF2B5EF4-FFF2-40B4-BE49-F238E27FC236}">
                  <a16:creationId xmlns:a16="http://schemas.microsoft.com/office/drawing/2014/main" id="{9D27E8C0-C618-46D8-898C-2404C1D655BD}"/>
                </a:ext>
              </a:extLst>
            </p:cNvPr>
            <p:cNvGrpSpPr/>
            <p:nvPr/>
          </p:nvGrpSpPr>
          <p:grpSpPr>
            <a:xfrm>
              <a:off x="2149026" y="1679731"/>
              <a:ext cx="1361904" cy="1685035"/>
              <a:chOff x="2229237" y="1792023"/>
              <a:chExt cx="1361904" cy="1685035"/>
            </a:xfrm>
          </p:grpSpPr>
          <p:grpSp>
            <p:nvGrpSpPr>
              <p:cNvPr id="62" name="Group 61">
                <a:extLst>
                  <a:ext uri="{FF2B5EF4-FFF2-40B4-BE49-F238E27FC236}">
                    <a16:creationId xmlns:a16="http://schemas.microsoft.com/office/drawing/2014/main" id="{676A8B7D-6E0A-4886-AE08-E9B1825CE9B7}"/>
                  </a:ext>
                </a:extLst>
              </p:cNvPr>
              <p:cNvGrpSpPr/>
              <p:nvPr/>
            </p:nvGrpSpPr>
            <p:grpSpPr>
              <a:xfrm>
                <a:off x="2638504" y="1792023"/>
                <a:ext cx="292711" cy="1685035"/>
                <a:chOff x="2638504" y="1792023"/>
                <a:chExt cx="292711" cy="1685035"/>
              </a:xfrm>
            </p:grpSpPr>
            <p:cxnSp>
              <p:nvCxnSpPr>
                <p:cNvPr id="67" name="Straight Connector 66">
                  <a:extLst>
                    <a:ext uri="{FF2B5EF4-FFF2-40B4-BE49-F238E27FC236}">
                      <a16:creationId xmlns:a16="http://schemas.microsoft.com/office/drawing/2014/main" id="{88A01D9B-342E-4B78-B594-1FB6A779659D}"/>
                    </a:ext>
                  </a:extLst>
                </p:cNvPr>
                <p:cNvCxnSpPr/>
                <p:nvPr/>
              </p:nvCxnSpPr>
              <p:spPr>
                <a:xfrm rot="10800000">
                  <a:off x="2919308" y="1828034"/>
                  <a:ext cx="0" cy="1649024"/>
                </a:xfrm>
                <a:prstGeom prst="line">
                  <a:avLst/>
                </a:prstGeom>
                <a:ln>
                  <a:solidFill>
                    <a:srgbClr val="00A5E3"/>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0D4383CC-5F9F-444A-BF1C-C9B6F73AAA30}"/>
                    </a:ext>
                  </a:extLst>
                </p:cNvPr>
                <p:cNvCxnSpPr/>
                <p:nvPr/>
              </p:nvCxnSpPr>
              <p:spPr>
                <a:xfrm rot="10800000" flipH="1">
                  <a:off x="2652792" y="1828023"/>
                  <a:ext cx="278423" cy="0"/>
                </a:xfrm>
                <a:prstGeom prst="line">
                  <a:avLst/>
                </a:prstGeom>
                <a:ln>
                  <a:solidFill>
                    <a:srgbClr val="00A5E3"/>
                  </a:solidFill>
                </a:ln>
                <a:effectLst/>
              </p:spPr>
              <p:style>
                <a:lnRef idx="2">
                  <a:schemeClr val="accent1"/>
                </a:lnRef>
                <a:fillRef idx="0">
                  <a:schemeClr val="accent1"/>
                </a:fillRef>
                <a:effectRef idx="1">
                  <a:schemeClr val="accent1"/>
                </a:effectRef>
                <a:fontRef idx="minor">
                  <a:schemeClr val="tx1"/>
                </a:fontRef>
              </p:style>
            </p:cxnSp>
            <p:sp>
              <p:nvSpPr>
                <p:cNvPr id="69" name="Oval 68">
                  <a:extLst>
                    <a:ext uri="{FF2B5EF4-FFF2-40B4-BE49-F238E27FC236}">
                      <a16:creationId xmlns:a16="http://schemas.microsoft.com/office/drawing/2014/main" id="{741A6A7D-34B2-4E29-8CA7-843C21F8105E}"/>
                    </a:ext>
                  </a:extLst>
                </p:cNvPr>
                <p:cNvSpPr/>
                <p:nvPr/>
              </p:nvSpPr>
              <p:spPr>
                <a:xfrm rot="10800000">
                  <a:off x="2638504" y="1792023"/>
                  <a:ext cx="72000" cy="72000"/>
                </a:xfrm>
                <a:prstGeom prst="ellipse">
                  <a:avLst/>
                </a:prstGeom>
                <a:solidFill>
                  <a:srgbClr val="00A5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7DC202"/>
                    </a:solidFill>
                    <a:effectLst/>
                    <a:uLnTx/>
                    <a:uFillTx/>
                    <a:latin typeface="Arial"/>
                    <a:ea typeface="+mn-ea"/>
                    <a:cs typeface="+mn-cs"/>
                  </a:endParaRPr>
                </a:p>
              </p:txBody>
            </p:sp>
          </p:grpSp>
          <p:grpSp>
            <p:nvGrpSpPr>
              <p:cNvPr id="63" name="Group 62">
                <a:extLst>
                  <a:ext uri="{FF2B5EF4-FFF2-40B4-BE49-F238E27FC236}">
                    <a16:creationId xmlns:a16="http://schemas.microsoft.com/office/drawing/2014/main" id="{93117448-3686-4FB8-BAE8-D76E3916355D}"/>
                  </a:ext>
                </a:extLst>
              </p:cNvPr>
              <p:cNvGrpSpPr/>
              <p:nvPr/>
            </p:nvGrpSpPr>
            <p:grpSpPr>
              <a:xfrm>
                <a:off x="2229237" y="2251288"/>
                <a:ext cx="1361904" cy="610168"/>
                <a:chOff x="638930" y="3934899"/>
                <a:chExt cx="1361904" cy="610168"/>
              </a:xfrm>
            </p:grpSpPr>
            <p:sp>
              <p:nvSpPr>
                <p:cNvPr id="64" name="Rounded Rectangle 85">
                  <a:extLst>
                    <a:ext uri="{FF2B5EF4-FFF2-40B4-BE49-F238E27FC236}">
                      <a16:creationId xmlns:a16="http://schemas.microsoft.com/office/drawing/2014/main" id="{9E14EA7A-50B3-46C5-A56C-9555AA56124E}"/>
                    </a:ext>
                  </a:extLst>
                </p:cNvPr>
                <p:cNvSpPr/>
                <p:nvPr/>
              </p:nvSpPr>
              <p:spPr bwMode="auto">
                <a:xfrm>
                  <a:off x="638930" y="3934899"/>
                  <a:ext cx="1353648" cy="610168"/>
                </a:xfrm>
                <a:prstGeom prst="roundRect">
                  <a:avLst/>
                </a:prstGeom>
                <a:solidFill>
                  <a:schemeClr val="bg1"/>
                </a:solidFill>
                <a:ln w="19050" cap="flat" cmpd="sng" algn="ctr">
                  <a:solidFill>
                    <a:srgbClr val="00A5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800" b="0" i="0" u="none" strike="noStrike" cap="none" normalizeH="0" baseline="0" dirty="0">
                    <a:ln>
                      <a:noFill/>
                    </a:ln>
                    <a:solidFill>
                      <a:schemeClr val="tx1"/>
                    </a:solidFill>
                    <a:effectLst/>
                    <a:latin typeface="Futura Medium" pitchFamily="2" charset="0"/>
                    <a:cs typeface="Times New Roman" pitchFamily="18" charset="0"/>
                  </a:endParaRPr>
                </a:p>
              </p:txBody>
            </p:sp>
            <p:sp>
              <p:nvSpPr>
                <p:cNvPr id="65" name="TextBox 64">
                  <a:extLst>
                    <a:ext uri="{FF2B5EF4-FFF2-40B4-BE49-F238E27FC236}">
                      <a16:creationId xmlns:a16="http://schemas.microsoft.com/office/drawing/2014/main" id="{CF8E5228-F080-4CC8-B877-917C0055F873}"/>
                    </a:ext>
                  </a:extLst>
                </p:cNvPr>
                <p:cNvSpPr txBox="1"/>
                <p:nvPr/>
              </p:nvSpPr>
              <p:spPr>
                <a:xfrm>
                  <a:off x="638930" y="3957759"/>
                  <a:ext cx="1353648" cy="276999"/>
                </a:xfrm>
                <a:prstGeom prst="rect">
                  <a:avLst/>
                </a:prstGeom>
                <a:noFill/>
              </p:spPr>
              <p:txBody>
                <a:bodyPr wrap="square" rtlCol="0">
                  <a:spAutoFit/>
                </a:bodyPr>
                <a:lstStyle>
                  <a:defPPr>
                    <a:defRPr lang="en-GB"/>
                  </a:defPPr>
                  <a:lvl1pPr algn="ctr">
                    <a:defRPr sz="1200">
                      <a:solidFill>
                        <a:srgbClr val="4A4383"/>
                      </a:solidFill>
                      <a:latin typeface="Arial" panose="020B0604020202020204" pitchFamily="34" charset="0"/>
                      <a:cs typeface="Arial" panose="020B0604020202020204" pitchFamily="34" charset="0"/>
                    </a:defRPr>
                  </a:lvl1pPr>
                </a:lstStyle>
                <a:p>
                  <a:r>
                    <a:rPr lang="en-GB" dirty="0"/>
                    <a:t>Born before </a:t>
                  </a:r>
                </a:p>
              </p:txBody>
            </p:sp>
            <p:sp>
              <p:nvSpPr>
                <p:cNvPr id="66" name="TextBox 65">
                  <a:extLst>
                    <a:ext uri="{FF2B5EF4-FFF2-40B4-BE49-F238E27FC236}">
                      <a16:creationId xmlns:a16="http://schemas.microsoft.com/office/drawing/2014/main" id="{9053A456-6EC1-491C-98C3-80CB53CE7BCC}"/>
                    </a:ext>
                  </a:extLst>
                </p:cNvPr>
                <p:cNvSpPr txBox="1"/>
                <p:nvPr/>
              </p:nvSpPr>
              <p:spPr>
                <a:xfrm>
                  <a:off x="647186" y="4223167"/>
                  <a:ext cx="1353648" cy="307777"/>
                </a:xfrm>
                <a:prstGeom prst="rect">
                  <a:avLst/>
                </a:prstGeom>
                <a:noFill/>
              </p:spPr>
              <p:txBody>
                <a:bodyPr wrap="square" rtlCol="0">
                  <a:spAutoFit/>
                </a:bodyPr>
                <a:lstStyle/>
                <a:p>
                  <a:pPr algn="ctr"/>
                  <a:r>
                    <a:rPr lang="en-GB" sz="1400" dirty="0">
                      <a:solidFill>
                        <a:srgbClr val="4A4383"/>
                      </a:solidFill>
                      <a:latin typeface="Arial" panose="020B0604020202020204" pitchFamily="34" charset="0"/>
                      <a:cs typeface="Arial" panose="020B0604020202020204" pitchFamily="34" charset="0"/>
                    </a:rPr>
                    <a:t>6 Dec 1953</a:t>
                  </a:r>
                </a:p>
              </p:txBody>
            </p:sp>
          </p:grpSp>
        </p:grpSp>
        <p:grpSp>
          <p:nvGrpSpPr>
            <p:cNvPr id="17" name="Group 16">
              <a:extLst>
                <a:ext uri="{FF2B5EF4-FFF2-40B4-BE49-F238E27FC236}">
                  <a16:creationId xmlns:a16="http://schemas.microsoft.com/office/drawing/2014/main" id="{22E0AA94-DAEB-4246-ABA7-1FB7DC77782D}"/>
                </a:ext>
              </a:extLst>
            </p:cNvPr>
            <p:cNvGrpSpPr/>
            <p:nvPr/>
          </p:nvGrpSpPr>
          <p:grpSpPr>
            <a:xfrm>
              <a:off x="422039" y="1428719"/>
              <a:ext cx="2166646" cy="523220"/>
              <a:chOff x="502250" y="1541011"/>
              <a:chExt cx="2166646" cy="523220"/>
            </a:xfrm>
          </p:grpSpPr>
          <p:sp>
            <p:nvSpPr>
              <p:cNvPr id="60" name="TextBox 59">
                <a:extLst>
                  <a:ext uri="{FF2B5EF4-FFF2-40B4-BE49-F238E27FC236}">
                    <a16:creationId xmlns:a16="http://schemas.microsoft.com/office/drawing/2014/main" id="{937391CD-1BB0-418D-B88D-60F0D0D90963}"/>
                  </a:ext>
                </a:extLst>
              </p:cNvPr>
              <p:cNvSpPr txBox="1"/>
              <p:nvPr/>
            </p:nvSpPr>
            <p:spPr>
              <a:xfrm>
                <a:off x="2079662" y="1591011"/>
                <a:ext cx="589234" cy="461665"/>
              </a:xfrm>
              <a:prstGeom prst="rect">
                <a:avLst/>
              </a:prstGeom>
              <a:noFill/>
            </p:spPr>
            <p:txBody>
              <a:bodyPr wrap="square" rtlCol="0">
                <a:spAutoFit/>
              </a:bodyPr>
              <a:lstStyle/>
              <a:p>
                <a:r>
                  <a:rPr lang="en-GB" sz="2400" b="1" dirty="0">
                    <a:solidFill>
                      <a:srgbClr val="00A5E3"/>
                    </a:solidFill>
                    <a:latin typeface="Arial" panose="020B0604020202020204" pitchFamily="34" charset="0"/>
                    <a:cs typeface="Arial" panose="020B0604020202020204" pitchFamily="34" charset="0"/>
                  </a:rPr>
                  <a:t>65</a:t>
                </a:r>
                <a:endParaRPr lang="en-GB" sz="1400" b="1" dirty="0">
                  <a:solidFill>
                    <a:srgbClr val="00A5E3"/>
                  </a:solidFill>
                  <a:latin typeface="Arial" panose="020B0604020202020204" pitchFamily="34" charset="0"/>
                  <a:cs typeface="Arial" panose="020B0604020202020204" pitchFamily="34" charset="0"/>
                </a:endParaRPr>
              </a:p>
            </p:txBody>
          </p:sp>
          <p:sp>
            <p:nvSpPr>
              <p:cNvPr id="61" name="Rectangle 60">
                <a:extLst>
                  <a:ext uri="{FF2B5EF4-FFF2-40B4-BE49-F238E27FC236}">
                    <a16:creationId xmlns:a16="http://schemas.microsoft.com/office/drawing/2014/main" id="{9FF31918-0235-433D-8699-F7D94E5EFF34}"/>
                  </a:ext>
                </a:extLst>
              </p:cNvPr>
              <p:cNvSpPr/>
              <p:nvPr/>
            </p:nvSpPr>
            <p:spPr>
              <a:xfrm>
                <a:off x="502250" y="1541011"/>
                <a:ext cx="1813804" cy="523220"/>
              </a:xfrm>
              <a:prstGeom prst="rect">
                <a:avLst/>
              </a:prstGeom>
            </p:spPr>
            <p:txBody>
              <a:bodyPr wrap="square">
                <a:spAutoFit/>
              </a:bodyPr>
              <a:lstStyle/>
              <a:p>
                <a:pPr algn="ctr"/>
                <a:r>
                  <a:rPr lang="en-GB" sz="1400" b="1" dirty="0">
                    <a:solidFill>
                      <a:srgbClr val="00A5E3"/>
                    </a:solidFill>
                    <a:latin typeface="Arial" panose="020B0604020202020204" pitchFamily="34" charset="0"/>
                    <a:cs typeface="Arial" panose="020B0604020202020204" pitchFamily="34" charset="0"/>
                  </a:rPr>
                  <a:t>(men &amp; women now aligned)</a:t>
                </a:r>
              </a:p>
            </p:txBody>
          </p:sp>
        </p:grpSp>
        <p:grpSp>
          <p:nvGrpSpPr>
            <p:cNvPr id="18" name="Group 17">
              <a:extLst>
                <a:ext uri="{FF2B5EF4-FFF2-40B4-BE49-F238E27FC236}">
                  <a16:creationId xmlns:a16="http://schemas.microsoft.com/office/drawing/2014/main" id="{4FA3AA8C-394C-4858-8E22-EDE164FEB875}"/>
                </a:ext>
              </a:extLst>
            </p:cNvPr>
            <p:cNvGrpSpPr/>
            <p:nvPr/>
          </p:nvGrpSpPr>
          <p:grpSpPr>
            <a:xfrm>
              <a:off x="1226485" y="3370439"/>
              <a:ext cx="1560680" cy="314042"/>
              <a:chOff x="1306696" y="3482731"/>
              <a:chExt cx="1560680" cy="314042"/>
            </a:xfrm>
          </p:grpSpPr>
          <p:cxnSp>
            <p:nvCxnSpPr>
              <p:cNvPr id="58" name="Straight Connector 57">
                <a:extLst>
                  <a:ext uri="{FF2B5EF4-FFF2-40B4-BE49-F238E27FC236}">
                    <a16:creationId xmlns:a16="http://schemas.microsoft.com/office/drawing/2014/main" id="{E8471DE6-546B-44BD-8278-79423E64B700}"/>
                  </a:ext>
                </a:extLst>
              </p:cNvPr>
              <p:cNvCxnSpPr/>
              <p:nvPr/>
            </p:nvCxnSpPr>
            <p:spPr bwMode="auto">
              <a:xfrm>
                <a:off x="1306696" y="3482731"/>
                <a:ext cx="1560680"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9" name="Rectangle 58">
                <a:extLst>
                  <a:ext uri="{FF2B5EF4-FFF2-40B4-BE49-F238E27FC236}">
                    <a16:creationId xmlns:a16="http://schemas.microsoft.com/office/drawing/2014/main" id="{4BBB9D39-B4AC-4666-BB06-8E218100433A}"/>
                  </a:ext>
                </a:extLst>
              </p:cNvPr>
              <p:cNvSpPr/>
              <p:nvPr/>
            </p:nvSpPr>
            <p:spPr>
              <a:xfrm>
                <a:off x="1503227" y="3550552"/>
                <a:ext cx="1284326" cy="246221"/>
              </a:xfrm>
              <a:prstGeom prst="rect">
                <a:avLst/>
              </a:prstGeom>
            </p:spPr>
            <p:txBody>
              <a:bodyPr wrap="none">
                <a:spAutoFit/>
              </a:bodyPr>
              <a:lstStyle/>
              <a:p>
                <a:r>
                  <a:rPr lang="en-GB" sz="1000" dirty="0">
                    <a:latin typeface="Arial" panose="020B0604020202020204" pitchFamily="34" charset="0"/>
                    <a:cs typeface="Arial" panose="020B0604020202020204" pitchFamily="34" charset="0"/>
                  </a:rPr>
                  <a:t>gradually increases</a:t>
                </a:r>
                <a:endParaRPr lang="en-GB" sz="1000" dirty="0"/>
              </a:p>
            </p:txBody>
          </p:sp>
        </p:grpSp>
        <p:grpSp>
          <p:nvGrpSpPr>
            <p:cNvPr id="19" name="Group 18">
              <a:extLst>
                <a:ext uri="{FF2B5EF4-FFF2-40B4-BE49-F238E27FC236}">
                  <a16:creationId xmlns:a16="http://schemas.microsoft.com/office/drawing/2014/main" id="{E1221DDF-FA75-4786-BFE1-29B1D43875EE}"/>
                </a:ext>
              </a:extLst>
            </p:cNvPr>
            <p:cNvGrpSpPr/>
            <p:nvPr/>
          </p:nvGrpSpPr>
          <p:grpSpPr>
            <a:xfrm>
              <a:off x="2834106" y="3058913"/>
              <a:ext cx="1560680" cy="311526"/>
              <a:chOff x="2914317" y="3171205"/>
              <a:chExt cx="1560680" cy="311526"/>
            </a:xfrm>
          </p:grpSpPr>
          <p:cxnSp>
            <p:nvCxnSpPr>
              <p:cNvPr id="56" name="Straight Connector 55">
                <a:extLst>
                  <a:ext uri="{FF2B5EF4-FFF2-40B4-BE49-F238E27FC236}">
                    <a16:creationId xmlns:a16="http://schemas.microsoft.com/office/drawing/2014/main" id="{EF9AEA6E-28A5-4E5A-9A4C-34C41095F07F}"/>
                  </a:ext>
                </a:extLst>
              </p:cNvPr>
              <p:cNvCxnSpPr/>
              <p:nvPr/>
            </p:nvCxnSpPr>
            <p:spPr bwMode="auto">
              <a:xfrm>
                <a:off x="2914317" y="3482731"/>
                <a:ext cx="1560680"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297F43B2-D49E-4BD3-9509-119FA8C20686}"/>
                  </a:ext>
                </a:extLst>
              </p:cNvPr>
              <p:cNvSpPr/>
              <p:nvPr/>
            </p:nvSpPr>
            <p:spPr>
              <a:xfrm>
                <a:off x="3088742" y="3171205"/>
                <a:ext cx="1284326" cy="246221"/>
              </a:xfrm>
              <a:prstGeom prst="rect">
                <a:avLst/>
              </a:prstGeom>
            </p:spPr>
            <p:txBody>
              <a:bodyPr wrap="none">
                <a:spAutoFit/>
              </a:bodyPr>
              <a:lstStyle/>
              <a:p>
                <a:r>
                  <a:rPr lang="en-GB" sz="1000" dirty="0">
                    <a:latin typeface="Arial" panose="020B0604020202020204" pitchFamily="34" charset="0"/>
                    <a:cs typeface="Arial" panose="020B0604020202020204" pitchFamily="34" charset="0"/>
                  </a:rPr>
                  <a:t>gradually increases</a:t>
                </a:r>
                <a:endParaRPr lang="en-GB" sz="1000" dirty="0"/>
              </a:p>
            </p:txBody>
          </p:sp>
        </p:grpSp>
        <p:grpSp>
          <p:nvGrpSpPr>
            <p:cNvPr id="20" name="Group 19">
              <a:extLst>
                <a:ext uri="{FF2B5EF4-FFF2-40B4-BE49-F238E27FC236}">
                  <a16:creationId xmlns:a16="http://schemas.microsoft.com/office/drawing/2014/main" id="{AFDF9A87-4AE9-48F1-8818-8D4F4AB46E1A}"/>
                </a:ext>
              </a:extLst>
            </p:cNvPr>
            <p:cNvGrpSpPr/>
            <p:nvPr/>
          </p:nvGrpSpPr>
          <p:grpSpPr>
            <a:xfrm>
              <a:off x="4402280" y="3370439"/>
              <a:ext cx="1560680" cy="314042"/>
              <a:chOff x="4482491" y="3482731"/>
              <a:chExt cx="1560680" cy="314042"/>
            </a:xfrm>
          </p:grpSpPr>
          <p:cxnSp>
            <p:nvCxnSpPr>
              <p:cNvPr id="54" name="Straight Connector 53">
                <a:extLst>
                  <a:ext uri="{FF2B5EF4-FFF2-40B4-BE49-F238E27FC236}">
                    <a16:creationId xmlns:a16="http://schemas.microsoft.com/office/drawing/2014/main" id="{8FA132B0-607D-409A-A556-61C504D39161}"/>
                  </a:ext>
                </a:extLst>
              </p:cNvPr>
              <p:cNvCxnSpPr/>
              <p:nvPr/>
            </p:nvCxnSpPr>
            <p:spPr bwMode="auto">
              <a:xfrm>
                <a:off x="4482491" y="3482731"/>
                <a:ext cx="1560680"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5" name="Rectangle 54">
                <a:extLst>
                  <a:ext uri="{FF2B5EF4-FFF2-40B4-BE49-F238E27FC236}">
                    <a16:creationId xmlns:a16="http://schemas.microsoft.com/office/drawing/2014/main" id="{6D37997D-4AD8-4172-A4BD-14BB1958DEFB}"/>
                  </a:ext>
                </a:extLst>
              </p:cNvPr>
              <p:cNvSpPr/>
              <p:nvPr/>
            </p:nvSpPr>
            <p:spPr>
              <a:xfrm>
                <a:off x="4680123" y="3550552"/>
                <a:ext cx="1284326" cy="246221"/>
              </a:xfrm>
              <a:prstGeom prst="rect">
                <a:avLst/>
              </a:prstGeom>
            </p:spPr>
            <p:txBody>
              <a:bodyPr wrap="none">
                <a:spAutoFit/>
              </a:bodyPr>
              <a:lstStyle/>
              <a:p>
                <a:r>
                  <a:rPr lang="en-GB" sz="1000" dirty="0">
                    <a:latin typeface="Arial" panose="020B0604020202020204" pitchFamily="34" charset="0"/>
                    <a:cs typeface="Arial" panose="020B0604020202020204" pitchFamily="34" charset="0"/>
                  </a:rPr>
                  <a:t>gradually increases</a:t>
                </a:r>
                <a:endParaRPr lang="en-GB" sz="1000" dirty="0"/>
              </a:p>
            </p:txBody>
          </p:sp>
        </p:grpSp>
        <p:grpSp>
          <p:nvGrpSpPr>
            <p:cNvPr id="21" name="Group 20">
              <a:extLst>
                <a:ext uri="{FF2B5EF4-FFF2-40B4-BE49-F238E27FC236}">
                  <a16:creationId xmlns:a16="http://schemas.microsoft.com/office/drawing/2014/main" id="{3822570A-6272-49A4-89BC-1FF82658C411}"/>
                </a:ext>
              </a:extLst>
            </p:cNvPr>
            <p:cNvGrpSpPr/>
            <p:nvPr/>
          </p:nvGrpSpPr>
          <p:grpSpPr>
            <a:xfrm>
              <a:off x="3699718" y="3384487"/>
              <a:ext cx="1361904" cy="1954275"/>
              <a:chOff x="3779929" y="3496779"/>
              <a:chExt cx="1361904" cy="1954275"/>
            </a:xfrm>
          </p:grpSpPr>
          <p:grpSp>
            <p:nvGrpSpPr>
              <p:cNvPr id="46" name="Group 45">
                <a:extLst>
                  <a:ext uri="{FF2B5EF4-FFF2-40B4-BE49-F238E27FC236}">
                    <a16:creationId xmlns:a16="http://schemas.microsoft.com/office/drawing/2014/main" id="{E788A0C5-63A3-45A6-8FB9-54C77A9E025B}"/>
                  </a:ext>
                </a:extLst>
              </p:cNvPr>
              <p:cNvGrpSpPr/>
              <p:nvPr/>
            </p:nvGrpSpPr>
            <p:grpSpPr>
              <a:xfrm>
                <a:off x="4444047" y="3496779"/>
                <a:ext cx="292711" cy="1954275"/>
                <a:chOff x="4444047" y="3496779"/>
                <a:chExt cx="292711" cy="1954275"/>
              </a:xfrm>
            </p:grpSpPr>
            <p:cxnSp>
              <p:nvCxnSpPr>
                <p:cNvPr id="51" name="Straight Connector 50">
                  <a:extLst>
                    <a:ext uri="{FF2B5EF4-FFF2-40B4-BE49-F238E27FC236}">
                      <a16:creationId xmlns:a16="http://schemas.microsoft.com/office/drawing/2014/main" id="{688433E5-534E-4D8B-AEFD-D0B1BF39AF6C}"/>
                    </a:ext>
                  </a:extLst>
                </p:cNvPr>
                <p:cNvCxnSpPr/>
                <p:nvPr/>
              </p:nvCxnSpPr>
              <p:spPr>
                <a:xfrm>
                  <a:off x="4455954" y="3496779"/>
                  <a:ext cx="0" cy="1918275"/>
                </a:xfrm>
                <a:prstGeom prst="line">
                  <a:avLst/>
                </a:prstGeom>
                <a:solidFill>
                  <a:srgbClr val="7A2A3D"/>
                </a:solidFill>
                <a:ln>
                  <a:solidFill>
                    <a:srgbClr val="7A2A3D"/>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98DC8A6E-D3E2-4E9E-8A2B-61899BAB79D5}"/>
                    </a:ext>
                  </a:extLst>
                </p:cNvPr>
                <p:cNvCxnSpPr/>
                <p:nvPr/>
              </p:nvCxnSpPr>
              <p:spPr>
                <a:xfrm flipH="1">
                  <a:off x="4444047" y="5415054"/>
                  <a:ext cx="278423" cy="0"/>
                </a:xfrm>
                <a:prstGeom prst="line">
                  <a:avLst/>
                </a:prstGeom>
                <a:solidFill>
                  <a:srgbClr val="7A2A3D"/>
                </a:solidFill>
                <a:ln>
                  <a:solidFill>
                    <a:srgbClr val="7A2A3D"/>
                  </a:solidFill>
                </a:ln>
                <a:effectLst/>
              </p:spPr>
              <p:style>
                <a:lnRef idx="2">
                  <a:schemeClr val="accent1"/>
                </a:lnRef>
                <a:fillRef idx="0">
                  <a:schemeClr val="accent1"/>
                </a:fillRef>
                <a:effectRef idx="1">
                  <a:schemeClr val="accent1"/>
                </a:effectRef>
                <a:fontRef idx="minor">
                  <a:schemeClr val="tx1"/>
                </a:fontRef>
              </p:style>
            </p:cxnSp>
            <p:sp>
              <p:nvSpPr>
                <p:cNvPr id="53" name="Oval 52">
                  <a:extLst>
                    <a:ext uri="{FF2B5EF4-FFF2-40B4-BE49-F238E27FC236}">
                      <a16:creationId xmlns:a16="http://schemas.microsoft.com/office/drawing/2014/main" id="{40A8F7C6-3AC3-4D92-9806-EBB3A9AC70A7}"/>
                    </a:ext>
                  </a:extLst>
                </p:cNvPr>
                <p:cNvSpPr/>
                <p:nvPr/>
              </p:nvSpPr>
              <p:spPr>
                <a:xfrm>
                  <a:off x="4664758" y="5379054"/>
                  <a:ext cx="72000" cy="72000"/>
                </a:xfrm>
                <a:prstGeom prst="ellipse">
                  <a:avLst/>
                </a:prstGeom>
                <a:solidFill>
                  <a:srgbClr val="7A2A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92149"/>
                    </a:solidFill>
                    <a:effectLst/>
                    <a:uLnTx/>
                    <a:uFillTx/>
                    <a:latin typeface="Arial"/>
                    <a:ea typeface="+mn-ea"/>
                    <a:cs typeface="+mn-cs"/>
                  </a:endParaRPr>
                </a:p>
              </p:txBody>
            </p:sp>
          </p:grpSp>
          <p:grpSp>
            <p:nvGrpSpPr>
              <p:cNvPr id="47" name="Group 46">
                <a:extLst>
                  <a:ext uri="{FF2B5EF4-FFF2-40B4-BE49-F238E27FC236}">
                    <a16:creationId xmlns:a16="http://schemas.microsoft.com/office/drawing/2014/main" id="{E5898154-064B-4C23-92FF-460A4CB3EFD6}"/>
                  </a:ext>
                </a:extLst>
              </p:cNvPr>
              <p:cNvGrpSpPr/>
              <p:nvPr/>
            </p:nvGrpSpPr>
            <p:grpSpPr>
              <a:xfrm>
                <a:off x="3779929" y="4065524"/>
                <a:ext cx="1361904" cy="806873"/>
                <a:chOff x="638930" y="3944351"/>
                <a:chExt cx="1361904" cy="525452"/>
              </a:xfrm>
            </p:grpSpPr>
            <p:sp>
              <p:nvSpPr>
                <p:cNvPr id="48" name="Rounded Rectangle 107">
                  <a:extLst>
                    <a:ext uri="{FF2B5EF4-FFF2-40B4-BE49-F238E27FC236}">
                      <a16:creationId xmlns:a16="http://schemas.microsoft.com/office/drawing/2014/main" id="{00D1B21B-6FA3-4F36-9684-1C1915FC76BB}"/>
                    </a:ext>
                  </a:extLst>
                </p:cNvPr>
                <p:cNvSpPr/>
                <p:nvPr/>
              </p:nvSpPr>
              <p:spPr bwMode="auto">
                <a:xfrm>
                  <a:off x="638930" y="3944351"/>
                  <a:ext cx="1353648" cy="525452"/>
                </a:xfrm>
                <a:prstGeom prst="roundRect">
                  <a:avLst/>
                </a:prstGeom>
                <a:solidFill>
                  <a:schemeClr val="bg1"/>
                </a:solidFill>
                <a:ln w="19050" cap="flat" cmpd="sng" algn="ctr">
                  <a:solidFill>
                    <a:srgbClr val="7A2A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800" b="0" i="0" u="none" strike="noStrike" cap="none" normalizeH="0" baseline="0" dirty="0">
                    <a:ln>
                      <a:noFill/>
                    </a:ln>
                    <a:solidFill>
                      <a:schemeClr val="tx1"/>
                    </a:solidFill>
                    <a:effectLst/>
                    <a:latin typeface="Futura Medium" pitchFamily="2" charset="0"/>
                    <a:cs typeface="Times New Roman" pitchFamily="18" charset="0"/>
                  </a:endParaRPr>
                </a:p>
              </p:txBody>
            </p:sp>
            <p:sp>
              <p:nvSpPr>
                <p:cNvPr id="49" name="TextBox 48">
                  <a:extLst>
                    <a:ext uri="{FF2B5EF4-FFF2-40B4-BE49-F238E27FC236}">
                      <a16:creationId xmlns:a16="http://schemas.microsoft.com/office/drawing/2014/main" id="{FF0FB0DB-D645-46E7-8064-47E8A2071E8C}"/>
                    </a:ext>
                  </a:extLst>
                </p:cNvPr>
                <p:cNvSpPr txBox="1"/>
                <p:nvPr/>
              </p:nvSpPr>
              <p:spPr>
                <a:xfrm>
                  <a:off x="638930" y="3946609"/>
                  <a:ext cx="1353648" cy="180387"/>
                </a:xfrm>
                <a:prstGeom prst="rect">
                  <a:avLst/>
                </a:prstGeom>
                <a:noFill/>
              </p:spPr>
              <p:txBody>
                <a:bodyPr wrap="square" rtlCol="0">
                  <a:spAutoFit/>
                </a:bodyPr>
                <a:lstStyle>
                  <a:defPPr>
                    <a:defRPr lang="en-GB"/>
                  </a:defPPr>
                  <a:lvl1pPr algn="ctr">
                    <a:defRPr sz="1200">
                      <a:solidFill>
                        <a:srgbClr val="4A4383"/>
                      </a:solidFill>
                      <a:latin typeface="Arial" panose="020B0604020202020204" pitchFamily="34" charset="0"/>
                      <a:cs typeface="Arial" panose="020B0604020202020204" pitchFamily="34" charset="0"/>
                    </a:defRPr>
                  </a:lvl1pPr>
                </a:lstStyle>
                <a:p>
                  <a:r>
                    <a:rPr lang="en-GB" dirty="0"/>
                    <a:t>Born between</a:t>
                  </a:r>
                </a:p>
              </p:txBody>
            </p:sp>
            <p:sp>
              <p:nvSpPr>
                <p:cNvPr id="50" name="TextBox 49">
                  <a:extLst>
                    <a:ext uri="{FF2B5EF4-FFF2-40B4-BE49-F238E27FC236}">
                      <a16:creationId xmlns:a16="http://schemas.microsoft.com/office/drawing/2014/main" id="{AAE44B29-BCE6-43BA-B24F-81C62271DA96}"/>
                    </a:ext>
                  </a:extLst>
                </p:cNvPr>
                <p:cNvSpPr txBox="1"/>
                <p:nvPr/>
              </p:nvSpPr>
              <p:spPr>
                <a:xfrm>
                  <a:off x="647186" y="4113414"/>
                  <a:ext cx="1353648" cy="340732"/>
                </a:xfrm>
                <a:prstGeom prst="rect">
                  <a:avLst/>
                </a:prstGeom>
                <a:noFill/>
              </p:spPr>
              <p:txBody>
                <a:bodyPr wrap="square" rtlCol="0">
                  <a:spAutoFit/>
                </a:bodyPr>
                <a:lstStyle/>
                <a:p>
                  <a:pPr algn="ctr"/>
                  <a:r>
                    <a:rPr lang="en-GB" sz="1400" dirty="0">
                      <a:solidFill>
                        <a:srgbClr val="4A4383"/>
                      </a:solidFill>
                      <a:latin typeface="Arial" panose="020B0604020202020204" pitchFamily="34" charset="0"/>
                      <a:cs typeface="Arial" panose="020B0604020202020204" pitchFamily="34" charset="0"/>
                    </a:rPr>
                    <a:t>6 Oct 1954</a:t>
                  </a:r>
                </a:p>
                <a:p>
                  <a:pPr algn="ctr"/>
                  <a:r>
                    <a:rPr lang="en-GB" sz="1400" dirty="0">
                      <a:solidFill>
                        <a:srgbClr val="4A4383"/>
                      </a:solidFill>
                      <a:latin typeface="Arial" panose="020B0604020202020204" pitchFamily="34" charset="0"/>
                      <a:cs typeface="Arial" panose="020B0604020202020204" pitchFamily="34" charset="0"/>
                    </a:rPr>
                    <a:t>5 April 1960</a:t>
                  </a:r>
                </a:p>
              </p:txBody>
            </p:sp>
          </p:grpSp>
        </p:grpSp>
        <p:grpSp>
          <p:nvGrpSpPr>
            <p:cNvPr id="22" name="Group 21">
              <a:extLst>
                <a:ext uri="{FF2B5EF4-FFF2-40B4-BE49-F238E27FC236}">
                  <a16:creationId xmlns:a16="http://schemas.microsoft.com/office/drawing/2014/main" id="{2E2C2BDA-B616-401E-B68A-1256773E5EE1}"/>
                </a:ext>
              </a:extLst>
            </p:cNvPr>
            <p:cNvGrpSpPr/>
            <p:nvPr/>
          </p:nvGrpSpPr>
          <p:grpSpPr>
            <a:xfrm>
              <a:off x="6854784" y="3384487"/>
              <a:ext cx="1361904" cy="1685035"/>
              <a:chOff x="6934995" y="3496779"/>
              <a:chExt cx="1361904" cy="1685035"/>
            </a:xfrm>
          </p:grpSpPr>
          <p:grpSp>
            <p:nvGrpSpPr>
              <p:cNvPr id="38" name="Group 37">
                <a:extLst>
                  <a:ext uri="{FF2B5EF4-FFF2-40B4-BE49-F238E27FC236}">
                    <a16:creationId xmlns:a16="http://schemas.microsoft.com/office/drawing/2014/main" id="{C3D4A9B2-B0F8-4598-8653-5BC2B935CE2C}"/>
                  </a:ext>
                </a:extLst>
              </p:cNvPr>
              <p:cNvGrpSpPr/>
              <p:nvPr/>
            </p:nvGrpSpPr>
            <p:grpSpPr>
              <a:xfrm>
                <a:off x="7593303" y="3496779"/>
                <a:ext cx="292711" cy="1685035"/>
                <a:chOff x="7593303" y="3496779"/>
                <a:chExt cx="292711" cy="1685035"/>
              </a:xfrm>
            </p:grpSpPr>
            <p:cxnSp>
              <p:nvCxnSpPr>
                <p:cNvPr id="43" name="Straight Connector 42">
                  <a:extLst>
                    <a:ext uri="{FF2B5EF4-FFF2-40B4-BE49-F238E27FC236}">
                      <a16:creationId xmlns:a16="http://schemas.microsoft.com/office/drawing/2014/main" id="{E7439456-4D19-4CBB-BB92-800DFE339B21}"/>
                    </a:ext>
                  </a:extLst>
                </p:cNvPr>
                <p:cNvCxnSpPr/>
                <p:nvPr/>
              </p:nvCxnSpPr>
              <p:spPr>
                <a:xfrm>
                  <a:off x="7605210" y="3496779"/>
                  <a:ext cx="0" cy="1649024"/>
                </a:xfrm>
                <a:prstGeom prst="line">
                  <a:avLst/>
                </a:prstGeom>
                <a:solidFill>
                  <a:srgbClr val="05057D"/>
                </a:solidFill>
                <a:ln>
                  <a:solidFill>
                    <a:srgbClr val="7DC202"/>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C4B51381-D871-4995-8E97-8536449F144F}"/>
                    </a:ext>
                  </a:extLst>
                </p:cNvPr>
                <p:cNvCxnSpPr/>
                <p:nvPr/>
              </p:nvCxnSpPr>
              <p:spPr>
                <a:xfrm flipH="1">
                  <a:off x="7593303" y="5145814"/>
                  <a:ext cx="278423" cy="0"/>
                </a:xfrm>
                <a:prstGeom prst="line">
                  <a:avLst/>
                </a:prstGeom>
                <a:solidFill>
                  <a:srgbClr val="05057D"/>
                </a:solidFill>
                <a:ln>
                  <a:solidFill>
                    <a:srgbClr val="7DC202"/>
                  </a:solidFill>
                </a:ln>
                <a:effectLst/>
              </p:spPr>
              <p:style>
                <a:lnRef idx="2">
                  <a:schemeClr val="accent1"/>
                </a:lnRef>
                <a:fillRef idx="0">
                  <a:schemeClr val="accent1"/>
                </a:fillRef>
                <a:effectRef idx="1">
                  <a:schemeClr val="accent1"/>
                </a:effectRef>
                <a:fontRef idx="minor">
                  <a:schemeClr val="tx1"/>
                </a:fontRef>
              </p:style>
            </p:cxnSp>
            <p:sp>
              <p:nvSpPr>
                <p:cNvPr id="45" name="Oval 44">
                  <a:extLst>
                    <a:ext uri="{FF2B5EF4-FFF2-40B4-BE49-F238E27FC236}">
                      <a16:creationId xmlns:a16="http://schemas.microsoft.com/office/drawing/2014/main" id="{27A2C1FC-5F34-4051-8D90-F8004664FAB3}"/>
                    </a:ext>
                  </a:extLst>
                </p:cNvPr>
                <p:cNvSpPr/>
                <p:nvPr/>
              </p:nvSpPr>
              <p:spPr>
                <a:xfrm>
                  <a:off x="7814014" y="5109814"/>
                  <a:ext cx="72000" cy="72000"/>
                </a:xfrm>
                <a:prstGeom prst="ellipse">
                  <a:avLst/>
                </a:prstGeom>
                <a:solidFill>
                  <a:srgbClr val="7DC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92149"/>
                    </a:solidFill>
                    <a:effectLst/>
                    <a:uLnTx/>
                    <a:uFillTx/>
                    <a:latin typeface="Arial"/>
                    <a:ea typeface="+mn-ea"/>
                    <a:cs typeface="+mn-cs"/>
                  </a:endParaRPr>
                </a:p>
              </p:txBody>
            </p:sp>
          </p:grpSp>
          <p:grpSp>
            <p:nvGrpSpPr>
              <p:cNvPr id="39" name="Group 38">
                <a:extLst>
                  <a:ext uri="{FF2B5EF4-FFF2-40B4-BE49-F238E27FC236}">
                    <a16:creationId xmlns:a16="http://schemas.microsoft.com/office/drawing/2014/main" id="{61E4BDB8-6249-4062-BF53-6C9A363DFB1B}"/>
                  </a:ext>
                </a:extLst>
              </p:cNvPr>
              <p:cNvGrpSpPr/>
              <p:nvPr/>
            </p:nvGrpSpPr>
            <p:grpSpPr>
              <a:xfrm>
                <a:off x="6934995" y="4051011"/>
                <a:ext cx="1361904" cy="610168"/>
                <a:chOff x="638930" y="3934899"/>
                <a:chExt cx="1361904" cy="610168"/>
              </a:xfrm>
            </p:grpSpPr>
            <p:sp>
              <p:nvSpPr>
                <p:cNvPr id="40" name="Rounded Rectangle 115">
                  <a:extLst>
                    <a:ext uri="{FF2B5EF4-FFF2-40B4-BE49-F238E27FC236}">
                      <a16:creationId xmlns:a16="http://schemas.microsoft.com/office/drawing/2014/main" id="{CD42098C-DB59-4AC0-911F-6A865C7F91CC}"/>
                    </a:ext>
                  </a:extLst>
                </p:cNvPr>
                <p:cNvSpPr/>
                <p:nvPr/>
              </p:nvSpPr>
              <p:spPr bwMode="auto">
                <a:xfrm>
                  <a:off x="638930" y="3934899"/>
                  <a:ext cx="1353648" cy="610168"/>
                </a:xfrm>
                <a:prstGeom prst="roundRect">
                  <a:avLst/>
                </a:prstGeom>
                <a:solidFill>
                  <a:schemeClr val="bg1"/>
                </a:solidFill>
                <a:ln w="19050" cap="flat" cmpd="sng" algn="ctr">
                  <a:solidFill>
                    <a:srgbClr val="7DC20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800" b="0" i="0" u="none" strike="noStrike" cap="none" normalizeH="0" baseline="0" dirty="0">
                    <a:ln>
                      <a:noFill/>
                    </a:ln>
                    <a:solidFill>
                      <a:schemeClr val="tx1"/>
                    </a:solidFill>
                    <a:effectLst/>
                    <a:latin typeface="Futura Medium" pitchFamily="2" charset="0"/>
                    <a:cs typeface="Times New Roman" pitchFamily="18" charset="0"/>
                  </a:endParaRPr>
                </a:p>
              </p:txBody>
            </p:sp>
            <p:sp>
              <p:nvSpPr>
                <p:cNvPr id="41" name="TextBox 40">
                  <a:extLst>
                    <a:ext uri="{FF2B5EF4-FFF2-40B4-BE49-F238E27FC236}">
                      <a16:creationId xmlns:a16="http://schemas.microsoft.com/office/drawing/2014/main" id="{3B233905-5B36-46AE-A2AA-0CFF2D43361A}"/>
                    </a:ext>
                  </a:extLst>
                </p:cNvPr>
                <p:cNvSpPr txBox="1"/>
                <p:nvPr/>
              </p:nvSpPr>
              <p:spPr>
                <a:xfrm>
                  <a:off x="638930" y="3957759"/>
                  <a:ext cx="1353648" cy="276999"/>
                </a:xfrm>
                <a:prstGeom prst="rect">
                  <a:avLst/>
                </a:prstGeom>
                <a:noFill/>
              </p:spPr>
              <p:txBody>
                <a:bodyPr wrap="square" rtlCol="0">
                  <a:spAutoFit/>
                </a:bodyPr>
                <a:lstStyle>
                  <a:defPPr>
                    <a:defRPr lang="en-GB"/>
                  </a:defPPr>
                  <a:lvl1pPr algn="ctr">
                    <a:defRPr sz="1200">
                      <a:solidFill>
                        <a:srgbClr val="4A4383"/>
                      </a:solidFill>
                      <a:latin typeface="Arial" panose="020B0604020202020204" pitchFamily="34" charset="0"/>
                      <a:cs typeface="Arial" panose="020B0604020202020204" pitchFamily="34" charset="0"/>
                    </a:defRPr>
                  </a:lvl1pPr>
                </a:lstStyle>
                <a:p>
                  <a:r>
                    <a:rPr lang="en-GB" dirty="0"/>
                    <a:t>Born after</a:t>
                  </a:r>
                </a:p>
              </p:txBody>
            </p:sp>
            <p:sp>
              <p:nvSpPr>
                <p:cNvPr id="42" name="TextBox 41">
                  <a:extLst>
                    <a:ext uri="{FF2B5EF4-FFF2-40B4-BE49-F238E27FC236}">
                      <a16:creationId xmlns:a16="http://schemas.microsoft.com/office/drawing/2014/main" id="{514AC4A9-1C31-432E-8F76-3C2C867CC1F7}"/>
                    </a:ext>
                  </a:extLst>
                </p:cNvPr>
                <p:cNvSpPr txBox="1"/>
                <p:nvPr/>
              </p:nvSpPr>
              <p:spPr>
                <a:xfrm>
                  <a:off x="647186" y="4223167"/>
                  <a:ext cx="1353648" cy="307777"/>
                </a:xfrm>
                <a:prstGeom prst="rect">
                  <a:avLst/>
                </a:prstGeom>
                <a:noFill/>
              </p:spPr>
              <p:txBody>
                <a:bodyPr wrap="square" rtlCol="0">
                  <a:spAutoFit/>
                </a:bodyPr>
                <a:lstStyle/>
                <a:p>
                  <a:pPr algn="ctr"/>
                  <a:r>
                    <a:rPr lang="en-GB" sz="1400" dirty="0">
                      <a:solidFill>
                        <a:srgbClr val="4A4383"/>
                      </a:solidFill>
                      <a:latin typeface="Arial" panose="020B0604020202020204" pitchFamily="34" charset="0"/>
                      <a:cs typeface="Arial" panose="020B0604020202020204" pitchFamily="34" charset="0"/>
                    </a:rPr>
                    <a:t>6 April 1978</a:t>
                  </a:r>
                </a:p>
              </p:txBody>
            </p:sp>
          </p:grpSp>
        </p:grpSp>
        <p:sp>
          <p:nvSpPr>
            <p:cNvPr id="23" name="TextBox 22">
              <a:extLst>
                <a:ext uri="{FF2B5EF4-FFF2-40B4-BE49-F238E27FC236}">
                  <a16:creationId xmlns:a16="http://schemas.microsoft.com/office/drawing/2014/main" id="{789801AF-0F5E-4F73-8546-9C7008C7D72F}"/>
                </a:ext>
              </a:extLst>
            </p:cNvPr>
            <p:cNvSpPr txBox="1"/>
            <p:nvPr/>
          </p:nvSpPr>
          <p:spPr>
            <a:xfrm>
              <a:off x="4679096" y="5075660"/>
              <a:ext cx="589234" cy="461665"/>
            </a:xfrm>
            <a:prstGeom prst="rect">
              <a:avLst/>
            </a:prstGeom>
            <a:noFill/>
          </p:spPr>
          <p:txBody>
            <a:bodyPr wrap="square" rtlCol="0">
              <a:spAutoFit/>
            </a:bodyPr>
            <a:lstStyle/>
            <a:p>
              <a:r>
                <a:rPr lang="en-GB" sz="2400" b="1" dirty="0">
                  <a:solidFill>
                    <a:srgbClr val="7A2A3D"/>
                  </a:solidFill>
                  <a:latin typeface="Arial" panose="020B0604020202020204" pitchFamily="34" charset="0"/>
                  <a:cs typeface="Arial" panose="020B0604020202020204" pitchFamily="34" charset="0"/>
                </a:rPr>
                <a:t>66</a:t>
              </a:r>
              <a:endParaRPr lang="en-GB" sz="1400" b="1" dirty="0">
                <a:solidFill>
                  <a:srgbClr val="7A2A3D"/>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2DC58881-979C-4E55-8C4E-CA4E15EE8CA5}"/>
                </a:ext>
              </a:extLst>
            </p:cNvPr>
            <p:cNvSpPr txBox="1"/>
            <p:nvPr/>
          </p:nvSpPr>
          <p:spPr>
            <a:xfrm>
              <a:off x="5062383" y="1459497"/>
              <a:ext cx="589234" cy="461665"/>
            </a:xfrm>
            <a:prstGeom prst="rect">
              <a:avLst/>
            </a:prstGeom>
            <a:noFill/>
          </p:spPr>
          <p:txBody>
            <a:bodyPr wrap="square" rtlCol="0">
              <a:spAutoFit/>
            </a:bodyPr>
            <a:lstStyle/>
            <a:p>
              <a:r>
                <a:rPr lang="en-GB" sz="2400" b="1" dirty="0">
                  <a:solidFill>
                    <a:srgbClr val="05057D"/>
                  </a:solidFill>
                  <a:latin typeface="Arial" panose="020B0604020202020204" pitchFamily="34" charset="0"/>
                  <a:cs typeface="Arial" panose="020B0604020202020204" pitchFamily="34" charset="0"/>
                </a:rPr>
                <a:t>67</a:t>
              </a:r>
              <a:endParaRPr lang="en-GB" sz="1400" b="1" dirty="0">
                <a:solidFill>
                  <a:srgbClr val="05057D"/>
                </a:solidFill>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6D0B3B21-84E4-472B-A52E-3A3C4D81A22C}"/>
                </a:ext>
              </a:extLst>
            </p:cNvPr>
            <p:cNvGrpSpPr/>
            <p:nvPr/>
          </p:nvGrpSpPr>
          <p:grpSpPr>
            <a:xfrm>
              <a:off x="5319211" y="1679731"/>
              <a:ext cx="1361904" cy="1685035"/>
              <a:chOff x="5399422" y="1792023"/>
              <a:chExt cx="1361904" cy="1685035"/>
            </a:xfrm>
          </p:grpSpPr>
          <p:grpSp>
            <p:nvGrpSpPr>
              <p:cNvPr id="30" name="Group 29">
                <a:extLst>
                  <a:ext uri="{FF2B5EF4-FFF2-40B4-BE49-F238E27FC236}">
                    <a16:creationId xmlns:a16="http://schemas.microsoft.com/office/drawing/2014/main" id="{5221C254-7E2A-4721-9C33-5DEEB65431B9}"/>
                  </a:ext>
                </a:extLst>
              </p:cNvPr>
              <p:cNvGrpSpPr/>
              <p:nvPr/>
            </p:nvGrpSpPr>
            <p:grpSpPr>
              <a:xfrm>
                <a:off x="5787762" y="1792023"/>
                <a:ext cx="292711" cy="1685035"/>
                <a:chOff x="5787762" y="1792023"/>
                <a:chExt cx="292711" cy="1685035"/>
              </a:xfrm>
            </p:grpSpPr>
            <p:cxnSp>
              <p:nvCxnSpPr>
                <p:cNvPr id="35" name="Straight Connector 34">
                  <a:extLst>
                    <a:ext uri="{FF2B5EF4-FFF2-40B4-BE49-F238E27FC236}">
                      <a16:creationId xmlns:a16="http://schemas.microsoft.com/office/drawing/2014/main" id="{665AE69C-F30A-4AB5-A716-CC643C39750B}"/>
                    </a:ext>
                  </a:extLst>
                </p:cNvPr>
                <p:cNvCxnSpPr/>
                <p:nvPr/>
              </p:nvCxnSpPr>
              <p:spPr>
                <a:xfrm rot="10800000">
                  <a:off x="6068566" y="1828034"/>
                  <a:ext cx="0" cy="1649024"/>
                </a:xfrm>
                <a:prstGeom prst="line">
                  <a:avLst/>
                </a:prstGeom>
                <a:ln>
                  <a:solidFill>
                    <a:srgbClr val="05057D"/>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E56ED983-0512-4594-9F8F-B50C05D7BCB6}"/>
                    </a:ext>
                  </a:extLst>
                </p:cNvPr>
                <p:cNvCxnSpPr/>
                <p:nvPr/>
              </p:nvCxnSpPr>
              <p:spPr>
                <a:xfrm rot="10800000" flipH="1">
                  <a:off x="5802050" y="1828023"/>
                  <a:ext cx="278423" cy="0"/>
                </a:xfrm>
                <a:prstGeom prst="line">
                  <a:avLst/>
                </a:prstGeom>
                <a:ln>
                  <a:solidFill>
                    <a:srgbClr val="05057D"/>
                  </a:solidFill>
                </a:ln>
                <a:effectLst/>
              </p:spPr>
              <p:style>
                <a:lnRef idx="2">
                  <a:schemeClr val="accent1"/>
                </a:lnRef>
                <a:fillRef idx="0">
                  <a:schemeClr val="accent1"/>
                </a:fillRef>
                <a:effectRef idx="1">
                  <a:schemeClr val="accent1"/>
                </a:effectRef>
                <a:fontRef idx="minor">
                  <a:schemeClr val="tx1"/>
                </a:fontRef>
              </p:style>
            </p:cxnSp>
            <p:sp>
              <p:nvSpPr>
                <p:cNvPr id="37" name="Oval 36">
                  <a:extLst>
                    <a:ext uri="{FF2B5EF4-FFF2-40B4-BE49-F238E27FC236}">
                      <a16:creationId xmlns:a16="http://schemas.microsoft.com/office/drawing/2014/main" id="{94905DE9-9FB8-40AD-8DC4-12FCC81E012C}"/>
                    </a:ext>
                  </a:extLst>
                </p:cNvPr>
                <p:cNvSpPr/>
                <p:nvPr/>
              </p:nvSpPr>
              <p:spPr>
                <a:xfrm rot="10800000">
                  <a:off x="5787762" y="1792023"/>
                  <a:ext cx="72000" cy="72000"/>
                </a:xfrm>
                <a:prstGeom prst="ellipse">
                  <a:avLst/>
                </a:prstGeom>
                <a:solidFill>
                  <a:srgbClr val="0505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92149"/>
                    </a:solidFill>
                    <a:effectLst/>
                    <a:uLnTx/>
                    <a:uFillTx/>
                    <a:latin typeface="Arial"/>
                    <a:ea typeface="+mn-ea"/>
                    <a:cs typeface="+mn-cs"/>
                  </a:endParaRPr>
                </a:p>
              </p:txBody>
            </p:sp>
          </p:grpSp>
          <p:grpSp>
            <p:nvGrpSpPr>
              <p:cNvPr id="31" name="Group 30">
                <a:extLst>
                  <a:ext uri="{FF2B5EF4-FFF2-40B4-BE49-F238E27FC236}">
                    <a16:creationId xmlns:a16="http://schemas.microsoft.com/office/drawing/2014/main" id="{23942A1E-2DD0-433B-B5B3-C6A0CCB4A5CD}"/>
                  </a:ext>
                </a:extLst>
              </p:cNvPr>
              <p:cNvGrpSpPr/>
              <p:nvPr/>
            </p:nvGrpSpPr>
            <p:grpSpPr>
              <a:xfrm>
                <a:off x="5399422" y="2085146"/>
                <a:ext cx="1361904" cy="806873"/>
                <a:chOff x="638930" y="3944351"/>
                <a:chExt cx="1361904" cy="525452"/>
              </a:xfrm>
            </p:grpSpPr>
            <p:sp>
              <p:nvSpPr>
                <p:cNvPr id="32" name="Rounded Rectangle 121">
                  <a:extLst>
                    <a:ext uri="{FF2B5EF4-FFF2-40B4-BE49-F238E27FC236}">
                      <a16:creationId xmlns:a16="http://schemas.microsoft.com/office/drawing/2014/main" id="{0211B17C-D568-420C-8163-7F9E1341249B}"/>
                    </a:ext>
                  </a:extLst>
                </p:cNvPr>
                <p:cNvSpPr/>
                <p:nvPr/>
              </p:nvSpPr>
              <p:spPr bwMode="auto">
                <a:xfrm>
                  <a:off x="638930" y="3944351"/>
                  <a:ext cx="1353648" cy="525452"/>
                </a:xfrm>
                <a:prstGeom prst="roundRect">
                  <a:avLst/>
                </a:prstGeom>
                <a:solidFill>
                  <a:schemeClr val="bg1"/>
                </a:solidFill>
                <a:ln w="19050" cap="flat" cmpd="sng" algn="ctr">
                  <a:solidFill>
                    <a:srgbClr val="05057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800" b="0" i="0" u="none" strike="noStrike" cap="none" normalizeH="0" baseline="0" dirty="0">
                    <a:ln>
                      <a:noFill/>
                    </a:ln>
                    <a:solidFill>
                      <a:schemeClr val="tx1"/>
                    </a:solidFill>
                    <a:effectLst/>
                    <a:latin typeface="Futura Medium" pitchFamily="2" charset="0"/>
                    <a:cs typeface="Times New Roman" pitchFamily="18" charset="0"/>
                  </a:endParaRPr>
                </a:p>
              </p:txBody>
            </p:sp>
            <p:sp>
              <p:nvSpPr>
                <p:cNvPr id="33" name="TextBox 32">
                  <a:extLst>
                    <a:ext uri="{FF2B5EF4-FFF2-40B4-BE49-F238E27FC236}">
                      <a16:creationId xmlns:a16="http://schemas.microsoft.com/office/drawing/2014/main" id="{858EF7DA-B7D3-4244-84B0-13A52F0D3C69}"/>
                    </a:ext>
                  </a:extLst>
                </p:cNvPr>
                <p:cNvSpPr txBox="1"/>
                <p:nvPr/>
              </p:nvSpPr>
              <p:spPr>
                <a:xfrm>
                  <a:off x="638930" y="3946609"/>
                  <a:ext cx="1353648" cy="180387"/>
                </a:xfrm>
                <a:prstGeom prst="rect">
                  <a:avLst/>
                </a:prstGeom>
                <a:noFill/>
              </p:spPr>
              <p:txBody>
                <a:bodyPr wrap="square" rtlCol="0">
                  <a:spAutoFit/>
                </a:bodyPr>
                <a:lstStyle>
                  <a:defPPr>
                    <a:defRPr lang="en-GB"/>
                  </a:defPPr>
                  <a:lvl1pPr algn="ctr">
                    <a:defRPr sz="1200">
                      <a:solidFill>
                        <a:srgbClr val="4A4383"/>
                      </a:solidFill>
                      <a:latin typeface="Arial" panose="020B0604020202020204" pitchFamily="34" charset="0"/>
                      <a:cs typeface="Arial" panose="020B0604020202020204" pitchFamily="34" charset="0"/>
                    </a:defRPr>
                  </a:lvl1pPr>
                </a:lstStyle>
                <a:p>
                  <a:r>
                    <a:rPr lang="en-GB" dirty="0"/>
                    <a:t>Born between</a:t>
                  </a:r>
                </a:p>
              </p:txBody>
            </p:sp>
            <p:sp>
              <p:nvSpPr>
                <p:cNvPr id="34" name="TextBox 33">
                  <a:extLst>
                    <a:ext uri="{FF2B5EF4-FFF2-40B4-BE49-F238E27FC236}">
                      <a16:creationId xmlns:a16="http://schemas.microsoft.com/office/drawing/2014/main" id="{EA1578B6-B305-4284-95B9-F945A2E672B5}"/>
                    </a:ext>
                  </a:extLst>
                </p:cNvPr>
                <p:cNvSpPr txBox="1"/>
                <p:nvPr/>
              </p:nvSpPr>
              <p:spPr>
                <a:xfrm>
                  <a:off x="647186" y="4113414"/>
                  <a:ext cx="1353648" cy="340732"/>
                </a:xfrm>
                <a:prstGeom prst="rect">
                  <a:avLst/>
                </a:prstGeom>
                <a:noFill/>
              </p:spPr>
              <p:txBody>
                <a:bodyPr wrap="square" rtlCol="0">
                  <a:spAutoFit/>
                </a:bodyPr>
                <a:lstStyle/>
                <a:p>
                  <a:pPr algn="ctr"/>
                  <a:r>
                    <a:rPr lang="en-GB" sz="1400" dirty="0">
                      <a:solidFill>
                        <a:srgbClr val="4A4383"/>
                      </a:solidFill>
                      <a:latin typeface="Arial" panose="020B0604020202020204" pitchFamily="34" charset="0"/>
                      <a:cs typeface="Arial" panose="020B0604020202020204" pitchFamily="34" charset="0"/>
                    </a:rPr>
                    <a:t>6 March 1961</a:t>
                  </a:r>
                </a:p>
                <a:p>
                  <a:pPr algn="ctr"/>
                  <a:r>
                    <a:rPr lang="en-GB" sz="1400" dirty="0">
                      <a:solidFill>
                        <a:srgbClr val="4A4383"/>
                      </a:solidFill>
                      <a:latin typeface="Arial" panose="020B0604020202020204" pitchFamily="34" charset="0"/>
                      <a:cs typeface="Arial" panose="020B0604020202020204" pitchFamily="34" charset="0"/>
                    </a:rPr>
                    <a:t>5 April 1978</a:t>
                  </a:r>
                </a:p>
              </p:txBody>
            </p:sp>
          </p:grpSp>
        </p:grpSp>
        <p:sp>
          <p:nvSpPr>
            <p:cNvPr id="26" name="TextBox 25">
              <a:extLst>
                <a:ext uri="{FF2B5EF4-FFF2-40B4-BE49-F238E27FC236}">
                  <a16:creationId xmlns:a16="http://schemas.microsoft.com/office/drawing/2014/main" id="{37D3A644-8894-4A5A-8993-C45CED9DFA32}"/>
                </a:ext>
              </a:extLst>
            </p:cNvPr>
            <p:cNvSpPr txBox="1"/>
            <p:nvPr/>
          </p:nvSpPr>
          <p:spPr>
            <a:xfrm>
              <a:off x="7872496" y="4797785"/>
              <a:ext cx="589234" cy="461665"/>
            </a:xfrm>
            <a:prstGeom prst="rect">
              <a:avLst/>
            </a:prstGeom>
            <a:noFill/>
          </p:spPr>
          <p:txBody>
            <a:bodyPr wrap="square" rtlCol="0">
              <a:spAutoFit/>
            </a:bodyPr>
            <a:lstStyle/>
            <a:p>
              <a:r>
                <a:rPr lang="en-GB" sz="2400" b="1" dirty="0">
                  <a:solidFill>
                    <a:srgbClr val="7DC202"/>
                  </a:solidFill>
                  <a:latin typeface="Arial" panose="020B0604020202020204" pitchFamily="34" charset="0"/>
                  <a:cs typeface="Arial" panose="020B0604020202020204" pitchFamily="34" charset="0"/>
                </a:rPr>
                <a:t>68</a:t>
              </a:r>
              <a:endParaRPr lang="en-GB" sz="1400" b="1" dirty="0">
                <a:solidFill>
                  <a:srgbClr val="7DC202"/>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C4D06623-E00A-49A0-8B23-E99E89D4EF04}"/>
                </a:ext>
              </a:extLst>
            </p:cNvPr>
            <p:cNvSpPr/>
            <p:nvPr/>
          </p:nvSpPr>
          <p:spPr>
            <a:xfrm>
              <a:off x="4304763" y="3310095"/>
              <a:ext cx="144000" cy="144000"/>
            </a:xfrm>
            <a:prstGeom prst="ellipse">
              <a:avLst/>
            </a:prstGeom>
            <a:solidFill>
              <a:srgbClr val="7A2A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92149"/>
                </a:solidFill>
                <a:effectLst/>
                <a:uLnTx/>
                <a:uFillTx/>
                <a:latin typeface="Arial"/>
                <a:ea typeface="+mn-ea"/>
                <a:cs typeface="+mn-cs"/>
              </a:endParaRPr>
            </a:p>
          </p:txBody>
        </p:sp>
        <p:sp>
          <p:nvSpPr>
            <p:cNvPr id="28" name="Oval 27">
              <a:extLst>
                <a:ext uri="{FF2B5EF4-FFF2-40B4-BE49-F238E27FC236}">
                  <a16:creationId xmlns:a16="http://schemas.microsoft.com/office/drawing/2014/main" id="{CD533927-3749-41A6-8E76-358E71D680B9}"/>
                </a:ext>
              </a:extLst>
            </p:cNvPr>
            <p:cNvSpPr/>
            <p:nvPr/>
          </p:nvSpPr>
          <p:spPr>
            <a:xfrm rot="10800000">
              <a:off x="2766077" y="3295158"/>
              <a:ext cx="144000" cy="144000"/>
            </a:xfrm>
            <a:prstGeom prst="ellipse">
              <a:avLst/>
            </a:prstGeom>
            <a:solidFill>
              <a:srgbClr val="00A5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7DC202"/>
                </a:solidFill>
                <a:effectLst/>
                <a:uLnTx/>
                <a:uFillTx/>
                <a:latin typeface="Arial"/>
                <a:ea typeface="+mn-ea"/>
                <a:cs typeface="+mn-cs"/>
              </a:endParaRPr>
            </a:p>
          </p:txBody>
        </p:sp>
        <p:sp>
          <p:nvSpPr>
            <p:cNvPr id="29" name="Oval 28">
              <a:extLst>
                <a:ext uri="{FF2B5EF4-FFF2-40B4-BE49-F238E27FC236}">
                  <a16:creationId xmlns:a16="http://schemas.microsoft.com/office/drawing/2014/main" id="{0494D0AE-127E-4EA4-9403-56430C9046F6}"/>
                </a:ext>
              </a:extLst>
            </p:cNvPr>
            <p:cNvSpPr/>
            <p:nvPr/>
          </p:nvSpPr>
          <p:spPr>
            <a:xfrm rot="10800000">
              <a:off x="5915335" y="3295158"/>
              <a:ext cx="144000" cy="144000"/>
            </a:xfrm>
            <a:prstGeom prst="ellipse">
              <a:avLst/>
            </a:prstGeom>
            <a:solidFill>
              <a:srgbClr val="0505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92149"/>
                </a:solidFill>
                <a:effectLst/>
                <a:uLnTx/>
                <a:uFillTx/>
                <a:latin typeface="Arial"/>
                <a:ea typeface="+mn-ea"/>
                <a:cs typeface="+mn-cs"/>
              </a:endParaRPr>
            </a:p>
          </p:txBody>
        </p:sp>
      </p:grpSp>
    </p:spTree>
    <p:extLst>
      <p:ext uri="{BB962C8B-B14F-4D97-AF65-F5344CB8AC3E}">
        <p14:creationId xmlns:p14="http://schemas.microsoft.com/office/powerpoint/2010/main" val="19609733"/>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49FE8FD48AA942ACE50891071D71B7" ma:contentTypeVersion="11" ma:contentTypeDescription="Create a new document." ma:contentTypeScope="" ma:versionID="1c2c055196e4b51c84e96f90439c6bb7">
  <xsd:schema xmlns:xsd="http://www.w3.org/2001/XMLSchema" xmlns:xs="http://www.w3.org/2001/XMLSchema" xmlns:p="http://schemas.microsoft.com/office/2006/metadata/properties" xmlns:ns3="cd3c1d1f-d4d7-4af7-9c1b-2948f3b4c7f4" xmlns:ns4="55884a18-5dd8-4dbd-b7db-e1069e0849a0" targetNamespace="http://schemas.microsoft.com/office/2006/metadata/properties" ma:root="true" ma:fieldsID="6d0d1dfdad18f4a4c7cc319843b15afc" ns3:_="" ns4:_="">
    <xsd:import namespace="cd3c1d1f-d4d7-4af7-9c1b-2948f3b4c7f4"/>
    <xsd:import namespace="55884a18-5dd8-4dbd-b7db-e1069e0849a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3c1d1f-d4d7-4af7-9c1b-2948f3b4c7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884a18-5dd8-4dbd-b7db-e1069e0849a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AB3668-4120-4212-884F-148351352A2C}">
  <ds:schemaRefs>
    <ds:schemaRef ds:uri="http://schemas.microsoft.com/sharepoint/v3/contenttype/forms"/>
  </ds:schemaRefs>
</ds:datastoreItem>
</file>

<file path=customXml/itemProps2.xml><?xml version="1.0" encoding="utf-8"?>
<ds:datastoreItem xmlns:ds="http://schemas.openxmlformats.org/officeDocument/2006/customXml" ds:itemID="{1327E6F3-D583-4748-BE8A-68B1196321D6}">
  <ds:schemaRefs>
    <ds:schemaRef ds:uri="http://schemas.microsoft.com/office/2006/documentManagement/types"/>
    <ds:schemaRef ds:uri="http://schemas.microsoft.com/office/infopath/2007/PartnerControls"/>
    <ds:schemaRef ds:uri="cd3c1d1f-d4d7-4af7-9c1b-2948f3b4c7f4"/>
    <ds:schemaRef ds:uri="http://purl.org/dc/elements/1.1/"/>
    <ds:schemaRef ds:uri="http://schemas.microsoft.com/office/2006/metadata/properties"/>
    <ds:schemaRef ds:uri="http://purl.org/dc/terms/"/>
    <ds:schemaRef ds:uri="http://schemas.openxmlformats.org/package/2006/metadata/core-properties"/>
    <ds:schemaRef ds:uri="55884a18-5dd8-4dbd-b7db-e1069e0849a0"/>
    <ds:schemaRef ds:uri="http://www.w3.org/XML/1998/namespace"/>
    <ds:schemaRef ds:uri="http://purl.org/dc/dcmitype/"/>
  </ds:schemaRefs>
</ds:datastoreItem>
</file>

<file path=customXml/itemProps3.xml><?xml version="1.0" encoding="utf-8"?>
<ds:datastoreItem xmlns:ds="http://schemas.openxmlformats.org/officeDocument/2006/customXml" ds:itemID="{2B43D182-4001-4BBE-9938-52AE379634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3c1d1f-d4d7-4af7-9c1b-2948f3b4c7f4"/>
    <ds:schemaRef ds:uri="55884a18-5dd8-4dbd-b7db-e1069e0849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2067</TotalTime>
  <Words>2300</Words>
  <Application>Microsoft Office PowerPoint</Application>
  <PresentationFormat>On-screen Show (4:3)</PresentationFormat>
  <Paragraphs>341</Paragraphs>
  <Slides>35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Futura Medium</vt:lpstr>
      <vt:lpstr>Georgia</vt:lpstr>
      <vt:lpstr>Wingdings</vt:lpstr>
      <vt:lpstr>Office Theme</vt:lpstr>
      <vt:lpstr>PowerPoint Presentation</vt:lpstr>
      <vt:lpstr>PowerPoint Presentation</vt:lpstr>
      <vt:lpstr>Aims of today’s session</vt:lpstr>
      <vt:lpstr>What we will cover</vt:lpstr>
      <vt:lpstr>‘Breaking the Code’ – some of the terminology</vt:lpstr>
      <vt:lpstr>PowerPoint Presentation</vt:lpstr>
      <vt:lpstr>Sources of ‘retirement income’ </vt:lpstr>
      <vt:lpstr>PowerPoint Presentation</vt:lpstr>
      <vt:lpstr>State Pension ages are changing</vt:lpstr>
      <vt:lpstr>State Pension</vt:lpstr>
      <vt:lpstr>PowerPoint Presentation</vt:lpstr>
      <vt:lpstr>What is changing in January 2020?</vt:lpstr>
      <vt:lpstr>UBPAS pre-February 2017 benefits</vt:lpstr>
      <vt:lpstr>February 2017 to 31 December 2019 benefits</vt:lpstr>
      <vt:lpstr>Considering a transfer away from UBPAS?</vt:lpstr>
      <vt:lpstr>Transferring out  UBPAS…….be suspicious!!</vt:lpstr>
      <vt:lpstr>Death benefits</vt:lpstr>
      <vt:lpstr>Long-term incapacity benefits</vt:lpstr>
      <vt:lpstr>PowerPoint Presentation</vt:lpstr>
      <vt:lpstr>Joining the UBGPP</vt:lpstr>
      <vt:lpstr>Selecting your UBGPP contribution rate</vt:lpstr>
      <vt:lpstr>Contribution rates to the UBGPP</vt:lpstr>
      <vt:lpstr>PowerPoint Presentation</vt:lpstr>
      <vt:lpstr>Building up savings in the UBGPP</vt:lpstr>
      <vt:lpstr>What does the UBGPP with L&amp;G look like?</vt:lpstr>
      <vt:lpstr>L&amp;G online tools</vt:lpstr>
      <vt:lpstr>PowerPoint Presentation</vt:lpstr>
      <vt:lpstr>Taking your UBGPP benefits</vt:lpstr>
      <vt:lpstr>When will you take your UBGPP benefits?</vt:lpstr>
      <vt:lpstr>Taking your UBGPP savings: ‘cashing out’</vt:lpstr>
      <vt:lpstr>Taking your UBGPP savings: ‘drawdown’</vt:lpstr>
      <vt:lpstr>Taking your UBGPP savings: taking your lump sum in phases</vt:lpstr>
      <vt:lpstr>Taking your UBGPP savings: pension income</vt:lpstr>
      <vt:lpstr>Useful contacts</vt:lpstr>
      <vt:lpstr>Use of our work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Grogan (LCP)</dc:creator>
  <cp:lastModifiedBy>Amanda Edgell</cp:lastModifiedBy>
  <cp:revision>141</cp:revision>
  <dcterms:created xsi:type="dcterms:W3CDTF">2019-05-02T10:30:06Z</dcterms:created>
  <dcterms:modified xsi:type="dcterms:W3CDTF">2019-10-16T15:17:43Z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0x0101008049FE8FD48AA942ACE50891071D71B7</vt:lpwstr>
  </property>
</Properties>
</file>