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72" r:id="rId4"/>
    <p:sldId id="273" r:id="rId5"/>
    <p:sldId id="274" r:id="rId6"/>
    <p:sldId id="275" r:id="rId7"/>
    <p:sldId id="276" r:id="rId8"/>
    <p:sldId id="277" r:id="rId9"/>
    <p:sldId id="278" r:id="rId10"/>
    <p:sldId id="279" r:id="rId11"/>
    <p:sldId id="280" r:id="rId12"/>
    <p:sldId id="281" r:id="rId13"/>
    <p:sldId id="283" r:id="rId14"/>
    <p:sldId id="28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26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E47B13-EDAC-DE45-9895-30E9EB35E353}"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47B13-EDAC-DE45-9895-30E9EB35E353}"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47B13-EDAC-DE45-9895-30E9EB35E353}"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47B13-EDAC-DE45-9895-30E9EB35E353}"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E47B13-EDAC-DE45-9895-30E9EB35E353}"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E47B13-EDAC-DE45-9895-30E9EB35E353}" type="datetimeFigureOut">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E47B13-EDAC-DE45-9895-30E9EB35E353}" type="datetimeFigureOut">
              <a:rPr lang="en-US" smtClean="0"/>
              <a:pPr/>
              <a:t>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E47B13-EDAC-DE45-9895-30E9EB35E353}" type="datetimeFigureOut">
              <a:rPr lang="en-US" smtClean="0"/>
              <a:pPr/>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47B13-EDAC-DE45-9895-30E9EB35E353}" type="datetimeFigureOut">
              <a:rPr lang="en-US" smtClean="0"/>
              <a:pPr/>
              <a:t>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47B13-EDAC-DE45-9895-30E9EB35E353}" type="datetimeFigureOut">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47B13-EDAC-DE45-9895-30E9EB35E353}" type="datetimeFigureOut">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A2670-58B8-CB4D-94A3-4870EA69F6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47B13-EDAC-DE45-9895-30E9EB35E353}" type="datetimeFigureOut">
              <a:rPr lang="en-US" smtClean="0"/>
              <a:pPr/>
              <a:t>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A2670-58B8-CB4D-94A3-4870EA69F6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t.ly/takingpar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publicspirit.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CG Title Graphic.gif"/>
          <p:cNvPicPr>
            <a:picLocks noChangeAspect="1"/>
          </p:cNvPicPr>
          <p:nvPr/>
        </p:nvPicPr>
        <p:blipFill>
          <a:blip r:embed="rId2">
            <a:clrChange>
              <a:clrFrom>
                <a:srgbClr val="FEFEFE"/>
              </a:clrFrom>
              <a:clrTo>
                <a:srgbClr val="FEFEFE">
                  <a:alpha val="0"/>
                </a:srgbClr>
              </a:clrTo>
            </a:clrChange>
          </a:blip>
          <a:stretch>
            <a:fillRect/>
          </a:stretch>
        </p:blipFill>
        <p:spPr>
          <a:xfrm>
            <a:off x="1311128" y="683966"/>
            <a:ext cx="6521745" cy="2420160"/>
          </a:xfrm>
          <a:prstGeom prst="rect">
            <a:avLst/>
          </a:prstGeom>
        </p:spPr>
      </p:pic>
      <p:pic>
        <p:nvPicPr>
          <p:cNvPr id="7" name="Picture 6" descr="MPCG Authors Graphic.gif"/>
          <p:cNvPicPr>
            <a:picLocks noChangeAspect="1"/>
          </p:cNvPicPr>
          <p:nvPr/>
        </p:nvPicPr>
        <p:blipFill>
          <a:blip r:embed="rId3">
            <a:clrChange>
              <a:clrFrom>
                <a:srgbClr val="FEFEFE"/>
              </a:clrFrom>
              <a:clrTo>
                <a:srgbClr val="FEFEFE">
                  <a:alpha val="0"/>
                </a:srgbClr>
              </a:clrTo>
            </a:clrChange>
          </a:blip>
          <a:stretch>
            <a:fillRect/>
          </a:stretch>
        </p:blipFill>
        <p:spPr>
          <a:xfrm>
            <a:off x="-256878" y="3266464"/>
            <a:ext cx="9640908" cy="3468049"/>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2179616"/>
          </a:xfrm>
        </p:spPr>
        <p:txBody>
          <a:bodyPr>
            <a:normAutofit fontScale="90000"/>
          </a:bodyPr>
          <a:lstStyle/>
          <a:p>
            <a:pPr algn="l"/>
            <a:r>
              <a:rPr lang="en-US" b="1" dirty="0" smtClean="0"/>
              <a:t>Despite narratives on the ‘death of multiculturalism’ recognition of group differences endure locally</a:t>
            </a:r>
            <a:endParaRPr lang="en-US" b="1" dirty="0"/>
          </a:p>
        </p:txBody>
      </p:sp>
      <p:sp>
        <p:nvSpPr>
          <p:cNvPr id="3" name="Content Placeholder 2"/>
          <p:cNvSpPr>
            <a:spLocks noGrp="1"/>
          </p:cNvSpPr>
          <p:nvPr>
            <p:ph idx="1"/>
          </p:nvPr>
        </p:nvSpPr>
        <p:spPr>
          <a:xfrm>
            <a:off x="457200" y="2579915"/>
            <a:ext cx="8229600" cy="4194288"/>
          </a:xfrm>
        </p:spPr>
        <p:txBody>
          <a:bodyPr>
            <a:normAutofit/>
          </a:bodyPr>
          <a:lstStyle/>
          <a:p>
            <a:r>
              <a:rPr lang="en-US" dirty="0" smtClean="0"/>
              <a:t>New </a:t>
            </a:r>
            <a:r>
              <a:rPr lang="en-US" dirty="0" err="1" smtClean="0"/>
              <a:t>Labour</a:t>
            </a:r>
            <a:r>
              <a:rPr lang="en-US" dirty="0" smtClean="0"/>
              <a:t> and the coalition both engaged in anti-</a:t>
            </a:r>
            <a:r>
              <a:rPr lang="en-US" dirty="0" err="1" smtClean="0"/>
              <a:t>multiculturalist</a:t>
            </a:r>
            <a:r>
              <a:rPr lang="en-US" dirty="0" smtClean="0"/>
              <a:t> rhetoric at times</a:t>
            </a:r>
          </a:p>
          <a:p>
            <a:r>
              <a:rPr lang="en-US" dirty="0" smtClean="0"/>
              <a:t>Yet, new possibilities are developing for multiculturalism (in ad hoc, uneven ways):</a:t>
            </a:r>
          </a:p>
          <a:p>
            <a:pPr lvl="1"/>
            <a:r>
              <a:rPr lang="en-US" dirty="0" smtClean="0"/>
              <a:t>1/4 of </a:t>
            </a:r>
            <a:r>
              <a:rPr lang="en-US" smtClean="0"/>
              <a:t>new academies </a:t>
            </a:r>
            <a:r>
              <a:rPr lang="en-US" dirty="0" smtClean="0"/>
              <a:t>are faith schools</a:t>
            </a:r>
          </a:p>
          <a:p>
            <a:pPr lvl="1"/>
            <a:r>
              <a:rPr lang="en-US" dirty="0" smtClean="0"/>
              <a:t>New, sophisticated approaches to multicultural citizenship (e.g., Tower Hamlets Fairness Commission; An-</a:t>
            </a:r>
            <a:r>
              <a:rPr lang="en-US" dirty="0" err="1" smtClean="0"/>
              <a:t>Nisa</a:t>
            </a:r>
            <a:r>
              <a:rPr lang="en-US" dirty="0" smtClean="0"/>
              <a:t>/</a:t>
            </a:r>
            <a:r>
              <a:rPr lang="en-US" dirty="0" err="1" smtClean="0"/>
              <a:t>RMW</a:t>
            </a:r>
            <a:r>
              <a:rPr lang="en-US" dirty="0" smtClean="0"/>
              <a:t> </a:t>
            </a:r>
            <a:r>
              <a:rPr lang="en-US" dirty="0" err="1" smtClean="0"/>
              <a:t>Khidmah</a:t>
            </a:r>
            <a:r>
              <a:rPr lang="en-US" dirty="0" smtClean="0"/>
              <a:t> project)</a:t>
            </a:r>
          </a:p>
        </p:txBody>
      </p:sp>
      <p:sp>
        <p:nvSpPr>
          <p:cNvPr id="4" name="TextBox 3"/>
          <p:cNvSpPr txBox="1"/>
          <p:nvPr/>
        </p:nvSpPr>
        <p:spPr>
          <a:xfrm>
            <a:off x="285421" y="274638"/>
            <a:ext cx="1284370" cy="1446550"/>
          </a:xfrm>
          <a:prstGeom prst="rect">
            <a:avLst/>
          </a:prstGeom>
          <a:solidFill>
            <a:schemeClr val="accent1"/>
          </a:solidFill>
        </p:spPr>
        <p:txBody>
          <a:bodyPr wrap="square" rtlCol="0">
            <a:spAutoFit/>
          </a:bodyPr>
          <a:lstStyle/>
          <a:p>
            <a:r>
              <a:rPr lang="en-US" sz="8800" i="1" dirty="0" smtClean="0">
                <a:noFill/>
                <a:latin typeface="Cambria"/>
                <a:cs typeface="Cambria"/>
              </a:rPr>
              <a:t> </a:t>
            </a:r>
            <a:r>
              <a:rPr lang="en-US" sz="8800" i="1" dirty="0" smtClean="0">
                <a:solidFill>
                  <a:schemeClr val="bg1"/>
                </a:solidFill>
                <a:latin typeface="Cambria"/>
                <a:cs typeface="Cambria"/>
              </a:rPr>
              <a:t>8</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2179616"/>
          </a:xfrm>
        </p:spPr>
        <p:txBody>
          <a:bodyPr>
            <a:normAutofit fontScale="90000"/>
          </a:bodyPr>
          <a:lstStyle/>
          <a:p>
            <a:pPr algn="l"/>
            <a:r>
              <a:rPr lang="en-US" b="1" dirty="0" smtClean="0"/>
              <a:t>Muslims are not outliers but allies with other faith actors in supporting a religious presence in governance and public life</a:t>
            </a:r>
            <a:endParaRPr lang="en-US" b="1" dirty="0"/>
          </a:p>
        </p:txBody>
      </p:sp>
      <p:sp>
        <p:nvSpPr>
          <p:cNvPr id="3" name="Content Placeholder 2"/>
          <p:cNvSpPr>
            <a:spLocks noGrp="1"/>
          </p:cNvSpPr>
          <p:nvPr>
            <p:ph idx="1"/>
          </p:nvPr>
        </p:nvSpPr>
        <p:spPr>
          <a:xfrm>
            <a:off x="457200" y="2665946"/>
            <a:ext cx="8229600" cy="4192054"/>
          </a:xfrm>
        </p:spPr>
        <p:txBody>
          <a:bodyPr>
            <a:normAutofit/>
          </a:bodyPr>
          <a:lstStyle/>
          <a:p>
            <a:r>
              <a:rPr lang="en-US" dirty="0" smtClean="0"/>
              <a:t>Coalition supports role of religion in public life, albeit with Christian centrality </a:t>
            </a:r>
          </a:p>
          <a:p>
            <a:pPr lvl="1"/>
            <a:r>
              <a:rPr lang="en-US" dirty="0" smtClean="0"/>
              <a:t>e.g. Near </a:t>
            </a:r>
            <a:r>
              <a:rPr lang="en-US" dirty="0" err="1" smtClean="0"/>
              <a:t>Neighbours</a:t>
            </a:r>
            <a:endParaRPr lang="en-US" dirty="0" smtClean="0"/>
          </a:p>
          <a:p>
            <a:r>
              <a:rPr lang="en-US" dirty="0" smtClean="0"/>
              <a:t>Role of the </a:t>
            </a:r>
            <a:r>
              <a:rPr lang="en-US" dirty="0" err="1" smtClean="0"/>
              <a:t>CofE</a:t>
            </a:r>
            <a:r>
              <a:rPr lang="en-US" dirty="0" smtClean="0"/>
              <a:t> in administering </a:t>
            </a:r>
            <a:r>
              <a:rPr lang="en-US" dirty="0" err="1" smtClean="0"/>
              <a:t>NN</a:t>
            </a:r>
            <a:r>
              <a:rPr lang="en-US" dirty="0" smtClean="0"/>
              <a:t> is welcomed by many Muslim actors</a:t>
            </a:r>
          </a:p>
          <a:p>
            <a:r>
              <a:rPr lang="en-US" dirty="0" smtClean="0"/>
              <a:t>Muslim participation in </a:t>
            </a:r>
            <a:r>
              <a:rPr lang="en-US" dirty="0" err="1" smtClean="0"/>
              <a:t>NN</a:t>
            </a:r>
            <a:r>
              <a:rPr lang="en-US" dirty="0" smtClean="0"/>
              <a:t> is high</a:t>
            </a:r>
          </a:p>
          <a:p>
            <a:r>
              <a:rPr lang="en-US" dirty="0" smtClean="0"/>
              <a:t>Support for </a:t>
            </a:r>
            <a:r>
              <a:rPr lang="en-US" dirty="0" err="1" smtClean="0"/>
              <a:t>CofE’s</a:t>
            </a:r>
            <a:r>
              <a:rPr lang="en-US" dirty="0" smtClean="0"/>
              <a:t> role by many Muslims </a:t>
            </a:r>
          </a:p>
        </p:txBody>
      </p:sp>
      <p:sp>
        <p:nvSpPr>
          <p:cNvPr id="4" name="TextBox 3"/>
          <p:cNvSpPr txBox="1"/>
          <p:nvPr/>
        </p:nvSpPr>
        <p:spPr>
          <a:xfrm>
            <a:off x="285421" y="274638"/>
            <a:ext cx="1284370" cy="1446550"/>
          </a:xfrm>
          <a:prstGeom prst="rect">
            <a:avLst/>
          </a:prstGeom>
          <a:solidFill>
            <a:schemeClr val="accent1"/>
          </a:solidFill>
        </p:spPr>
        <p:txBody>
          <a:bodyPr wrap="square" rtlCol="0">
            <a:spAutoFit/>
          </a:bodyPr>
          <a:lstStyle/>
          <a:p>
            <a:r>
              <a:rPr lang="en-US" sz="8800" i="1" dirty="0" smtClean="0">
                <a:noFill/>
                <a:latin typeface="Cambria"/>
                <a:cs typeface="Cambria"/>
              </a:rPr>
              <a:t> </a:t>
            </a:r>
            <a:r>
              <a:rPr lang="en-US" sz="8800" i="1" dirty="0" smtClean="0">
                <a:solidFill>
                  <a:schemeClr val="bg1"/>
                </a:solidFill>
                <a:latin typeface="Cambria"/>
                <a:cs typeface="Cambria"/>
              </a:rPr>
              <a:t>9</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2179616"/>
          </a:xfrm>
        </p:spPr>
        <p:txBody>
          <a:bodyPr>
            <a:normAutofit fontScale="90000"/>
          </a:bodyPr>
          <a:lstStyle/>
          <a:p>
            <a:pPr algn="l"/>
            <a:r>
              <a:rPr lang="en-US" b="1" dirty="0" smtClean="0"/>
              <a:t>There is substantial variation at local level in state engagement with Muslims and implementation of key policies</a:t>
            </a:r>
            <a:endParaRPr lang="en-US" b="1" dirty="0"/>
          </a:p>
        </p:txBody>
      </p:sp>
      <p:sp>
        <p:nvSpPr>
          <p:cNvPr id="3" name="Content Placeholder 2"/>
          <p:cNvSpPr>
            <a:spLocks noGrp="1"/>
          </p:cNvSpPr>
          <p:nvPr>
            <p:ph idx="1"/>
          </p:nvPr>
        </p:nvSpPr>
        <p:spPr>
          <a:xfrm>
            <a:off x="457200" y="2665946"/>
            <a:ext cx="8229600" cy="4192054"/>
          </a:xfrm>
        </p:spPr>
        <p:txBody>
          <a:bodyPr>
            <a:normAutofit/>
          </a:bodyPr>
          <a:lstStyle/>
          <a:p>
            <a:r>
              <a:rPr lang="en-US" dirty="0" smtClean="0"/>
              <a:t>E.g. implementation of Prevent varies</a:t>
            </a:r>
          </a:p>
          <a:p>
            <a:pPr lvl="1"/>
            <a:r>
              <a:rPr lang="en-US" dirty="0"/>
              <a:t>In Leicester, </a:t>
            </a:r>
            <a:r>
              <a:rPr lang="en-US" dirty="0" smtClean="0"/>
              <a:t>has a strong interfaith character</a:t>
            </a:r>
            <a:endParaRPr lang="en-US" dirty="0"/>
          </a:p>
          <a:p>
            <a:pPr lvl="1"/>
            <a:r>
              <a:rPr lang="en-US" dirty="0"/>
              <a:t>In Tower Hamlets,</a:t>
            </a:r>
            <a:r>
              <a:rPr lang="en-US" dirty="0" smtClean="0"/>
              <a:t> bottom-up community </a:t>
            </a:r>
            <a:r>
              <a:rPr lang="en-US" dirty="0" err="1" smtClean="0"/>
              <a:t>engagt</a:t>
            </a:r>
            <a:endParaRPr lang="en-US" dirty="0" smtClean="0"/>
          </a:p>
          <a:p>
            <a:pPr lvl="1"/>
            <a:r>
              <a:rPr lang="en-US" dirty="0" smtClean="0"/>
              <a:t>Birmingham </a:t>
            </a:r>
            <a:r>
              <a:rPr lang="en-US" dirty="0"/>
              <a:t>has been </a:t>
            </a:r>
            <a:r>
              <a:rPr lang="en-US" dirty="0" smtClean="0"/>
              <a:t>more security-led</a:t>
            </a:r>
          </a:p>
          <a:p>
            <a:r>
              <a:rPr lang="en-US" dirty="0" smtClean="0"/>
              <a:t>This has implications for the intended separation of Prevent and ‘integration’</a:t>
            </a:r>
          </a:p>
          <a:p>
            <a:pPr lvl="1"/>
            <a:endParaRPr lang="en-US" dirty="0" smtClean="0"/>
          </a:p>
        </p:txBody>
      </p:sp>
      <p:sp>
        <p:nvSpPr>
          <p:cNvPr id="4" name="TextBox 3"/>
          <p:cNvSpPr txBox="1"/>
          <p:nvPr/>
        </p:nvSpPr>
        <p:spPr>
          <a:xfrm>
            <a:off x="285421" y="274638"/>
            <a:ext cx="1384260" cy="1446550"/>
          </a:xfrm>
          <a:prstGeom prst="rect">
            <a:avLst/>
          </a:prstGeom>
          <a:solidFill>
            <a:schemeClr val="accent1"/>
          </a:solidFill>
        </p:spPr>
        <p:txBody>
          <a:bodyPr wrap="square" rtlCol="0">
            <a:spAutoFit/>
          </a:bodyPr>
          <a:lstStyle/>
          <a:p>
            <a:r>
              <a:rPr lang="en-US" sz="8800" i="1" dirty="0" smtClean="0">
                <a:solidFill>
                  <a:schemeClr val="bg1"/>
                </a:solidFill>
                <a:latin typeface="Cambria"/>
                <a:cs typeface="Cambria"/>
              </a:rPr>
              <a:t>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1765818"/>
          </a:xfrm>
        </p:spPr>
        <p:txBody>
          <a:bodyPr>
            <a:normAutofit/>
          </a:bodyPr>
          <a:lstStyle/>
          <a:p>
            <a:pPr algn="l"/>
            <a:r>
              <a:rPr lang="en-US" b="1" dirty="0" smtClean="0"/>
              <a:t>Conclusion: </a:t>
            </a:r>
            <a:br>
              <a:rPr lang="en-US" b="1" dirty="0" smtClean="0"/>
            </a:br>
            <a:r>
              <a:rPr lang="en-US" b="1" i="1" dirty="0" smtClean="0"/>
              <a:t>What does the future hold?</a:t>
            </a:r>
            <a:endParaRPr lang="en-US" b="1" i="1" dirty="0"/>
          </a:p>
        </p:txBody>
      </p:sp>
      <p:sp>
        <p:nvSpPr>
          <p:cNvPr id="3" name="Content Placeholder 2"/>
          <p:cNvSpPr>
            <a:spLocks noGrp="1"/>
          </p:cNvSpPr>
          <p:nvPr>
            <p:ph idx="1"/>
          </p:nvPr>
        </p:nvSpPr>
        <p:spPr>
          <a:xfrm>
            <a:off x="457200" y="2028735"/>
            <a:ext cx="8229600" cy="4564650"/>
          </a:xfrm>
        </p:spPr>
        <p:txBody>
          <a:bodyPr>
            <a:normAutofit/>
          </a:bodyPr>
          <a:lstStyle/>
          <a:p>
            <a:pPr marL="342900" lvl="1" indent="-342900">
              <a:buFont typeface="Arial"/>
              <a:buChar char="•"/>
            </a:pPr>
            <a:r>
              <a:rPr lang="en-GB" dirty="0" smtClean="0"/>
              <a:t>“We were so focused on legislation and winning the battles on legislation, in some ways, we lost sight of the war which was sort of building the narrative that comes with the legislation.” </a:t>
            </a:r>
            <a:r>
              <a:rPr lang="en-GB" i="1" dirty="0" smtClean="0"/>
              <a:t>– </a:t>
            </a:r>
            <a:r>
              <a:rPr lang="en-GB" sz="2400" i="1" dirty="0" smtClean="0"/>
              <a:t>Mohammed Abdul Aziz</a:t>
            </a:r>
          </a:p>
          <a:p>
            <a:r>
              <a:rPr lang="en-GB" dirty="0" smtClean="0"/>
              <a:t>Policy gains have been achieved at the same time as the symbolic politics of public discourses on Muslims and multiculturalism have worsened</a:t>
            </a:r>
          </a:p>
          <a:p>
            <a:r>
              <a:rPr lang="en-GB" dirty="0" smtClean="0"/>
              <a:t>This will be an area of continuing struggle</a:t>
            </a:r>
            <a:r>
              <a:rPr lang="en-US" sz="2400" dirty="0" smtClean="0"/>
              <a:t> </a:t>
            </a:r>
          </a:p>
          <a:p>
            <a:endParaRPr lang="en-US" dirty="0"/>
          </a:p>
        </p:txBody>
      </p:sp>
      <p:sp>
        <p:nvSpPr>
          <p:cNvPr id="4" name="TextBox 3"/>
          <p:cNvSpPr txBox="1"/>
          <p:nvPr/>
        </p:nvSpPr>
        <p:spPr>
          <a:xfrm>
            <a:off x="285421" y="274638"/>
            <a:ext cx="1398532" cy="1384995"/>
          </a:xfrm>
          <a:prstGeom prst="rect">
            <a:avLst/>
          </a:prstGeom>
          <a:solidFill>
            <a:schemeClr val="accent1"/>
          </a:solidFill>
        </p:spPr>
        <p:txBody>
          <a:bodyPr wrap="square" rtlCol="0">
            <a:spAutoFit/>
          </a:bodyPr>
          <a:lstStyle/>
          <a:p>
            <a:endParaRPr lang="en-US" sz="2800" i="1" dirty="0" smtClean="0">
              <a:solidFill>
                <a:schemeClr val="bg1"/>
              </a:solidFill>
              <a:latin typeface="Cambria"/>
              <a:cs typeface="Cambria"/>
            </a:endParaRPr>
          </a:p>
          <a:p>
            <a:r>
              <a:rPr lang="en-US" sz="2800" i="1" dirty="0" smtClean="0">
                <a:solidFill>
                  <a:schemeClr val="bg1"/>
                </a:solidFill>
                <a:latin typeface="Cambria"/>
                <a:cs typeface="Cambria"/>
              </a:rPr>
              <a:t>Looking ahead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1765818"/>
          </a:xfrm>
        </p:spPr>
        <p:txBody>
          <a:bodyPr>
            <a:normAutofit/>
          </a:bodyPr>
          <a:lstStyle/>
          <a:p>
            <a:pPr algn="l"/>
            <a:r>
              <a:rPr lang="en-US" b="1" i="1" dirty="0" smtClean="0"/>
              <a:t>Continue the debates…</a:t>
            </a:r>
            <a:endParaRPr lang="en-US" b="1" i="1" dirty="0"/>
          </a:p>
        </p:txBody>
      </p:sp>
      <p:sp>
        <p:nvSpPr>
          <p:cNvPr id="4" name="TextBox 3"/>
          <p:cNvSpPr txBox="1"/>
          <p:nvPr/>
        </p:nvSpPr>
        <p:spPr>
          <a:xfrm>
            <a:off x="285421" y="274638"/>
            <a:ext cx="1398532" cy="1384995"/>
          </a:xfrm>
          <a:prstGeom prst="rect">
            <a:avLst/>
          </a:prstGeom>
          <a:solidFill>
            <a:schemeClr val="accent1"/>
          </a:solidFill>
        </p:spPr>
        <p:txBody>
          <a:bodyPr wrap="square" rtlCol="0">
            <a:spAutoFit/>
          </a:bodyPr>
          <a:lstStyle/>
          <a:p>
            <a:endParaRPr lang="en-US" sz="2800" i="1" dirty="0" smtClean="0">
              <a:solidFill>
                <a:schemeClr val="bg1"/>
              </a:solidFill>
              <a:latin typeface="Cambria"/>
              <a:cs typeface="Cambria"/>
            </a:endParaRPr>
          </a:p>
          <a:p>
            <a:r>
              <a:rPr lang="en-US" sz="2800" i="1" dirty="0" smtClean="0">
                <a:solidFill>
                  <a:schemeClr val="bg1"/>
                </a:solidFill>
                <a:latin typeface="Cambria"/>
                <a:cs typeface="Cambria"/>
              </a:rPr>
              <a:t>Looking ahead</a:t>
            </a:r>
            <a:endParaRPr lang="en-US" sz="2800" dirty="0">
              <a:solidFill>
                <a:schemeClr val="bg1"/>
              </a:solidFill>
            </a:endParaRP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541225" y="3739698"/>
            <a:ext cx="4085738" cy="833824"/>
          </a:xfrm>
          <a:prstGeom prst="rect">
            <a:avLst/>
          </a:prstGeom>
        </p:spPr>
      </p:pic>
      <p:sp>
        <p:nvSpPr>
          <p:cNvPr id="9" name="Content Placeholder 2"/>
          <p:cNvSpPr>
            <a:spLocks noGrp="1"/>
          </p:cNvSpPr>
          <p:nvPr>
            <p:ph idx="1"/>
          </p:nvPr>
        </p:nvSpPr>
        <p:spPr>
          <a:xfrm>
            <a:off x="457199" y="2040456"/>
            <a:ext cx="8229600" cy="4564650"/>
          </a:xfrm>
        </p:spPr>
        <p:txBody>
          <a:bodyPr>
            <a:normAutofit/>
          </a:bodyPr>
          <a:lstStyle/>
          <a:p>
            <a:pPr marL="342900" lvl="1" indent="-342900">
              <a:buNone/>
            </a:pPr>
            <a:r>
              <a:rPr lang="en-GB" b="1" dirty="0" smtClean="0"/>
              <a:t>Taking Part Report is now available online:</a:t>
            </a:r>
          </a:p>
          <a:p>
            <a:pPr marL="342900" lvl="1" indent="-342900">
              <a:buNone/>
            </a:pPr>
            <a:r>
              <a:rPr lang="en-GB" dirty="0" smtClean="0">
                <a:hlinkClick r:id="rId3"/>
              </a:rPr>
              <a:t>bit.ly/takingpart</a:t>
            </a:r>
            <a:r>
              <a:rPr lang="en-GB" dirty="0" smtClean="0"/>
              <a:t> </a:t>
            </a:r>
          </a:p>
          <a:p>
            <a:pPr marL="342900" lvl="1" indent="-342900">
              <a:buNone/>
            </a:pPr>
            <a:r>
              <a:rPr lang="en-US" dirty="0" smtClean="0"/>
              <a:t>_____________________________________________</a:t>
            </a:r>
          </a:p>
          <a:p>
            <a:pPr marL="342900" lvl="1" indent="-342900">
              <a:buNone/>
            </a:pPr>
            <a:endParaRPr lang="en-US" dirty="0" smtClean="0"/>
          </a:p>
          <a:p>
            <a:pPr marL="342900" lvl="1" indent="-342900">
              <a:buNone/>
            </a:pPr>
            <a:endParaRPr lang="en-US" dirty="0" smtClean="0"/>
          </a:p>
          <a:p>
            <a:pPr marL="342900" lvl="1" indent="-342900">
              <a:buNone/>
            </a:pPr>
            <a:r>
              <a:rPr lang="en-US" dirty="0" smtClean="0"/>
              <a:t>Public Spirit: ‘Spirited debate on faith and public policy’</a:t>
            </a:r>
          </a:p>
          <a:p>
            <a:pPr marL="342900" lvl="1" indent="-342900">
              <a:buNone/>
            </a:pPr>
            <a:r>
              <a:rPr lang="en-US" dirty="0" smtClean="0">
                <a:hlinkClick r:id="rId4"/>
              </a:rPr>
              <a:t>publicspirit.org.uk</a:t>
            </a:r>
            <a:endParaRPr lang="en-US" dirty="0" smtClean="0"/>
          </a:p>
          <a:p>
            <a:pPr marL="342900" lvl="1" indent="-342900">
              <a:buNone/>
            </a:pPr>
            <a:r>
              <a:rPr lang="en-US" b="1" dirty="0" smtClean="0"/>
              <a:t>Coming May 2013</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1765818"/>
          </a:xfrm>
        </p:spPr>
        <p:txBody>
          <a:bodyPr>
            <a:normAutofit/>
          </a:bodyPr>
          <a:lstStyle/>
          <a:p>
            <a:pPr algn="l"/>
            <a:r>
              <a:rPr lang="en-US" b="1" dirty="0" smtClean="0"/>
              <a:t>Muslim Participation in Contemporary Governance</a:t>
            </a:r>
            <a:endParaRPr lang="en-US" b="1" dirty="0"/>
          </a:p>
        </p:txBody>
      </p:sp>
      <p:sp>
        <p:nvSpPr>
          <p:cNvPr id="3" name="Content Placeholder 2"/>
          <p:cNvSpPr>
            <a:spLocks noGrp="1"/>
          </p:cNvSpPr>
          <p:nvPr>
            <p:ph idx="1"/>
          </p:nvPr>
        </p:nvSpPr>
        <p:spPr>
          <a:xfrm>
            <a:off x="457200" y="2040456"/>
            <a:ext cx="8229600" cy="4637399"/>
          </a:xfrm>
        </p:spPr>
        <p:txBody>
          <a:bodyPr>
            <a:normAutofit/>
          </a:bodyPr>
          <a:lstStyle/>
          <a:p>
            <a:pPr marL="514350" indent="-514350"/>
            <a:r>
              <a:rPr lang="en-US" sz="2800" dirty="0" smtClean="0"/>
              <a:t>Religion &amp; Society large project:                        </a:t>
            </a:r>
            <a:r>
              <a:rPr lang="en-US" sz="2800" i="1" dirty="0" smtClean="0"/>
              <a:t>Muslim Participation in Contemporary Governance </a:t>
            </a:r>
            <a:r>
              <a:rPr lang="en-US" sz="2800" dirty="0" smtClean="0"/>
              <a:t>(MPCG), based at the University of Bristol </a:t>
            </a:r>
          </a:p>
          <a:p>
            <a:pPr marL="514350" indent="-514350"/>
            <a:r>
              <a:rPr lang="en-US" sz="2800" dirty="0" smtClean="0"/>
              <a:t>Study of 1997-present, New </a:t>
            </a:r>
            <a:r>
              <a:rPr lang="en-US" sz="2800" dirty="0" err="1" smtClean="0"/>
              <a:t>Labour</a:t>
            </a:r>
            <a:r>
              <a:rPr lang="en-US" sz="2800" dirty="0" smtClean="0"/>
              <a:t> </a:t>
            </a:r>
            <a:r>
              <a:rPr lang="en-US" sz="2800" dirty="0" smtClean="0">
                <a:sym typeface="Wingdings"/>
              </a:rPr>
              <a:t>to the Coalition</a:t>
            </a:r>
            <a:endParaRPr lang="en-US" sz="2800" dirty="0" smtClean="0"/>
          </a:p>
          <a:p>
            <a:pPr marL="514350" indent="-514350"/>
            <a:r>
              <a:rPr lang="en-US" sz="2800" dirty="0" smtClean="0"/>
              <a:t>Research based on:</a:t>
            </a:r>
            <a:endParaRPr lang="en-US" sz="2400" dirty="0" smtClean="0"/>
          </a:p>
          <a:p>
            <a:pPr marL="914400" lvl="1" indent="-514350"/>
            <a:r>
              <a:rPr lang="en-US" sz="2400" dirty="0" smtClean="0"/>
              <a:t>Policy analysis</a:t>
            </a:r>
          </a:p>
          <a:p>
            <a:pPr marL="914400" lvl="1" indent="-514350"/>
            <a:r>
              <a:rPr lang="en-US" sz="2400" dirty="0" smtClean="0"/>
              <a:t>112 interviews with key governance actors</a:t>
            </a:r>
          </a:p>
          <a:p>
            <a:pPr marL="914400" lvl="1" indent="-514350"/>
            <a:r>
              <a:rPr lang="en-US" sz="2400" dirty="0" smtClean="0"/>
              <a:t>Comparative local case studies in Birmingham, Leicester and Tower Hamlets</a:t>
            </a:r>
          </a:p>
        </p:txBody>
      </p:sp>
      <p:sp>
        <p:nvSpPr>
          <p:cNvPr id="4" name="TextBox 3"/>
          <p:cNvSpPr txBox="1"/>
          <p:nvPr/>
        </p:nvSpPr>
        <p:spPr>
          <a:xfrm>
            <a:off x="285421" y="274638"/>
            <a:ext cx="1569780" cy="1446550"/>
          </a:xfrm>
          <a:prstGeom prst="rect">
            <a:avLst/>
          </a:prstGeom>
          <a:solidFill>
            <a:schemeClr val="accent1"/>
          </a:solidFill>
        </p:spPr>
        <p:txBody>
          <a:bodyPr wrap="square" rtlCol="0">
            <a:spAutoFit/>
          </a:bodyPr>
          <a:lstStyle/>
          <a:p>
            <a:r>
              <a:rPr lang="en-US" sz="4000" i="1" dirty="0" smtClean="0">
                <a:solidFill>
                  <a:schemeClr val="bg1"/>
                </a:solidFill>
                <a:latin typeface="Cambria"/>
                <a:cs typeface="Cambria"/>
              </a:rPr>
              <a:t>MPCG</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1765818"/>
          </a:xfrm>
        </p:spPr>
        <p:txBody>
          <a:bodyPr>
            <a:normAutofit fontScale="90000"/>
          </a:bodyPr>
          <a:lstStyle/>
          <a:p>
            <a:pPr algn="l"/>
            <a:r>
              <a:rPr lang="en-US" b="1" dirty="0" smtClean="0"/>
              <a:t>The state’s engagement with Muslims is not reducible to security concerns</a:t>
            </a:r>
            <a:endParaRPr lang="en-US" b="1" dirty="0"/>
          </a:p>
        </p:txBody>
      </p:sp>
      <p:sp>
        <p:nvSpPr>
          <p:cNvPr id="3" name="Content Placeholder 2"/>
          <p:cNvSpPr>
            <a:spLocks noGrp="1"/>
          </p:cNvSpPr>
          <p:nvPr>
            <p:ph idx="1"/>
          </p:nvPr>
        </p:nvSpPr>
        <p:spPr>
          <a:xfrm>
            <a:off x="457200" y="2454254"/>
            <a:ext cx="8229600" cy="3671909"/>
          </a:xfrm>
        </p:spPr>
        <p:txBody>
          <a:bodyPr>
            <a:normAutofit/>
          </a:bodyPr>
          <a:lstStyle/>
          <a:p>
            <a:r>
              <a:rPr lang="en-US" dirty="0" smtClean="0"/>
              <a:t>Security concerns, including Prevent agenda, have had a major impact on ways in which </a:t>
            </a:r>
            <a:r>
              <a:rPr lang="en-US" dirty="0" err="1" smtClean="0"/>
              <a:t>govt</a:t>
            </a:r>
            <a:r>
              <a:rPr lang="en-US" dirty="0" smtClean="0"/>
              <a:t> engages with Muslims</a:t>
            </a:r>
            <a:endParaRPr lang="en-US" sz="2800" dirty="0" smtClean="0"/>
          </a:p>
          <a:p>
            <a:r>
              <a:rPr lang="en-US" dirty="0" smtClean="0"/>
              <a:t>But, engagement has occurred across a range of policy domains and is not reducible to security concerns</a:t>
            </a:r>
            <a:endParaRPr lang="en-US" dirty="0"/>
          </a:p>
        </p:txBody>
      </p:sp>
      <p:sp>
        <p:nvSpPr>
          <p:cNvPr id="4" name="TextBox 3"/>
          <p:cNvSpPr txBox="1"/>
          <p:nvPr/>
        </p:nvSpPr>
        <p:spPr>
          <a:xfrm>
            <a:off x="285421" y="274638"/>
            <a:ext cx="1284370" cy="1446550"/>
          </a:xfrm>
          <a:prstGeom prst="rect">
            <a:avLst/>
          </a:prstGeom>
          <a:solidFill>
            <a:schemeClr val="accent1"/>
          </a:solidFill>
        </p:spPr>
        <p:txBody>
          <a:bodyPr wrap="square" rtlCol="0">
            <a:spAutoFit/>
          </a:bodyPr>
          <a:lstStyle/>
          <a:p>
            <a:r>
              <a:rPr lang="en-US" sz="8800" i="1" dirty="0" smtClean="0">
                <a:noFill/>
                <a:latin typeface="Cambria"/>
                <a:cs typeface="Cambria"/>
              </a:rPr>
              <a:t> </a:t>
            </a:r>
            <a:r>
              <a:rPr lang="en-US" sz="8800" i="1" dirty="0" smtClean="0">
                <a:solidFill>
                  <a:schemeClr val="bg1"/>
                </a:solidFill>
                <a:latin typeface="Cambria"/>
                <a:cs typeface="Cambria"/>
              </a:rPr>
              <a:t>1</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2179616"/>
          </a:xfrm>
        </p:spPr>
        <p:txBody>
          <a:bodyPr>
            <a:normAutofit/>
          </a:bodyPr>
          <a:lstStyle/>
          <a:p>
            <a:pPr algn="l"/>
            <a:r>
              <a:rPr lang="en-US" b="1" dirty="0" smtClean="0"/>
              <a:t>3 key policy </a:t>
            </a:r>
            <a:r>
              <a:rPr lang="en-US" b="1" dirty="0"/>
              <a:t>f</a:t>
            </a:r>
            <a:r>
              <a:rPr lang="en-US" b="1" dirty="0" smtClean="0"/>
              <a:t>ields in which state-Muslim engagement has taken place</a:t>
            </a:r>
            <a:endParaRPr lang="en-US" b="1" dirty="0"/>
          </a:p>
        </p:txBody>
      </p:sp>
      <p:sp>
        <p:nvSpPr>
          <p:cNvPr id="3" name="Content Placeholder 2"/>
          <p:cNvSpPr>
            <a:spLocks noGrp="1"/>
          </p:cNvSpPr>
          <p:nvPr>
            <p:ph idx="1"/>
          </p:nvPr>
        </p:nvSpPr>
        <p:spPr>
          <a:xfrm>
            <a:off x="457200" y="2768171"/>
            <a:ext cx="8229600" cy="3811982"/>
          </a:xfrm>
        </p:spPr>
        <p:txBody>
          <a:bodyPr>
            <a:normAutofit/>
          </a:bodyPr>
          <a:lstStyle/>
          <a:p>
            <a:r>
              <a:rPr lang="en-US" dirty="0" smtClean="0"/>
              <a:t>State-Muslim engagement has arisen in 3 policy fields with different norms and logics:</a:t>
            </a:r>
          </a:p>
          <a:p>
            <a:pPr lvl="1"/>
            <a:r>
              <a:rPr lang="en-US" b="1" dirty="0" smtClean="0"/>
              <a:t>Equalities, Diversity &amp; Cohesion</a:t>
            </a:r>
            <a:r>
              <a:rPr lang="en-US" dirty="0" smtClean="0"/>
              <a:t> </a:t>
            </a:r>
            <a:r>
              <a:rPr lang="en-US" dirty="0" smtClean="0">
                <a:solidFill>
                  <a:srgbClr val="7F7F7F"/>
                </a:solidFill>
              </a:rPr>
              <a:t>[Chapter 3]</a:t>
            </a:r>
          </a:p>
          <a:p>
            <a:pPr lvl="1"/>
            <a:r>
              <a:rPr lang="en-US" b="1" dirty="0" smtClean="0"/>
              <a:t>Faith Sector Governance </a:t>
            </a:r>
            <a:r>
              <a:rPr lang="en-US" dirty="0" smtClean="0">
                <a:solidFill>
                  <a:srgbClr val="7F7F7F"/>
                </a:solidFill>
              </a:rPr>
              <a:t>[Chapter 4]</a:t>
            </a:r>
          </a:p>
          <a:p>
            <a:pPr lvl="1"/>
            <a:r>
              <a:rPr lang="en-US" b="1" dirty="0" smtClean="0"/>
              <a:t>Security, including Prevent </a:t>
            </a:r>
            <a:r>
              <a:rPr lang="en-US" dirty="0" smtClean="0">
                <a:solidFill>
                  <a:schemeClr val="tx1">
                    <a:lumMod val="50000"/>
                    <a:lumOff val="50000"/>
                  </a:schemeClr>
                </a:solidFill>
              </a:rPr>
              <a:t>[Chapter 5]</a:t>
            </a:r>
            <a:endParaRPr lang="en-US" dirty="0" smtClean="0">
              <a:solidFill>
                <a:srgbClr val="000000"/>
              </a:solidFill>
            </a:endParaRPr>
          </a:p>
          <a:p>
            <a:r>
              <a:rPr lang="en-US" dirty="0" smtClean="0">
                <a:solidFill>
                  <a:srgbClr val="000000"/>
                </a:solidFill>
              </a:rPr>
              <a:t>These 3 fields are not often studied together; but can provide a more rounded account</a:t>
            </a:r>
          </a:p>
        </p:txBody>
      </p:sp>
      <p:sp>
        <p:nvSpPr>
          <p:cNvPr id="4" name="TextBox 3"/>
          <p:cNvSpPr txBox="1"/>
          <p:nvPr/>
        </p:nvSpPr>
        <p:spPr>
          <a:xfrm>
            <a:off x="285421" y="274638"/>
            <a:ext cx="1284370" cy="1446550"/>
          </a:xfrm>
          <a:prstGeom prst="rect">
            <a:avLst/>
          </a:prstGeom>
          <a:solidFill>
            <a:schemeClr val="accent1"/>
          </a:solidFill>
        </p:spPr>
        <p:txBody>
          <a:bodyPr wrap="square" rtlCol="0">
            <a:spAutoFit/>
          </a:bodyPr>
          <a:lstStyle/>
          <a:p>
            <a:r>
              <a:rPr lang="en-US" sz="8800" i="1" dirty="0" smtClean="0">
                <a:noFill/>
                <a:latin typeface="Cambria"/>
                <a:cs typeface="Cambria"/>
              </a:rPr>
              <a:t> </a:t>
            </a:r>
            <a:r>
              <a:rPr lang="en-US" sz="8800" i="1" dirty="0" smtClean="0">
                <a:solidFill>
                  <a:schemeClr val="bg1"/>
                </a:solidFill>
                <a:latin typeface="Cambria"/>
                <a:cs typeface="Cambria"/>
              </a:rPr>
              <a:t>2</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1765818"/>
          </a:xfrm>
        </p:spPr>
        <p:txBody>
          <a:bodyPr>
            <a:normAutofit fontScale="90000"/>
          </a:bodyPr>
          <a:lstStyle/>
          <a:p>
            <a:pPr algn="l"/>
            <a:r>
              <a:rPr lang="en-US" b="1" dirty="0" smtClean="0"/>
              <a:t>Muslims have been increasingly active and effective </a:t>
            </a:r>
            <a:r>
              <a:rPr lang="en-US" b="1" i="1" dirty="0" smtClean="0"/>
              <a:t>within</a:t>
            </a:r>
            <a:r>
              <a:rPr lang="en-US" b="1" dirty="0" smtClean="0"/>
              <a:t> governance</a:t>
            </a:r>
            <a:endParaRPr lang="en-US" b="1" dirty="0"/>
          </a:p>
        </p:txBody>
      </p:sp>
      <p:sp>
        <p:nvSpPr>
          <p:cNvPr id="3" name="Content Placeholder 2"/>
          <p:cNvSpPr>
            <a:spLocks noGrp="1"/>
          </p:cNvSpPr>
          <p:nvPr>
            <p:ph idx="1"/>
          </p:nvPr>
        </p:nvSpPr>
        <p:spPr>
          <a:xfrm>
            <a:off x="457200" y="2373086"/>
            <a:ext cx="8229600" cy="4224707"/>
          </a:xfrm>
        </p:spPr>
        <p:txBody>
          <a:bodyPr>
            <a:normAutofit/>
          </a:bodyPr>
          <a:lstStyle/>
          <a:p>
            <a:r>
              <a:rPr lang="en-US" dirty="0" smtClean="0"/>
              <a:t>Muslims have become increasingly active </a:t>
            </a:r>
            <a:r>
              <a:rPr lang="en-US" i="1" dirty="0" smtClean="0"/>
              <a:t>within</a:t>
            </a:r>
            <a:r>
              <a:rPr lang="en-US" dirty="0" smtClean="0"/>
              <a:t> governance as:  </a:t>
            </a:r>
          </a:p>
          <a:p>
            <a:pPr marL="742950" lvl="2" indent="-342900"/>
            <a:r>
              <a:rPr lang="en-US" dirty="0" smtClean="0"/>
              <a:t>parliamentarians; </a:t>
            </a:r>
            <a:r>
              <a:rPr lang="en-US" dirty="0" err="1" smtClean="0"/>
              <a:t>councillors</a:t>
            </a:r>
            <a:r>
              <a:rPr lang="en-US" dirty="0"/>
              <a:t>; civil servants; policy advisors; </a:t>
            </a:r>
            <a:r>
              <a:rPr lang="en-US" dirty="0" smtClean="0"/>
              <a:t>experts; partners </a:t>
            </a:r>
            <a:r>
              <a:rPr lang="en-US" dirty="0"/>
              <a:t>in local governance networks</a:t>
            </a:r>
          </a:p>
          <a:p>
            <a:r>
              <a:rPr lang="en-US" dirty="0" smtClean="0"/>
              <a:t>Muslim activism has been significant in driving gains in recognition of religious (as distinct from ethnic/racial) difference in policy &amp; legislation</a:t>
            </a:r>
          </a:p>
        </p:txBody>
      </p:sp>
      <p:sp>
        <p:nvSpPr>
          <p:cNvPr id="4" name="TextBox 3"/>
          <p:cNvSpPr txBox="1"/>
          <p:nvPr/>
        </p:nvSpPr>
        <p:spPr>
          <a:xfrm>
            <a:off x="285421" y="274638"/>
            <a:ext cx="1284370" cy="1446550"/>
          </a:xfrm>
          <a:prstGeom prst="rect">
            <a:avLst/>
          </a:prstGeom>
          <a:solidFill>
            <a:schemeClr val="accent1"/>
          </a:solidFill>
        </p:spPr>
        <p:txBody>
          <a:bodyPr wrap="square" rtlCol="0">
            <a:spAutoFit/>
          </a:bodyPr>
          <a:lstStyle/>
          <a:p>
            <a:r>
              <a:rPr lang="en-US" sz="8800" i="1" dirty="0" smtClean="0">
                <a:noFill/>
                <a:latin typeface="Cambria"/>
                <a:cs typeface="Cambria"/>
              </a:rPr>
              <a:t> </a:t>
            </a:r>
            <a:r>
              <a:rPr lang="en-US" sz="8800" i="1" dirty="0" smtClean="0">
                <a:solidFill>
                  <a:schemeClr val="bg1"/>
                </a:solidFill>
                <a:latin typeface="Cambria"/>
                <a:cs typeface="Cambria"/>
              </a:rPr>
              <a:t>3</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2179616"/>
          </a:xfrm>
        </p:spPr>
        <p:txBody>
          <a:bodyPr>
            <a:normAutofit fontScale="90000"/>
          </a:bodyPr>
          <a:lstStyle/>
          <a:p>
            <a:pPr algn="l"/>
            <a:r>
              <a:rPr lang="en-US" b="1" dirty="0" smtClean="0"/>
              <a:t>Increasing recognition that the ‘take me to your leader’ approach is unwanted and unworkable</a:t>
            </a:r>
            <a:endParaRPr lang="en-US" b="1" dirty="0"/>
          </a:p>
        </p:txBody>
      </p:sp>
      <p:sp>
        <p:nvSpPr>
          <p:cNvPr id="3" name="Content Placeholder 2"/>
          <p:cNvSpPr>
            <a:spLocks noGrp="1"/>
          </p:cNvSpPr>
          <p:nvPr>
            <p:ph idx="1"/>
          </p:nvPr>
        </p:nvSpPr>
        <p:spPr>
          <a:xfrm>
            <a:off x="457200" y="2595382"/>
            <a:ext cx="8229600" cy="4262618"/>
          </a:xfrm>
        </p:spPr>
        <p:txBody>
          <a:bodyPr>
            <a:normAutofit/>
          </a:bodyPr>
          <a:lstStyle/>
          <a:p>
            <a:r>
              <a:rPr lang="en-US" dirty="0" smtClean="0"/>
              <a:t>Muslim representation in </a:t>
            </a:r>
            <a:r>
              <a:rPr lang="en-US" dirty="0" err="1" smtClean="0"/>
              <a:t>govt</a:t>
            </a:r>
            <a:r>
              <a:rPr lang="en-US" dirty="0" smtClean="0"/>
              <a:t> has gone through different phases</a:t>
            </a:r>
          </a:p>
          <a:p>
            <a:pPr lvl="1"/>
            <a:r>
              <a:rPr lang="en-US" dirty="0" smtClean="0"/>
              <a:t>Early fragmented </a:t>
            </a:r>
            <a:r>
              <a:rPr lang="en-US" dirty="0" err="1" smtClean="0"/>
              <a:t>organisation</a:t>
            </a:r>
            <a:r>
              <a:rPr lang="en-US" dirty="0" smtClean="0"/>
              <a:t> from 1970s</a:t>
            </a:r>
            <a:endParaRPr lang="en-US" sz="1946" dirty="0" smtClean="0"/>
          </a:p>
          <a:p>
            <a:pPr lvl="1"/>
            <a:r>
              <a:rPr lang="en-US" dirty="0" smtClean="0"/>
              <a:t>Consolidation in the 1990s (umbrella bodies)</a:t>
            </a:r>
          </a:p>
          <a:p>
            <a:pPr lvl="1"/>
            <a:r>
              <a:rPr lang="en-US" dirty="0" err="1" smtClean="0"/>
              <a:t>Pluralisation</a:t>
            </a:r>
            <a:r>
              <a:rPr lang="en-US" dirty="0" smtClean="0"/>
              <a:t> from 2005 (with competing claims)</a:t>
            </a:r>
          </a:p>
          <a:p>
            <a:r>
              <a:rPr lang="en-US" dirty="0" err="1" smtClean="0"/>
              <a:t>Govt</a:t>
            </a:r>
            <a:r>
              <a:rPr lang="en-US" dirty="0" smtClean="0"/>
              <a:t> approaches of ‘take me to your leader’ and, sometimes, ‘this is your leader’ are no longer considered desirable</a:t>
            </a:r>
          </a:p>
        </p:txBody>
      </p:sp>
      <p:sp>
        <p:nvSpPr>
          <p:cNvPr id="4" name="TextBox 3"/>
          <p:cNvSpPr txBox="1"/>
          <p:nvPr/>
        </p:nvSpPr>
        <p:spPr>
          <a:xfrm>
            <a:off x="285421" y="274638"/>
            <a:ext cx="1284370" cy="1446550"/>
          </a:xfrm>
          <a:prstGeom prst="rect">
            <a:avLst/>
          </a:prstGeom>
          <a:solidFill>
            <a:schemeClr val="accent1"/>
          </a:solidFill>
        </p:spPr>
        <p:txBody>
          <a:bodyPr wrap="square" rtlCol="0">
            <a:spAutoFit/>
          </a:bodyPr>
          <a:lstStyle/>
          <a:p>
            <a:r>
              <a:rPr lang="en-US" sz="8800" i="1" dirty="0" smtClean="0">
                <a:noFill/>
                <a:latin typeface="Cambria"/>
                <a:cs typeface="Cambria"/>
              </a:rPr>
              <a:t> </a:t>
            </a:r>
            <a:r>
              <a:rPr lang="en-US" sz="8800" i="1" dirty="0" smtClean="0">
                <a:solidFill>
                  <a:schemeClr val="bg1"/>
                </a:solidFill>
                <a:latin typeface="Cambria"/>
                <a:cs typeface="Cambria"/>
              </a:rPr>
              <a:t>4</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2179616"/>
          </a:xfrm>
        </p:spPr>
        <p:txBody>
          <a:bodyPr>
            <a:normAutofit fontScale="90000"/>
          </a:bodyPr>
          <a:lstStyle/>
          <a:p>
            <a:pPr algn="l"/>
            <a:r>
              <a:rPr lang="en-US" b="1" dirty="0" smtClean="0"/>
              <a:t>Greater willingness to work with a  ‘democratic constellation’ of Muslim </a:t>
            </a:r>
            <a:r>
              <a:rPr lang="en-US" b="1" dirty="0" err="1" smtClean="0"/>
              <a:t>organisations</a:t>
            </a:r>
            <a:r>
              <a:rPr lang="en-US" b="1" dirty="0" smtClean="0"/>
              <a:t> and interests</a:t>
            </a:r>
            <a:endParaRPr lang="en-US" b="1" dirty="0"/>
          </a:p>
        </p:txBody>
      </p:sp>
      <p:sp>
        <p:nvSpPr>
          <p:cNvPr id="3" name="Content Placeholder 2"/>
          <p:cNvSpPr>
            <a:spLocks noGrp="1"/>
          </p:cNvSpPr>
          <p:nvPr>
            <p:ph idx="1"/>
          </p:nvPr>
        </p:nvSpPr>
        <p:spPr>
          <a:xfrm>
            <a:off x="457200" y="2754151"/>
            <a:ext cx="8229600" cy="4103849"/>
          </a:xfrm>
        </p:spPr>
        <p:txBody>
          <a:bodyPr>
            <a:normAutofit/>
          </a:bodyPr>
          <a:lstStyle/>
          <a:p>
            <a:r>
              <a:rPr lang="en-US" dirty="0" smtClean="0"/>
              <a:t>Greater recognition of diversity of Muslim civil society </a:t>
            </a:r>
            <a:r>
              <a:rPr lang="en-US" dirty="0" err="1" smtClean="0"/>
              <a:t>organisations</a:t>
            </a:r>
            <a:endParaRPr lang="en-US" dirty="0" smtClean="0"/>
          </a:p>
          <a:p>
            <a:r>
              <a:rPr lang="en-US" dirty="0" smtClean="0"/>
              <a:t>Umbrella bodies have been </a:t>
            </a:r>
            <a:r>
              <a:rPr lang="en-US" dirty="0" err="1" smtClean="0"/>
              <a:t>criticised</a:t>
            </a:r>
            <a:r>
              <a:rPr lang="en-US" dirty="0" smtClean="0"/>
              <a:t> for their inability to represent all Muslim at all times – but they do not claim to do this</a:t>
            </a:r>
          </a:p>
          <a:p>
            <a:r>
              <a:rPr lang="en-US" dirty="0" smtClean="0"/>
              <a:t>Need for more accountable, transparent mechanisms of representation by </a:t>
            </a:r>
            <a:r>
              <a:rPr lang="en-US" dirty="0" err="1" smtClean="0"/>
              <a:t>govt</a:t>
            </a:r>
            <a:endParaRPr lang="en-US" dirty="0"/>
          </a:p>
        </p:txBody>
      </p:sp>
      <p:sp>
        <p:nvSpPr>
          <p:cNvPr id="4" name="TextBox 3"/>
          <p:cNvSpPr txBox="1"/>
          <p:nvPr/>
        </p:nvSpPr>
        <p:spPr>
          <a:xfrm>
            <a:off x="285421" y="274638"/>
            <a:ext cx="1284370" cy="1446550"/>
          </a:xfrm>
          <a:prstGeom prst="rect">
            <a:avLst/>
          </a:prstGeom>
          <a:solidFill>
            <a:schemeClr val="accent1"/>
          </a:solidFill>
        </p:spPr>
        <p:txBody>
          <a:bodyPr wrap="square" rtlCol="0">
            <a:spAutoFit/>
          </a:bodyPr>
          <a:lstStyle/>
          <a:p>
            <a:r>
              <a:rPr lang="en-US" sz="8800" i="1" dirty="0" smtClean="0">
                <a:noFill/>
                <a:latin typeface="Cambria"/>
                <a:cs typeface="Cambria"/>
              </a:rPr>
              <a:t> </a:t>
            </a:r>
            <a:r>
              <a:rPr lang="en-US" sz="8800" i="1" dirty="0" smtClean="0">
                <a:solidFill>
                  <a:schemeClr val="bg1"/>
                </a:solidFill>
                <a:latin typeface="Cambria"/>
                <a:cs typeface="Cambria"/>
              </a:rPr>
              <a:t>5</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2179616"/>
          </a:xfrm>
        </p:spPr>
        <p:txBody>
          <a:bodyPr>
            <a:normAutofit fontScale="90000"/>
          </a:bodyPr>
          <a:lstStyle/>
          <a:p>
            <a:pPr algn="l"/>
            <a:r>
              <a:rPr lang="en-US" b="1" dirty="0" smtClean="0"/>
              <a:t>Attempts to construct simple ‘extremist’ and ‘moderate’ binaries are unproductive</a:t>
            </a:r>
            <a:endParaRPr lang="en-US" b="1" dirty="0"/>
          </a:p>
        </p:txBody>
      </p:sp>
      <p:sp>
        <p:nvSpPr>
          <p:cNvPr id="3" name="Content Placeholder 2"/>
          <p:cNvSpPr>
            <a:spLocks noGrp="1"/>
          </p:cNvSpPr>
          <p:nvPr>
            <p:ph idx="1"/>
          </p:nvPr>
        </p:nvSpPr>
        <p:spPr>
          <a:xfrm>
            <a:off x="457200" y="2683587"/>
            <a:ext cx="8229600" cy="4037693"/>
          </a:xfrm>
        </p:spPr>
        <p:txBody>
          <a:bodyPr>
            <a:normAutofit lnSpcReduction="10000"/>
          </a:bodyPr>
          <a:lstStyle/>
          <a:p>
            <a:r>
              <a:rPr lang="en-US" dirty="0" smtClean="0"/>
              <a:t>PM David Cameron’s Munich Speech </a:t>
            </a:r>
            <a:r>
              <a:rPr lang="en-US" dirty="0" err="1" smtClean="0"/>
              <a:t>signalled</a:t>
            </a:r>
            <a:r>
              <a:rPr lang="en-US" dirty="0" smtClean="0"/>
              <a:t> a hardening government line on this issue, yet:</a:t>
            </a:r>
          </a:p>
          <a:p>
            <a:pPr lvl="1"/>
            <a:r>
              <a:rPr lang="en-GB" dirty="0" smtClean="0"/>
              <a:t>“I just went to a meeting two weeks ago and the Home Office is still working with those groups. […] if you want to reach </a:t>
            </a:r>
            <a:r>
              <a:rPr lang="en-GB" dirty="0" err="1" smtClean="0"/>
              <a:t>hardline</a:t>
            </a:r>
            <a:r>
              <a:rPr lang="en-GB" dirty="0" smtClean="0"/>
              <a:t> </a:t>
            </a:r>
            <a:r>
              <a:rPr lang="en-GB" dirty="0" err="1" smtClean="0"/>
              <a:t>Salafi</a:t>
            </a:r>
            <a:r>
              <a:rPr lang="en-GB" dirty="0" smtClean="0"/>
              <a:t> communities, you have to work with </a:t>
            </a:r>
            <a:r>
              <a:rPr lang="en-GB" dirty="0" err="1" smtClean="0"/>
              <a:t>hardline</a:t>
            </a:r>
            <a:r>
              <a:rPr lang="en-GB" dirty="0" smtClean="0"/>
              <a:t> </a:t>
            </a:r>
            <a:r>
              <a:rPr lang="en-GB" dirty="0" err="1" smtClean="0"/>
              <a:t>Salafi</a:t>
            </a:r>
            <a:r>
              <a:rPr lang="en-GB" dirty="0" smtClean="0"/>
              <a:t> people, that’s just the way it is. You’re not going to reach them through cuddly Sufis. There’s a sense of </a:t>
            </a:r>
            <a:r>
              <a:rPr lang="en-GB" i="1" dirty="0" err="1" smtClean="0"/>
              <a:t>realpolitik</a:t>
            </a:r>
            <a:r>
              <a:rPr lang="en-GB" dirty="0" smtClean="0"/>
              <a:t> about this whole thing.”</a:t>
            </a:r>
            <a:r>
              <a:rPr lang="en-US" dirty="0" smtClean="0"/>
              <a:t> </a:t>
            </a:r>
            <a:r>
              <a:rPr lang="en-US" i="1" dirty="0" smtClean="0"/>
              <a:t>– advisor, 2012</a:t>
            </a:r>
            <a:endParaRPr lang="en-US" i="1" dirty="0"/>
          </a:p>
        </p:txBody>
      </p:sp>
      <p:sp>
        <p:nvSpPr>
          <p:cNvPr id="4" name="TextBox 3"/>
          <p:cNvSpPr txBox="1"/>
          <p:nvPr/>
        </p:nvSpPr>
        <p:spPr>
          <a:xfrm>
            <a:off x="285421" y="274638"/>
            <a:ext cx="1284370" cy="1446550"/>
          </a:xfrm>
          <a:prstGeom prst="rect">
            <a:avLst/>
          </a:prstGeom>
          <a:solidFill>
            <a:schemeClr val="accent1"/>
          </a:solidFill>
        </p:spPr>
        <p:txBody>
          <a:bodyPr wrap="square" rtlCol="0">
            <a:spAutoFit/>
          </a:bodyPr>
          <a:lstStyle/>
          <a:p>
            <a:r>
              <a:rPr lang="en-US" sz="8800" i="1" dirty="0" smtClean="0">
                <a:noFill/>
                <a:latin typeface="Cambria"/>
                <a:cs typeface="Cambria"/>
              </a:rPr>
              <a:t> </a:t>
            </a:r>
            <a:r>
              <a:rPr lang="en-US" sz="8800" i="1" dirty="0" smtClean="0">
                <a:solidFill>
                  <a:schemeClr val="bg1"/>
                </a:solidFill>
                <a:latin typeface="Cambria"/>
                <a:cs typeface="Cambria"/>
              </a:rPr>
              <a:t>6</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01" y="274638"/>
            <a:ext cx="6831598" cy="2179616"/>
          </a:xfrm>
        </p:spPr>
        <p:txBody>
          <a:bodyPr>
            <a:normAutofit fontScale="90000"/>
          </a:bodyPr>
          <a:lstStyle/>
          <a:p>
            <a:pPr algn="l"/>
            <a:r>
              <a:rPr lang="en-US" b="1" dirty="0" smtClean="0"/>
              <a:t>Muslim claims for recognition are typically voiced within a commitment to a shared civic and national paradigm</a:t>
            </a:r>
            <a:endParaRPr lang="en-US" b="1" dirty="0"/>
          </a:p>
        </p:txBody>
      </p:sp>
      <p:sp>
        <p:nvSpPr>
          <p:cNvPr id="3" name="Content Placeholder 2"/>
          <p:cNvSpPr>
            <a:spLocks noGrp="1"/>
          </p:cNvSpPr>
          <p:nvPr>
            <p:ph idx="1"/>
          </p:nvPr>
        </p:nvSpPr>
        <p:spPr>
          <a:xfrm>
            <a:off x="457200" y="2683587"/>
            <a:ext cx="8229600" cy="3896565"/>
          </a:xfrm>
        </p:spPr>
        <p:txBody>
          <a:bodyPr>
            <a:normAutofit/>
          </a:bodyPr>
          <a:lstStyle/>
          <a:p>
            <a:r>
              <a:rPr lang="en-US" dirty="0" smtClean="0"/>
              <a:t>Surveys consistently demonstrate that Muslims identify with </a:t>
            </a:r>
            <a:r>
              <a:rPr lang="en-US" dirty="0" err="1" smtClean="0"/>
              <a:t>Britishness</a:t>
            </a:r>
            <a:r>
              <a:rPr lang="en-US" dirty="0" smtClean="0"/>
              <a:t> at higher levels than white Britons</a:t>
            </a:r>
          </a:p>
          <a:p>
            <a:r>
              <a:rPr lang="en-US" dirty="0" smtClean="0"/>
              <a:t>Many take the view that faith is compatible with/requires civic engagement</a:t>
            </a:r>
          </a:p>
          <a:p>
            <a:r>
              <a:rPr lang="en-US" dirty="0" err="1" smtClean="0"/>
              <a:t>Govt</a:t>
            </a:r>
            <a:r>
              <a:rPr lang="en-US" dirty="0" smtClean="0"/>
              <a:t> has engaged with British Muslims best when it has engaged with them as citizens</a:t>
            </a:r>
            <a:endParaRPr lang="en-US" dirty="0"/>
          </a:p>
        </p:txBody>
      </p:sp>
      <p:sp>
        <p:nvSpPr>
          <p:cNvPr id="4" name="TextBox 3"/>
          <p:cNvSpPr txBox="1"/>
          <p:nvPr/>
        </p:nvSpPr>
        <p:spPr>
          <a:xfrm>
            <a:off x="285421" y="274638"/>
            <a:ext cx="1284370" cy="1446550"/>
          </a:xfrm>
          <a:prstGeom prst="rect">
            <a:avLst/>
          </a:prstGeom>
          <a:solidFill>
            <a:schemeClr val="accent1"/>
          </a:solidFill>
        </p:spPr>
        <p:txBody>
          <a:bodyPr wrap="square" rtlCol="0">
            <a:spAutoFit/>
          </a:bodyPr>
          <a:lstStyle/>
          <a:p>
            <a:r>
              <a:rPr lang="en-US" sz="8800" i="1" dirty="0" smtClean="0">
                <a:noFill/>
                <a:latin typeface="Cambria"/>
                <a:cs typeface="Cambria"/>
              </a:rPr>
              <a:t> </a:t>
            </a:r>
            <a:r>
              <a:rPr lang="en-US" sz="8800" i="1" dirty="0" smtClean="0">
                <a:solidFill>
                  <a:schemeClr val="bg1"/>
                </a:solidFill>
                <a:latin typeface="Cambria"/>
                <a:cs typeface="Cambria"/>
              </a:rPr>
              <a:t>7</a:t>
            </a:r>
            <a:r>
              <a:rPr lang="en-US" sz="8800" i="1" dirty="0" smtClean="0">
                <a:noFill/>
                <a:latin typeface="Cambria"/>
                <a:cs typeface="Cambria"/>
              </a:rPr>
              <a:t> </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700</TotalTime>
  <Words>832</Words>
  <Application>Microsoft Office PowerPoint</Application>
  <PresentationFormat>On-screen Show (4:3)</PresentationFormat>
  <Paragraphs>82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Muslim Participation in Contemporary Governance</vt:lpstr>
      <vt:lpstr>The state’s engagement with Muslims is not reducible to security concerns</vt:lpstr>
      <vt:lpstr>3 key policy fields in which state-Muslim engagement has taken place</vt:lpstr>
      <vt:lpstr>Muslims have been increasingly active and effective within governance</vt:lpstr>
      <vt:lpstr>Increasing recognition that the ‘take me to your leader’ approach is unwanted and unworkable</vt:lpstr>
      <vt:lpstr>Greater willingness to work with a  ‘democratic constellation’ of Muslim organisations and interests</vt:lpstr>
      <vt:lpstr>Attempts to construct simple ‘extremist’ and ‘moderate’ binaries are unproductive</vt:lpstr>
      <vt:lpstr>Muslim claims for recognition are typically voiced within a commitment to a shared civic and national paradigm</vt:lpstr>
      <vt:lpstr>Despite narratives on the ‘death of multiculturalism’ recognition of group differences endure locally</vt:lpstr>
      <vt:lpstr>Muslims are not outliers but allies with other faith actors in supporting a religious presence in governance and public life</vt:lpstr>
      <vt:lpstr>There is substantial variation at local level in state engagement with Muslims and implementation of key policies</vt:lpstr>
      <vt:lpstr>Conclusion:  What does the future hold?</vt:lpstr>
      <vt:lpstr>Continue the debates…</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PART: Muslim Participation in Contemporary Governance</dc:title>
  <dc:creator>Dan Nilsson DeHanas</dc:creator>
  <cp:lastModifiedBy>chdrh</cp:lastModifiedBy>
  <cp:revision>28</cp:revision>
  <dcterms:created xsi:type="dcterms:W3CDTF">2013-02-28T10:57:42Z</dcterms:created>
  <dcterms:modified xsi:type="dcterms:W3CDTF">2013-02-28T12:51:49Z</dcterms:modified>
</cp:coreProperties>
</file>