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71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9" r:id="rId15"/>
    <p:sldId id="269" r:id="rId16"/>
    <p:sldId id="274" r:id="rId17"/>
    <p:sldId id="272" r:id="rId18"/>
    <p:sldId id="273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4A3EB2"/>
    <a:srgbClr val="4D56C1"/>
    <a:srgbClr val="353CA2"/>
    <a:srgbClr val="322690"/>
    <a:srgbClr val="0000B1"/>
    <a:srgbClr val="000090"/>
    <a:srgbClr val="0000B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98" autoAdjust="0"/>
    <p:restoredTop sz="94664" autoAdjust="0"/>
  </p:normalViewPr>
  <p:slideViewPr>
    <p:cSldViewPr snapToGrid="0" snapToObjects="1">
      <p:cViewPr varScale="1">
        <p:scale>
          <a:sx n="98" d="100"/>
          <a:sy n="98" d="100"/>
        </p:scale>
        <p:origin x="-640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99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viewProps" Target="viewProps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theme" Target="theme/theme1.xml"/><Relationship Id="rId26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58754-6101-354B-9B23-AB16C7BBBCF8}" type="datetimeFigureOut">
              <a:rPr lang="fr-FR" smtClean="0"/>
              <a:pPr/>
              <a:t>27/10/11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DE021-8963-2D4A-98AA-EE304E872C78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21263-9284-F34E-9FB5-774ADA0D3EA9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2A21-97FB-D048-B0AD-C4ABB53F40FF}" type="datetimeFigureOut">
              <a:rPr lang="fr-FR" smtClean="0"/>
              <a:pPr/>
              <a:t>27/10/11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05DA-6F28-DF4C-9ED7-EF65233D4DF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2A21-97FB-D048-B0AD-C4ABB53F40FF}" type="datetimeFigureOut">
              <a:rPr lang="fr-FR" smtClean="0"/>
              <a:pPr/>
              <a:t>27/10/11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05DA-6F28-DF4C-9ED7-EF65233D4DF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2A21-97FB-D048-B0AD-C4ABB53F40FF}" type="datetimeFigureOut">
              <a:rPr lang="fr-FR" smtClean="0"/>
              <a:pPr/>
              <a:t>27/10/11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05DA-6F28-DF4C-9ED7-EF65233D4DF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2A21-97FB-D048-B0AD-C4ABB53F40FF}" type="datetimeFigureOut">
              <a:rPr lang="fr-FR" smtClean="0"/>
              <a:pPr/>
              <a:t>27/10/11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05DA-6F28-DF4C-9ED7-EF65233D4DF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2A21-97FB-D048-B0AD-C4ABB53F40FF}" type="datetimeFigureOut">
              <a:rPr lang="fr-FR" smtClean="0"/>
              <a:pPr/>
              <a:t>27/10/11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05DA-6F28-DF4C-9ED7-EF65233D4DF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2A21-97FB-D048-B0AD-C4ABB53F40FF}" type="datetimeFigureOut">
              <a:rPr lang="fr-FR" smtClean="0"/>
              <a:pPr/>
              <a:t>27/10/11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05DA-6F28-DF4C-9ED7-EF65233D4DF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2A21-97FB-D048-B0AD-C4ABB53F40FF}" type="datetimeFigureOut">
              <a:rPr lang="fr-FR" smtClean="0"/>
              <a:pPr/>
              <a:t>27/10/11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05DA-6F28-DF4C-9ED7-EF65233D4DF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2A21-97FB-D048-B0AD-C4ABB53F40FF}" type="datetimeFigureOut">
              <a:rPr lang="fr-FR" smtClean="0"/>
              <a:pPr/>
              <a:t>27/10/11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05DA-6F28-DF4C-9ED7-EF65233D4DF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2A21-97FB-D048-B0AD-C4ABB53F40FF}" type="datetimeFigureOut">
              <a:rPr lang="fr-FR" smtClean="0"/>
              <a:pPr/>
              <a:t>27/10/11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05DA-6F28-DF4C-9ED7-EF65233D4DF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2A21-97FB-D048-B0AD-C4ABB53F40FF}" type="datetimeFigureOut">
              <a:rPr lang="fr-FR" smtClean="0"/>
              <a:pPr/>
              <a:t>27/10/11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05DA-6F28-DF4C-9ED7-EF65233D4DF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2A21-97FB-D048-B0AD-C4ABB53F40FF}" type="datetimeFigureOut">
              <a:rPr lang="fr-FR" smtClean="0"/>
              <a:pPr/>
              <a:t>27/10/11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05DA-6F28-DF4C-9ED7-EF65233D4DF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42A21-97FB-D048-B0AD-C4ABB53F40FF}" type="datetimeFigureOut">
              <a:rPr lang="fr-FR" smtClean="0"/>
              <a:pPr/>
              <a:t>27/10/11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305DA-6F28-DF4C-9ED7-EF65233D4DFA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29733" y="179475"/>
            <a:ext cx="7481535" cy="7171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00B1"/>
                </a:solidFill>
                <a:latin typeface="Garamond"/>
                <a:cs typeface="Garamond"/>
              </a:rPr>
              <a:t>Michel Seymour</a:t>
            </a:r>
          </a:p>
          <a:p>
            <a:pPr algn="ctr"/>
            <a:r>
              <a:rPr lang="en-GB" sz="2400" b="1" dirty="0" smtClean="0">
                <a:solidFill>
                  <a:srgbClr val="0000B1"/>
                </a:solidFill>
                <a:latin typeface="Garamond"/>
                <a:cs typeface="Garamond"/>
              </a:rPr>
              <a:t>UK Lectures</a:t>
            </a:r>
          </a:p>
          <a:p>
            <a:pPr algn="ctr"/>
            <a:endParaRPr lang="en-GB" sz="2000" b="1" dirty="0" smtClean="0">
              <a:solidFill>
                <a:srgbClr val="0000B1"/>
              </a:solidFill>
              <a:latin typeface="Garamond"/>
              <a:cs typeface="Garamond"/>
            </a:endParaRPr>
          </a:p>
          <a:p>
            <a:pPr algn="ctr"/>
            <a:r>
              <a:rPr lang="en-GB" sz="2800" b="1" smtClean="0">
                <a:solidFill>
                  <a:srgbClr val="0000B1"/>
                </a:solidFill>
                <a:latin typeface="Garamond"/>
                <a:cs typeface="Garamond"/>
              </a:rPr>
              <a:t>Peoples, Self</a:t>
            </a:r>
            <a:r>
              <a:rPr lang="en-GB" sz="2800" b="1" dirty="0" smtClean="0">
                <a:solidFill>
                  <a:srgbClr val="0000B1"/>
                </a:solidFill>
                <a:latin typeface="Garamond"/>
                <a:cs typeface="Garamond"/>
              </a:rPr>
              <a:t>-determination and Secession</a:t>
            </a:r>
          </a:p>
          <a:p>
            <a:endParaRPr lang="en-GB" sz="2000" dirty="0" smtClean="0">
              <a:solidFill>
                <a:srgbClr val="0000B1"/>
              </a:solidFill>
              <a:latin typeface="Garamond"/>
              <a:cs typeface="Garamond"/>
            </a:endParaRPr>
          </a:p>
          <a:p>
            <a:r>
              <a:rPr lang="en-GB" sz="2800" dirty="0" smtClean="0">
                <a:solidFill>
                  <a:srgbClr val="0000B1"/>
                </a:solidFill>
                <a:latin typeface="Garamond"/>
                <a:cs typeface="Garamond"/>
              </a:rPr>
              <a:t>Peoples defined (+ contiguous diasporas and non contiguous diasporas)</a:t>
            </a:r>
          </a:p>
          <a:p>
            <a:endParaRPr lang="en-GB" sz="2800" dirty="0" smtClean="0">
              <a:solidFill>
                <a:srgbClr val="0000B1"/>
              </a:solidFill>
              <a:latin typeface="Garamond"/>
              <a:cs typeface="Garamond"/>
            </a:endParaRPr>
          </a:p>
          <a:p>
            <a:r>
              <a:rPr lang="en-GB" sz="2800" dirty="0" smtClean="0">
                <a:solidFill>
                  <a:srgbClr val="0000B1"/>
                </a:solidFill>
                <a:latin typeface="Garamond"/>
                <a:cs typeface="Garamond"/>
              </a:rPr>
              <a:t>Some clarification and theoretical implications</a:t>
            </a:r>
          </a:p>
          <a:p>
            <a:endParaRPr lang="en-GB" sz="2800" dirty="0" smtClean="0">
              <a:solidFill>
                <a:srgbClr val="0000B1"/>
              </a:solidFill>
              <a:latin typeface="Garamond"/>
              <a:cs typeface="Garamond"/>
            </a:endParaRPr>
          </a:p>
          <a:p>
            <a:r>
              <a:rPr lang="en-GB" sz="2800" dirty="0" smtClean="0">
                <a:solidFill>
                  <a:srgbClr val="0000B1"/>
                </a:solidFill>
                <a:latin typeface="Garamond"/>
                <a:cs typeface="Garamond"/>
              </a:rPr>
              <a:t>Internal Self-determination : representation, self-government or special status</a:t>
            </a:r>
          </a:p>
          <a:p>
            <a:endParaRPr lang="en-GB" sz="2800" dirty="0" smtClean="0">
              <a:solidFill>
                <a:srgbClr val="0000B1"/>
              </a:solidFill>
              <a:latin typeface="Garamond"/>
              <a:cs typeface="Garamond"/>
            </a:endParaRPr>
          </a:p>
          <a:p>
            <a:r>
              <a:rPr lang="en-GB" sz="2800" dirty="0" smtClean="0">
                <a:solidFill>
                  <a:srgbClr val="0000B1"/>
                </a:solidFill>
                <a:latin typeface="Garamond"/>
                <a:cs typeface="Garamond"/>
              </a:rPr>
              <a:t>External self-determination: primary and remedial right only theories</a:t>
            </a:r>
          </a:p>
          <a:p>
            <a:endParaRPr lang="en-GB" sz="2800" dirty="0" smtClean="0">
              <a:solidFill>
                <a:srgbClr val="0000B1"/>
              </a:solidFill>
              <a:latin typeface="Garamond"/>
              <a:cs typeface="Garamond"/>
            </a:endParaRPr>
          </a:p>
          <a:p>
            <a:endParaRPr lang="en-GB" sz="2000" dirty="0" smtClean="0">
              <a:solidFill>
                <a:srgbClr val="0000B1"/>
              </a:solidFill>
              <a:latin typeface="Garamond"/>
              <a:cs typeface="Garamond"/>
            </a:endParaRPr>
          </a:p>
          <a:p>
            <a:endParaRPr lang="en-GB" sz="2000" dirty="0">
              <a:solidFill>
                <a:srgbClr val="FF6600"/>
              </a:solidFill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External</a:t>
            </a: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Self-determination</a:t>
            </a:r>
            <a:endParaRPr lang="fr-FR" b="1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The right to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keep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one’s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own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sovereign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state</a:t>
            </a:r>
          </a:p>
          <a:p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The right to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revolution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(if the people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coincides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with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the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whole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population of a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sovereign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state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governed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by a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tyrant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)</a:t>
            </a:r>
          </a:p>
          <a:p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The right of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stateless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peoples to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secede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and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violate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the territorial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integrity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of an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existing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sovereign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state</a:t>
            </a:r>
          </a:p>
          <a:p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The right to association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with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a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different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country for a people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that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no longer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wishes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to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be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governed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by a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given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state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because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cannot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survive on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its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own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as a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sovereign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state.</a:t>
            </a:r>
            <a:endParaRPr lang="fr-FR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Different</a:t>
            </a: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theories</a:t>
            </a: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/>
            </a:r>
            <a:b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</a:b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of </a:t>
            </a:r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external</a:t>
            </a: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self-determination</a:t>
            </a:r>
            <a:endParaRPr lang="fr-FR" b="1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062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(A) (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general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,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unilateral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)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Primary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right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theories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:</a:t>
            </a:r>
          </a:p>
          <a:p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Choice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theories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: a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majority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in a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given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association of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persons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on a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given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territory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that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wishes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to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secede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entitled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to do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so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,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even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if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not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subject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to injustice (Harry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Beran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, Christopher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Wellman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)</a:t>
            </a:r>
          </a:p>
          <a:p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Ascriptive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theories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: peoples have an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intrinsic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value and for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this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reason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have a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primary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right to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secede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,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even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in the absence of injustice. (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based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or not on the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nationalist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principle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) (Joseph Raz and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Avishai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Margalit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)</a:t>
            </a:r>
            <a:endParaRPr lang="fr-FR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Different</a:t>
            </a: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theories</a:t>
            </a: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 of </a:t>
            </a:r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external</a:t>
            </a: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b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</a:br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self-determination</a:t>
            </a:r>
            <a:endParaRPr lang="fr-FR" b="1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(B) (General,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unilateral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)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Remedial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right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only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theories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(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just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cause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theories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)</a:t>
            </a:r>
          </a:p>
          <a:p>
            <a:pPr>
              <a:buNone/>
            </a:pP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A cultural group has the right to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secede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only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if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has been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subjected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to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past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injustice</a:t>
            </a:r>
          </a:p>
          <a:p>
            <a:pPr marL="514350" indent="-514350">
              <a:buFont typeface="+mj-lt"/>
              <a:buAutoNum type="alphaLcParenR"/>
            </a:pP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Violation of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human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rights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(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Kurds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in Irak)</a:t>
            </a:r>
          </a:p>
          <a:p>
            <a:pPr marL="514350" indent="-514350">
              <a:buFont typeface="+mj-lt"/>
              <a:buAutoNum type="alphaLcParenR"/>
            </a:pP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Annexation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of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territory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(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Baltic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States)</a:t>
            </a:r>
          </a:p>
          <a:p>
            <a:pPr marL="514350" indent="-514350">
              <a:buFont typeface="+mj-lt"/>
              <a:buAutoNum type="alphaLcParenR"/>
            </a:pP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Systematic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violation of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intrastate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autonomy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agreements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(Kosovo) (Buchanan 2007)</a:t>
            </a:r>
            <a:endParaRPr lang="fr-FR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Different</a:t>
            </a: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theories</a:t>
            </a: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 of </a:t>
            </a:r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external</a:t>
            </a: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b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</a:br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Self-determination</a:t>
            </a:r>
            <a:endParaRPr lang="fr-FR" b="1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In addition to the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previous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three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just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causes,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we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must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add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:</a:t>
            </a:r>
          </a:p>
          <a:p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The violation of the </a:t>
            </a:r>
            <a:r>
              <a:rPr lang="fr-FR" dirty="0" err="1">
                <a:solidFill>
                  <a:srgbClr val="0000B1"/>
                </a:solidFill>
                <a:latin typeface="Garamond"/>
                <a:cs typeface="Garamond"/>
              </a:rPr>
              <a:t>p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rocedural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right to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Self-determination</a:t>
            </a:r>
            <a:endParaRPr lang="fr-FR" dirty="0" smtClean="0">
              <a:solidFill>
                <a:srgbClr val="0000B1"/>
              </a:solidFill>
              <a:latin typeface="Garamond"/>
              <a:cs typeface="Garamond"/>
            </a:endParaRPr>
          </a:p>
          <a:p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The violation of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internal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self-determination</a:t>
            </a:r>
            <a:endParaRPr lang="fr-FR" dirty="0" smtClean="0">
              <a:solidFill>
                <a:srgbClr val="0000B1"/>
              </a:solidFill>
              <a:latin typeface="Garamond"/>
              <a:cs typeface="Garamond"/>
            </a:endParaRPr>
          </a:p>
          <a:p>
            <a:pPr>
              <a:buNone/>
            </a:pP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(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under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at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least one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interpretation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of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that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right)</a:t>
            </a:r>
          </a:p>
          <a:p>
            <a:pPr>
              <a:buNone/>
            </a:pPr>
            <a:endParaRPr lang="fr-FR" dirty="0" smtClean="0">
              <a:solidFill>
                <a:srgbClr val="0000B1"/>
              </a:solidFill>
              <a:latin typeface="Garamond"/>
              <a:cs typeface="Garamond"/>
            </a:endParaRPr>
          </a:p>
          <a:p>
            <a:pPr>
              <a:buNone/>
            </a:pP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This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my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own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theory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(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see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my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paper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in </a:t>
            </a:r>
            <a:r>
              <a:rPr lang="fr-FR" i="1" dirty="0" err="1" smtClean="0">
                <a:solidFill>
                  <a:srgbClr val="0000B1"/>
                </a:solidFill>
                <a:latin typeface="Garamond"/>
                <a:cs typeface="Garamond"/>
              </a:rPr>
              <a:t>Inquiry</a:t>
            </a:r>
            <a:r>
              <a:rPr lang="fr-FR" i="1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2007) </a:t>
            </a:r>
          </a:p>
          <a:p>
            <a:endParaRPr lang="fr-FR" dirty="0" smtClean="0">
              <a:solidFill>
                <a:srgbClr val="0000B1"/>
              </a:solidFill>
              <a:latin typeface="Garamond"/>
              <a:cs typeface="Garamond"/>
            </a:endParaRPr>
          </a:p>
          <a:p>
            <a:endParaRPr lang="fr-FR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53CA2"/>
                </a:solidFill>
                <a:latin typeface="Garamond"/>
                <a:cs typeface="Garamond"/>
              </a:rPr>
              <a:t>My Differences with Buchanan</a:t>
            </a:r>
            <a:endParaRPr lang="en-GB" b="1" dirty="0">
              <a:solidFill>
                <a:srgbClr val="353CA2"/>
              </a:solidFill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>
                <a:solidFill>
                  <a:srgbClr val="4A3EB2"/>
                </a:solidFill>
                <a:latin typeface="Garamond"/>
                <a:cs typeface="Garamond"/>
              </a:rPr>
              <a:t>Peoples are special (as opposed to other cultural groups) : they are (along with persons) ultimate sources of valid moral claims</a:t>
            </a:r>
          </a:p>
          <a:p>
            <a:r>
              <a:rPr lang="en-GB" dirty="0" smtClean="0">
                <a:solidFill>
                  <a:srgbClr val="4A3EB2"/>
                </a:solidFill>
                <a:latin typeface="Garamond"/>
                <a:cs typeface="Garamond"/>
              </a:rPr>
              <a:t>Peoples are bearers of collective rights</a:t>
            </a:r>
          </a:p>
          <a:p>
            <a:r>
              <a:rPr lang="en-GB" dirty="0" smtClean="0">
                <a:solidFill>
                  <a:srgbClr val="4A3EB2"/>
                </a:solidFill>
                <a:latin typeface="Garamond"/>
                <a:cs typeface="Garamond"/>
              </a:rPr>
              <a:t>They have a primary general right to internal self-determination</a:t>
            </a:r>
          </a:p>
          <a:p>
            <a:r>
              <a:rPr lang="en-GB" dirty="0" smtClean="0">
                <a:solidFill>
                  <a:srgbClr val="4A3EB2"/>
                </a:solidFill>
                <a:latin typeface="Garamond"/>
                <a:cs typeface="Garamond"/>
              </a:rPr>
              <a:t>They have a remedial right to external self-determination if their right to internal self-determination is violated.</a:t>
            </a:r>
          </a:p>
          <a:p>
            <a:r>
              <a:rPr lang="en-GB" dirty="0" smtClean="0">
                <a:solidFill>
                  <a:srgbClr val="4A3EB2"/>
                </a:solidFill>
                <a:latin typeface="Garamond"/>
                <a:cs typeface="Garamond"/>
              </a:rPr>
              <a:t>No presumption in favour of existing states and territorial integrity (sovereign peoples do not have a primary right to own a state)</a:t>
            </a:r>
            <a:endParaRPr lang="en-GB" dirty="0">
              <a:solidFill>
                <a:srgbClr val="4A3EB2"/>
              </a:solidFill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General </a:t>
            </a:r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Working</a:t>
            </a: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Hypotheses</a:t>
            </a:r>
            <a:endParaRPr lang="fr-FR" b="1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Peoples are the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primary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subject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of collective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rights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;</a:t>
            </a:r>
          </a:p>
          <a:p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There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a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primary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right to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internal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self-determination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for all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seven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sorts of peoples;</a:t>
            </a:r>
          </a:p>
          <a:p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There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no </a:t>
            </a:r>
            <a:r>
              <a:rPr lang="fr-FR" i="1" dirty="0" err="1" smtClean="0">
                <a:solidFill>
                  <a:srgbClr val="0000B1"/>
                </a:solidFill>
                <a:latin typeface="Garamond"/>
                <a:cs typeface="Garamond"/>
              </a:rPr>
              <a:t>primary</a:t>
            </a:r>
            <a:r>
              <a:rPr lang="fr-FR" i="1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right to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external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self-determination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for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any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people, not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even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those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that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already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own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a state;</a:t>
            </a:r>
          </a:p>
          <a:p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Contiguous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and non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contiguous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diasporas are fragments of peoples and are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subject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of a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reduced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version of the right to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internal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self-determination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,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excluding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self-government, and no right to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secede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.</a:t>
            </a:r>
          </a:p>
          <a:p>
            <a:endParaRPr lang="fr-FR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1339"/>
            <a:ext cx="7772400" cy="1877579"/>
          </a:xfrm>
        </p:spPr>
        <p:txBody>
          <a:bodyPr/>
          <a:lstStyle/>
          <a:p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The </a:t>
            </a:r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institutionalisation</a:t>
            </a: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b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</a:b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of the right to </a:t>
            </a:r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secede</a:t>
            </a:r>
            <a:endParaRPr lang="fr-FR" b="1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2208917"/>
            <a:ext cx="7772400" cy="374135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fr-FR" dirty="0" err="1">
                <a:solidFill>
                  <a:srgbClr val="0000B1"/>
                </a:solidFill>
                <a:latin typeface="Garamond"/>
                <a:cs typeface="Garamond"/>
              </a:rPr>
              <a:t>D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ifferent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criteria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that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demonstrate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the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feasability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of a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particular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set of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norms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governing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secession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:</a:t>
            </a:r>
          </a:p>
          <a:p>
            <a:pPr algn="just">
              <a:buFont typeface="Arial"/>
              <a:buChar char="•"/>
            </a:pP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Compatibility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with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progressive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elements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of international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law</a:t>
            </a:r>
            <a:endParaRPr lang="fr-FR" dirty="0" smtClean="0">
              <a:solidFill>
                <a:srgbClr val="0000B1"/>
              </a:solidFill>
              <a:latin typeface="Garamond"/>
              <a:cs typeface="Garamond"/>
            </a:endParaRPr>
          </a:p>
          <a:p>
            <a:pPr algn="just">
              <a:buFont typeface="Arial"/>
              <a:buChar char="•"/>
            </a:pP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Acceptable in the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near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future by the international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community</a:t>
            </a:r>
            <a:endParaRPr lang="fr-FR" dirty="0" smtClean="0">
              <a:solidFill>
                <a:srgbClr val="0000B1"/>
              </a:solidFill>
              <a:latin typeface="Garamond"/>
              <a:cs typeface="Garamond"/>
            </a:endParaRPr>
          </a:p>
          <a:p>
            <a:pPr algn="just">
              <a:buFont typeface="Arial"/>
              <a:buChar char="•"/>
            </a:pP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Not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creating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perverse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incentives</a:t>
            </a:r>
            <a:endParaRPr lang="fr-FR" dirty="0" smtClean="0">
              <a:solidFill>
                <a:srgbClr val="0000B1"/>
              </a:solidFill>
              <a:latin typeface="Garamond"/>
              <a:cs typeface="Garamond"/>
            </a:endParaRPr>
          </a:p>
          <a:p>
            <a:pPr algn="just">
              <a:buFont typeface="Arial"/>
              <a:buChar char="•"/>
            </a:pP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Morally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accessible to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different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communities</a:t>
            </a:r>
            <a:endParaRPr lang="fr-FR" dirty="0" smtClean="0">
              <a:solidFill>
                <a:srgbClr val="0000B1"/>
              </a:solidFill>
              <a:latin typeface="Garamond"/>
              <a:cs typeface="Garamond"/>
            </a:endParaRPr>
          </a:p>
          <a:p>
            <a:pPr algn="just">
              <a:buFont typeface="Arial"/>
              <a:buChar char="•"/>
            </a:pP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Able to deal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with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transition</a:t>
            </a:r>
          </a:p>
          <a:p>
            <a:pPr algn="just">
              <a:buFont typeface="Arial"/>
              <a:buChar char="•"/>
            </a:pP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Able to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make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a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valid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claim on the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territory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.</a:t>
            </a:r>
          </a:p>
          <a:p>
            <a:pPr algn="just"/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(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These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are all Allen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Buchanan’s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criteria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)</a:t>
            </a:r>
          </a:p>
          <a:p>
            <a:pPr algn="just"/>
            <a:endParaRPr lang="fr-FR" dirty="0" smtClean="0">
              <a:solidFill>
                <a:srgbClr val="0000B1"/>
              </a:solidFill>
              <a:latin typeface="Garamond"/>
              <a:cs typeface="Garamond"/>
            </a:endParaRPr>
          </a:p>
          <a:p>
            <a:pPr algn="just"/>
            <a:endParaRPr lang="fr-FR" dirty="0" smtClean="0">
              <a:solidFill>
                <a:srgbClr val="0000B1"/>
              </a:solidFill>
              <a:latin typeface="Garamond"/>
              <a:cs typeface="Garamond"/>
            </a:endParaRPr>
          </a:p>
          <a:p>
            <a:pPr algn="just"/>
            <a:endParaRPr lang="fr-FR" dirty="0" smtClean="0">
              <a:solidFill>
                <a:srgbClr val="0000B1"/>
              </a:solidFill>
              <a:latin typeface="Garamond"/>
              <a:cs typeface="Garamond"/>
            </a:endParaRPr>
          </a:p>
          <a:p>
            <a:pPr algn="just"/>
            <a:endParaRPr lang="fr-FR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Self-determination</a:t>
            </a: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 in </a:t>
            </a:r>
            <a:b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</a:b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International Law</a:t>
            </a:r>
            <a:endParaRPr lang="fr-FR" b="1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All peoples have the right to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internal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self-determination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;</a:t>
            </a:r>
          </a:p>
          <a:p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Internal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Self-determination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defined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as the right to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develop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its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economic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, social and cultural institutions and the right to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determine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its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political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status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within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the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encompassing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state;</a:t>
            </a:r>
          </a:p>
          <a:p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It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a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primary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right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that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only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peoples have;</a:t>
            </a:r>
          </a:p>
          <a:p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No people has a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primary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right to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secede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;</a:t>
            </a:r>
          </a:p>
          <a:p>
            <a:endParaRPr lang="fr-FR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Self-determination</a:t>
            </a: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 in </a:t>
            </a:r>
            <a:b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</a:b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International Law</a:t>
            </a:r>
            <a:endParaRPr lang="fr-FR" b="1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Remedial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justifications for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secession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:</a:t>
            </a:r>
          </a:p>
          <a:p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Colonisation (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African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colonies);</a:t>
            </a:r>
          </a:p>
          <a:p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Oppression (China in Taiwan, USSR in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Baltic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states);</a:t>
            </a:r>
          </a:p>
          <a:p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Violation of the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internal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right to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self-determination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(Tibet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within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China,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Catalonia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within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Spain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concerning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the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Statute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of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autonomy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or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Quebec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within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Canada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with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the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unilateral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patriation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of the constitution and the rejection of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Meech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Lake Agreement)</a:t>
            </a:r>
            <a:endParaRPr lang="fr-FR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And the winner </a:t>
            </a:r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is</a:t>
            </a: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: the </a:t>
            </a:r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just</a:t>
            </a: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 cause (</a:t>
            </a:r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remedial</a:t>
            </a: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 right </a:t>
            </a:r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only</a:t>
            </a: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) </a:t>
            </a:r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theory</a:t>
            </a: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endParaRPr lang="fr-FR" b="1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International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law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does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not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accept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the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primary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right to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secede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;</a:t>
            </a:r>
          </a:p>
          <a:p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The international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community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would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never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accept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a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primary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right to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secede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;</a:t>
            </a:r>
          </a:p>
          <a:p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A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primary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right to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secession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would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create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perverse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incentives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: a domino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effect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;</a:t>
            </a:r>
          </a:p>
          <a:p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It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isn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an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approach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not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morally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accessible to all;</a:t>
            </a:r>
          </a:p>
          <a:p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It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would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imply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chaos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during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transition;</a:t>
            </a:r>
          </a:p>
          <a:p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Endless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territorial disputes.</a:t>
            </a:r>
          </a:p>
          <a:p>
            <a:endParaRPr lang="fr-FR" dirty="0" smtClean="0">
              <a:solidFill>
                <a:srgbClr val="0000B1"/>
              </a:solidFill>
              <a:latin typeface="Garamond"/>
              <a:cs typeface="Garamond"/>
            </a:endParaRPr>
          </a:p>
          <a:p>
            <a:endParaRPr lang="fr-FR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-193458"/>
            <a:ext cx="7772400" cy="1320800"/>
          </a:xfrm>
        </p:spPr>
        <p:txBody>
          <a:bodyPr>
            <a:normAutofit/>
          </a:bodyPr>
          <a:lstStyle/>
          <a:p>
            <a:r>
              <a:rPr lang="fr-FR" sz="3200" b="1" dirty="0" err="1" smtClean="0">
                <a:solidFill>
                  <a:srgbClr val="0000B1"/>
                </a:solidFill>
                <a:latin typeface="Garamond"/>
                <a:cs typeface="Garamond"/>
              </a:rPr>
              <a:t>Seven</a:t>
            </a:r>
            <a:r>
              <a:rPr lang="fr-FR" sz="3200" b="1" dirty="0" smtClean="0">
                <a:solidFill>
                  <a:srgbClr val="0000B1"/>
                </a:solidFill>
                <a:latin typeface="Garamond"/>
                <a:cs typeface="Garamond"/>
              </a:rPr>
              <a:t> sorts of peoples</a:t>
            </a:r>
            <a:br>
              <a:rPr lang="fr-FR" sz="3200" b="1" dirty="0" smtClean="0">
                <a:solidFill>
                  <a:srgbClr val="0000B1"/>
                </a:solidFill>
                <a:latin typeface="Garamond"/>
                <a:cs typeface="Garamond"/>
              </a:rPr>
            </a:br>
            <a:r>
              <a:rPr lang="fr-FR" sz="2222" b="1" dirty="0" smtClean="0">
                <a:solidFill>
                  <a:srgbClr val="0000B1"/>
                </a:solidFill>
                <a:latin typeface="Garamond"/>
                <a:cs typeface="Garamond"/>
              </a:rPr>
              <a:t>(</a:t>
            </a:r>
            <a:r>
              <a:rPr lang="fr-FR" sz="2222" b="1" dirty="0" err="1" smtClean="0">
                <a:solidFill>
                  <a:srgbClr val="0000B1"/>
                </a:solidFill>
                <a:latin typeface="Garamond"/>
                <a:cs typeface="Garamond"/>
              </a:rPr>
              <a:t>based</a:t>
            </a:r>
            <a:r>
              <a:rPr lang="fr-FR" sz="2222" b="1" dirty="0" smtClean="0">
                <a:solidFill>
                  <a:srgbClr val="0000B1"/>
                </a:solidFill>
                <a:latin typeface="Garamond"/>
                <a:cs typeface="Garamond"/>
              </a:rPr>
              <a:t> on </a:t>
            </a:r>
            <a:r>
              <a:rPr lang="fr-FR" sz="2222" b="1" dirty="0" err="1" smtClean="0">
                <a:solidFill>
                  <a:srgbClr val="0000B1"/>
                </a:solidFill>
                <a:latin typeface="Garamond"/>
                <a:cs typeface="Garamond"/>
              </a:rPr>
              <a:t>different</a:t>
            </a:r>
            <a:r>
              <a:rPr lang="fr-FR" sz="2222" b="1" dirty="0" smtClean="0">
                <a:solidFill>
                  <a:srgbClr val="0000B1"/>
                </a:solidFill>
                <a:latin typeface="Garamond"/>
                <a:cs typeface="Garamond"/>
              </a:rPr>
              <a:t> national </a:t>
            </a:r>
            <a:r>
              <a:rPr lang="fr-FR" sz="2222" b="1" dirty="0" err="1" smtClean="0">
                <a:solidFill>
                  <a:srgbClr val="0000B1"/>
                </a:solidFill>
                <a:latin typeface="Garamond"/>
                <a:cs typeface="Garamond"/>
              </a:rPr>
              <a:t>self-representations</a:t>
            </a:r>
            <a:r>
              <a:rPr lang="fr-FR" sz="2222" b="1" dirty="0" smtClean="0">
                <a:solidFill>
                  <a:srgbClr val="0000B1"/>
                </a:solidFill>
                <a:latin typeface="Garamond"/>
                <a:cs typeface="Garamond"/>
              </a:rPr>
              <a:t>)</a:t>
            </a:r>
            <a:endParaRPr lang="fr-FR" sz="2222" b="1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68400" y="1127342"/>
            <a:ext cx="7067256" cy="4962638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Arial"/>
              <a:buChar char="•"/>
            </a:pP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Ethnic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: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same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ancestry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,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language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, culture,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history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(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some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indigenous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peoples)</a:t>
            </a:r>
          </a:p>
          <a:p>
            <a:pPr algn="just">
              <a:buFont typeface="Arial"/>
              <a:buChar char="•"/>
            </a:pP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Cultural :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multiethnic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,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same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language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, culture and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history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, no administrative unit (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Acadian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, Rom)</a:t>
            </a:r>
          </a:p>
          <a:p>
            <a:pPr algn="just">
              <a:buFont typeface="Arial"/>
              <a:buChar char="•"/>
            </a:pP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Sociopolitical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: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possibly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multiethnic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,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multicultural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and multinational, but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same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common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public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identity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and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same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non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sovereign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administrative unit (Nunavut,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Quebec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, Scotland,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Catalonia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)</a:t>
            </a:r>
          </a:p>
          <a:p>
            <a:pPr algn="just">
              <a:buFont typeface="Arial"/>
              <a:buChar char="•"/>
            </a:pP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Civic :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same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mononational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sovereign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country (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Iceland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, Portugal,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Korea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)</a:t>
            </a:r>
          </a:p>
          <a:p>
            <a:pPr algn="just">
              <a:buFont typeface="Arial"/>
              <a:buChar char="•"/>
            </a:pP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Multisocietal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: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same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multinational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sovereign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country (Great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Britain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, Canada, Spain,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Belgium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)</a:t>
            </a:r>
          </a:p>
          <a:p>
            <a:pPr algn="just">
              <a:buFont typeface="Arial"/>
              <a:buChar char="•"/>
            </a:pP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Multiterritorial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: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same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culture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equally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spread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on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many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continuous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sovereign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territories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,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minorities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on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each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of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these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territories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(Mohawk in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Akwasasne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and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Kurds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in Kurdistan)</a:t>
            </a:r>
          </a:p>
          <a:p>
            <a:pPr algn="just">
              <a:buFont typeface="Arial"/>
              <a:buChar char="•"/>
            </a:pP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Diasporic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: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same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culture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equally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spread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on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discontinuous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sovereign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territories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,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minorities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on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each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of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these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territories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(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old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jewish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diaspora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before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the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creation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 of </a:t>
            </a:r>
            <a:r>
              <a:rPr lang="fr-FR" sz="2000" dirty="0" err="1" smtClean="0">
                <a:solidFill>
                  <a:srgbClr val="0000B1"/>
                </a:solidFill>
                <a:latin typeface="Garamond"/>
                <a:cs typeface="Garamond"/>
              </a:rPr>
              <a:t>Israel</a:t>
            </a:r>
            <a:r>
              <a:rPr lang="fr-FR" sz="2000" dirty="0" smtClean="0">
                <a:solidFill>
                  <a:srgbClr val="0000B1"/>
                </a:solidFill>
                <a:latin typeface="Garamond"/>
                <a:cs typeface="Garamond"/>
              </a:rPr>
              <a:t>)</a:t>
            </a:r>
            <a:endParaRPr lang="fr-FR" sz="2400" dirty="0" smtClean="0">
              <a:solidFill>
                <a:srgbClr val="0000B1"/>
              </a:solidFill>
              <a:latin typeface="Garamond"/>
              <a:cs typeface="Garamond"/>
            </a:endParaRPr>
          </a:p>
          <a:p>
            <a:pPr algn="just"/>
            <a:endParaRPr lang="fr-FR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Buchanan’s</a:t>
            </a: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 version </a:t>
            </a:r>
            <a:endParaRPr lang="fr-FR" b="1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87294"/>
            <a:ext cx="8229600" cy="4938870"/>
          </a:xfrm>
        </p:spPr>
        <p:txBody>
          <a:bodyPr>
            <a:normAutofit fontScale="92500"/>
          </a:bodyPr>
          <a:lstStyle/>
          <a:p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Does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not capture the progressive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elements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of international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law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(peoples as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special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and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owners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of a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general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primary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right to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internal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self-determination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);</a:t>
            </a:r>
          </a:p>
          <a:p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The international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community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will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never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accept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Buchanan’s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suggestion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that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all cultural groups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could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under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certain conditions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be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entitled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to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secede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;</a:t>
            </a:r>
          </a:p>
          <a:p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Perverse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incentives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: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endless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number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of violations of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human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rights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as an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incentives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for the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secession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of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many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cultural groups, if Buchanan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right.</a:t>
            </a:r>
          </a:p>
          <a:p>
            <a:endParaRPr lang="fr-FR" dirty="0" smtClean="0">
              <a:solidFill>
                <a:srgbClr val="0000B1"/>
              </a:solidFill>
              <a:latin typeface="Garamond"/>
              <a:cs typeface="Garamond"/>
            </a:endParaRPr>
          </a:p>
          <a:p>
            <a:endParaRPr lang="fr-FR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My</a:t>
            </a: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 version of the </a:t>
            </a:r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just</a:t>
            </a: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 cause </a:t>
            </a:r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theory</a:t>
            </a:r>
            <a:endParaRPr lang="fr-FR" b="1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In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perfect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accordance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with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international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law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;</a:t>
            </a:r>
          </a:p>
          <a:p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Acceptable for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multination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states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that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want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to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prevent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the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growing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number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of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seceding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groups;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already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accepted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in the 1970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Declaration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on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Friendly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relations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among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states</a:t>
            </a:r>
          </a:p>
          <a:p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Stability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in multinational states;</a:t>
            </a:r>
          </a:p>
          <a:p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Political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liberalism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morally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accessible to all;</a:t>
            </a:r>
          </a:p>
          <a:p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Transition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settled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by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negotiations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;</a:t>
            </a:r>
          </a:p>
          <a:p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No territorial disputes :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uti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possidetis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juris</a:t>
            </a:r>
            <a:endParaRPr lang="fr-FR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Difficulties</a:t>
            </a: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with</a:t>
            </a: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Remedial</a:t>
            </a: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b="1" smtClean="0">
                <a:solidFill>
                  <a:srgbClr val="0000B1"/>
                </a:solidFill>
                <a:latin typeface="Garamond"/>
                <a:cs typeface="Garamond"/>
              </a:rPr>
              <a:t>Accounts?</a:t>
            </a:r>
            <a:endParaRPr lang="fr-FR" b="1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51823"/>
            <a:ext cx="8229600" cy="5706177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Difficulty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in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establishing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a supranational instance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responsible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to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adjudicate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the moral justification for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secession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of a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particular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group</a:t>
            </a:r>
          </a:p>
          <a:p>
            <a:pPr>
              <a:buNone/>
            </a:pP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Answer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:</a:t>
            </a:r>
          </a:p>
          <a:p>
            <a:pPr>
              <a:buNone/>
            </a:pP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	The UN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assisted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the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self-determining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process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in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Eritrea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, East Timor and Western Sahara. So the UN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could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get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more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involved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. In the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meantime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,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seceding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peoples and and the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encompassing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state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could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agree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on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creating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an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independent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body of international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jurists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and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constitutionalists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endParaRPr lang="fr-FR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err="1" smtClean="0">
                <a:solidFill>
                  <a:srgbClr val="0000B1"/>
                </a:solidFill>
                <a:latin typeface="Garamond"/>
                <a:cs typeface="Garamond"/>
              </a:rPr>
              <a:t>Minority</a:t>
            </a:r>
            <a:r>
              <a:rPr lang="fr-FR" sz="2800" b="1" dirty="0" smtClean="0">
                <a:solidFill>
                  <a:srgbClr val="0000B1"/>
                </a:solidFill>
                <a:latin typeface="Garamond"/>
                <a:cs typeface="Garamond"/>
              </a:rPr>
              <a:t> fragments of peoples: </a:t>
            </a:r>
            <a:br>
              <a:rPr lang="fr-FR" sz="2800" b="1" dirty="0" smtClean="0">
                <a:solidFill>
                  <a:srgbClr val="0000B1"/>
                </a:solidFill>
                <a:latin typeface="Garamond"/>
                <a:cs typeface="Garamond"/>
              </a:rPr>
            </a:br>
            <a:r>
              <a:rPr lang="fr-FR" sz="2800" b="1" dirty="0" smtClean="0">
                <a:solidFill>
                  <a:srgbClr val="0000B1"/>
                </a:solidFill>
                <a:latin typeface="Garamond"/>
                <a:cs typeface="Garamond"/>
              </a:rPr>
              <a:t>(i) </a:t>
            </a:r>
            <a:r>
              <a:rPr lang="fr-FR" sz="2800" b="1" dirty="0" err="1" smtClean="0">
                <a:solidFill>
                  <a:srgbClr val="0000B1"/>
                </a:solidFill>
                <a:latin typeface="Garamond"/>
                <a:cs typeface="Garamond"/>
              </a:rPr>
              <a:t>Contiguous</a:t>
            </a:r>
            <a:r>
              <a:rPr lang="fr-FR" sz="2800" b="1" dirty="0" smtClean="0">
                <a:solidFill>
                  <a:srgbClr val="0000B1"/>
                </a:solidFill>
                <a:latin typeface="Garamond"/>
                <a:cs typeface="Garamond"/>
              </a:rPr>
              <a:t> diasporas</a:t>
            </a:r>
            <a:endParaRPr lang="fr-FR" sz="2800" b="1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Extensions of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neighbouring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national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majorities</a:t>
            </a:r>
            <a:endParaRPr lang="fr-FR" dirty="0" smtClean="0">
              <a:solidFill>
                <a:srgbClr val="0000B1"/>
              </a:solidFill>
              <a:latin typeface="Garamond"/>
              <a:cs typeface="Garamond"/>
            </a:endParaRPr>
          </a:p>
          <a:p>
            <a:pPr>
              <a:buNone/>
            </a:pP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(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often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called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‘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kin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minorities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’)</a:t>
            </a:r>
          </a:p>
          <a:p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From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a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different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country (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Russians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in the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Baltic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States,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Palestinians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in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Israel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)</a:t>
            </a:r>
          </a:p>
          <a:p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Within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the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same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country (Catalans in Valencia and Basque in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Navarra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)</a:t>
            </a:r>
          </a:p>
          <a:p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From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a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multiterritorial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people (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Kurds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in Irak)</a:t>
            </a:r>
          </a:p>
          <a:p>
            <a:endParaRPr lang="fr-FR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b="1" dirty="0" err="1" smtClean="0">
                <a:solidFill>
                  <a:srgbClr val="0000B1"/>
                </a:solidFill>
                <a:latin typeface="Garamond"/>
                <a:cs typeface="Garamond"/>
              </a:rPr>
              <a:t>Minority</a:t>
            </a:r>
            <a:r>
              <a:rPr lang="fr-FR" sz="2800" b="1" dirty="0" smtClean="0">
                <a:solidFill>
                  <a:srgbClr val="0000B1"/>
                </a:solidFill>
                <a:latin typeface="Garamond"/>
                <a:cs typeface="Garamond"/>
              </a:rPr>
              <a:t> fragments of peoples</a:t>
            </a:r>
            <a:br>
              <a:rPr lang="fr-FR" sz="2800" b="1" dirty="0" smtClean="0">
                <a:solidFill>
                  <a:srgbClr val="0000B1"/>
                </a:solidFill>
                <a:latin typeface="Garamond"/>
                <a:cs typeface="Garamond"/>
              </a:rPr>
            </a:br>
            <a:r>
              <a:rPr lang="fr-FR" sz="2800" b="1" dirty="0" smtClean="0">
                <a:solidFill>
                  <a:srgbClr val="0000B1"/>
                </a:solidFill>
                <a:latin typeface="Garamond"/>
                <a:cs typeface="Garamond"/>
              </a:rPr>
              <a:t>(ii) Non </a:t>
            </a:r>
            <a:r>
              <a:rPr lang="fr-FR" sz="2800" b="1" dirty="0" err="1" smtClean="0">
                <a:solidFill>
                  <a:srgbClr val="0000B1"/>
                </a:solidFill>
                <a:latin typeface="Garamond"/>
                <a:cs typeface="Garamond"/>
              </a:rPr>
              <a:t>contiguous</a:t>
            </a:r>
            <a:r>
              <a:rPr lang="fr-FR" sz="2800" b="1" dirty="0" smtClean="0">
                <a:solidFill>
                  <a:srgbClr val="0000B1"/>
                </a:solidFill>
                <a:latin typeface="Garamond"/>
                <a:cs typeface="Garamond"/>
              </a:rPr>
              <a:t> diasporas</a:t>
            </a:r>
            <a:endParaRPr lang="fr-FR" sz="2800" b="1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Immigrant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communities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(not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born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in the country of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residence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)</a:t>
            </a:r>
          </a:p>
          <a:p>
            <a:pPr>
              <a:buNone/>
            </a:pPr>
            <a:endParaRPr lang="fr-FR" sz="2800" dirty="0" smtClean="0">
              <a:solidFill>
                <a:srgbClr val="0000B1"/>
              </a:solidFill>
              <a:latin typeface="Garamond"/>
              <a:cs typeface="Garamond"/>
            </a:endParaRPr>
          </a:p>
          <a:p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Historical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communities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still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identifying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with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a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foreign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country (second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generation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of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Pakistanese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living in the UK)</a:t>
            </a:r>
          </a:p>
          <a:p>
            <a:pPr>
              <a:buNone/>
            </a:pPr>
            <a:endParaRPr lang="fr-FR" sz="2800" dirty="0" smtClean="0">
              <a:solidFill>
                <a:srgbClr val="0000B1"/>
              </a:solidFill>
              <a:latin typeface="Garamond"/>
              <a:cs typeface="Garamond"/>
            </a:endParaRPr>
          </a:p>
          <a:p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Fragment of a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diasporic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peoples (New York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Jews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before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the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creation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of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Israel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)</a:t>
            </a:r>
            <a:endParaRPr lang="fr-FR" sz="2800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Legitimacy</a:t>
            </a: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 of inclusive conceptions</a:t>
            </a:r>
            <a:endParaRPr lang="fr-FR" b="1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5344"/>
          </a:xfrm>
        </p:spPr>
        <p:txBody>
          <a:bodyPr>
            <a:noAutofit/>
          </a:bodyPr>
          <a:lstStyle/>
          <a:p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A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civic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conception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is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legitimate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only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if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there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are no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minority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peoples on the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territory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(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Korea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,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Iceland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, Portugal :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legitimate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; France :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illegitimate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because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of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Corsica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) and if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their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other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minorities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are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recognized</a:t>
            </a:r>
            <a:endParaRPr lang="fr-FR" sz="2400" dirty="0" smtClean="0">
              <a:solidFill>
                <a:srgbClr val="0000B1"/>
              </a:solidFill>
              <a:latin typeface="Garamond"/>
              <a:cs typeface="Garamond"/>
            </a:endParaRPr>
          </a:p>
          <a:p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A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sociopolitical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conception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is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legitimate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only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if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minority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peoples and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other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minorities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are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recognized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(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Quebec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with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its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eleven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indigenous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peoples, English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Quebeckers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, and immigrant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communities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)</a:t>
            </a:r>
          </a:p>
          <a:p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A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multisocietal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conception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is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legitimate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only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if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minority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peoples and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other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minorities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are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recognized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(Canada, Spain: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illegitimate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? Great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Britain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: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legitimate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)</a:t>
            </a:r>
          </a:p>
          <a:p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If peoples and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other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minorities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are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recognized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,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their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self-exclusion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is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illegitimate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.</a:t>
            </a:r>
            <a:endParaRPr lang="fr-FR" sz="2400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>
                <a:solidFill>
                  <a:srgbClr val="0000B1"/>
                </a:solidFill>
                <a:latin typeface="Garamond"/>
                <a:cs typeface="Garamond"/>
              </a:rPr>
              <a:t>Clarifications and </a:t>
            </a:r>
            <a:r>
              <a:rPr lang="fr-FR" sz="3600" b="1" dirty="0" err="1" smtClean="0">
                <a:solidFill>
                  <a:srgbClr val="0000B1"/>
                </a:solidFill>
                <a:latin typeface="Garamond"/>
                <a:cs typeface="Garamond"/>
              </a:rPr>
              <a:t>Theoretical</a:t>
            </a:r>
            <a:r>
              <a:rPr lang="fr-FR" sz="3600" b="1" dirty="0" smtClean="0">
                <a:solidFill>
                  <a:srgbClr val="0000B1"/>
                </a:solidFill>
                <a:latin typeface="Garamond"/>
                <a:cs typeface="Garamond"/>
              </a:rPr>
              <a:t> Implications</a:t>
            </a:r>
            <a:endParaRPr lang="fr-FR" sz="3600" b="1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45931"/>
            <a:ext cx="8229600" cy="5481217"/>
          </a:xfrm>
        </p:spPr>
        <p:txBody>
          <a:bodyPr>
            <a:noAutofit/>
          </a:bodyPr>
          <a:lstStyle/>
          <a:p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The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taxonomy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is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perhaps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incomplete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and not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entirely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accurate</a:t>
            </a:r>
            <a:endParaRPr lang="fr-FR" sz="2400" dirty="0" smtClean="0">
              <a:solidFill>
                <a:srgbClr val="0000B1"/>
              </a:solidFill>
              <a:latin typeface="Garamond"/>
              <a:cs typeface="Garamond"/>
            </a:endParaRPr>
          </a:p>
          <a:p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No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circular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definitions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: national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consciousness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defined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without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recourse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to the concept of nation</a:t>
            </a:r>
          </a:p>
          <a:p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A national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self-representation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is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not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always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legitimate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: France</a:t>
            </a:r>
          </a:p>
          <a:p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No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essentialism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: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allows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for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diversity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, plural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identities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and change</a:t>
            </a:r>
          </a:p>
          <a:p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All peoples are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societal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cultures : basic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institutional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structure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realized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in a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character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of culture</a:t>
            </a:r>
          </a:p>
          <a:p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All peoples have an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institutional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identity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(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language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, institutions,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history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) but not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necessarily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a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governmental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administrative unit</a:t>
            </a:r>
          </a:p>
          <a:p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We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must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distinguish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the structure and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character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of the culture</a:t>
            </a:r>
          </a:p>
          <a:p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National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consciousness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: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self-representation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+ the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will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to survive</a:t>
            </a:r>
          </a:p>
          <a:p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Multilingual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peoples are possible but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they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are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agregates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of simple </a:t>
            </a:r>
            <a:r>
              <a:rPr lang="fr-FR" sz="2400" dirty="0" err="1" smtClean="0">
                <a:solidFill>
                  <a:srgbClr val="0000B1"/>
                </a:solidFill>
                <a:latin typeface="Garamond"/>
                <a:cs typeface="Garamond"/>
              </a:rPr>
              <a:t>societal</a:t>
            </a:r>
            <a:r>
              <a:rPr lang="fr-FR" sz="2400" dirty="0" smtClean="0">
                <a:solidFill>
                  <a:srgbClr val="0000B1"/>
                </a:solidFill>
                <a:latin typeface="Garamond"/>
                <a:cs typeface="Garamond"/>
              </a:rPr>
              <a:t> cultures</a:t>
            </a:r>
            <a:endParaRPr lang="fr-FR" sz="2400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Self-determination</a:t>
            </a:r>
            <a:endParaRPr lang="fr-FR" b="1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Internal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self-determination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: the right of a people to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develop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its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own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economic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, social and cultural institutions and the right to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determine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its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political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status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inside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the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encompassing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state</a:t>
            </a:r>
          </a:p>
          <a:p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External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self-determination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: the right to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own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a state (for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those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who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already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have one), or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secession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, violation of territorial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integrity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or association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with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a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different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state, (for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those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who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have none)</a:t>
            </a:r>
            <a:endParaRPr lang="fr-FR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The argument</a:t>
            </a:r>
            <a:b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</a:b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for </a:t>
            </a:r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internal</a:t>
            </a: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self-determination</a:t>
            </a:r>
            <a:endParaRPr lang="fr-FR" b="1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Political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liberalism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: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considers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all agents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with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an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institutional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identity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</a:p>
          <a:p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All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institutional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agents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that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respect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others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must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also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be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respected</a:t>
            </a:r>
            <a:endParaRPr lang="fr-FR" sz="2800" dirty="0" smtClean="0">
              <a:solidFill>
                <a:srgbClr val="0000B1"/>
              </a:solidFill>
              <a:latin typeface="Garamond"/>
              <a:cs typeface="Garamond"/>
            </a:endParaRPr>
          </a:p>
          <a:p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Peoples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may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be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such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institutional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agents</a:t>
            </a:r>
          </a:p>
          <a:p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Among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all the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interests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of peoples,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those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interests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that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relate to the maintenance and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development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of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their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institutions have a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bearing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on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their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very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existence and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thus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can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be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the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subject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of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rights</a:t>
            </a:r>
            <a:endParaRPr lang="fr-FR" sz="2800" dirty="0" smtClean="0">
              <a:solidFill>
                <a:srgbClr val="0000B1"/>
              </a:solidFill>
              <a:latin typeface="Garamond"/>
              <a:cs typeface="Garamond"/>
            </a:endParaRPr>
          </a:p>
          <a:p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Peoples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therefore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have the right to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secure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the maintenance and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development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of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their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institutions</a:t>
            </a:r>
          </a:p>
          <a:p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This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is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the right to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internal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sz="2800" dirty="0" err="1" smtClean="0">
                <a:solidFill>
                  <a:srgbClr val="0000B1"/>
                </a:solidFill>
                <a:latin typeface="Garamond"/>
                <a:cs typeface="Garamond"/>
              </a:rPr>
              <a:t>self-determination</a:t>
            </a:r>
            <a:r>
              <a:rPr lang="fr-FR" sz="2800" dirty="0" smtClean="0">
                <a:solidFill>
                  <a:srgbClr val="0000B1"/>
                </a:solidFill>
                <a:latin typeface="Garamond"/>
                <a:cs typeface="Garamond"/>
              </a:rPr>
              <a:t>.  </a:t>
            </a:r>
            <a:endParaRPr lang="fr-FR" sz="2800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Different</a:t>
            </a: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interpretations</a:t>
            </a: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/>
            </a:r>
            <a:b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</a:b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of </a:t>
            </a:r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internal</a:t>
            </a:r>
            <a:r>
              <a:rPr lang="fr-FR" b="1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b="1" dirty="0" err="1" smtClean="0">
                <a:solidFill>
                  <a:srgbClr val="0000B1"/>
                </a:solidFill>
                <a:latin typeface="Garamond"/>
                <a:cs typeface="Garamond"/>
              </a:rPr>
              <a:t>self-determination</a:t>
            </a:r>
            <a:endParaRPr lang="fr-FR" b="1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Substantial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:</a:t>
            </a:r>
          </a:p>
          <a:p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Political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representation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of the people in the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governmental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institutions of the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encompassing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state</a:t>
            </a:r>
          </a:p>
          <a:p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Self-government on a certain administrative unit (land,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republic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,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region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, province,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federated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state,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reserves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)</a:t>
            </a:r>
          </a:p>
          <a:p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Special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constitutional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status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: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asymmetric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federalism</a:t>
            </a:r>
            <a:endParaRPr lang="fr-FR" dirty="0" smtClean="0">
              <a:solidFill>
                <a:srgbClr val="0000B1"/>
              </a:solidFill>
              <a:latin typeface="Garamond"/>
              <a:cs typeface="Garamond"/>
            </a:endParaRPr>
          </a:p>
          <a:p>
            <a:pPr>
              <a:buNone/>
            </a:pP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Procedural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:</a:t>
            </a:r>
          </a:p>
          <a:p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The right to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participate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in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negotiation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, conversation and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deliberation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concerning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</a:t>
            </a:r>
            <a:r>
              <a:rPr lang="fr-FR" dirty="0" err="1" smtClean="0">
                <a:solidFill>
                  <a:srgbClr val="0000B1"/>
                </a:solidFill>
                <a:latin typeface="Garamond"/>
                <a:cs typeface="Garamond"/>
              </a:rPr>
              <a:t>constitutional</a:t>
            </a:r>
            <a:r>
              <a:rPr lang="fr-FR" dirty="0" smtClean="0">
                <a:solidFill>
                  <a:srgbClr val="0000B1"/>
                </a:solidFill>
                <a:latin typeface="Garamond"/>
                <a:cs typeface="Garamond"/>
              </a:rPr>
              <a:t> changes</a:t>
            </a:r>
            <a:endParaRPr lang="fr-FR" dirty="0">
              <a:solidFill>
                <a:srgbClr val="0000B1"/>
              </a:solidFill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iel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4815</TotalTime>
  <Words>1786</Words>
  <Application>Microsoft Macintosh PowerPoint</Application>
  <PresentationFormat>Présentation à l'écran (4:3)</PresentationFormat>
  <Paragraphs>142</Paragraphs>
  <Slides>22</Slides>
  <Notes>1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Diapositive 1</vt:lpstr>
      <vt:lpstr>Seven sorts of peoples (based on different national self-representations)</vt:lpstr>
      <vt:lpstr>Minority fragments of peoples:  (i) Contiguous diasporas</vt:lpstr>
      <vt:lpstr>Minority fragments of peoples (ii) Non contiguous diasporas</vt:lpstr>
      <vt:lpstr>Legitimacy of inclusive conceptions</vt:lpstr>
      <vt:lpstr>Clarifications and Theoretical Implications</vt:lpstr>
      <vt:lpstr>Self-determination</vt:lpstr>
      <vt:lpstr>The argument for internal self-determination</vt:lpstr>
      <vt:lpstr>Different interpretations of internal self-determination</vt:lpstr>
      <vt:lpstr>External Self-determination</vt:lpstr>
      <vt:lpstr>Different theories of external self-determination</vt:lpstr>
      <vt:lpstr>Different theories of external  self-determination</vt:lpstr>
      <vt:lpstr>Different theories of external  Self-determination</vt:lpstr>
      <vt:lpstr>My Differences with Buchanan</vt:lpstr>
      <vt:lpstr>General Working Hypotheses</vt:lpstr>
      <vt:lpstr>The institutionalisation  of the right to secede</vt:lpstr>
      <vt:lpstr>Self-determination in  International Law</vt:lpstr>
      <vt:lpstr>Self-determination in  International Law</vt:lpstr>
      <vt:lpstr>And the winner is: the just cause (remedial right only) theory </vt:lpstr>
      <vt:lpstr>Buchanan’s version </vt:lpstr>
      <vt:lpstr>My version of the just cause theory</vt:lpstr>
      <vt:lpstr>Difficulties with Remedial Accounts?</vt:lpstr>
    </vt:vector>
  </TitlesOfParts>
  <Company>Université de Montréal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UdeM</dc:creator>
  <cp:lastModifiedBy>UdeM</cp:lastModifiedBy>
  <cp:revision>36</cp:revision>
  <dcterms:created xsi:type="dcterms:W3CDTF">2011-10-27T18:15:57Z</dcterms:created>
  <dcterms:modified xsi:type="dcterms:W3CDTF">2011-10-27T18:16:07Z</dcterms:modified>
</cp:coreProperties>
</file>