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9" r:id="rId9"/>
    <p:sldId id="267" r:id="rId10"/>
    <p:sldId id="268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929A64-1AD2-454F-924A-04151EF67BE3}" type="datetimeFigureOut">
              <a:rPr lang="en-GB" smtClean="0"/>
              <a:pPr/>
              <a:t>26/09/2016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FBC54E-D61B-4B2A-8D26-2C51F3A1F3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833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F088-E13F-46CC-BDB1-4723A5357A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0500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958C4-ADC3-423E-9AD9-521F4EB652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7681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4A01F-2309-4408-91DA-A7E0495D7F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344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84BE-CA56-4752-942A-76C33ADCE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698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8CC3D-9795-45E8-880C-D92A5CA374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8644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6D602-AFC3-41D7-8159-335FA93CF3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8734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C0C7B-CBC1-46EF-9A58-F404300647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552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EE060-6FEB-4B96-8929-52BE4F5B9F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3652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0B6A2-7159-4208-8044-CD7242A16B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166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2C0C-DF58-4A5A-BC63-97172457BD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9017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00ACA-87D7-4B3F-8D81-3D80C3F52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25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6FCF2A-64D8-4C43-BF15-7728B2D5CD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727200"/>
          </a:xfrm>
        </p:spPr>
        <p:txBody>
          <a:bodyPr/>
          <a:lstStyle/>
          <a:p>
            <a:pPr eaLnBrk="1" hangingPunct="1"/>
            <a:r>
              <a:rPr lang="en-GB" altLang="en-US"/>
              <a:t>BAICE Conference 2016: </a:t>
            </a:r>
            <a:br>
              <a:rPr lang="en-GB" altLang="en-US"/>
            </a:br>
            <a:r>
              <a:rPr lang="en-GB" altLang="en-US"/>
              <a:t>The University of Nottingham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5038"/>
            <a:ext cx="6400800" cy="4392612"/>
          </a:xfrm>
        </p:spPr>
        <p:txBody>
          <a:bodyPr/>
          <a:lstStyle/>
          <a:p>
            <a:pPr eaLnBrk="1" hangingPunct="1"/>
            <a:r>
              <a:rPr lang="en-GB" altLang="en-US"/>
              <a:t>Quality Education and the Role of the Teacher in Fiji: Mobilising Global and Local Values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 flipV="1">
            <a:off x="2339975" y="4294188"/>
            <a:ext cx="430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39750" y="4365625"/>
            <a:ext cx="79216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Michael Crossley, Cresantia Frances Koya Vaka’uta, Rosiana Lagi, Simon McGrath, Konai Helu Thaman, Ledua Waqailiti</a:t>
            </a:r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University of Bristol, The University of the South Pacific, The University of Nottingham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3450696"/>
          </a:xfrm>
        </p:spPr>
        <p:txBody>
          <a:bodyPr>
            <a:noAutofit/>
          </a:bodyPr>
          <a:lstStyle/>
          <a:p>
            <a:r>
              <a:rPr lang="en-US" sz="2800" dirty="0"/>
              <a:t>Interpretive &amp; Qualitative Methodological positioning </a:t>
            </a:r>
          </a:p>
          <a:p>
            <a:r>
              <a:rPr lang="en-US" sz="2800" dirty="0"/>
              <a:t>Mixing Western and Pacific approaches to research  </a:t>
            </a:r>
          </a:p>
          <a:p>
            <a:r>
              <a:rPr lang="en-US" sz="2800" i="1" dirty="0"/>
              <a:t>Mixed Methods including: </a:t>
            </a:r>
          </a:p>
          <a:p>
            <a:pPr marL="809625" indent="-414338">
              <a:buFont typeface="+mj-lt"/>
              <a:buAutoNum type="romanLcPeriod"/>
            </a:pPr>
            <a:r>
              <a:rPr lang="en-US" sz="2800" dirty="0"/>
              <a:t>Questionnaires </a:t>
            </a:r>
          </a:p>
          <a:p>
            <a:pPr marL="809625" indent="-414338">
              <a:buFont typeface="+mj-lt"/>
              <a:buAutoNum type="romanLcPeriod"/>
            </a:pPr>
            <a:r>
              <a:rPr lang="en-US" sz="2800" dirty="0" err="1"/>
              <a:t>Talanoa</a:t>
            </a:r>
            <a:r>
              <a:rPr lang="en-US" sz="2800" dirty="0"/>
              <a:t> </a:t>
            </a:r>
          </a:p>
          <a:p>
            <a:pPr marL="809625" indent="-414338">
              <a:buFont typeface="+mj-lt"/>
              <a:buAutoNum type="romanLcPeriod"/>
            </a:pPr>
            <a:r>
              <a:rPr lang="en-US" sz="2800" dirty="0" err="1"/>
              <a:t>Talanga</a:t>
            </a:r>
            <a:endParaRPr lang="en-US" sz="2800" dirty="0"/>
          </a:p>
          <a:p>
            <a:pPr marL="342900" indent="-342900"/>
            <a:r>
              <a:rPr lang="en-US" sz="2800" dirty="0"/>
              <a:t>Research Ethics – R/Permit MOE (2014), USP R/Ethics (2015)</a:t>
            </a:r>
          </a:p>
          <a:p>
            <a:pPr marL="342900" indent="-342900"/>
            <a:r>
              <a:rPr lang="en-US" sz="2800" dirty="0"/>
              <a:t>Practitioner participants – Teachers, Teacher Trainees, Teacher Educators </a:t>
            </a:r>
          </a:p>
          <a:p>
            <a:pPr marL="1588" indent="0">
              <a:buNone/>
            </a:pPr>
            <a:r>
              <a:rPr lang="en-US" sz="2800" dirty="0"/>
              <a:t>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 and Methods </a:t>
            </a:r>
          </a:p>
        </p:txBody>
      </p:sp>
    </p:spTree>
    <p:extLst>
      <p:ext uri="{BB962C8B-B14F-4D97-AF65-F5344CB8AC3E}">
        <p14:creationId xmlns:p14="http://schemas.microsoft.com/office/powerpoint/2010/main" xmlns="" val="257392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sz="4000"/>
              <a:t>Implications for Policy and Practice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Reported to the Fiji </a:t>
            </a:r>
            <a:r>
              <a:rPr lang="en-GB" altLang="en-US" sz="2800" dirty="0" err="1"/>
              <a:t>MoE</a:t>
            </a:r>
            <a:r>
              <a:rPr lang="en-GB" altLang="en-US" sz="2800" dirty="0"/>
              <a:t> through meetings and a concise Education Policy Briefing paper in 2016</a:t>
            </a:r>
          </a:p>
          <a:p>
            <a:pPr eaLnBrk="1" hangingPunct="1"/>
            <a:r>
              <a:rPr lang="en-GB" altLang="en-US" sz="2800" dirty="0"/>
              <a:t>Three levels of priority: those already attracting attention; deserving more attention; urgent new priorities</a:t>
            </a:r>
          </a:p>
          <a:p>
            <a:pPr eaLnBrk="1" hangingPunct="1"/>
            <a:r>
              <a:rPr lang="en-GB" altLang="en-US" sz="2800" dirty="0"/>
              <a:t>Emphasising: more realistically paced, consistent and coordinated reform; clarification of the place of the NCF in future policy; critical reflection on the resurgence of high stakes examinations and performativity culture; implications for teacher education nationwide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Implications for Theory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Core debate is about what model of education makes sense in Fiji but drawing on local, regional and global is complex – not a simple case of policy transfer</a:t>
            </a:r>
          </a:p>
          <a:p>
            <a:pPr eaLnBrk="1" hangingPunct="1"/>
            <a:r>
              <a:rPr lang="en-US" altLang="en-US" dirty="0"/>
              <a:t>For education policy to have a chance of success it must be able to call on or create a shared imaginary of what it means to educate, be educated and be an educator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Conclusions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en-US"/>
              <a:t>Recover from Cyclone Winston February 2016</a:t>
            </a:r>
          </a:p>
          <a:p>
            <a:pPr eaLnBrk="1" hangingPunct="1"/>
            <a:r>
              <a:rPr lang="en-GB" altLang="en-US"/>
              <a:t>Impact on policy and practice…</a:t>
            </a:r>
          </a:p>
          <a:p>
            <a:pPr eaLnBrk="1" hangingPunct="1"/>
            <a:r>
              <a:rPr lang="en-GB" altLang="en-US"/>
              <a:t>Research capacity strengthening: USP/UK</a:t>
            </a:r>
          </a:p>
          <a:p>
            <a:pPr eaLnBrk="1" hangingPunct="1"/>
            <a:r>
              <a:rPr lang="en-GB" altLang="en-US"/>
              <a:t>Ongoing writing and further research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Contributions to the 20</a:t>
            </a:r>
            <a:r>
              <a:rPr lang="en-GB" altLang="en-US" baseline="30000"/>
              <a:t>th</a:t>
            </a:r>
            <a:r>
              <a:rPr lang="en-GB" altLang="en-US"/>
              <a:t> CCEM in Fiji (2018)…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4" descr="BA USP Research Team  Suva 2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424863" cy="64801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Structure for the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Project origins and aims </a:t>
            </a:r>
          </a:p>
          <a:p>
            <a:pPr eaLnBrk="1" hangingPunct="1"/>
            <a:r>
              <a:rPr lang="en-GB" altLang="en-US"/>
              <a:t>Core research question</a:t>
            </a:r>
          </a:p>
          <a:p>
            <a:pPr eaLnBrk="1" hangingPunct="1"/>
            <a:r>
              <a:rPr lang="en-GB" altLang="en-US"/>
              <a:t>Theoretical perspectives</a:t>
            </a:r>
          </a:p>
          <a:p>
            <a:pPr eaLnBrk="1" hangingPunct="1"/>
            <a:r>
              <a:rPr lang="en-GB" altLang="en-US"/>
              <a:t>The changing Fijian policy context</a:t>
            </a:r>
          </a:p>
          <a:p>
            <a:pPr eaLnBrk="1" hangingPunct="1"/>
            <a:r>
              <a:rPr lang="en-GB" altLang="en-US"/>
              <a:t>Research methodology and methods</a:t>
            </a:r>
          </a:p>
          <a:p>
            <a:pPr eaLnBrk="1" hangingPunct="1"/>
            <a:r>
              <a:rPr lang="en-GB" altLang="en-US"/>
              <a:t>Implications for policy and practice</a:t>
            </a:r>
          </a:p>
          <a:p>
            <a:pPr eaLnBrk="1" hangingPunct="1"/>
            <a:r>
              <a:rPr lang="en-GB" altLang="en-US"/>
              <a:t>Implications for theory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Project Origins and Aims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Previous collaboration between Bristol and USP. International research partnership</a:t>
            </a:r>
          </a:p>
          <a:p>
            <a:pPr eaLnBrk="1" hangingPunct="1"/>
            <a:r>
              <a:rPr lang="en-GB" altLang="en-US"/>
              <a:t>BA and USP funding – 2014 - 2016</a:t>
            </a:r>
          </a:p>
          <a:p>
            <a:pPr eaLnBrk="1" hangingPunct="1"/>
            <a:r>
              <a:rPr lang="en-GB" altLang="en-US"/>
              <a:t>Joint planning: N and S</a:t>
            </a:r>
          </a:p>
          <a:p>
            <a:pPr eaLnBrk="1" hangingPunct="1"/>
            <a:r>
              <a:rPr lang="en-GB" altLang="en-US"/>
              <a:t>Practitioner perspectives on the nature and quality of education; challenges of teachers’ work and lives; priorities for qualitative reform; theoretical  implications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Core Research Question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en-GB" altLang="en-US"/>
              <a:t>How are issues of teacher becoming, being and belonging understood in Fiji by different stakeholders … and what implications does this have for the drive to improve the quality of teaching and learning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Theoretical Perspectives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Need to understand quality as a matter of purposes and contexts – contested not technical</a:t>
            </a:r>
          </a:p>
          <a:p>
            <a:pPr eaLnBrk="1" hangingPunct="1"/>
            <a:r>
              <a:rPr lang="en-US" altLang="en-US" dirty="0"/>
              <a:t>This is informed by policy transfer and postcolonial concerns</a:t>
            </a:r>
          </a:p>
          <a:p>
            <a:pPr eaLnBrk="1" hangingPunct="1"/>
            <a:r>
              <a:rPr lang="en-US" altLang="en-US" dirty="0"/>
              <a:t>Importance of thinking about teachers’ work and lives</a:t>
            </a:r>
          </a:p>
          <a:p>
            <a:pPr eaLnBrk="1" hangingPunct="1"/>
            <a:r>
              <a:rPr lang="en-US" altLang="en-US" dirty="0"/>
              <a:t>Influence of notions from capabilities approach regarding what are teachers valuable beings and doings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The Changing Fijian Policy Context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7638"/>
            <a:ext cx="8229600" cy="4525963"/>
          </a:xfrm>
        </p:spPr>
        <p:txBody>
          <a:bodyPr/>
          <a:lstStyle/>
          <a:p>
            <a:r>
              <a:rPr lang="en-US" sz="2800" dirty="0"/>
              <a:t>1978 Education Act </a:t>
            </a:r>
          </a:p>
          <a:p>
            <a:r>
              <a:rPr lang="en-US" sz="2800" dirty="0"/>
              <a:t>National Curriculum Framework 2013</a:t>
            </a:r>
          </a:p>
          <a:p>
            <a:r>
              <a:rPr lang="en-US" sz="2800" dirty="0"/>
              <a:t>Policy Circular October 2015</a:t>
            </a:r>
          </a:p>
          <a:p>
            <a:r>
              <a:rPr lang="en-US" sz="2800" dirty="0"/>
              <a:t>Current series of education fora and work on reviewing 1978 Act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/>
              <a:t>Policy Tensions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NCF stresses learner-</a:t>
            </a:r>
            <a:r>
              <a:rPr lang="en-US" sz="2800" dirty="0" err="1"/>
              <a:t>centredness</a:t>
            </a:r>
            <a:r>
              <a:rPr lang="en-US" sz="2800" dirty="0"/>
              <a:t> and draws heavily on UNESCO language alongside cultural </a:t>
            </a:r>
            <a:r>
              <a:rPr lang="en-US" sz="2800" dirty="0" err="1"/>
              <a:t>groundedness</a:t>
            </a:r>
            <a:endParaRPr lang="en-US" sz="2800" dirty="0"/>
          </a:p>
          <a:p>
            <a:r>
              <a:rPr lang="en-US" sz="2800" dirty="0"/>
              <a:t>Recent policy statements talk of return to examinations, improving teacher quality and benchmarking against Australia, New Zealand and India</a:t>
            </a:r>
          </a:p>
          <a:p>
            <a:r>
              <a:rPr lang="en-US" sz="2800" dirty="0"/>
              <a:t>Yet, NCF is officially still the guiding document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03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Fiji Tmes Winston schoos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964612" cy="64801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521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BAICE Conference 2016:  The University of Nottingham</vt:lpstr>
      <vt:lpstr>Slide 2</vt:lpstr>
      <vt:lpstr>Structure for the Presentation</vt:lpstr>
      <vt:lpstr>Project Origins and Aims </vt:lpstr>
      <vt:lpstr>Core Research Question</vt:lpstr>
      <vt:lpstr>Theoretical Perspectives</vt:lpstr>
      <vt:lpstr>The Changing Fijian Policy Context</vt:lpstr>
      <vt:lpstr>Policy Tensions</vt:lpstr>
      <vt:lpstr>Slide 9</vt:lpstr>
      <vt:lpstr>Research Methodology and Methods </vt:lpstr>
      <vt:lpstr>Implications for Policy and Practice</vt:lpstr>
      <vt:lpstr>Implications for Theory</vt:lpstr>
      <vt:lpstr>Conclusions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BAICE Conference 2016</dc:title>
  <dc:creator>edmwc</dc:creator>
  <cp:lastModifiedBy>edmwc</cp:lastModifiedBy>
  <cp:revision>23</cp:revision>
  <cp:lastPrinted>2016-09-11T08:44:47Z</cp:lastPrinted>
  <dcterms:created xsi:type="dcterms:W3CDTF">2016-09-04T13:52:19Z</dcterms:created>
  <dcterms:modified xsi:type="dcterms:W3CDTF">2016-09-26T17:49:58Z</dcterms:modified>
</cp:coreProperties>
</file>