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376" r:id="rId2"/>
    <p:sldId id="379" r:id="rId3"/>
    <p:sldId id="383" r:id="rId4"/>
    <p:sldId id="380" r:id="rId5"/>
    <p:sldId id="381" r:id="rId6"/>
    <p:sldId id="382" r:id="rId7"/>
    <p:sldId id="384" r:id="rId8"/>
    <p:sldId id="385" r:id="rId9"/>
    <p:sldId id="431" r:id="rId10"/>
    <p:sldId id="386" r:id="rId11"/>
    <p:sldId id="432" r:id="rId12"/>
    <p:sldId id="433" r:id="rId13"/>
    <p:sldId id="387" r:id="rId14"/>
    <p:sldId id="388" r:id="rId15"/>
    <p:sldId id="434" r:id="rId16"/>
    <p:sldId id="389" r:id="rId17"/>
    <p:sldId id="435" r:id="rId18"/>
    <p:sldId id="436" r:id="rId19"/>
    <p:sldId id="390" r:id="rId20"/>
    <p:sldId id="437" r:id="rId21"/>
    <p:sldId id="391" r:id="rId22"/>
    <p:sldId id="392" r:id="rId23"/>
    <p:sldId id="393" r:id="rId24"/>
    <p:sldId id="394" r:id="rId25"/>
    <p:sldId id="395" r:id="rId26"/>
    <p:sldId id="438" r:id="rId27"/>
    <p:sldId id="396" r:id="rId28"/>
    <p:sldId id="439" r:id="rId29"/>
    <p:sldId id="397" r:id="rId30"/>
    <p:sldId id="398" r:id="rId31"/>
    <p:sldId id="440" r:id="rId32"/>
    <p:sldId id="399" r:id="rId33"/>
    <p:sldId id="441" r:id="rId34"/>
    <p:sldId id="400" r:id="rId35"/>
    <p:sldId id="442" r:id="rId36"/>
    <p:sldId id="401" r:id="rId37"/>
    <p:sldId id="443" r:id="rId38"/>
    <p:sldId id="402" r:id="rId39"/>
    <p:sldId id="444" r:id="rId40"/>
    <p:sldId id="403" r:id="rId41"/>
    <p:sldId id="404" r:id="rId42"/>
    <p:sldId id="445" r:id="rId43"/>
    <p:sldId id="405" r:id="rId44"/>
    <p:sldId id="406" r:id="rId45"/>
    <p:sldId id="407" r:id="rId46"/>
    <p:sldId id="408" r:id="rId47"/>
    <p:sldId id="409" r:id="rId48"/>
    <p:sldId id="416" r:id="rId49"/>
    <p:sldId id="421" r:id="rId50"/>
    <p:sldId id="446" r:id="rId51"/>
    <p:sldId id="422" r:id="rId52"/>
    <p:sldId id="423" r:id="rId53"/>
    <p:sldId id="413" r:id="rId54"/>
    <p:sldId id="424" r:id="rId55"/>
    <p:sldId id="447" r:id="rId56"/>
    <p:sldId id="425" r:id="rId57"/>
    <p:sldId id="448" r:id="rId58"/>
    <p:sldId id="426" r:id="rId59"/>
    <p:sldId id="427" r:id="rId60"/>
    <p:sldId id="414" r:id="rId61"/>
    <p:sldId id="417" r:id="rId62"/>
    <p:sldId id="418" r:id="rId63"/>
    <p:sldId id="449" r:id="rId64"/>
    <p:sldId id="419" r:id="rId65"/>
    <p:sldId id="450" r:id="rId66"/>
    <p:sldId id="420" r:id="rId67"/>
    <p:sldId id="451" r:id="rId68"/>
    <p:sldId id="415" r:id="rId69"/>
    <p:sldId id="428" r:id="rId70"/>
    <p:sldId id="452" r:id="rId71"/>
    <p:sldId id="429" r:id="rId72"/>
    <p:sldId id="453" r:id="rId73"/>
    <p:sldId id="430" r:id="rId74"/>
    <p:sldId id="454" r:id="rId75"/>
    <p:sldId id="410" r:id="rId76"/>
    <p:sldId id="412" r:id="rId77"/>
    <p:sldId id="411" r:id="rId78"/>
  </p:sldIdLst>
  <p:sldSz cx="9144000" cy="6858000" type="screen4x3"/>
  <p:notesSz cx="6797675" cy="9926638"/>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CC3300"/>
    <a:srgbClr val="9900CC"/>
    <a:srgbClr val="FF3300"/>
    <a:srgbClr val="996633"/>
    <a:srgbClr val="CCCC00"/>
    <a:srgbClr val="FFCCCC"/>
    <a:srgbClr val="FF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9" autoAdjust="0"/>
    <p:restoredTop sz="82218" autoAdjust="0"/>
  </p:normalViewPr>
  <p:slideViewPr>
    <p:cSldViewPr>
      <p:cViewPr varScale="1">
        <p:scale>
          <a:sx n="81" d="100"/>
          <a:sy n="81" d="100"/>
        </p:scale>
        <p:origin x="-4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ts val="3600"/>
              </a:lnSpc>
              <a:spcBef>
                <a:spcPts val="500"/>
              </a:spcBef>
              <a:buClr>
                <a:srgbClr val="990033"/>
              </a:buClr>
              <a:defRPr sz="1200">
                <a:latin typeface="Arial" charset="0"/>
                <a:cs typeface="+mn-cs"/>
              </a:defRPr>
            </a:lvl1pPr>
          </a:lstStyle>
          <a:p>
            <a:pPr>
              <a:defRPr/>
            </a:pPr>
            <a:endParaRPr lang="en-GB"/>
          </a:p>
        </p:txBody>
      </p:sp>
      <p:sp>
        <p:nvSpPr>
          <p:cNvPr id="15872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ts val="3600"/>
              </a:lnSpc>
              <a:spcBef>
                <a:spcPts val="500"/>
              </a:spcBef>
              <a:buClr>
                <a:srgbClr val="990033"/>
              </a:buClr>
              <a:defRPr sz="1200">
                <a:latin typeface="Arial" charset="0"/>
                <a:cs typeface="+mn-cs"/>
              </a:defRPr>
            </a:lvl1pPr>
          </a:lstStyle>
          <a:p>
            <a:pPr>
              <a:defRPr/>
            </a:pPr>
            <a:endParaRPr lang="en-GB"/>
          </a:p>
        </p:txBody>
      </p:sp>
      <p:sp>
        <p:nvSpPr>
          <p:cNvPr id="15872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ts val="3600"/>
              </a:lnSpc>
              <a:spcBef>
                <a:spcPts val="500"/>
              </a:spcBef>
              <a:buClr>
                <a:srgbClr val="990033"/>
              </a:buClr>
              <a:defRPr sz="1200">
                <a:latin typeface="Arial" charset="0"/>
                <a:cs typeface="+mn-cs"/>
              </a:defRPr>
            </a:lvl1pPr>
          </a:lstStyle>
          <a:p>
            <a:pPr>
              <a:defRPr/>
            </a:pPr>
            <a:endParaRPr lang="en-GB"/>
          </a:p>
        </p:txBody>
      </p:sp>
      <p:sp>
        <p:nvSpPr>
          <p:cNvPr id="158725"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ts val="3600"/>
              </a:lnSpc>
              <a:spcBef>
                <a:spcPts val="500"/>
              </a:spcBef>
              <a:buClr>
                <a:srgbClr val="990033"/>
              </a:buClr>
              <a:defRPr sz="1200">
                <a:latin typeface="Arial" charset="0"/>
                <a:cs typeface="+mn-cs"/>
              </a:defRPr>
            </a:lvl1pPr>
          </a:lstStyle>
          <a:p>
            <a:pPr>
              <a:defRPr/>
            </a:pPr>
            <a:fld id="{64FC8048-EBBA-4789-8BD8-A1697B0ED5D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20000"/>
              </a:spcBef>
              <a:buClrTx/>
              <a:defRPr sz="1200">
                <a:solidFill>
                  <a:schemeClr val="bg1"/>
                </a:solidFill>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20000"/>
              </a:spcBef>
              <a:buClrTx/>
              <a:defRPr sz="1200">
                <a:solidFill>
                  <a:schemeClr val="bg1"/>
                </a:solidFill>
                <a:latin typeface="Arial"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20000"/>
              </a:spcBef>
              <a:buClrTx/>
              <a:defRPr sz="1200">
                <a:solidFill>
                  <a:schemeClr val="bg1"/>
                </a:solidFill>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20000"/>
              </a:spcBef>
              <a:buClrTx/>
              <a:defRPr sz="1200">
                <a:solidFill>
                  <a:schemeClr val="bg1"/>
                </a:solidFill>
                <a:latin typeface="Arial" charset="0"/>
                <a:cs typeface="+mn-cs"/>
              </a:defRPr>
            </a:lvl1pPr>
          </a:lstStyle>
          <a:p>
            <a:pPr>
              <a:defRPr/>
            </a:pPr>
            <a:fld id="{0D81D8BD-FCBE-431C-BA8A-B819A34376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784350"/>
            <a:ext cx="9144000" cy="3200400"/>
          </a:xfrm>
          <a:prstGeom prst="rect">
            <a:avLst/>
          </a:prstGeom>
          <a:solidFill>
            <a:srgbClr val="B01C2E"/>
          </a:solidFill>
          <a:ln w="9525">
            <a:noFill/>
            <a:miter lim="800000"/>
            <a:headEnd/>
            <a:tailEnd/>
          </a:ln>
          <a:effectLst/>
        </p:spPr>
        <p:txBody>
          <a:bodyPr wrap="none" anchor="ctr"/>
          <a:lstStyle/>
          <a:p>
            <a:pPr algn="ctr" eaLnBrk="0" hangingPunct="0">
              <a:defRPr/>
            </a:pPr>
            <a:endParaRPr lang="en-GB" altLang="en-GB" sz="4000">
              <a:latin typeface="Times New Roman" pitchFamily="18" charset="0"/>
              <a:cs typeface="+mn-cs"/>
            </a:endParaRPr>
          </a:p>
        </p:txBody>
      </p:sp>
      <p:sp>
        <p:nvSpPr>
          <p:cNvPr id="5" name="Rectangle 7"/>
          <p:cNvSpPr>
            <a:spLocks noChangeArrowheads="1"/>
          </p:cNvSpPr>
          <p:nvPr/>
        </p:nvSpPr>
        <p:spPr bwMode="auto">
          <a:xfrm>
            <a:off x="0" y="0"/>
            <a:ext cx="9144000" cy="1752600"/>
          </a:xfrm>
          <a:prstGeom prst="rect">
            <a:avLst/>
          </a:prstGeom>
          <a:solidFill>
            <a:srgbClr val="002448"/>
          </a:solidFill>
          <a:ln w="9525">
            <a:noFill/>
            <a:miter lim="800000"/>
            <a:headEnd/>
            <a:tailEnd/>
          </a:ln>
          <a:effectLst/>
        </p:spPr>
        <p:txBody>
          <a:bodyPr wrap="none" anchor="ctr"/>
          <a:lstStyle/>
          <a:p>
            <a:pPr algn="ctr" eaLnBrk="0" hangingPunct="0">
              <a:defRPr/>
            </a:pPr>
            <a:endParaRPr lang="en-GB" altLang="en-GB" sz="1800">
              <a:solidFill>
                <a:schemeClr val="bg1"/>
              </a:solidFill>
              <a:latin typeface="Arial" charset="0"/>
              <a:cs typeface="+mn-cs"/>
            </a:endParaRPr>
          </a:p>
        </p:txBody>
      </p:sp>
      <p:pic>
        <p:nvPicPr>
          <p:cNvPr id="6" name="Picture 10" descr="logo-screen"/>
          <p:cNvPicPr>
            <a:picLocks noChangeAspect="1" noChangeArrowheads="1"/>
          </p:cNvPicPr>
          <p:nvPr/>
        </p:nvPicPr>
        <p:blipFill>
          <a:blip r:embed="rId2" cstate="print"/>
          <a:srcRect/>
          <a:stretch>
            <a:fillRect/>
          </a:stretch>
        </p:blipFill>
        <p:spPr bwMode="auto">
          <a:xfrm>
            <a:off x="1295400" y="5562600"/>
            <a:ext cx="2697163" cy="788988"/>
          </a:xfrm>
          <a:prstGeom prst="rect">
            <a:avLst/>
          </a:prstGeom>
          <a:noFill/>
          <a:ln w="9525">
            <a:noFill/>
            <a:miter lim="800000"/>
            <a:headEnd/>
            <a:tailEnd/>
          </a:ln>
        </p:spPr>
      </p:pic>
      <p:sp>
        <p:nvSpPr>
          <p:cNvPr id="2050" name="Rectangle 2"/>
          <p:cNvSpPr>
            <a:spLocks noGrp="1" noChangeArrowheads="1"/>
          </p:cNvSpPr>
          <p:nvPr>
            <p:ph type="ctrTitle"/>
          </p:nvPr>
        </p:nvSpPr>
        <p:spPr>
          <a:xfrm>
            <a:off x="1143000" y="0"/>
            <a:ext cx="7315200" cy="914400"/>
          </a:xfrm>
        </p:spPr>
        <p:txBody>
          <a:bodyPr/>
          <a:lstStyle>
            <a:lvl1pPr>
              <a:lnSpc>
                <a:spcPts val="2800"/>
              </a:lnSpc>
              <a:defRPr sz="1800">
                <a:solidFill>
                  <a:schemeClr val="bg1"/>
                </a:solidFill>
              </a:defRPr>
            </a:lvl1pPr>
          </a:lstStyle>
          <a:p>
            <a:r>
              <a:rPr lang="en-US"/>
              <a:t>Click to add the name and role of the speaker</a:t>
            </a:r>
          </a:p>
        </p:txBody>
      </p:sp>
      <p:sp>
        <p:nvSpPr>
          <p:cNvPr id="2051" name="Rectangle 3"/>
          <p:cNvSpPr>
            <a:spLocks noGrp="1" noChangeArrowheads="1"/>
          </p:cNvSpPr>
          <p:nvPr>
            <p:ph type="subTitle" idx="1"/>
          </p:nvPr>
        </p:nvSpPr>
        <p:spPr>
          <a:xfrm>
            <a:off x="1143000" y="1905000"/>
            <a:ext cx="7315200" cy="1676400"/>
          </a:xfrm>
        </p:spPr>
        <p:txBody>
          <a:bodyPr/>
          <a:lstStyle>
            <a:lvl1pPr marL="0" indent="0">
              <a:buFontTx/>
              <a:buNone/>
              <a:defRPr sz="3600">
                <a:solidFill>
                  <a:schemeClr val="bg1"/>
                </a:solidFill>
              </a:defRPr>
            </a:lvl1pPr>
          </a:lstStyle>
          <a:p>
            <a:r>
              <a:rPr lang="en-US"/>
              <a:t>Click to add the title of the presentation</a:t>
            </a:r>
          </a:p>
          <a:p>
            <a:endParaRPr lang="en-US"/>
          </a:p>
          <a:p>
            <a:endParaRPr lang="en-US"/>
          </a:p>
          <a:p>
            <a:endParaRPr lang="en-US"/>
          </a:p>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a:defRPr/>
            </a:pPr>
            <a:fld id="{2B404826-3B26-4441-96C4-A23C10E3FEDD}"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304800"/>
            <a:ext cx="55054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a:defRPr/>
            </a:pPr>
            <a:fld id="{8FD70566-2266-4C14-8449-D06CAD8BF94C}"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4478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4478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a:defRPr/>
            </a:pPr>
            <a:fld id="{B3A46FDA-39EC-4801-BD48-6A55A54AEFA9}"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a:defRPr/>
            </a:pPr>
            <a:fld id="{17090D4B-4A4B-44F1-8763-C6E56957E430}"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2F439BB-75B9-4F8B-A7B6-1FCCB4BD8C99}"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4478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4478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a:defRPr/>
            </a:pPr>
            <a:fld id="{66D73F72-1098-494A-A0BC-F49B26063EDB}"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pPr>
              <a:defRPr/>
            </a:pPr>
            <a:fld id="{F145269D-70C7-4E2E-8495-CC8F5C9070D0}"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pPr>
              <a:defRPr/>
            </a:pPr>
            <a:fld id="{AFBC09A2-96BD-47A0-828B-C1DFB70BD9C0}"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D5953BE-DE44-439C-A572-CD8F0E23FC52}"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2B37CF9-7B3F-4D0D-A419-DD861D61870B}"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58F25A2-EFDF-4AE0-9A90-D8AAFC5FB083}"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0"/>
            <a:ext cx="533400" cy="6858000"/>
            <a:chOff x="0" y="0"/>
            <a:chExt cx="336" cy="4320"/>
          </a:xfrm>
        </p:grpSpPr>
        <p:sp>
          <p:nvSpPr>
            <p:cNvPr id="1035" name="Rectangle 11"/>
            <p:cNvSpPr>
              <a:spLocks noChangeArrowheads="1"/>
            </p:cNvSpPr>
            <p:nvPr/>
          </p:nvSpPr>
          <p:spPr bwMode="auto">
            <a:xfrm>
              <a:off x="0" y="0"/>
              <a:ext cx="336" cy="1104"/>
            </a:xfrm>
            <a:prstGeom prst="rect">
              <a:avLst/>
            </a:prstGeom>
            <a:solidFill>
              <a:srgbClr val="002448"/>
            </a:solidFill>
            <a:ln w="9525">
              <a:noFill/>
              <a:miter lim="800000"/>
              <a:headEnd/>
              <a:tailEnd/>
            </a:ln>
            <a:effectLst/>
          </p:spPr>
          <p:txBody>
            <a:bodyPr wrap="none" anchor="ctr"/>
            <a:lstStyle/>
            <a:p>
              <a:pPr algn="ctr" eaLnBrk="0" hangingPunct="0">
                <a:defRPr/>
              </a:pPr>
              <a:endParaRPr lang="en-GB" altLang="en-GB" sz="2800">
                <a:solidFill>
                  <a:srgbClr val="002244"/>
                </a:solidFill>
                <a:latin typeface="Times New Roman" pitchFamily="18" charset="0"/>
                <a:cs typeface="+mn-cs"/>
              </a:endParaRPr>
            </a:p>
          </p:txBody>
        </p:sp>
        <p:sp>
          <p:nvSpPr>
            <p:cNvPr id="1036" name="Rectangle 12"/>
            <p:cNvSpPr>
              <a:spLocks noChangeArrowheads="1"/>
            </p:cNvSpPr>
            <p:nvPr/>
          </p:nvSpPr>
          <p:spPr bwMode="auto">
            <a:xfrm>
              <a:off x="0" y="1124"/>
              <a:ext cx="336" cy="3196"/>
            </a:xfrm>
            <a:prstGeom prst="rect">
              <a:avLst/>
            </a:prstGeom>
            <a:solidFill>
              <a:srgbClr val="B01C2E"/>
            </a:solidFill>
            <a:ln w="9525">
              <a:noFill/>
              <a:miter lim="800000"/>
              <a:headEnd/>
              <a:tailEnd/>
            </a:ln>
            <a:effectLst/>
          </p:spPr>
          <p:txBody>
            <a:bodyPr wrap="none" anchor="ctr"/>
            <a:lstStyle/>
            <a:p>
              <a:pPr algn="ctr" eaLnBrk="0" hangingPunct="0">
                <a:defRPr/>
              </a:pPr>
              <a:endParaRPr lang="en-GB" altLang="en-GB" sz="4000">
                <a:latin typeface="Times New Roman" pitchFamily="18" charset="0"/>
                <a:cs typeface="+mn-cs"/>
              </a:endParaRPr>
            </a:p>
          </p:txBody>
        </p:sp>
      </p:grpSp>
      <p:sp>
        <p:nvSpPr>
          <p:cNvPr id="1027" name="Rectangle 2"/>
          <p:cNvSpPr>
            <a:spLocks noGrp="1" noChangeArrowheads="1"/>
          </p:cNvSpPr>
          <p:nvPr>
            <p:ph type="title"/>
          </p:nvPr>
        </p:nvSpPr>
        <p:spPr bwMode="auto">
          <a:xfrm>
            <a:off x="1066800" y="3048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43000" y="1447800"/>
            <a:ext cx="7467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0" y="533400"/>
            <a:ext cx="533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defRPr sz="1400">
                <a:solidFill>
                  <a:schemeClr val="bg1"/>
                </a:solidFill>
                <a:latin typeface="Arial" charset="0"/>
                <a:cs typeface="+mn-cs"/>
              </a:defRPr>
            </a:lvl1pPr>
          </a:lstStyle>
          <a:p>
            <a:pPr>
              <a:defRPr/>
            </a:pPr>
            <a:fld id="{DB772855-58C7-488C-855B-894CA87BA100}" type="slidenum">
              <a:rPr lang="en-US"/>
              <a:pPr>
                <a:defRPr/>
              </a:pPr>
              <a:t>‹#›</a:t>
            </a:fld>
            <a:endParaRPr lang="en-US">
              <a:latin typeface="Times New Roman" pitchFamily="18" charset="0"/>
            </a:endParaRPr>
          </a:p>
        </p:txBody>
      </p:sp>
      <p:pic>
        <p:nvPicPr>
          <p:cNvPr id="2" name="Picture 13" descr="logo-small-screen"/>
          <p:cNvPicPr>
            <a:picLocks noChangeAspect="1" noChangeArrowheads="1"/>
          </p:cNvPicPr>
          <p:nvPr/>
        </p:nvPicPr>
        <p:blipFill>
          <a:blip r:embed="rId14" cstate="print"/>
          <a:srcRect/>
          <a:stretch>
            <a:fillRect/>
          </a:stretch>
        </p:blipFill>
        <p:spPr bwMode="auto">
          <a:xfrm>
            <a:off x="7073900" y="5930900"/>
            <a:ext cx="1611313" cy="468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0" fontAlgn="base" hangingPunct="0">
        <a:spcBef>
          <a:spcPct val="0"/>
        </a:spcBef>
        <a:spcAft>
          <a:spcPct val="0"/>
        </a:spcAft>
        <a:defRPr sz="2800">
          <a:solidFill>
            <a:schemeClr val="tx2"/>
          </a:solidFill>
          <a:latin typeface="Arial" charset="0"/>
        </a:defRPr>
      </a:lvl6pPr>
      <a:lvl7pPr marL="914400" algn="l" rtl="0" eaLnBrk="0" fontAlgn="base" hangingPunct="0">
        <a:spcBef>
          <a:spcPct val="0"/>
        </a:spcBef>
        <a:spcAft>
          <a:spcPct val="0"/>
        </a:spcAft>
        <a:defRPr sz="2800">
          <a:solidFill>
            <a:schemeClr val="tx2"/>
          </a:solidFill>
          <a:latin typeface="Arial" charset="0"/>
        </a:defRPr>
      </a:lvl7pPr>
      <a:lvl8pPr marL="1371600" algn="l" rtl="0" eaLnBrk="0" fontAlgn="base" hangingPunct="0">
        <a:spcBef>
          <a:spcPct val="0"/>
        </a:spcBef>
        <a:spcAft>
          <a:spcPct val="0"/>
        </a:spcAft>
        <a:defRPr sz="2800">
          <a:solidFill>
            <a:schemeClr val="tx2"/>
          </a:solidFill>
          <a:latin typeface="Arial" charset="0"/>
        </a:defRPr>
      </a:lvl8pPr>
      <a:lvl9pPr marL="1828800" algn="l" rtl="0" eaLnBrk="0" fontAlgn="base" hangingPunct="0">
        <a:spcBef>
          <a:spcPct val="0"/>
        </a:spcBef>
        <a:spcAft>
          <a:spcPct val="0"/>
        </a:spcAft>
        <a:defRPr sz="2800">
          <a:solidFill>
            <a:schemeClr val="tx2"/>
          </a:solidFill>
          <a:latin typeface="Arial" charset="0"/>
        </a:defRPr>
      </a:lvl9pPr>
    </p:titleStyle>
    <p:bodyStyle>
      <a:lvl1pPr marL="342900" indent="-342900" algn="l" rtl="0" eaLnBrk="0" fontAlgn="base" hangingPunct="0">
        <a:lnSpc>
          <a:spcPts val="3600"/>
        </a:lnSpc>
        <a:spcBef>
          <a:spcPts val="500"/>
        </a:spcBef>
        <a:spcAft>
          <a:spcPct val="0"/>
        </a:spcAft>
        <a:buClr>
          <a:srgbClr val="990033"/>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Char char="–"/>
        <a:defRPr sz="2400">
          <a:solidFill>
            <a:schemeClr val="tx1"/>
          </a:solidFill>
          <a:latin typeface="+mn-lt"/>
        </a:defRPr>
      </a:lvl2pPr>
      <a:lvl3pPr marL="1143000" indent="-228600" algn="l" rtl="0" eaLnBrk="0" fontAlgn="base" hangingPunct="0">
        <a:spcBef>
          <a:spcPct val="20000"/>
        </a:spcBef>
        <a:spcAft>
          <a:spcPct val="0"/>
        </a:spcAft>
        <a:buClr>
          <a:srgbClr val="990033"/>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971550" y="71438"/>
            <a:ext cx="7315200" cy="1643062"/>
          </a:xfrm>
          <a:solidFill>
            <a:srgbClr val="002448"/>
          </a:solidFill>
        </p:spPr>
        <p:txBody>
          <a:bodyPr/>
          <a:lstStyle/>
          <a:p>
            <a:r>
              <a:rPr lang="en-GB" sz="2000" dirty="0" smtClean="0">
                <a:latin typeface="Gill Sans"/>
              </a:rPr>
              <a:t>Professor William Browne and Chris Charlton</a:t>
            </a:r>
            <a:br>
              <a:rPr lang="en-GB" sz="2000" dirty="0" smtClean="0">
                <a:latin typeface="Gill Sans"/>
              </a:rPr>
            </a:br>
            <a:r>
              <a:rPr lang="en-GB" sz="2000" dirty="0" smtClean="0">
                <a:latin typeface="Gill Sans"/>
                <a:cs typeface="Times New Roman" pitchFamily="18" charset="0"/>
              </a:rPr>
              <a:t>Centre for Multilevel Modelling</a:t>
            </a:r>
            <a:endParaRPr lang="en-GB" sz="1200" b="1" dirty="0" smtClean="0">
              <a:latin typeface="Gill Sans"/>
            </a:endParaRPr>
          </a:p>
        </p:txBody>
      </p:sp>
      <p:sp>
        <p:nvSpPr>
          <p:cNvPr id="16386" name="Rectangle 3"/>
          <p:cNvSpPr>
            <a:spLocks noGrp="1" noChangeArrowheads="1"/>
          </p:cNvSpPr>
          <p:nvPr>
            <p:ph type="subTitle" idx="1"/>
          </p:nvPr>
        </p:nvSpPr>
        <p:spPr>
          <a:xfrm>
            <a:off x="428625" y="2366963"/>
            <a:ext cx="8429625" cy="3062287"/>
          </a:xfrm>
        </p:spPr>
        <p:txBody>
          <a:bodyPr/>
          <a:lstStyle/>
          <a:p>
            <a:pPr algn="ctr"/>
            <a:r>
              <a:rPr lang="en-GB" sz="3400" i="1" dirty="0" smtClean="0"/>
              <a:t>Progress with STAT-JR</a:t>
            </a:r>
          </a:p>
          <a:p>
            <a:pPr algn="ctr"/>
            <a:r>
              <a:rPr lang="en-GB" sz="3400" i="1" dirty="0" smtClean="0"/>
              <a:t>April 2011 – September 2011</a:t>
            </a:r>
          </a:p>
        </p:txBody>
      </p:sp>
      <p:pic>
        <p:nvPicPr>
          <p:cNvPr id="16387" name="Picture 2"/>
          <p:cNvPicPr>
            <a:picLocks noChangeAspect="1" noChangeArrowheads="1"/>
          </p:cNvPicPr>
          <p:nvPr/>
        </p:nvPicPr>
        <p:blipFill>
          <a:blip r:embed="rId2" cstate="print"/>
          <a:srcRect/>
          <a:stretch>
            <a:fillRect/>
          </a:stretch>
        </p:blipFill>
        <p:spPr bwMode="auto">
          <a:xfrm>
            <a:off x="4859338" y="5661025"/>
            <a:ext cx="895350" cy="762000"/>
          </a:xfrm>
          <a:prstGeom prst="rect">
            <a:avLst/>
          </a:prstGeom>
          <a:noFill/>
          <a:ln w="9525">
            <a:noFill/>
            <a:miter lim="800000"/>
            <a:headEnd/>
            <a:tailEnd/>
          </a:ln>
        </p:spPr>
      </p:pic>
      <p:pic>
        <p:nvPicPr>
          <p:cNvPr id="16388" name="Picture 3"/>
          <p:cNvPicPr>
            <a:picLocks noChangeAspect="1" noChangeArrowheads="1"/>
          </p:cNvPicPr>
          <p:nvPr/>
        </p:nvPicPr>
        <p:blipFill>
          <a:blip r:embed="rId3" cstate="print"/>
          <a:srcRect/>
          <a:stretch>
            <a:fillRect/>
          </a:stretch>
        </p:blipFill>
        <p:spPr bwMode="auto">
          <a:xfrm>
            <a:off x="6011863" y="5516563"/>
            <a:ext cx="1057275" cy="981075"/>
          </a:xfrm>
          <a:prstGeom prst="rect">
            <a:avLst/>
          </a:prstGeom>
          <a:noFill/>
          <a:ln w="9525">
            <a:noFill/>
            <a:miter lim="800000"/>
            <a:headEnd/>
            <a:tailEnd/>
          </a:ln>
        </p:spPr>
      </p:pic>
      <p:pic>
        <p:nvPicPr>
          <p:cNvPr id="16389" name="Picture 1"/>
          <p:cNvPicPr>
            <a:picLocks noChangeAspect="1" noChangeArrowheads="1"/>
          </p:cNvPicPr>
          <p:nvPr/>
        </p:nvPicPr>
        <p:blipFill>
          <a:blip r:embed="rId4" cstate="print"/>
          <a:srcRect/>
          <a:stretch>
            <a:fillRect/>
          </a:stretch>
        </p:blipFill>
        <p:spPr bwMode="auto">
          <a:xfrm>
            <a:off x="7380288" y="5661025"/>
            <a:ext cx="1323975" cy="714375"/>
          </a:xfrm>
          <a:prstGeom prst="rect">
            <a:avLst/>
          </a:prstGeom>
          <a:noFill/>
          <a:ln w="9525">
            <a:noFill/>
            <a:miter lim="800000"/>
            <a:headEnd/>
            <a:tailEnd/>
          </a:ln>
        </p:spPr>
      </p:pic>
    </p:spTree>
  </p:cSld>
  <p:clrMapOvr>
    <a:masterClrMapping/>
  </p:clrMapOvr>
  <p:transition advTm="1519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Equations and model code</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10</a:t>
            </a:fld>
            <a:endParaRPr lang="en-US">
              <a:solidFill>
                <a:schemeClr val="tx1"/>
              </a:solidFill>
              <a:latin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7" y="1124744"/>
            <a:ext cx="6742813" cy="47525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Equations and model code</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11</a:t>
            </a:fld>
            <a:endParaRPr lang="en-US">
              <a:solidFill>
                <a:schemeClr val="tx1"/>
              </a:solidFill>
              <a:latin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7" y="1124744"/>
            <a:ext cx="6742813" cy="4752528"/>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2123727" y="2204864"/>
            <a:ext cx="5073255" cy="352839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Equations and model code</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12</a:t>
            </a:fld>
            <a:endParaRPr lang="en-US">
              <a:solidFill>
                <a:schemeClr val="tx1"/>
              </a:solidFill>
              <a:latin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7" y="1124744"/>
            <a:ext cx="6742813" cy="4752528"/>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1259632" y="1643830"/>
            <a:ext cx="6919843" cy="372938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algorithm code</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13</a:t>
            </a:fld>
            <a:endParaRPr lang="en-US">
              <a:solidFill>
                <a:schemeClr val="tx1"/>
              </a:solidFill>
              <a:latin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83568" y="1124744"/>
            <a:ext cx="8280920" cy="554149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Algorithm - continued</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14</a:t>
            </a:fld>
            <a:endParaRPr lang="en-US">
              <a:solidFill>
                <a:schemeClr val="tx1"/>
              </a:solidFill>
              <a:latin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611560" y="1052736"/>
            <a:ext cx="7209534" cy="4824536"/>
          </a:xfrm>
          <a:prstGeom prst="rect">
            <a:avLst/>
          </a:prstGeom>
          <a:noFill/>
          <a:ln w="9525">
            <a:noFill/>
            <a:miter lim="800000"/>
            <a:headEnd/>
            <a:tailEnd/>
          </a:ln>
        </p:spPr>
      </p:pic>
      <p:sp>
        <p:nvSpPr>
          <p:cNvPr id="6" name="TextBox 5"/>
          <p:cNvSpPr txBox="1"/>
          <p:nvPr/>
        </p:nvSpPr>
        <p:spPr>
          <a:xfrm>
            <a:off x="683568" y="6093296"/>
            <a:ext cx="6192688" cy="584775"/>
          </a:xfrm>
          <a:prstGeom prst="rect">
            <a:avLst/>
          </a:prstGeom>
          <a:noFill/>
        </p:spPr>
        <p:txBody>
          <a:bodyPr wrap="square" rtlCol="0">
            <a:spAutoFit/>
          </a:bodyPr>
          <a:lstStyle/>
          <a:p>
            <a:r>
              <a:rPr lang="en-GB" dirty="0" smtClean="0"/>
              <a:t>First line is output from Bruce’s algebra system, second line is the result of including known constants and simplifying</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Algorithm - continued</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15</a:t>
            </a:fld>
            <a:endParaRPr lang="en-US">
              <a:solidFill>
                <a:schemeClr val="tx1"/>
              </a:solidFill>
              <a:latin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611560" y="1052736"/>
            <a:ext cx="7209534" cy="4824536"/>
          </a:xfrm>
          <a:prstGeom prst="rect">
            <a:avLst/>
          </a:prstGeom>
          <a:noFill/>
          <a:ln w="9525">
            <a:noFill/>
            <a:miter lim="800000"/>
            <a:headEnd/>
            <a:tailEnd/>
          </a:ln>
        </p:spPr>
      </p:pic>
      <p:sp>
        <p:nvSpPr>
          <p:cNvPr id="6" name="TextBox 5"/>
          <p:cNvSpPr txBox="1"/>
          <p:nvPr/>
        </p:nvSpPr>
        <p:spPr>
          <a:xfrm>
            <a:off x="683568" y="6093296"/>
            <a:ext cx="6192688" cy="584775"/>
          </a:xfrm>
          <a:prstGeom prst="rect">
            <a:avLst/>
          </a:prstGeom>
          <a:noFill/>
        </p:spPr>
        <p:txBody>
          <a:bodyPr wrap="square" rtlCol="0">
            <a:spAutoFit/>
          </a:bodyPr>
          <a:lstStyle/>
          <a:p>
            <a:r>
              <a:rPr lang="en-GB" dirty="0" smtClean="0"/>
              <a:t>First line is output from Bruce’s algebra system, second line is the result of including known constants and simplifying</a:t>
            </a:r>
            <a:endParaRPr lang="en-GB" dirty="0"/>
          </a:p>
        </p:txBody>
      </p:sp>
      <p:pic>
        <p:nvPicPr>
          <p:cNvPr id="16386" name="Picture 2"/>
          <p:cNvPicPr>
            <a:picLocks noChangeAspect="1" noChangeArrowheads="1"/>
          </p:cNvPicPr>
          <p:nvPr/>
        </p:nvPicPr>
        <p:blipFill>
          <a:blip r:embed="rId3" cstate="print"/>
          <a:srcRect/>
          <a:stretch>
            <a:fillRect/>
          </a:stretch>
        </p:blipFill>
        <p:spPr bwMode="auto">
          <a:xfrm>
            <a:off x="899592" y="1844823"/>
            <a:ext cx="7200800" cy="418600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of pressing the Run button</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16</a:t>
            </a:fld>
            <a:endParaRPr lang="en-US">
              <a:solidFill>
                <a:schemeClr val="tx1"/>
              </a:solidFill>
              <a:latin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755576" y="1052736"/>
            <a:ext cx="7994720" cy="547260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of pressing the Run button</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17</a:t>
            </a:fld>
            <a:endParaRPr lang="en-US">
              <a:solidFill>
                <a:schemeClr val="tx1"/>
              </a:solidFill>
              <a:latin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755576" y="1052736"/>
            <a:ext cx="7994720" cy="5472608"/>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1043607" y="2132856"/>
            <a:ext cx="7043905" cy="230425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of pressing the Run button</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18</a:t>
            </a:fld>
            <a:endParaRPr lang="en-US">
              <a:solidFill>
                <a:schemeClr val="tx1"/>
              </a:solidFill>
              <a:latin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755576" y="1052736"/>
            <a:ext cx="7994720" cy="5472608"/>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1763688" y="1268760"/>
            <a:ext cx="5112568" cy="517343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for a further 5,000 via more</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19</a:t>
            </a:fld>
            <a:endParaRPr lang="en-US">
              <a:solidFill>
                <a:schemeClr val="tx1"/>
              </a:solidFill>
              <a:latin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187624" y="979857"/>
            <a:ext cx="6694751" cy="4582743"/>
          </a:xfrm>
          <a:prstGeom prst="rect">
            <a:avLst/>
          </a:prstGeom>
          <a:noFill/>
          <a:ln w="9525">
            <a:noFill/>
            <a:miter lim="800000"/>
            <a:headEnd/>
            <a:tailEnd/>
          </a:ln>
        </p:spPr>
      </p:pic>
      <p:sp>
        <p:nvSpPr>
          <p:cNvPr id="6" name="TextBox 5"/>
          <p:cNvSpPr txBox="1"/>
          <p:nvPr/>
        </p:nvSpPr>
        <p:spPr>
          <a:xfrm>
            <a:off x="1115616" y="5805264"/>
            <a:ext cx="5544616" cy="584775"/>
          </a:xfrm>
          <a:prstGeom prst="rect">
            <a:avLst/>
          </a:prstGeom>
          <a:noFill/>
        </p:spPr>
        <p:txBody>
          <a:bodyPr wrap="square" rtlCol="0">
            <a:spAutoFit/>
          </a:bodyPr>
          <a:lstStyle/>
          <a:p>
            <a:r>
              <a:rPr lang="en-GB" dirty="0" smtClean="0"/>
              <a:t>We typed 5,000 in the </a:t>
            </a:r>
            <a:r>
              <a:rPr lang="en-GB" i="1" dirty="0" smtClean="0"/>
              <a:t>Extra Iterations</a:t>
            </a:r>
            <a:r>
              <a:rPr lang="en-GB" dirty="0" smtClean="0"/>
              <a:t> box and pressed More. Note the iterations increased to 10,000.</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p:txBody>
          <a:bodyPr/>
          <a:lstStyle/>
          <a:p>
            <a:pPr>
              <a:defRPr/>
            </a:pPr>
            <a:fld id="{35FEDFC3-8EBE-4C51-A55A-1800DCB7E663}" type="slidenum">
              <a:rPr lang="en-US" smtClean="0">
                <a:latin typeface="Arial" pitchFamily="34" charset="0"/>
              </a:rPr>
              <a:pPr>
                <a:defRPr/>
              </a:pPr>
              <a:t>2</a:t>
            </a:fld>
            <a:endParaRPr lang="en-US" smtClean="0">
              <a:solidFill>
                <a:schemeClr val="tx1"/>
              </a:solidFill>
              <a:latin typeface="Times New Roman" pitchFamily="18" charset="0"/>
            </a:endParaRPr>
          </a:p>
        </p:txBody>
      </p:sp>
      <p:sp>
        <p:nvSpPr>
          <p:cNvPr id="18434" name="Rectangle 2"/>
          <p:cNvSpPr>
            <a:spLocks noGrp="1" noChangeArrowheads="1"/>
          </p:cNvSpPr>
          <p:nvPr>
            <p:ph type="title"/>
          </p:nvPr>
        </p:nvSpPr>
        <p:spPr/>
        <p:txBody>
          <a:bodyPr/>
          <a:lstStyle/>
          <a:p>
            <a:pPr algn="ctr"/>
            <a:r>
              <a:rPr lang="en-GB" sz="3200" smtClean="0"/>
              <a:t>Summary</a:t>
            </a:r>
          </a:p>
        </p:txBody>
      </p:sp>
      <p:sp>
        <p:nvSpPr>
          <p:cNvPr id="18435" name="Rectangle 3"/>
          <p:cNvSpPr>
            <a:spLocks noGrp="1" noChangeArrowheads="1"/>
          </p:cNvSpPr>
          <p:nvPr>
            <p:ph type="body" idx="1"/>
          </p:nvPr>
        </p:nvSpPr>
        <p:spPr>
          <a:xfrm>
            <a:off x="1071563" y="1857375"/>
            <a:ext cx="7467600" cy="3500438"/>
          </a:xfrm>
        </p:spPr>
        <p:txBody>
          <a:bodyPr/>
          <a:lstStyle/>
          <a:p>
            <a:r>
              <a:rPr lang="en-GB" sz="2800" dirty="0" smtClean="0"/>
              <a:t>Personnel updates</a:t>
            </a:r>
          </a:p>
          <a:p>
            <a:r>
              <a:rPr lang="en-GB" sz="2800" dirty="0" smtClean="0"/>
              <a:t>Different forms of STAT-JR</a:t>
            </a:r>
          </a:p>
          <a:p>
            <a:r>
              <a:rPr lang="en-GB" sz="2800" dirty="0" smtClean="0"/>
              <a:t>Changes to </a:t>
            </a:r>
            <a:r>
              <a:rPr lang="en-GB" sz="2800" dirty="0" err="1" smtClean="0"/>
              <a:t>webtest</a:t>
            </a:r>
            <a:r>
              <a:rPr lang="en-GB" sz="2800" dirty="0" smtClean="0"/>
              <a:t> look and feel</a:t>
            </a:r>
          </a:p>
          <a:p>
            <a:r>
              <a:rPr lang="en-GB" sz="2800" dirty="0" smtClean="0"/>
              <a:t>Faster Estimation – Optimising C code</a:t>
            </a:r>
          </a:p>
          <a:p>
            <a:r>
              <a:rPr lang="en-GB" sz="2800" dirty="0" smtClean="0"/>
              <a:t>Interoperability changes</a:t>
            </a:r>
          </a:p>
          <a:p>
            <a:r>
              <a:rPr lang="en-GB" sz="2800" dirty="0" smtClean="0"/>
              <a:t>Changes to Templates</a:t>
            </a:r>
          </a:p>
          <a:p>
            <a:r>
              <a:rPr lang="en-GB" sz="2800" dirty="0" smtClean="0"/>
              <a:t>New / In progress templates</a:t>
            </a:r>
          </a:p>
          <a:p>
            <a:r>
              <a:rPr lang="en-GB" sz="2800" dirty="0" smtClean="0"/>
              <a:t>Overall progress / One zip file!!</a:t>
            </a:r>
          </a:p>
          <a:p>
            <a:pPr>
              <a:buFontTx/>
              <a:buNone/>
            </a:pPr>
            <a:endParaRPr lang="en-GB" sz="2800" dirty="0" smtClean="0"/>
          </a:p>
        </p:txBody>
      </p:sp>
    </p:spTree>
  </p:cSld>
  <p:clrMapOvr>
    <a:masterClrMapping/>
  </p:clrMapOvr>
  <p:transition advTm="1550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for a further 5,000 via more</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20</a:t>
            </a:fld>
            <a:endParaRPr lang="en-US">
              <a:solidFill>
                <a:schemeClr val="tx1"/>
              </a:solidFill>
              <a:latin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187624" y="979857"/>
            <a:ext cx="6694751" cy="4582743"/>
          </a:xfrm>
          <a:prstGeom prst="rect">
            <a:avLst/>
          </a:prstGeom>
          <a:noFill/>
          <a:ln w="9525">
            <a:noFill/>
            <a:miter lim="800000"/>
            <a:headEnd/>
            <a:tailEnd/>
          </a:ln>
        </p:spPr>
      </p:pic>
      <p:sp>
        <p:nvSpPr>
          <p:cNvPr id="6" name="TextBox 5"/>
          <p:cNvSpPr txBox="1"/>
          <p:nvPr/>
        </p:nvSpPr>
        <p:spPr>
          <a:xfrm>
            <a:off x="1115616" y="5805264"/>
            <a:ext cx="5544616" cy="584775"/>
          </a:xfrm>
          <a:prstGeom prst="rect">
            <a:avLst/>
          </a:prstGeom>
          <a:noFill/>
        </p:spPr>
        <p:txBody>
          <a:bodyPr wrap="square" rtlCol="0">
            <a:spAutoFit/>
          </a:bodyPr>
          <a:lstStyle/>
          <a:p>
            <a:r>
              <a:rPr lang="en-GB" dirty="0" smtClean="0"/>
              <a:t>We typed 5,000 in the </a:t>
            </a:r>
            <a:r>
              <a:rPr lang="en-GB" i="1" dirty="0" smtClean="0"/>
              <a:t>Extra Iterations</a:t>
            </a:r>
            <a:r>
              <a:rPr lang="en-GB" dirty="0" smtClean="0"/>
              <a:t> box and pressed More. Note the iterations increased to 10,000.</a:t>
            </a:r>
            <a:endParaRPr lang="en-GB" dirty="0"/>
          </a:p>
        </p:txBody>
      </p:sp>
      <p:pic>
        <p:nvPicPr>
          <p:cNvPr id="19459" name="Picture 3"/>
          <p:cNvPicPr>
            <a:picLocks noChangeAspect="1" noChangeArrowheads="1"/>
          </p:cNvPicPr>
          <p:nvPr/>
        </p:nvPicPr>
        <p:blipFill>
          <a:blip r:embed="rId3" cstate="print"/>
          <a:srcRect/>
          <a:stretch>
            <a:fillRect/>
          </a:stretch>
        </p:blipFill>
        <p:spPr bwMode="auto">
          <a:xfrm>
            <a:off x="1403648" y="2204864"/>
            <a:ext cx="7254806" cy="223224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 </a:t>
            </a:r>
            <a:r>
              <a:rPr lang="en-GB" dirty="0" err="1" smtClean="0"/>
              <a:t>vs</a:t>
            </a:r>
            <a:r>
              <a:rPr lang="en-GB" dirty="0" smtClean="0"/>
              <a:t> Test Code buttons</a:t>
            </a:r>
            <a:endParaRPr lang="en-GB" dirty="0"/>
          </a:p>
        </p:txBody>
      </p:sp>
      <p:sp>
        <p:nvSpPr>
          <p:cNvPr id="3" name="Content Placeholder 2"/>
          <p:cNvSpPr>
            <a:spLocks noGrp="1"/>
          </p:cNvSpPr>
          <p:nvPr>
            <p:ph idx="1"/>
          </p:nvPr>
        </p:nvSpPr>
        <p:spPr/>
        <p:txBody>
          <a:bodyPr/>
          <a:lstStyle/>
          <a:p>
            <a:r>
              <a:rPr lang="en-GB" dirty="0" smtClean="0"/>
              <a:t>The </a:t>
            </a:r>
            <a:r>
              <a:rPr lang="en-GB" i="1" dirty="0" smtClean="0"/>
              <a:t>Run </a:t>
            </a:r>
            <a:r>
              <a:rPr lang="en-GB" dirty="0" smtClean="0"/>
              <a:t>button will create sections of C++ code that are compiled and run from Python.</a:t>
            </a:r>
          </a:p>
          <a:p>
            <a:r>
              <a:rPr lang="en-GB" dirty="0" smtClean="0"/>
              <a:t>The </a:t>
            </a:r>
            <a:r>
              <a:rPr lang="en-GB" i="1" dirty="0" smtClean="0"/>
              <a:t>Test Code </a:t>
            </a:r>
            <a:r>
              <a:rPr lang="en-GB" dirty="0" smtClean="0"/>
              <a:t>button (as does the </a:t>
            </a:r>
            <a:r>
              <a:rPr lang="en-GB" i="1" dirty="0" smtClean="0"/>
              <a:t>Code</a:t>
            </a:r>
            <a:r>
              <a:rPr lang="en-GB" dirty="0" smtClean="0"/>
              <a:t> button) creates a complete C++ program. This is then compiled and is called as an external process in a similar way to interoperability with other packages.</a:t>
            </a:r>
          </a:p>
          <a:p>
            <a:r>
              <a:rPr lang="en-GB" dirty="0" smtClean="0"/>
              <a:t>Both methods give identical answers.</a:t>
            </a:r>
          </a:p>
          <a:p>
            <a:r>
              <a:rPr lang="en-GB" sz="2000" dirty="0" smtClean="0"/>
              <a:t>Note that when the program has finished the screen will update quicker than previously as only the current graph is calculated to save time.</a:t>
            </a:r>
            <a:endParaRPr lang="en-GB" sz="2000"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21</a:t>
            </a:fld>
            <a:endParaRPr lang="en-US">
              <a:solidFill>
                <a:schemeClr val="tx1"/>
              </a:solidFill>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Faster Code ?</a:t>
            </a:r>
            <a:endParaRPr lang="en-GB" dirty="0"/>
          </a:p>
        </p:txBody>
      </p:sp>
      <p:sp>
        <p:nvSpPr>
          <p:cNvPr id="3" name="Content Placeholder 2"/>
          <p:cNvSpPr>
            <a:spLocks noGrp="1"/>
          </p:cNvSpPr>
          <p:nvPr>
            <p:ph idx="1"/>
          </p:nvPr>
        </p:nvSpPr>
        <p:spPr/>
        <p:txBody>
          <a:bodyPr/>
          <a:lstStyle/>
          <a:p>
            <a:r>
              <a:rPr lang="en-GB" sz="2000" dirty="0" smtClean="0"/>
              <a:t>For most templates we are now faster than </a:t>
            </a:r>
            <a:r>
              <a:rPr lang="en-GB" sz="2000" dirty="0" err="1" smtClean="0"/>
              <a:t>WinBUGS</a:t>
            </a:r>
            <a:r>
              <a:rPr lang="en-GB" sz="2000" dirty="0" smtClean="0"/>
              <a:t>, </a:t>
            </a:r>
            <a:r>
              <a:rPr lang="en-GB" sz="2000" dirty="0" err="1" smtClean="0"/>
              <a:t>OpenBUGS</a:t>
            </a:r>
            <a:r>
              <a:rPr lang="en-GB" sz="2000" dirty="0" smtClean="0"/>
              <a:t> and JAGS though these packages may give better mixing for some models where we use Metropolis.</a:t>
            </a:r>
          </a:p>
          <a:p>
            <a:r>
              <a:rPr lang="en-GB" sz="2000" dirty="0" smtClean="0"/>
              <a:t>For mixed response models, factor analysis and some other templates we are faster than </a:t>
            </a:r>
            <a:r>
              <a:rPr lang="en-GB" sz="2000" dirty="0" err="1" smtClean="0"/>
              <a:t>MLwiN</a:t>
            </a:r>
            <a:r>
              <a:rPr lang="en-GB" sz="2000" dirty="0" smtClean="0"/>
              <a:t> but for others we are not.</a:t>
            </a:r>
          </a:p>
          <a:p>
            <a:r>
              <a:rPr lang="en-GB" sz="2000" dirty="0" smtClean="0"/>
              <a:t>Speed ups achieved by optimising code via rearranging terms and removing constants from loops amongst other things.</a:t>
            </a:r>
          </a:p>
          <a:p>
            <a:r>
              <a:rPr lang="en-GB" sz="2000" dirty="0" smtClean="0"/>
              <a:t>Test Code / Run now comparable.</a:t>
            </a:r>
          </a:p>
          <a:p>
            <a:r>
              <a:rPr lang="en-GB" sz="2000" dirty="0" smtClean="0"/>
              <a:t>Need to produce a test suite of timings.</a:t>
            </a:r>
            <a:endParaRPr lang="en-GB" sz="2000"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22</a:t>
            </a:fld>
            <a:endParaRPr lang="en-US">
              <a:solidFill>
                <a:schemeClr val="tx1"/>
              </a:solidFill>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Interoperability</a:t>
            </a:r>
            <a:endParaRPr lang="en-GB" dirty="0"/>
          </a:p>
        </p:txBody>
      </p:sp>
      <p:sp>
        <p:nvSpPr>
          <p:cNvPr id="3" name="Content Placeholder 2"/>
          <p:cNvSpPr>
            <a:spLocks noGrp="1"/>
          </p:cNvSpPr>
          <p:nvPr>
            <p:ph idx="1"/>
          </p:nvPr>
        </p:nvSpPr>
        <p:spPr/>
        <p:txBody>
          <a:bodyPr/>
          <a:lstStyle/>
          <a:p>
            <a:r>
              <a:rPr lang="en-GB" dirty="0" smtClean="0"/>
              <a:t>BUGS language used by: </a:t>
            </a:r>
          </a:p>
          <a:p>
            <a:pPr>
              <a:buNone/>
            </a:pPr>
            <a:r>
              <a:rPr lang="en-GB" dirty="0" err="1" smtClean="0"/>
              <a:t>WinBUGS</a:t>
            </a:r>
            <a:r>
              <a:rPr lang="en-GB" dirty="0" smtClean="0"/>
              <a:t> – original implementation of BUGS for Windows.</a:t>
            </a:r>
          </a:p>
          <a:p>
            <a:pPr>
              <a:buNone/>
            </a:pPr>
            <a:r>
              <a:rPr lang="en-GB" dirty="0" err="1" smtClean="0"/>
              <a:t>OpenBUGS</a:t>
            </a:r>
            <a:r>
              <a:rPr lang="en-GB" dirty="0" smtClean="0"/>
              <a:t> – more recent implementation which is open source.</a:t>
            </a:r>
          </a:p>
          <a:p>
            <a:pPr>
              <a:buNone/>
            </a:pPr>
            <a:r>
              <a:rPr lang="en-GB" dirty="0" smtClean="0"/>
              <a:t>JAGS – Just Another Gibbs Sampler developed by  Martin Plummer. Doesn’t fit all BUGS models and has some limitations though often faster.</a:t>
            </a:r>
          </a:p>
          <a:p>
            <a:pPr>
              <a:buNone/>
            </a:pPr>
            <a:r>
              <a:rPr lang="en-GB" dirty="0" smtClean="0"/>
              <a:t>E-STAT to some extent.</a:t>
            </a:r>
          </a:p>
          <a:p>
            <a:pPr>
              <a:buNone/>
            </a:pP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23</a:t>
            </a:fld>
            <a:endParaRPr lang="en-US">
              <a:solidFill>
                <a:schemeClr val="tx1"/>
              </a:solidFill>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Interoperability – State of play</a:t>
            </a:r>
            <a:endParaRPr lang="en-GB" dirty="0"/>
          </a:p>
        </p:txBody>
      </p:sp>
      <p:sp>
        <p:nvSpPr>
          <p:cNvPr id="3" name="Content Placeholder 2"/>
          <p:cNvSpPr>
            <a:spLocks noGrp="1"/>
          </p:cNvSpPr>
          <p:nvPr>
            <p:ph idx="1"/>
          </p:nvPr>
        </p:nvSpPr>
        <p:spPr/>
        <p:txBody>
          <a:bodyPr/>
          <a:lstStyle/>
          <a:p>
            <a:r>
              <a:rPr lang="en-GB" dirty="0" smtClean="0"/>
              <a:t>Some templates have lots of interoperability included.</a:t>
            </a:r>
          </a:p>
          <a:p>
            <a:r>
              <a:rPr lang="en-GB" dirty="0" smtClean="0"/>
              <a:t>Some have only E-STAT and work is needed particularly when E-STAT code diverges from standard </a:t>
            </a:r>
            <a:r>
              <a:rPr lang="en-GB" dirty="0" err="1" smtClean="0"/>
              <a:t>WinBUGS</a:t>
            </a:r>
            <a:r>
              <a:rPr lang="en-GB" dirty="0" smtClean="0"/>
              <a:t> code.</a:t>
            </a:r>
          </a:p>
          <a:p>
            <a:r>
              <a:rPr lang="en-GB" dirty="0" smtClean="0"/>
              <a:t>For many templates there is greater effort required to write interoperability to </a:t>
            </a:r>
            <a:r>
              <a:rPr lang="en-GB" dirty="0" err="1" smtClean="0"/>
              <a:t>MLwiN</a:t>
            </a:r>
            <a:r>
              <a:rPr lang="en-GB" dirty="0" smtClean="0"/>
              <a:t>, STATA, R etc. </a:t>
            </a:r>
          </a:p>
          <a:p>
            <a:r>
              <a:rPr lang="en-GB" dirty="0" smtClean="0"/>
              <a:t>Camille’s original code also created plots from the packages which may not be required.</a:t>
            </a:r>
          </a:p>
          <a:p>
            <a:r>
              <a:rPr lang="en-GB" dirty="0" smtClean="0"/>
              <a:t>Let’s look at 2-level Mod:</a:t>
            </a:r>
          </a:p>
          <a:p>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24</a:t>
            </a:fld>
            <a:endParaRPr lang="en-US">
              <a:solidFill>
                <a:schemeClr val="tx1"/>
              </a:solidFill>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WinBUGS</a:t>
            </a:r>
            <a:r>
              <a:rPr lang="en-GB" dirty="0" smtClean="0"/>
              <a:t> (3 chains)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25</a:t>
            </a:fld>
            <a:endParaRPr lang="en-US">
              <a:solidFill>
                <a:schemeClr val="tx1"/>
              </a:solidFill>
              <a:latin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871224" y="1447800"/>
            <a:ext cx="6011151" cy="4114800"/>
          </a:xfrm>
          <a:prstGeom prst="rect">
            <a:avLst/>
          </a:prstGeom>
          <a:noFill/>
          <a:ln w="9525">
            <a:noFill/>
            <a:miter lim="800000"/>
            <a:headEnd/>
            <a:tailEnd/>
          </a:ln>
        </p:spPr>
      </p:pic>
      <p:sp>
        <p:nvSpPr>
          <p:cNvPr id="6" name="TextBox 5"/>
          <p:cNvSpPr txBox="1"/>
          <p:nvPr/>
        </p:nvSpPr>
        <p:spPr>
          <a:xfrm>
            <a:off x="971600" y="5805264"/>
            <a:ext cx="5760640" cy="1015663"/>
          </a:xfrm>
          <a:prstGeom prst="rect">
            <a:avLst/>
          </a:prstGeom>
          <a:noFill/>
        </p:spPr>
        <p:txBody>
          <a:bodyPr wrap="square" rtlCol="0">
            <a:spAutoFit/>
          </a:bodyPr>
          <a:lstStyle/>
          <a:p>
            <a:r>
              <a:rPr lang="en-GB" sz="2000" dirty="0" smtClean="0"/>
              <a:t>Here equation comes up without running algebra. We used change estimate settings to save typing in first 5 boxes.</a:t>
            </a:r>
            <a:endParaRPr lang="en-GB"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WinBUGS</a:t>
            </a:r>
            <a:r>
              <a:rPr lang="en-GB" dirty="0" smtClean="0"/>
              <a:t> (3 chains)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26</a:t>
            </a:fld>
            <a:endParaRPr lang="en-US">
              <a:solidFill>
                <a:schemeClr val="tx1"/>
              </a:solidFill>
              <a:latin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907704" y="1412776"/>
            <a:ext cx="6011151" cy="4114800"/>
          </a:xfrm>
          <a:prstGeom prst="rect">
            <a:avLst/>
          </a:prstGeom>
          <a:noFill/>
          <a:ln w="9525">
            <a:noFill/>
            <a:miter lim="800000"/>
            <a:headEnd/>
            <a:tailEnd/>
          </a:ln>
        </p:spPr>
      </p:pic>
      <p:sp>
        <p:nvSpPr>
          <p:cNvPr id="6" name="TextBox 5"/>
          <p:cNvSpPr txBox="1"/>
          <p:nvPr/>
        </p:nvSpPr>
        <p:spPr>
          <a:xfrm>
            <a:off x="971600" y="5805264"/>
            <a:ext cx="5760640" cy="1015663"/>
          </a:xfrm>
          <a:prstGeom prst="rect">
            <a:avLst/>
          </a:prstGeom>
          <a:noFill/>
        </p:spPr>
        <p:txBody>
          <a:bodyPr wrap="square" rtlCol="0">
            <a:spAutoFit/>
          </a:bodyPr>
          <a:lstStyle/>
          <a:p>
            <a:r>
              <a:rPr lang="en-GB" sz="2000" dirty="0" smtClean="0"/>
              <a:t>Here equation comes up without running algebra. We used change estimate settings to save typing in first 5 boxes.</a:t>
            </a:r>
            <a:endParaRPr lang="en-GB" sz="2000" dirty="0"/>
          </a:p>
        </p:txBody>
      </p:sp>
      <p:pic>
        <p:nvPicPr>
          <p:cNvPr id="20483" name="Picture 3"/>
          <p:cNvPicPr>
            <a:picLocks noChangeAspect="1" noChangeArrowheads="1"/>
          </p:cNvPicPr>
          <p:nvPr/>
        </p:nvPicPr>
        <p:blipFill>
          <a:blip r:embed="rId3" cstate="print"/>
          <a:srcRect/>
          <a:stretch>
            <a:fillRect/>
          </a:stretch>
        </p:blipFill>
        <p:spPr bwMode="auto">
          <a:xfrm>
            <a:off x="2987824" y="1316764"/>
            <a:ext cx="3312368" cy="441649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WinBUGS</a:t>
            </a:r>
            <a:r>
              <a:rPr lang="en-GB" dirty="0" smtClean="0"/>
              <a:t> (2)</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27</a:t>
            </a:fld>
            <a:endParaRPr lang="en-US">
              <a:solidFill>
                <a:schemeClr val="tx1"/>
              </a:solidFill>
              <a:latin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1043608" y="1268759"/>
            <a:ext cx="6480720" cy="4436233"/>
          </a:xfrm>
          <a:prstGeom prst="rect">
            <a:avLst/>
          </a:prstGeom>
          <a:noFill/>
          <a:ln w="9525">
            <a:noFill/>
            <a:miter lim="800000"/>
            <a:headEnd/>
            <a:tailEnd/>
          </a:ln>
        </p:spPr>
      </p:pic>
      <p:sp>
        <p:nvSpPr>
          <p:cNvPr id="6" name="TextBox 5"/>
          <p:cNvSpPr txBox="1"/>
          <p:nvPr/>
        </p:nvSpPr>
        <p:spPr>
          <a:xfrm>
            <a:off x="827584" y="5877272"/>
            <a:ext cx="6120680" cy="584775"/>
          </a:xfrm>
          <a:prstGeom prst="rect">
            <a:avLst/>
          </a:prstGeom>
          <a:noFill/>
        </p:spPr>
        <p:txBody>
          <a:bodyPr wrap="square" rtlCol="0">
            <a:spAutoFit/>
          </a:bodyPr>
          <a:lstStyle/>
          <a:p>
            <a:r>
              <a:rPr lang="en-GB" dirty="0" smtClean="0"/>
              <a:t>Takes a while as doing 3 times as many iterations. Note sixth multiple chains graph of Brooks-</a:t>
            </a:r>
            <a:r>
              <a:rPr lang="en-GB" dirty="0" err="1" smtClean="0"/>
              <a:t>Gelman</a:t>
            </a:r>
            <a:r>
              <a:rPr lang="en-GB" dirty="0" smtClean="0"/>
              <a:t>-Rubin diagnostic.</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WinBUGS</a:t>
            </a:r>
            <a:r>
              <a:rPr lang="en-GB" dirty="0" smtClean="0"/>
              <a:t> (2)</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28</a:t>
            </a:fld>
            <a:endParaRPr lang="en-US">
              <a:solidFill>
                <a:schemeClr val="tx1"/>
              </a:solidFill>
              <a:latin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1043608" y="1268759"/>
            <a:ext cx="6480720" cy="4436233"/>
          </a:xfrm>
          <a:prstGeom prst="rect">
            <a:avLst/>
          </a:prstGeom>
          <a:noFill/>
          <a:ln w="9525">
            <a:noFill/>
            <a:miter lim="800000"/>
            <a:headEnd/>
            <a:tailEnd/>
          </a:ln>
        </p:spPr>
      </p:pic>
      <p:sp>
        <p:nvSpPr>
          <p:cNvPr id="6" name="TextBox 5"/>
          <p:cNvSpPr txBox="1"/>
          <p:nvPr/>
        </p:nvSpPr>
        <p:spPr>
          <a:xfrm>
            <a:off x="827584" y="5877272"/>
            <a:ext cx="6120680" cy="584775"/>
          </a:xfrm>
          <a:prstGeom prst="rect">
            <a:avLst/>
          </a:prstGeom>
          <a:noFill/>
        </p:spPr>
        <p:txBody>
          <a:bodyPr wrap="square" rtlCol="0">
            <a:spAutoFit/>
          </a:bodyPr>
          <a:lstStyle/>
          <a:p>
            <a:r>
              <a:rPr lang="en-GB" dirty="0" smtClean="0"/>
              <a:t>Takes a while as doing 3 times as many iterations. Note sixth multiple chains graph of Brooks-</a:t>
            </a:r>
            <a:r>
              <a:rPr lang="en-GB" dirty="0" err="1" smtClean="0"/>
              <a:t>Gelman</a:t>
            </a:r>
            <a:r>
              <a:rPr lang="en-GB" dirty="0" smtClean="0"/>
              <a:t>-Rubin diagnostic.</a:t>
            </a:r>
            <a:endParaRPr lang="en-GB" dirty="0"/>
          </a:p>
        </p:txBody>
      </p:sp>
      <p:pic>
        <p:nvPicPr>
          <p:cNvPr id="21507" name="Picture 3"/>
          <p:cNvPicPr>
            <a:picLocks noChangeAspect="1" noChangeArrowheads="1"/>
          </p:cNvPicPr>
          <p:nvPr/>
        </p:nvPicPr>
        <p:blipFill>
          <a:blip r:embed="rId3" cstate="print"/>
          <a:srcRect/>
          <a:stretch>
            <a:fillRect/>
          </a:stretch>
        </p:blipFill>
        <p:spPr bwMode="auto">
          <a:xfrm>
            <a:off x="1475656" y="1181425"/>
            <a:ext cx="5184576" cy="55801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Brooks, </a:t>
            </a:r>
            <a:r>
              <a:rPr lang="en-GB" dirty="0" err="1" smtClean="0"/>
              <a:t>Gelman,Rubin</a:t>
            </a:r>
            <a:r>
              <a:rPr lang="en-GB" dirty="0" smtClean="0"/>
              <a:t> (BGR) diagnostic</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29</a:t>
            </a:fld>
            <a:endParaRPr lang="en-US">
              <a:solidFill>
                <a:schemeClr val="tx1"/>
              </a:solidFill>
              <a:latin typeface="Times New Roman" pitchFamily="18" charset="0"/>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1619672" y="3717032"/>
            <a:ext cx="3845024" cy="2571360"/>
          </a:xfrm>
          <a:prstGeom prst="rect">
            <a:avLst/>
          </a:prstGeom>
          <a:noFill/>
          <a:ln w="9525">
            <a:noFill/>
            <a:miter lim="800000"/>
            <a:headEnd/>
            <a:tailEnd/>
          </a:ln>
        </p:spPr>
      </p:pic>
      <p:sp>
        <p:nvSpPr>
          <p:cNvPr id="6" name="TextBox 5"/>
          <p:cNvSpPr txBox="1"/>
          <p:nvPr/>
        </p:nvSpPr>
        <p:spPr>
          <a:xfrm>
            <a:off x="1331640" y="1412776"/>
            <a:ext cx="6552728" cy="1323439"/>
          </a:xfrm>
          <a:prstGeom prst="rect">
            <a:avLst/>
          </a:prstGeom>
          <a:noFill/>
        </p:spPr>
        <p:txBody>
          <a:bodyPr wrap="square" rtlCol="0">
            <a:spAutoFit/>
          </a:bodyPr>
          <a:lstStyle/>
          <a:p>
            <a:r>
              <a:rPr lang="en-GB" sz="2000" dirty="0" smtClean="0"/>
              <a:t>MCMC diagnostic based on ANOVA type analysis of set of chains. If convergence is achieved then between chain (green) and within chain (blue) variability should be similar and their ratio (red) should converge to 1.0</a:t>
            </a:r>
            <a:endParaRPr lang="en-GB"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Personnel Updates</a:t>
            </a:r>
            <a:endParaRPr lang="en-GB" dirty="0"/>
          </a:p>
        </p:txBody>
      </p:sp>
      <p:sp>
        <p:nvSpPr>
          <p:cNvPr id="3" name="Content Placeholder 2"/>
          <p:cNvSpPr>
            <a:spLocks noGrp="1"/>
          </p:cNvSpPr>
          <p:nvPr>
            <p:ph idx="1"/>
          </p:nvPr>
        </p:nvSpPr>
        <p:spPr/>
        <p:txBody>
          <a:bodyPr/>
          <a:lstStyle/>
          <a:p>
            <a:r>
              <a:rPr lang="en-GB" sz="2000" dirty="0" smtClean="0"/>
              <a:t>A new 12 month RA at Bristol advertised yesterday to start ASAP. Hoping for either a statistician or programmer. Will require an overall no-cost extension to the project.</a:t>
            </a:r>
          </a:p>
          <a:p>
            <a:r>
              <a:rPr lang="en-GB" sz="2000" dirty="0" smtClean="0"/>
              <a:t>George officially part of project as Co-Investigator.</a:t>
            </a:r>
          </a:p>
          <a:p>
            <a:r>
              <a:rPr lang="en-GB" sz="2000" dirty="0" smtClean="0"/>
              <a:t>Camille rejoins us in January 2012 from maternity leave.</a:t>
            </a:r>
          </a:p>
          <a:p>
            <a:r>
              <a:rPr lang="en-GB" sz="2000" dirty="0" smtClean="0"/>
              <a:t>Richard started in July and will work for a 12 month period.</a:t>
            </a:r>
          </a:p>
          <a:p>
            <a:r>
              <a:rPr lang="en-GB" sz="2000" dirty="0" smtClean="0"/>
              <a:t>Chris &amp; Camille both funded on LEMMA III so funded until September 2014.</a:t>
            </a:r>
          </a:p>
          <a:p>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a:t>
            </a:fld>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OpenBUGS</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30</a:t>
            </a:fld>
            <a:endParaRPr lang="en-US">
              <a:solidFill>
                <a:schemeClr val="tx1"/>
              </a:solidFill>
              <a:latin typeface="Times New Roman" pitchFamily="18" charset="0"/>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1115616" y="5805264"/>
            <a:ext cx="5472608" cy="584775"/>
          </a:xfrm>
          <a:prstGeom prst="rect">
            <a:avLst/>
          </a:prstGeom>
          <a:noFill/>
        </p:spPr>
        <p:txBody>
          <a:bodyPr wrap="square" rtlCol="0">
            <a:spAutoFit/>
          </a:bodyPr>
          <a:lstStyle/>
          <a:p>
            <a:r>
              <a:rPr lang="en-GB" dirty="0" smtClean="0"/>
              <a:t>An interesting example showing non-convergence here! Can do More as </a:t>
            </a:r>
            <a:r>
              <a:rPr lang="en-GB" dirty="0" err="1" smtClean="0"/>
              <a:t>OpenBUGS</a:t>
            </a:r>
            <a:r>
              <a:rPr lang="en-GB" dirty="0" smtClean="0"/>
              <a:t> saves state of chain on exit.</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OpenBUGS</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31</a:t>
            </a:fld>
            <a:endParaRPr lang="en-US">
              <a:solidFill>
                <a:schemeClr val="tx1"/>
              </a:solidFill>
              <a:latin typeface="Times New Roman" pitchFamily="18" charset="0"/>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1115616" y="5805264"/>
            <a:ext cx="5472608" cy="584775"/>
          </a:xfrm>
          <a:prstGeom prst="rect">
            <a:avLst/>
          </a:prstGeom>
          <a:noFill/>
        </p:spPr>
        <p:txBody>
          <a:bodyPr wrap="square" rtlCol="0">
            <a:spAutoFit/>
          </a:bodyPr>
          <a:lstStyle/>
          <a:p>
            <a:r>
              <a:rPr lang="en-GB" dirty="0" smtClean="0"/>
              <a:t>An interesting example showing non-convergence here! Can do More as </a:t>
            </a:r>
            <a:r>
              <a:rPr lang="en-GB" dirty="0" err="1" smtClean="0"/>
              <a:t>OpenBUGS</a:t>
            </a:r>
            <a:r>
              <a:rPr lang="en-GB" dirty="0" smtClean="0"/>
              <a:t> saves state of chain on exit.</a:t>
            </a:r>
            <a:endParaRPr lang="en-GB" dirty="0"/>
          </a:p>
        </p:txBody>
      </p:sp>
      <p:pic>
        <p:nvPicPr>
          <p:cNvPr id="22531" name="Picture 3"/>
          <p:cNvPicPr>
            <a:picLocks noChangeAspect="1" noChangeArrowheads="1"/>
          </p:cNvPicPr>
          <p:nvPr/>
        </p:nvPicPr>
        <p:blipFill>
          <a:blip r:embed="rId3" cstate="print"/>
          <a:srcRect/>
          <a:stretch>
            <a:fillRect/>
          </a:stretch>
        </p:blipFill>
        <p:spPr bwMode="auto">
          <a:xfrm>
            <a:off x="2267744" y="1124744"/>
            <a:ext cx="4680520" cy="541245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OpenBUGS</a:t>
            </a:r>
            <a:r>
              <a:rPr lang="en-GB" dirty="0" smtClean="0"/>
              <a:t> (2)</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32</a:t>
            </a:fld>
            <a:endParaRPr lang="en-US">
              <a:solidFill>
                <a:schemeClr val="tx1"/>
              </a:solidFill>
              <a:latin typeface="Times New Roman" pitchFamily="18" charset="0"/>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899592" y="5805264"/>
            <a:ext cx="5904656" cy="584775"/>
          </a:xfrm>
          <a:prstGeom prst="rect">
            <a:avLst/>
          </a:prstGeom>
          <a:noFill/>
        </p:spPr>
        <p:txBody>
          <a:bodyPr wrap="square" rtlCol="0">
            <a:spAutoFit/>
          </a:bodyPr>
          <a:lstStyle/>
          <a:p>
            <a:r>
              <a:rPr lang="en-GB" dirty="0" smtClean="0"/>
              <a:t>Here 10k more doesn’t help as we really need to lengthen </a:t>
            </a:r>
            <a:r>
              <a:rPr lang="en-GB" dirty="0" err="1" smtClean="0"/>
              <a:t>burnin</a:t>
            </a:r>
            <a:r>
              <a:rPr lang="en-GB" dirty="0" smtClean="0"/>
              <a:t> and that is hard to do without starting again.</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OpenBUGS</a:t>
            </a:r>
            <a:r>
              <a:rPr lang="en-GB" dirty="0" smtClean="0"/>
              <a:t> (2)</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33</a:t>
            </a:fld>
            <a:endParaRPr lang="en-US">
              <a:solidFill>
                <a:schemeClr val="tx1"/>
              </a:solidFill>
              <a:latin typeface="Times New Roman" pitchFamily="18" charset="0"/>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899592" y="5805264"/>
            <a:ext cx="5904656" cy="584775"/>
          </a:xfrm>
          <a:prstGeom prst="rect">
            <a:avLst/>
          </a:prstGeom>
          <a:noFill/>
        </p:spPr>
        <p:txBody>
          <a:bodyPr wrap="square" rtlCol="0">
            <a:spAutoFit/>
          </a:bodyPr>
          <a:lstStyle/>
          <a:p>
            <a:r>
              <a:rPr lang="en-GB" dirty="0" smtClean="0"/>
              <a:t>Here 10k more doesn’t help as we really need to lengthen </a:t>
            </a:r>
            <a:r>
              <a:rPr lang="en-GB" dirty="0" err="1" smtClean="0"/>
              <a:t>burnin</a:t>
            </a:r>
            <a:r>
              <a:rPr lang="en-GB" dirty="0" smtClean="0"/>
              <a:t> and that is hard to do without starting again.</a:t>
            </a:r>
            <a:endParaRPr lang="en-GB" dirty="0"/>
          </a:p>
        </p:txBody>
      </p:sp>
      <p:pic>
        <p:nvPicPr>
          <p:cNvPr id="23554" name="Picture 2"/>
          <p:cNvPicPr>
            <a:picLocks noChangeAspect="1" noChangeArrowheads="1"/>
          </p:cNvPicPr>
          <p:nvPr/>
        </p:nvPicPr>
        <p:blipFill>
          <a:blip r:embed="rId3" cstate="print"/>
          <a:srcRect/>
          <a:stretch>
            <a:fillRect/>
          </a:stretch>
        </p:blipFill>
        <p:spPr bwMode="auto">
          <a:xfrm>
            <a:off x="1619672" y="1268760"/>
            <a:ext cx="4608512" cy="544465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OpenBUGS</a:t>
            </a:r>
            <a:r>
              <a:rPr lang="en-GB" dirty="0" smtClean="0"/>
              <a:t> with </a:t>
            </a:r>
            <a:r>
              <a:rPr lang="en-GB" dirty="0" err="1" smtClean="0"/>
              <a:t>burnin</a:t>
            </a:r>
            <a:r>
              <a:rPr lang="en-GB" dirty="0" smtClean="0"/>
              <a:t> 3000 main run 3000</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34</a:t>
            </a:fld>
            <a:endParaRPr lang="en-US">
              <a:solidFill>
                <a:schemeClr val="tx1"/>
              </a:solidFill>
              <a:latin typeface="Times New Roman" pitchFamily="18" charset="0"/>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1043608" y="5877272"/>
            <a:ext cx="5832648" cy="584775"/>
          </a:xfrm>
          <a:prstGeom prst="rect">
            <a:avLst/>
          </a:prstGeom>
          <a:noFill/>
        </p:spPr>
        <p:txBody>
          <a:bodyPr wrap="square" rtlCol="0">
            <a:spAutoFit/>
          </a:bodyPr>
          <a:lstStyle/>
          <a:p>
            <a:r>
              <a:rPr lang="en-GB" dirty="0" smtClean="0"/>
              <a:t>Here the convergence issue goes away and although mixing is not perfect it is better than before</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OpenBUGS</a:t>
            </a:r>
            <a:r>
              <a:rPr lang="en-GB" dirty="0" smtClean="0"/>
              <a:t> with </a:t>
            </a:r>
            <a:r>
              <a:rPr lang="en-GB" dirty="0" err="1" smtClean="0"/>
              <a:t>burnin</a:t>
            </a:r>
            <a:r>
              <a:rPr lang="en-GB" dirty="0" smtClean="0"/>
              <a:t> 3000 main run 3000</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35</a:t>
            </a:fld>
            <a:endParaRPr lang="en-US">
              <a:solidFill>
                <a:schemeClr val="tx1"/>
              </a:solidFill>
              <a:latin typeface="Times New Roman" pitchFamily="18" charset="0"/>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1043608" y="5877272"/>
            <a:ext cx="5832648" cy="584775"/>
          </a:xfrm>
          <a:prstGeom prst="rect">
            <a:avLst/>
          </a:prstGeom>
          <a:noFill/>
        </p:spPr>
        <p:txBody>
          <a:bodyPr wrap="square" rtlCol="0">
            <a:spAutoFit/>
          </a:bodyPr>
          <a:lstStyle/>
          <a:p>
            <a:r>
              <a:rPr lang="en-GB" dirty="0" smtClean="0"/>
              <a:t>Here the convergence issue goes away and although mixing is not perfect it is better than before</a:t>
            </a:r>
            <a:endParaRPr lang="en-GB" dirty="0"/>
          </a:p>
        </p:txBody>
      </p:sp>
      <p:pic>
        <p:nvPicPr>
          <p:cNvPr id="24578" name="Picture 2"/>
          <p:cNvPicPr>
            <a:picLocks noChangeAspect="1" noChangeArrowheads="1"/>
          </p:cNvPicPr>
          <p:nvPr/>
        </p:nvPicPr>
        <p:blipFill>
          <a:blip r:embed="rId3" cstate="print"/>
          <a:srcRect/>
          <a:stretch>
            <a:fillRect/>
          </a:stretch>
        </p:blipFill>
        <p:spPr bwMode="auto">
          <a:xfrm>
            <a:off x="1187624" y="1468874"/>
            <a:ext cx="4824536" cy="526647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JAGS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36</a:t>
            </a:fld>
            <a:endParaRPr lang="en-US">
              <a:solidFill>
                <a:schemeClr val="tx1"/>
              </a:solidFill>
              <a:latin typeface="Times New Roman" pitchFamily="18" charset="0"/>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1115616" y="5733256"/>
            <a:ext cx="5688632" cy="830997"/>
          </a:xfrm>
          <a:prstGeom prst="rect">
            <a:avLst/>
          </a:prstGeom>
          <a:noFill/>
        </p:spPr>
        <p:txBody>
          <a:bodyPr wrap="square" rtlCol="0">
            <a:spAutoFit/>
          </a:bodyPr>
          <a:lstStyle/>
          <a:p>
            <a:r>
              <a:rPr lang="en-GB" dirty="0" smtClean="0"/>
              <a:t>JAGS is multiple chains and runs in the Python window i.e. doesn’t flash up like </a:t>
            </a:r>
            <a:r>
              <a:rPr lang="en-GB" dirty="0" err="1" smtClean="0"/>
              <a:t>WinBUGS</a:t>
            </a:r>
            <a:r>
              <a:rPr lang="en-GB" dirty="0" smtClean="0"/>
              <a:t>. Here lack of convergence in 1 chain – note that JAGS is quicker than other 2</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JAGS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37</a:t>
            </a:fld>
            <a:endParaRPr lang="en-US">
              <a:solidFill>
                <a:schemeClr val="tx1"/>
              </a:solidFill>
              <a:latin typeface="Times New Roman" pitchFamily="18" charset="0"/>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1115616" y="5733256"/>
            <a:ext cx="5688632" cy="830997"/>
          </a:xfrm>
          <a:prstGeom prst="rect">
            <a:avLst/>
          </a:prstGeom>
          <a:noFill/>
        </p:spPr>
        <p:txBody>
          <a:bodyPr wrap="square" rtlCol="0">
            <a:spAutoFit/>
          </a:bodyPr>
          <a:lstStyle/>
          <a:p>
            <a:r>
              <a:rPr lang="en-GB" dirty="0" smtClean="0"/>
              <a:t>JAGS is multiple chains and runs in the Python window i.e. doesn’t flash up like </a:t>
            </a:r>
            <a:r>
              <a:rPr lang="en-GB" dirty="0" err="1" smtClean="0"/>
              <a:t>WinBUGS</a:t>
            </a:r>
            <a:r>
              <a:rPr lang="en-GB" dirty="0" smtClean="0"/>
              <a:t>. Here lack of convergence in 1 chain – note that JAGS is quicker than other 2</a:t>
            </a:r>
            <a:endParaRPr lang="en-GB" dirty="0"/>
          </a:p>
        </p:txBody>
      </p:sp>
      <p:pic>
        <p:nvPicPr>
          <p:cNvPr id="25602" name="Picture 2"/>
          <p:cNvPicPr>
            <a:picLocks noChangeAspect="1" noChangeArrowheads="1"/>
          </p:cNvPicPr>
          <p:nvPr/>
        </p:nvPicPr>
        <p:blipFill>
          <a:blip r:embed="rId3" cstate="print"/>
          <a:srcRect/>
          <a:stretch>
            <a:fillRect/>
          </a:stretch>
        </p:blipFill>
        <p:spPr bwMode="auto">
          <a:xfrm>
            <a:off x="1835696" y="1142307"/>
            <a:ext cx="4752528" cy="53900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MLwiN</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38</a:t>
            </a:fld>
            <a:endParaRPr lang="en-US">
              <a:solidFill>
                <a:schemeClr val="tx1"/>
              </a:solidFill>
              <a:latin typeface="Times New Roman" pitchFamily="18" charset="0"/>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971600" y="5805264"/>
            <a:ext cx="5256584" cy="584775"/>
          </a:xfrm>
          <a:prstGeom prst="rect">
            <a:avLst/>
          </a:prstGeom>
          <a:noFill/>
        </p:spPr>
        <p:txBody>
          <a:bodyPr wrap="square" rtlCol="0">
            <a:spAutoFit/>
          </a:bodyPr>
          <a:lstStyle/>
          <a:p>
            <a:r>
              <a:rPr lang="en-GB" dirty="0" smtClean="0"/>
              <a:t>Model code is replaced by macro code for running </a:t>
            </a:r>
            <a:r>
              <a:rPr lang="en-GB" dirty="0" err="1" smtClean="0"/>
              <a:t>MLwiN</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MLwiN</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39</a:t>
            </a:fld>
            <a:endParaRPr lang="en-US">
              <a:solidFill>
                <a:schemeClr val="tx1"/>
              </a:solidFill>
              <a:latin typeface="Times New Roman" pitchFamily="18" charset="0"/>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971600" y="5805264"/>
            <a:ext cx="5256584" cy="584775"/>
          </a:xfrm>
          <a:prstGeom prst="rect">
            <a:avLst/>
          </a:prstGeom>
          <a:noFill/>
        </p:spPr>
        <p:txBody>
          <a:bodyPr wrap="square" rtlCol="0">
            <a:spAutoFit/>
          </a:bodyPr>
          <a:lstStyle/>
          <a:p>
            <a:r>
              <a:rPr lang="en-GB" dirty="0" smtClean="0"/>
              <a:t>Model code is replaced by macro code for running </a:t>
            </a:r>
            <a:r>
              <a:rPr lang="en-GB" dirty="0" err="1" smtClean="0"/>
              <a:t>MLwiN</a:t>
            </a:r>
            <a:endParaRPr lang="en-GB" dirty="0"/>
          </a:p>
        </p:txBody>
      </p:sp>
      <p:pic>
        <p:nvPicPr>
          <p:cNvPr id="26626" name="Picture 2"/>
          <p:cNvPicPr>
            <a:picLocks noChangeAspect="1" noChangeArrowheads="1"/>
          </p:cNvPicPr>
          <p:nvPr/>
        </p:nvPicPr>
        <p:blipFill>
          <a:blip r:embed="rId3" cstate="print"/>
          <a:srcRect/>
          <a:stretch>
            <a:fillRect/>
          </a:stretch>
        </p:blipFill>
        <p:spPr bwMode="auto">
          <a:xfrm>
            <a:off x="2411760" y="713966"/>
            <a:ext cx="4752528" cy="614403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forms of STAT-JR</a:t>
            </a:r>
            <a:endParaRPr lang="en-GB" dirty="0"/>
          </a:p>
        </p:txBody>
      </p:sp>
      <p:sp>
        <p:nvSpPr>
          <p:cNvPr id="3" name="Content Placeholder 2"/>
          <p:cNvSpPr>
            <a:spLocks noGrp="1"/>
          </p:cNvSpPr>
          <p:nvPr>
            <p:ph idx="1"/>
          </p:nvPr>
        </p:nvSpPr>
        <p:spPr/>
        <p:txBody>
          <a:bodyPr/>
          <a:lstStyle/>
          <a:p>
            <a:r>
              <a:rPr lang="en-GB" dirty="0" err="1" smtClean="0"/>
              <a:t>Webtest</a:t>
            </a:r>
            <a:r>
              <a:rPr lang="en-GB" dirty="0" smtClean="0"/>
              <a:t>  - the format we have demonstrated up to now. Allows user to investigate 1 template and 1 dataset. A dataset can be output from 1 template and then used by the next. We will come back to this.</a:t>
            </a:r>
          </a:p>
          <a:p>
            <a:r>
              <a:rPr lang="en-GB" dirty="0" err="1" smtClean="0"/>
              <a:t>Cmdtest</a:t>
            </a:r>
            <a:r>
              <a:rPr lang="en-GB" dirty="0" smtClean="0"/>
              <a:t> – this format involves the use of a Python script and allows the template to be called from within a script. Helpful for our test suite and potential for tasks like simulations.</a:t>
            </a:r>
          </a:p>
          <a:p>
            <a:r>
              <a:rPr lang="en-GB" dirty="0" smtClean="0"/>
              <a:t>E-book – </a:t>
            </a:r>
            <a:r>
              <a:rPr lang="en-GB" dirty="0" err="1" smtClean="0"/>
              <a:t>Danius</a:t>
            </a:r>
            <a:r>
              <a:rPr lang="en-GB" dirty="0" smtClean="0"/>
              <a:t> will talk about progress</a:t>
            </a:r>
          </a:p>
          <a:p>
            <a:pPr>
              <a:buNone/>
            </a:pPr>
            <a:r>
              <a:rPr lang="en-GB" dirty="0" smtClean="0"/>
              <a:t> here later.</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a:t>
            </a:fld>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MLwiN</a:t>
            </a:r>
            <a:r>
              <a:rPr lang="en-GB" dirty="0" smtClean="0"/>
              <a:t> (2)</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40</a:t>
            </a:fld>
            <a:endParaRPr lang="en-US">
              <a:solidFill>
                <a:schemeClr val="tx1"/>
              </a:solidFill>
              <a:latin typeface="Times New Roman" pitchFamily="18" charset="0"/>
            </a:endParaRPr>
          </a:p>
        </p:txBody>
      </p:sp>
      <p:pic>
        <p:nvPicPr>
          <p:cNvPr id="15362" name="Picture 2"/>
          <p:cNvPicPr>
            <a:picLocks noGrp="1" noChangeAspect="1" noChangeArrowheads="1"/>
          </p:cNvPicPr>
          <p:nvPr>
            <p:ph idx="1"/>
          </p:nvPr>
        </p:nvPicPr>
        <p:blipFill>
          <a:blip r:embed="rId2" cstate="print"/>
          <a:srcRect/>
          <a:stretch>
            <a:fillRect/>
          </a:stretch>
        </p:blipFill>
        <p:spPr bwMode="auto">
          <a:xfrm>
            <a:off x="1594704" y="1447800"/>
            <a:ext cx="6564191" cy="4114800"/>
          </a:xfrm>
          <a:prstGeom prst="rect">
            <a:avLst/>
          </a:prstGeom>
          <a:noFill/>
          <a:ln w="9525">
            <a:noFill/>
            <a:miter lim="800000"/>
            <a:headEnd/>
            <a:tailEnd/>
          </a:ln>
        </p:spPr>
      </p:pic>
      <p:sp>
        <p:nvSpPr>
          <p:cNvPr id="6" name="TextBox 5"/>
          <p:cNvSpPr txBox="1"/>
          <p:nvPr/>
        </p:nvSpPr>
        <p:spPr>
          <a:xfrm>
            <a:off x="899592" y="5733256"/>
            <a:ext cx="5904656" cy="923330"/>
          </a:xfrm>
          <a:prstGeom prst="rect">
            <a:avLst/>
          </a:prstGeom>
          <a:noFill/>
        </p:spPr>
        <p:txBody>
          <a:bodyPr wrap="square" rtlCol="0">
            <a:spAutoFit/>
          </a:bodyPr>
          <a:lstStyle/>
          <a:p>
            <a:r>
              <a:rPr lang="en-GB" sz="1800" dirty="0" smtClean="0"/>
              <a:t>Currently single chain but in theory could set </a:t>
            </a:r>
            <a:r>
              <a:rPr lang="en-GB" sz="1800" dirty="0" err="1" smtClean="0"/>
              <a:t>MLwiN</a:t>
            </a:r>
            <a:r>
              <a:rPr lang="en-GB" sz="1800" dirty="0" smtClean="0"/>
              <a:t> off three times with different starting values to get multiple chains</a:t>
            </a:r>
            <a:endParaRPr lang="en-GB"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 </a:t>
            </a:r>
            <a:r>
              <a:rPr lang="en-GB" dirty="0" err="1" smtClean="0"/>
              <a:t>MCMCglmm</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41</a:t>
            </a:fld>
            <a:endParaRPr lang="en-US">
              <a:solidFill>
                <a:schemeClr val="tx1"/>
              </a:solidFill>
              <a:latin typeface="Times New Roman" pitchFamily="18" charset="0"/>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611560" y="1196752"/>
            <a:ext cx="8521488" cy="3960440"/>
          </a:xfrm>
          <a:prstGeom prst="rect">
            <a:avLst/>
          </a:prstGeom>
          <a:noFill/>
          <a:ln w="9525">
            <a:noFill/>
            <a:miter lim="800000"/>
            <a:headEnd/>
            <a:tailEnd/>
          </a:ln>
        </p:spPr>
      </p:pic>
      <p:sp>
        <p:nvSpPr>
          <p:cNvPr id="6" name="TextBox 5"/>
          <p:cNvSpPr txBox="1"/>
          <p:nvPr/>
        </p:nvSpPr>
        <p:spPr>
          <a:xfrm>
            <a:off x="755576" y="5373216"/>
            <a:ext cx="6048672" cy="830997"/>
          </a:xfrm>
          <a:prstGeom prst="rect">
            <a:avLst/>
          </a:prstGeom>
          <a:noFill/>
        </p:spPr>
        <p:txBody>
          <a:bodyPr wrap="square" rtlCol="0">
            <a:spAutoFit/>
          </a:bodyPr>
          <a:lstStyle/>
          <a:p>
            <a:r>
              <a:rPr lang="en-GB" dirty="0" smtClean="0"/>
              <a:t>A fairly short R macro in this case calling the </a:t>
            </a:r>
            <a:r>
              <a:rPr lang="en-GB" dirty="0" err="1" smtClean="0"/>
              <a:t>MCMCglmm</a:t>
            </a:r>
            <a:r>
              <a:rPr lang="en-GB" dirty="0" smtClean="0"/>
              <a:t> package. Note behind the scenes the data files are also constructed.</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 </a:t>
            </a:r>
            <a:r>
              <a:rPr lang="en-GB" dirty="0" err="1" smtClean="0"/>
              <a:t>MCMCglmm</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42</a:t>
            </a:fld>
            <a:endParaRPr lang="en-US">
              <a:solidFill>
                <a:schemeClr val="tx1"/>
              </a:solidFill>
              <a:latin typeface="Times New Roman" pitchFamily="18" charset="0"/>
            </a:endParaRPr>
          </a:p>
        </p:txBody>
      </p:sp>
      <p:sp>
        <p:nvSpPr>
          <p:cNvPr id="6" name="TextBox 5"/>
          <p:cNvSpPr txBox="1"/>
          <p:nvPr/>
        </p:nvSpPr>
        <p:spPr>
          <a:xfrm>
            <a:off x="755576" y="5373216"/>
            <a:ext cx="6048672" cy="830997"/>
          </a:xfrm>
          <a:prstGeom prst="rect">
            <a:avLst/>
          </a:prstGeom>
          <a:noFill/>
        </p:spPr>
        <p:txBody>
          <a:bodyPr wrap="square" rtlCol="0">
            <a:spAutoFit/>
          </a:bodyPr>
          <a:lstStyle/>
          <a:p>
            <a:r>
              <a:rPr lang="en-GB" dirty="0" smtClean="0"/>
              <a:t>A fairly short R macro in this case calling the </a:t>
            </a:r>
            <a:r>
              <a:rPr lang="en-GB" dirty="0" err="1" smtClean="0"/>
              <a:t>MCMCglmm</a:t>
            </a:r>
            <a:r>
              <a:rPr lang="en-GB" dirty="0" smtClean="0"/>
              <a:t> package. Note behind the scenes the data files are also constructed.</a:t>
            </a:r>
            <a:endParaRPr lang="en-GB"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684741" y="1700808"/>
            <a:ext cx="8576476" cy="302433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 </a:t>
            </a:r>
            <a:r>
              <a:rPr lang="en-GB" dirty="0" err="1" smtClean="0"/>
              <a:t>MCMCglmm</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43</a:t>
            </a:fld>
            <a:endParaRPr lang="en-US">
              <a:solidFill>
                <a:schemeClr val="tx1"/>
              </a:solidFill>
              <a:latin typeface="Times New Roman" pitchFamily="18" charset="0"/>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1662394" y="1447800"/>
            <a:ext cx="6428812" cy="4114800"/>
          </a:xfrm>
          <a:prstGeom prst="rect">
            <a:avLst/>
          </a:prstGeom>
          <a:noFill/>
          <a:ln w="9525">
            <a:noFill/>
            <a:miter lim="800000"/>
            <a:headEnd/>
            <a:tailEnd/>
          </a:ln>
        </p:spPr>
      </p:pic>
      <p:sp>
        <p:nvSpPr>
          <p:cNvPr id="6" name="TextBox 5"/>
          <p:cNvSpPr txBox="1"/>
          <p:nvPr/>
        </p:nvSpPr>
        <p:spPr>
          <a:xfrm>
            <a:off x="827584" y="5733256"/>
            <a:ext cx="5688632" cy="584775"/>
          </a:xfrm>
          <a:prstGeom prst="rect">
            <a:avLst/>
          </a:prstGeom>
          <a:noFill/>
        </p:spPr>
        <p:txBody>
          <a:bodyPr wrap="square" rtlCol="0">
            <a:spAutoFit/>
          </a:bodyPr>
          <a:lstStyle/>
          <a:p>
            <a:r>
              <a:rPr lang="en-GB" dirty="0" err="1" smtClean="0"/>
              <a:t>MCMCglmm</a:t>
            </a:r>
            <a:r>
              <a:rPr lang="en-GB" dirty="0" smtClean="0"/>
              <a:t> uses fancy block updating method (that E-STAT uses in other templates) so mixing is better.</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download button</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44</a:t>
            </a:fld>
            <a:endParaRPr lang="en-US">
              <a:solidFill>
                <a:schemeClr val="tx1"/>
              </a:solidFill>
              <a:latin typeface="Times New Roman" pitchFamily="18" charset="0"/>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1187624" y="1268760"/>
            <a:ext cx="6886575" cy="2609850"/>
          </a:xfrm>
          <a:prstGeom prst="rect">
            <a:avLst/>
          </a:prstGeom>
          <a:noFill/>
          <a:ln w="9525">
            <a:noFill/>
            <a:miter lim="800000"/>
            <a:headEnd/>
            <a:tailEnd/>
          </a:ln>
        </p:spPr>
      </p:pic>
      <p:sp>
        <p:nvSpPr>
          <p:cNvPr id="6" name="TextBox 5"/>
          <p:cNvSpPr txBox="1"/>
          <p:nvPr/>
        </p:nvSpPr>
        <p:spPr>
          <a:xfrm>
            <a:off x="1115616" y="4221088"/>
            <a:ext cx="7416824" cy="1754326"/>
          </a:xfrm>
          <a:prstGeom prst="rect">
            <a:avLst/>
          </a:prstGeom>
          <a:noFill/>
        </p:spPr>
        <p:txBody>
          <a:bodyPr wrap="square" rtlCol="0">
            <a:spAutoFit/>
          </a:bodyPr>
          <a:lstStyle/>
          <a:p>
            <a:r>
              <a:rPr lang="en-GB" sz="1800" dirty="0" smtClean="0"/>
              <a:t>All files generated by a model fit are stored in a temporary directory and the download button will zip them up into a file called model.zip. Note here the top 2 </a:t>
            </a:r>
            <a:r>
              <a:rPr lang="en-GB" sz="1800" dirty="0" err="1" smtClean="0"/>
              <a:t>png</a:t>
            </a:r>
            <a:r>
              <a:rPr lang="en-GB" sz="1800" dirty="0" smtClean="0"/>
              <a:t> files are two parameters we happened to view diagnostics for. The script and data files used can be viewed (big files)  whereas packages specific files like the bottom </a:t>
            </a:r>
            <a:r>
              <a:rPr lang="en-GB" sz="1800" dirty="0" err="1" smtClean="0"/>
              <a:t>png</a:t>
            </a:r>
            <a:r>
              <a:rPr lang="en-GB" sz="1800" dirty="0" smtClean="0"/>
              <a:t> file can be stored (see overleaf)</a:t>
            </a:r>
            <a:endParaRPr lang="en-GB"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output file extracted from the download</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45</a:t>
            </a:fld>
            <a:endParaRPr lang="en-US">
              <a:solidFill>
                <a:schemeClr val="tx1"/>
              </a:solidFill>
              <a:latin typeface="Times New Roman" pitchFamily="18" charset="0"/>
            </a:endParaRPr>
          </a:p>
        </p:txBody>
      </p:sp>
      <p:pic>
        <p:nvPicPr>
          <p:cNvPr id="19458" name="Picture 2"/>
          <p:cNvPicPr>
            <a:picLocks noGrp="1" noChangeAspect="1" noChangeArrowheads="1"/>
          </p:cNvPicPr>
          <p:nvPr>
            <p:ph idx="1"/>
          </p:nvPr>
        </p:nvPicPr>
        <p:blipFill>
          <a:blip r:embed="rId2" cstate="print"/>
          <a:srcRect/>
          <a:stretch>
            <a:fillRect/>
          </a:stretch>
        </p:blipFill>
        <p:spPr bwMode="auto">
          <a:xfrm>
            <a:off x="2134847" y="1447800"/>
            <a:ext cx="5483906" cy="4114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to Model Templates </a:t>
            </a:r>
            <a:endParaRPr lang="en-GB" dirty="0"/>
          </a:p>
        </p:txBody>
      </p:sp>
      <p:sp>
        <p:nvSpPr>
          <p:cNvPr id="3" name="Content Placeholder 2"/>
          <p:cNvSpPr>
            <a:spLocks noGrp="1"/>
          </p:cNvSpPr>
          <p:nvPr>
            <p:ph idx="1"/>
          </p:nvPr>
        </p:nvSpPr>
        <p:spPr/>
        <p:txBody>
          <a:bodyPr/>
          <a:lstStyle/>
          <a:p>
            <a:r>
              <a:rPr lang="en-GB" dirty="0" smtClean="0"/>
              <a:t>Currently in the process of assessing the vast number of model templates.</a:t>
            </a:r>
          </a:p>
          <a:p>
            <a:r>
              <a:rPr lang="en-GB" dirty="0" smtClean="0"/>
              <a:t>Removed redundant and incomplete templates and so list down to around 50-60.</a:t>
            </a:r>
          </a:p>
          <a:p>
            <a:r>
              <a:rPr lang="en-GB" dirty="0" smtClean="0"/>
              <a:t>Of these many need interoperability adding and/or latex model code adding.</a:t>
            </a:r>
          </a:p>
          <a:p>
            <a:r>
              <a:rPr lang="en-GB" dirty="0" smtClean="0"/>
              <a:t>A short help file would be good for each including examples of their use.</a:t>
            </a:r>
          </a:p>
          <a:p>
            <a:r>
              <a:rPr lang="en-GB" dirty="0" smtClean="0"/>
              <a:t>Plan is to get all these ready for beta release.</a:t>
            </a:r>
          </a:p>
          <a:p>
            <a:r>
              <a:rPr lang="en-GB" dirty="0" smtClean="0"/>
              <a:t>Any help greatly appreciated!</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46</a:t>
            </a:fld>
            <a:endParaRPr lang="en-US">
              <a:solidFill>
                <a:schemeClr val="tx1"/>
              </a:solidFill>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 In progress templates</a:t>
            </a:r>
            <a:endParaRPr lang="en-GB" dirty="0"/>
          </a:p>
        </p:txBody>
      </p:sp>
      <p:sp>
        <p:nvSpPr>
          <p:cNvPr id="3" name="Content Placeholder 2"/>
          <p:cNvSpPr>
            <a:spLocks noGrp="1"/>
          </p:cNvSpPr>
          <p:nvPr>
            <p:ph idx="1"/>
          </p:nvPr>
        </p:nvSpPr>
        <p:spPr/>
        <p:txBody>
          <a:bodyPr/>
          <a:lstStyle/>
          <a:p>
            <a:r>
              <a:rPr lang="en-GB" dirty="0" smtClean="0"/>
              <a:t>Prediction templates</a:t>
            </a:r>
          </a:p>
          <a:p>
            <a:r>
              <a:rPr lang="en-GB" dirty="0" smtClean="0"/>
              <a:t>Mixed response templates</a:t>
            </a:r>
          </a:p>
          <a:p>
            <a:r>
              <a:rPr lang="en-GB" dirty="0" smtClean="0"/>
              <a:t>Capture Recapture template</a:t>
            </a:r>
          </a:p>
          <a:p>
            <a:r>
              <a:rPr lang="en-GB" dirty="0" smtClean="0"/>
              <a:t>Continuous time survival template</a:t>
            </a:r>
          </a:p>
          <a:p>
            <a:pPr>
              <a:buNone/>
            </a:pP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47</a:t>
            </a:fld>
            <a:endParaRPr lang="en-US">
              <a:solidFill>
                <a:schemeClr val="tx1"/>
              </a:solidFill>
              <a:latin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Prediction templates</a:t>
            </a:r>
            <a:endParaRPr lang="en-GB" dirty="0"/>
          </a:p>
        </p:txBody>
      </p:sp>
      <p:sp>
        <p:nvSpPr>
          <p:cNvPr id="3" name="Content Placeholder 2"/>
          <p:cNvSpPr>
            <a:spLocks noGrp="1"/>
          </p:cNvSpPr>
          <p:nvPr>
            <p:ph idx="1"/>
          </p:nvPr>
        </p:nvSpPr>
        <p:spPr/>
        <p:txBody>
          <a:bodyPr/>
          <a:lstStyle/>
          <a:p>
            <a:r>
              <a:rPr lang="en-GB" sz="2000" dirty="0" smtClean="0"/>
              <a:t>In </a:t>
            </a:r>
            <a:r>
              <a:rPr lang="en-GB" sz="2000" dirty="0" err="1" smtClean="0"/>
              <a:t>MLwiN</a:t>
            </a:r>
            <a:r>
              <a:rPr lang="en-GB" sz="2000" dirty="0" smtClean="0"/>
              <a:t> there has been quite a bit of effort made with regard the customised prediction window that allows ‘out of sample’ prediction.</a:t>
            </a:r>
          </a:p>
          <a:p>
            <a:r>
              <a:rPr lang="en-GB" sz="2000" dirty="0" smtClean="0"/>
              <a:t>In STAT-JR we have a template </a:t>
            </a:r>
            <a:r>
              <a:rPr lang="en-GB" sz="2000" i="1" dirty="0" smtClean="0"/>
              <a:t>1levelpred </a:t>
            </a:r>
            <a:r>
              <a:rPr lang="en-GB" sz="2000" dirty="0" smtClean="0"/>
              <a:t>that does out of sample prediction for a 1 level model.</a:t>
            </a:r>
          </a:p>
          <a:p>
            <a:r>
              <a:rPr lang="en-GB" sz="2000" dirty="0" smtClean="0"/>
              <a:t>This template requires the equivalent of the cut function in </a:t>
            </a:r>
            <a:r>
              <a:rPr lang="en-GB" sz="2000" dirty="0" err="1" smtClean="0"/>
              <a:t>WinBUGS</a:t>
            </a:r>
            <a:r>
              <a:rPr lang="en-GB" sz="2000" dirty="0" smtClean="0"/>
              <a:t> and in our case we have the </a:t>
            </a:r>
            <a:r>
              <a:rPr lang="en-GB" sz="2000" dirty="0" err="1" smtClean="0"/>
              <a:t>zxfd</a:t>
            </a:r>
            <a:r>
              <a:rPr lang="en-GB" sz="2000" dirty="0" smtClean="0"/>
              <a:t> trick.</a:t>
            </a:r>
          </a:p>
          <a:p>
            <a:r>
              <a:rPr lang="en-GB" sz="2000" dirty="0" smtClean="0"/>
              <a:t>We have modified the template so that non-normal models can do out of sample prediction.</a:t>
            </a:r>
            <a:endParaRPr lang="en-GB" sz="2000"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48</a:t>
            </a:fld>
            <a:endParaRPr lang="en-US">
              <a:solidFill>
                <a:schemeClr val="tx1"/>
              </a:solidFill>
              <a:latin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 up for the model</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49</a:t>
            </a:fld>
            <a:endParaRPr lang="en-US">
              <a:solidFill>
                <a:schemeClr val="tx1"/>
              </a:solidFill>
              <a:latin typeface="Times New Roman" pitchFamily="18" charset="0"/>
            </a:endParaRPr>
          </a:p>
        </p:txBody>
      </p:sp>
      <p:sp>
        <p:nvSpPr>
          <p:cNvPr id="6" name="TextBox 5"/>
          <p:cNvSpPr txBox="1"/>
          <p:nvPr/>
        </p:nvSpPr>
        <p:spPr>
          <a:xfrm>
            <a:off x="899592" y="5733256"/>
            <a:ext cx="5832648" cy="1077218"/>
          </a:xfrm>
          <a:prstGeom prst="rect">
            <a:avLst/>
          </a:prstGeom>
          <a:noFill/>
        </p:spPr>
        <p:txBody>
          <a:bodyPr wrap="square" rtlCol="0">
            <a:spAutoFit/>
          </a:bodyPr>
          <a:lstStyle/>
          <a:p>
            <a:r>
              <a:rPr lang="en-GB" dirty="0" smtClean="0"/>
              <a:t>Basically we require the explanatory variables for the actual model and the same explanatory variables for the missing cases in additional columns – for now we use the same variables</a:t>
            </a:r>
            <a:endParaRPr lang="en-GB" dirty="0"/>
          </a:p>
        </p:txBody>
      </p:sp>
      <p:pic>
        <p:nvPicPr>
          <p:cNvPr id="5124" name="Picture 4"/>
          <p:cNvPicPr>
            <a:picLocks noGrp="1" noChangeAspect="1" noChangeArrowheads="1"/>
          </p:cNvPicPr>
          <p:nvPr>
            <p:ph idx="1"/>
          </p:nvPr>
        </p:nvPicPr>
        <p:blipFill>
          <a:blip r:embed="rId2" cstate="print"/>
          <a:srcRect/>
          <a:stretch>
            <a:fillRect/>
          </a:stretch>
        </p:blipFill>
        <p:spPr bwMode="auto">
          <a:xfrm>
            <a:off x="2056347" y="1447800"/>
            <a:ext cx="5640905" cy="4114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Test (</a:t>
            </a:r>
            <a:r>
              <a:rPr lang="en-GB" dirty="0" err="1" smtClean="0"/>
              <a:t>cmdtest</a:t>
            </a:r>
            <a:r>
              <a:rPr lang="en-GB" dirty="0" smtClean="0"/>
              <a:t>)</a:t>
            </a:r>
            <a:endParaRPr lang="en-GB" dirty="0"/>
          </a:p>
        </p:txBody>
      </p:sp>
      <p:sp>
        <p:nvSpPr>
          <p:cNvPr id="3" name="Content Placeholder 2"/>
          <p:cNvSpPr>
            <a:spLocks noGrp="1"/>
          </p:cNvSpPr>
          <p:nvPr>
            <p:ph idx="1"/>
          </p:nvPr>
        </p:nvSpPr>
        <p:spPr/>
        <p:txBody>
          <a:bodyPr/>
          <a:lstStyle/>
          <a:p>
            <a:r>
              <a:rPr lang="en-GB" dirty="0" smtClean="0"/>
              <a:t>Written by Chris straight after last meeting.</a:t>
            </a:r>
          </a:p>
          <a:p>
            <a:r>
              <a:rPr lang="en-GB" dirty="0" smtClean="0"/>
              <a:t>Currently used with model templates only.</a:t>
            </a:r>
          </a:p>
          <a:p>
            <a:r>
              <a:rPr lang="en-GB" dirty="0" smtClean="0"/>
              <a:t>Syntax example:</a:t>
            </a:r>
          </a:p>
          <a:p>
            <a:r>
              <a:rPr lang="en-GB" i="1" dirty="0" smtClean="0"/>
              <a:t>m = </a:t>
            </a:r>
            <a:r>
              <a:rPr lang="en-GB" i="1" dirty="0" err="1" smtClean="0"/>
              <a:t>RunStatJR</a:t>
            </a:r>
            <a:r>
              <a:rPr lang="en-GB" i="1" dirty="0" smtClean="0"/>
              <a:t>(template='Regression1', dataset='tutorial', </a:t>
            </a:r>
            <a:r>
              <a:rPr lang="en-GB" i="1" dirty="0" err="1" smtClean="0"/>
              <a:t>invars</a:t>
            </a:r>
            <a:r>
              <a:rPr lang="en-GB" i="1" dirty="0" smtClean="0"/>
              <a:t> = {'</a:t>
            </a:r>
            <a:r>
              <a:rPr lang="en-GB" i="1" dirty="0" err="1" smtClean="0"/>
              <a:t>y':'normexam</a:t>
            </a:r>
            <a:r>
              <a:rPr lang="en-GB" i="1" dirty="0" smtClean="0"/>
              <a:t>', '</a:t>
            </a:r>
            <a:r>
              <a:rPr lang="en-GB" i="1" dirty="0" err="1" smtClean="0"/>
              <a:t>x':'cons</a:t>
            </a:r>
            <a:r>
              <a:rPr lang="en-GB" i="1" dirty="0" smtClean="0"/>
              <a:t>, </a:t>
            </a:r>
            <a:r>
              <a:rPr lang="en-GB" i="1" dirty="0" err="1" smtClean="0"/>
              <a:t>standlrt</a:t>
            </a:r>
            <a:r>
              <a:rPr lang="en-GB" i="1" dirty="0" smtClean="0"/>
              <a:t>'}, </a:t>
            </a:r>
            <a:r>
              <a:rPr lang="en-GB" i="1" dirty="0" err="1" smtClean="0"/>
              <a:t>estoptions</a:t>
            </a:r>
            <a:r>
              <a:rPr lang="en-GB" i="1" dirty="0" smtClean="0"/>
              <a:t> = {'</a:t>
            </a:r>
            <a:r>
              <a:rPr lang="en-GB" i="1" dirty="0" err="1" smtClean="0"/>
              <a:t>burnin</a:t>
            </a:r>
            <a:r>
              <a:rPr lang="en-GB" i="1" dirty="0" smtClean="0"/>
              <a:t>': '1000', 'iterations': '5000', 'thinning': '1', 'seed': '1'})</a:t>
            </a:r>
          </a:p>
          <a:p>
            <a:r>
              <a:rPr lang="en-GB" dirty="0" smtClean="0"/>
              <a:t>Here fits a single level regression with the settings given.</a:t>
            </a:r>
          </a:p>
          <a:p>
            <a:pPr>
              <a:buNone/>
            </a:pP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a:t>
            </a:fld>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 up for the model</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50</a:t>
            </a:fld>
            <a:endParaRPr lang="en-US">
              <a:solidFill>
                <a:schemeClr val="tx1"/>
              </a:solidFill>
              <a:latin typeface="Times New Roman" pitchFamily="18" charset="0"/>
            </a:endParaRPr>
          </a:p>
        </p:txBody>
      </p:sp>
      <p:sp>
        <p:nvSpPr>
          <p:cNvPr id="6" name="TextBox 5"/>
          <p:cNvSpPr txBox="1"/>
          <p:nvPr/>
        </p:nvSpPr>
        <p:spPr>
          <a:xfrm>
            <a:off x="899592" y="5733256"/>
            <a:ext cx="5832648" cy="1077218"/>
          </a:xfrm>
          <a:prstGeom prst="rect">
            <a:avLst/>
          </a:prstGeom>
          <a:noFill/>
        </p:spPr>
        <p:txBody>
          <a:bodyPr wrap="square" rtlCol="0">
            <a:spAutoFit/>
          </a:bodyPr>
          <a:lstStyle/>
          <a:p>
            <a:r>
              <a:rPr lang="en-GB" dirty="0" smtClean="0"/>
              <a:t>Basically we require the explanatory variables for the actual model and the same explanatory variables for the missing cases in additional columns – for now we use the same variables</a:t>
            </a:r>
            <a:endParaRPr lang="en-GB" dirty="0"/>
          </a:p>
        </p:txBody>
      </p:sp>
      <p:pic>
        <p:nvPicPr>
          <p:cNvPr id="5124" name="Picture 4"/>
          <p:cNvPicPr>
            <a:picLocks noGrp="1" noChangeAspect="1" noChangeArrowheads="1"/>
          </p:cNvPicPr>
          <p:nvPr>
            <p:ph idx="1"/>
          </p:nvPr>
        </p:nvPicPr>
        <p:blipFill>
          <a:blip r:embed="rId2" cstate="print"/>
          <a:srcRect/>
          <a:stretch>
            <a:fillRect/>
          </a:stretch>
        </p:blipFill>
        <p:spPr bwMode="auto">
          <a:xfrm>
            <a:off x="2056347" y="1447800"/>
            <a:ext cx="5640905" cy="41148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1403648" y="1297124"/>
            <a:ext cx="3888432" cy="556087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code</a:t>
            </a:r>
            <a:endParaRPr lang="en-GB" dirty="0"/>
          </a:p>
        </p:txBody>
      </p:sp>
      <p:sp>
        <p:nvSpPr>
          <p:cNvPr id="3" name="Content Placeholder 2"/>
          <p:cNvSpPr>
            <a:spLocks noGrp="1"/>
          </p:cNvSpPr>
          <p:nvPr>
            <p:ph idx="1"/>
          </p:nvPr>
        </p:nvSpPr>
        <p:spPr/>
        <p:txBody>
          <a:bodyPr/>
          <a:lstStyle/>
          <a:p>
            <a:pPr>
              <a:lnSpc>
                <a:spcPct val="100000"/>
              </a:lnSpc>
              <a:buNone/>
            </a:pPr>
            <a:r>
              <a:rPr lang="en-GB" sz="1400" dirty="0" smtClean="0"/>
              <a:t>model { </a:t>
            </a:r>
          </a:p>
          <a:p>
            <a:pPr>
              <a:lnSpc>
                <a:spcPct val="100000"/>
              </a:lnSpc>
              <a:buNone/>
            </a:pPr>
            <a:r>
              <a:rPr lang="en-GB" sz="1400" dirty="0" smtClean="0"/>
              <a:t>for (</a:t>
            </a:r>
            <a:r>
              <a:rPr lang="en-GB" sz="1400" dirty="0" err="1" smtClean="0"/>
              <a:t>i</a:t>
            </a:r>
            <a:r>
              <a:rPr lang="en-GB" sz="1400" dirty="0" smtClean="0"/>
              <a:t> in 1:length(</a:t>
            </a:r>
            <a:r>
              <a:rPr lang="en-GB" sz="1400" dirty="0" err="1" smtClean="0"/>
              <a:t>votecons</a:t>
            </a:r>
            <a:r>
              <a:rPr lang="en-GB" sz="1400" dirty="0" smtClean="0"/>
              <a:t>)) { </a:t>
            </a:r>
          </a:p>
          <a:p>
            <a:pPr>
              <a:lnSpc>
                <a:spcPct val="100000"/>
              </a:lnSpc>
              <a:buNone/>
            </a:pPr>
            <a:r>
              <a:rPr lang="en-GB" sz="1400" dirty="0" err="1" smtClean="0"/>
              <a:t>votecons</a:t>
            </a:r>
            <a:r>
              <a:rPr lang="en-GB" sz="1400" dirty="0" smtClean="0"/>
              <a:t>[</a:t>
            </a:r>
            <a:r>
              <a:rPr lang="en-GB" sz="1400" dirty="0" err="1" smtClean="0"/>
              <a:t>i</a:t>
            </a:r>
            <a:r>
              <a:rPr lang="en-GB" sz="1400" dirty="0" smtClean="0"/>
              <a:t>] ~ </a:t>
            </a:r>
            <a:r>
              <a:rPr lang="en-GB" sz="1400" dirty="0" err="1" smtClean="0"/>
              <a:t>dbin</a:t>
            </a:r>
            <a:r>
              <a:rPr lang="en-GB" sz="1400" dirty="0" smtClean="0"/>
              <a:t>(p[</a:t>
            </a:r>
            <a:r>
              <a:rPr lang="en-GB" sz="1400" dirty="0" err="1" smtClean="0"/>
              <a:t>i</a:t>
            </a:r>
            <a:r>
              <a:rPr lang="en-GB" sz="1400" dirty="0" smtClean="0"/>
              <a:t>], cons[</a:t>
            </a:r>
            <a:r>
              <a:rPr lang="en-GB" sz="1400" dirty="0" err="1" smtClean="0"/>
              <a:t>i</a:t>
            </a:r>
            <a:r>
              <a:rPr lang="en-GB" sz="1400" dirty="0" smtClean="0"/>
              <a:t>])</a:t>
            </a:r>
          </a:p>
          <a:p>
            <a:pPr>
              <a:lnSpc>
                <a:spcPct val="100000"/>
              </a:lnSpc>
              <a:buNone/>
            </a:pPr>
            <a:r>
              <a:rPr lang="en-GB" sz="1400" dirty="0" err="1" smtClean="0"/>
              <a:t>logit</a:t>
            </a:r>
            <a:r>
              <a:rPr lang="en-GB" sz="1400" dirty="0" smtClean="0"/>
              <a:t>(p[</a:t>
            </a:r>
            <a:r>
              <a:rPr lang="en-GB" sz="1400" dirty="0" err="1" smtClean="0"/>
              <a:t>i</a:t>
            </a:r>
            <a:r>
              <a:rPr lang="en-GB" sz="1400" dirty="0" smtClean="0"/>
              <a:t>]) &lt;- cons[</a:t>
            </a:r>
            <a:r>
              <a:rPr lang="en-GB" sz="1400" dirty="0" err="1" smtClean="0"/>
              <a:t>i</a:t>
            </a:r>
            <a:r>
              <a:rPr lang="en-GB" sz="1400" dirty="0" smtClean="0"/>
              <a:t>] * beta0 + </a:t>
            </a:r>
            <a:r>
              <a:rPr lang="en-GB" sz="1400" dirty="0" err="1" smtClean="0"/>
              <a:t>defense</a:t>
            </a:r>
            <a:r>
              <a:rPr lang="en-GB" sz="1400" dirty="0" smtClean="0"/>
              <a:t>[</a:t>
            </a:r>
            <a:r>
              <a:rPr lang="en-GB" sz="1400" dirty="0" err="1" smtClean="0"/>
              <a:t>i</a:t>
            </a:r>
            <a:r>
              <a:rPr lang="en-GB" sz="1400" dirty="0" smtClean="0"/>
              <a:t>] * beta1 + </a:t>
            </a:r>
            <a:r>
              <a:rPr lang="en-GB" sz="1400" dirty="0" err="1" smtClean="0"/>
              <a:t>unemp</a:t>
            </a:r>
            <a:r>
              <a:rPr lang="en-GB" sz="1400" dirty="0" smtClean="0"/>
              <a:t>[</a:t>
            </a:r>
            <a:r>
              <a:rPr lang="en-GB" sz="1400" dirty="0" err="1" smtClean="0"/>
              <a:t>i</a:t>
            </a:r>
            <a:r>
              <a:rPr lang="en-GB" sz="1400" dirty="0" smtClean="0"/>
              <a:t>] * beta2 + taxes[</a:t>
            </a:r>
            <a:r>
              <a:rPr lang="en-GB" sz="1400" dirty="0" err="1" smtClean="0"/>
              <a:t>i</a:t>
            </a:r>
            <a:r>
              <a:rPr lang="en-GB" sz="1400" dirty="0" smtClean="0"/>
              <a:t>] * beta3 + </a:t>
            </a:r>
            <a:r>
              <a:rPr lang="en-GB" sz="1400" dirty="0" err="1" smtClean="0"/>
              <a:t>privat</a:t>
            </a:r>
            <a:r>
              <a:rPr lang="en-GB" sz="1400" dirty="0" smtClean="0"/>
              <a:t>[</a:t>
            </a:r>
            <a:r>
              <a:rPr lang="en-GB" sz="1400" dirty="0" err="1" smtClean="0"/>
              <a:t>i</a:t>
            </a:r>
            <a:r>
              <a:rPr lang="en-GB" sz="1400" dirty="0" smtClean="0"/>
              <a:t>] * beta4 </a:t>
            </a:r>
          </a:p>
          <a:p>
            <a:pPr>
              <a:lnSpc>
                <a:spcPct val="100000"/>
              </a:lnSpc>
              <a:buNone/>
            </a:pPr>
            <a:r>
              <a:rPr lang="en-GB" sz="1400" dirty="0" smtClean="0"/>
              <a:t>}</a:t>
            </a:r>
          </a:p>
          <a:p>
            <a:pPr>
              <a:lnSpc>
                <a:spcPct val="100000"/>
              </a:lnSpc>
              <a:buNone/>
            </a:pPr>
            <a:r>
              <a:rPr lang="en-GB" sz="1400" dirty="0" smtClean="0"/>
              <a:t> for (j in 1:10) { </a:t>
            </a:r>
          </a:p>
          <a:p>
            <a:pPr>
              <a:lnSpc>
                <a:spcPct val="100000"/>
              </a:lnSpc>
              <a:buNone/>
            </a:pPr>
            <a:r>
              <a:rPr lang="en-GB" sz="1400" dirty="0" err="1" smtClean="0"/>
              <a:t>mvotecons</a:t>
            </a:r>
            <a:r>
              <a:rPr lang="en-GB" sz="1400" dirty="0" smtClean="0"/>
              <a:t>[j] ~ </a:t>
            </a:r>
            <a:r>
              <a:rPr lang="en-GB" sz="1400" dirty="0" err="1" smtClean="0"/>
              <a:t>dbin</a:t>
            </a:r>
            <a:r>
              <a:rPr lang="en-GB" sz="1400" dirty="0" smtClean="0"/>
              <a:t>(</a:t>
            </a:r>
            <a:r>
              <a:rPr lang="en-GB" sz="1400" dirty="0" err="1" smtClean="0"/>
              <a:t>missp</a:t>
            </a:r>
            <a:r>
              <a:rPr lang="en-GB" sz="1400" dirty="0" smtClean="0"/>
              <a:t>[j], cons[j]) </a:t>
            </a:r>
          </a:p>
          <a:p>
            <a:pPr>
              <a:lnSpc>
                <a:spcPct val="100000"/>
              </a:lnSpc>
              <a:buNone/>
            </a:pPr>
            <a:r>
              <a:rPr lang="en-GB" sz="1400" dirty="0" err="1" smtClean="0"/>
              <a:t>logit</a:t>
            </a:r>
            <a:r>
              <a:rPr lang="en-GB" sz="1400" dirty="0" smtClean="0"/>
              <a:t>(</a:t>
            </a:r>
            <a:r>
              <a:rPr lang="en-GB" sz="1400" dirty="0" err="1" smtClean="0"/>
              <a:t>missp</a:t>
            </a:r>
            <a:r>
              <a:rPr lang="en-GB" sz="1400" dirty="0" smtClean="0"/>
              <a:t>[j]) &lt;- cons[j] * betazxfd0 + </a:t>
            </a:r>
            <a:r>
              <a:rPr lang="en-GB" sz="1400" dirty="0" err="1" smtClean="0"/>
              <a:t>defense</a:t>
            </a:r>
            <a:r>
              <a:rPr lang="en-GB" sz="1400" dirty="0" smtClean="0"/>
              <a:t>[j] * betazxfd1 + </a:t>
            </a:r>
            <a:r>
              <a:rPr lang="en-GB" sz="1400" dirty="0" err="1" smtClean="0"/>
              <a:t>unemp</a:t>
            </a:r>
            <a:r>
              <a:rPr lang="en-GB" sz="1400" dirty="0" smtClean="0"/>
              <a:t>[j] * betazxfd2 + taxes[j] * betazxfd3 + </a:t>
            </a:r>
            <a:r>
              <a:rPr lang="en-GB" sz="1400" dirty="0" err="1" smtClean="0"/>
              <a:t>privat</a:t>
            </a:r>
            <a:r>
              <a:rPr lang="en-GB" sz="1400" dirty="0" smtClean="0"/>
              <a:t>[j] * betazxfd4 </a:t>
            </a:r>
          </a:p>
          <a:p>
            <a:pPr>
              <a:lnSpc>
                <a:spcPct val="100000"/>
              </a:lnSpc>
              <a:buNone/>
            </a:pPr>
            <a:r>
              <a:rPr lang="en-GB" sz="1400" dirty="0" smtClean="0"/>
              <a:t>dummy[j] ~ </a:t>
            </a:r>
            <a:r>
              <a:rPr lang="en-GB" sz="1400" dirty="0" err="1" smtClean="0"/>
              <a:t>ddummy</a:t>
            </a:r>
            <a:r>
              <a:rPr lang="en-GB" sz="1400" dirty="0" smtClean="0"/>
              <a:t>(</a:t>
            </a:r>
            <a:r>
              <a:rPr lang="en-GB" sz="1400" dirty="0" err="1" smtClean="0"/>
              <a:t>mvotecons</a:t>
            </a:r>
            <a:r>
              <a:rPr lang="en-GB" sz="1400" dirty="0" smtClean="0"/>
              <a:t>[j]) } </a:t>
            </a:r>
          </a:p>
          <a:p>
            <a:pPr>
              <a:lnSpc>
                <a:spcPct val="100000"/>
              </a:lnSpc>
              <a:buNone/>
            </a:pPr>
            <a:r>
              <a:rPr lang="en-GB" sz="1400" dirty="0" smtClean="0"/>
              <a:t># Priors </a:t>
            </a:r>
          </a:p>
          <a:p>
            <a:pPr>
              <a:lnSpc>
                <a:spcPct val="100000"/>
              </a:lnSpc>
              <a:buNone/>
            </a:pPr>
            <a:r>
              <a:rPr lang="en-GB" sz="1400" dirty="0" smtClean="0"/>
              <a:t>beta0 ~ </a:t>
            </a:r>
            <a:r>
              <a:rPr lang="en-GB" sz="1400" dirty="0" err="1" smtClean="0"/>
              <a:t>dflat</a:t>
            </a:r>
            <a:r>
              <a:rPr lang="en-GB" sz="1400" dirty="0" smtClean="0"/>
              <a:t>() </a:t>
            </a:r>
          </a:p>
          <a:p>
            <a:pPr>
              <a:lnSpc>
                <a:spcPct val="100000"/>
              </a:lnSpc>
              <a:buNone/>
            </a:pPr>
            <a:r>
              <a:rPr lang="en-GB" sz="1400" dirty="0" smtClean="0"/>
              <a:t>beta1 ~ </a:t>
            </a:r>
            <a:r>
              <a:rPr lang="en-GB" sz="1400" dirty="0" err="1" smtClean="0"/>
              <a:t>dflat</a:t>
            </a:r>
            <a:r>
              <a:rPr lang="en-GB" sz="1400" dirty="0" smtClean="0"/>
              <a:t>() </a:t>
            </a:r>
          </a:p>
          <a:p>
            <a:pPr>
              <a:lnSpc>
                <a:spcPct val="100000"/>
              </a:lnSpc>
              <a:buNone/>
            </a:pPr>
            <a:r>
              <a:rPr lang="en-GB" sz="1400" dirty="0" smtClean="0"/>
              <a:t>beta2 ~ </a:t>
            </a:r>
            <a:r>
              <a:rPr lang="en-GB" sz="1400" dirty="0" err="1" smtClean="0"/>
              <a:t>dflat</a:t>
            </a:r>
            <a:r>
              <a:rPr lang="en-GB" sz="1400" dirty="0" smtClean="0"/>
              <a:t>() </a:t>
            </a:r>
          </a:p>
          <a:p>
            <a:pPr>
              <a:lnSpc>
                <a:spcPct val="100000"/>
              </a:lnSpc>
              <a:buNone/>
            </a:pPr>
            <a:r>
              <a:rPr lang="en-GB" sz="1400" dirty="0" smtClean="0"/>
              <a:t>beta3 ~ </a:t>
            </a:r>
            <a:r>
              <a:rPr lang="en-GB" sz="1400" dirty="0" err="1" smtClean="0"/>
              <a:t>dflat</a:t>
            </a:r>
            <a:r>
              <a:rPr lang="en-GB" sz="1400" dirty="0" smtClean="0"/>
              <a:t>()</a:t>
            </a:r>
          </a:p>
          <a:p>
            <a:pPr>
              <a:lnSpc>
                <a:spcPct val="100000"/>
              </a:lnSpc>
              <a:buNone/>
            </a:pPr>
            <a:r>
              <a:rPr lang="en-GB" sz="1400" dirty="0" smtClean="0"/>
              <a:t> beta4 ~ </a:t>
            </a:r>
            <a:r>
              <a:rPr lang="en-GB" sz="1400" dirty="0" err="1" smtClean="0"/>
              <a:t>dflat</a:t>
            </a:r>
            <a:r>
              <a:rPr lang="en-GB" sz="1400" dirty="0" smtClean="0"/>
              <a:t>() </a:t>
            </a:r>
          </a:p>
          <a:p>
            <a:pPr>
              <a:lnSpc>
                <a:spcPct val="100000"/>
              </a:lnSpc>
              <a:buNone/>
            </a:pPr>
            <a:r>
              <a:rPr lang="en-GB" sz="1400" dirty="0" smtClean="0"/>
              <a:t>} </a:t>
            </a:r>
            <a:endParaRPr lang="en-GB" sz="1400"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51</a:t>
            </a:fld>
            <a:endParaRPr lang="en-US">
              <a:solidFill>
                <a:schemeClr val="tx1"/>
              </a:solidFill>
              <a:latin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52</a:t>
            </a:fld>
            <a:endParaRPr lang="en-US">
              <a:solidFill>
                <a:schemeClr val="tx1"/>
              </a:solidFill>
              <a:latin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187624" y="1196752"/>
            <a:ext cx="7211291" cy="4114800"/>
          </a:xfrm>
          <a:prstGeom prst="rect">
            <a:avLst/>
          </a:prstGeom>
          <a:noFill/>
          <a:ln w="9525">
            <a:noFill/>
            <a:miter lim="800000"/>
            <a:headEnd/>
            <a:tailEnd/>
          </a:ln>
        </p:spPr>
      </p:pic>
      <p:sp>
        <p:nvSpPr>
          <p:cNvPr id="6" name="TextBox 5"/>
          <p:cNvSpPr txBox="1"/>
          <p:nvPr/>
        </p:nvSpPr>
        <p:spPr>
          <a:xfrm>
            <a:off x="827584" y="5733256"/>
            <a:ext cx="5976664" cy="830997"/>
          </a:xfrm>
          <a:prstGeom prst="rect">
            <a:avLst/>
          </a:prstGeom>
          <a:noFill/>
        </p:spPr>
        <p:txBody>
          <a:bodyPr wrap="square" rtlCol="0">
            <a:spAutoFit/>
          </a:bodyPr>
          <a:lstStyle/>
          <a:p>
            <a:r>
              <a:rPr lang="en-GB" dirty="0" smtClean="0"/>
              <a:t>All predicted probabilities are between 0 and 1 and looking at the out </a:t>
            </a:r>
            <a:r>
              <a:rPr lang="en-GB" dirty="0" err="1" smtClean="0"/>
              <a:t>datafile</a:t>
            </a:r>
            <a:r>
              <a:rPr lang="en-GB" dirty="0" smtClean="0"/>
              <a:t> produced will show that the columns for </a:t>
            </a:r>
            <a:r>
              <a:rPr lang="en-GB" dirty="0" err="1" smtClean="0"/>
              <a:t>mvotecons</a:t>
            </a:r>
            <a:r>
              <a:rPr lang="en-GB" dirty="0" smtClean="0"/>
              <a:t> always take values 0 or 1.</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Mixed Response templates</a:t>
            </a:r>
            <a:endParaRPr lang="en-GB" dirty="0"/>
          </a:p>
        </p:txBody>
      </p:sp>
      <p:sp>
        <p:nvSpPr>
          <p:cNvPr id="3" name="Content Placeholder 2"/>
          <p:cNvSpPr>
            <a:spLocks noGrp="1"/>
          </p:cNvSpPr>
          <p:nvPr>
            <p:ph idx="1"/>
          </p:nvPr>
        </p:nvSpPr>
        <p:spPr/>
        <p:txBody>
          <a:bodyPr/>
          <a:lstStyle/>
          <a:p>
            <a:r>
              <a:rPr lang="en-GB" sz="2000" dirty="0" smtClean="0"/>
              <a:t>Cover mixture of continuous, ordered category and unordered category responses via latent variable modelling.</a:t>
            </a:r>
          </a:p>
          <a:p>
            <a:r>
              <a:rPr lang="en-GB" sz="2000" dirty="0" smtClean="0"/>
              <a:t>Have 3 templates for 1 level, 2 level and N level models.</a:t>
            </a:r>
          </a:p>
          <a:p>
            <a:r>
              <a:rPr lang="en-GB" sz="2000" dirty="0" smtClean="0"/>
              <a:t>Models currently can only be fitted in REALCOM and then only for 2 levels.</a:t>
            </a:r>
          </a:p>
          <a:p>
            <a:r>
              <a:rPr lang="en-GB" sz="2000" dirty="0" smtClean="0"/>
              <a:t>They deal with missing data and we have now got the imputation imputing variables on the original scale.</a:t>
            </a:r>
          </a:p>
          <a:p>
            <a:r>
              <a:rPr lang="en-GB" sz="2000" dirty="0" smtClean="0"/>
              <a:t>Could extend to responses at several levels and wrap up in a ‘super template’ that calls this template as part of the process.</a:t>
            </a:r>
            <a:endParaRPr lang="en-GB" sz="2000"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53</a:t>
            </a:fld>
            <a:endParaRPr lang="en-US">
              <a:solidFill>
                <a:schemeClr val="tx1"/>
              </a:solidFill>
              <a:latin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setup with </a:t>
            </a:r>
            <a:r>
              <a:rPr lang="en-GB" dirty="0" err="1" smtClean="0"/>
              <a:t>jspmix</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54</a:t>
            </a:fld>
            <a:endParaRPr lang="en-US">
              <a:solidFill>
                <a:schemeClr val="tx1"/>
              </a:solidFill>
              <a:latin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043608" y="1052736"/>
            <a:ext cx="7776864" cy="5672891"/>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setup with </a:t>
            </a:r>
            <a:r>
              <a:rPr lang="en-GB" dirty="0" err="1" smtClean="0"/>
              <a:t>jspmix</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55</a:t>
            </a:fld>
            <a:endParaRPr lang="en-US">
              <a:solidFill>
                <a:schemeClr val="tx1"/>
              </a:solidFill>
              <a:latin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043608" y="1052736"/>
            <a:ext cx="7776864" cy="5672891"/>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a:stretch>
            <a:fillRect/>
          </a:stretch>
        </p:blipFill>
        <p:spPr bwMode="auto">
          <a:xfrm>
            <a:off x="1475656" y="918652"/>
            <a:ext cx="5688632" cy="550882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Mixed Response continued</a:t>
            </a:r>
            <a:endParaRPr lang="en-GB" dirty="0"/>
          </a:p>
        </p:txBody>
      </p:sp>
      <p:sp>
        <p:nvSpPr>
          <p:cNvPr id="3" name="Content Placeholder 2"/>
          <p:cNvSpPr>
            <a:spLocks noGrp="1"/>
          </p:cNvSpPr>
          <p:nvPr>
            <p:ph idx="1"/>
          </p:nvPr>
        </p:nvSpPr>
        <p:spPr/>
        <p:txBody>
          <a:bodyPr/>
          <a:lstStyle/>
          <a:p>
            <a:r>
              <a:rPr lang="en-GB" dirty="0" smtClean="0"/>
              <a:t>Model fit is really fast &lt;30s versus 45 minutes in REALCOM!!</a:t>
            </a:r>
          </a:p>
          <a:p>
            <a:r>
              <a:rPr lang="en-GB" dirty="0" smtClean="0"/>
              <a:t>Model uses latent variables for responses and imputation can be done every x iterations to allow several imputed datasets to be formed.</a:t>
            </a:r>
          </a:p>
          <a:p>
            <a:r>
              <a:rPr lang="en-GB" dirty="0" smtClean="0"/>
              <a:t>Note the reverse rules of construction of latent variables are used to work back to original variables i.e. if LV between specific thresholds or LV1 &gt; LV2 and LV1 &gt; 0 etc.</a:t>
            </a:r>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56</a:t>
            </a:fld>
            <a:endParaRPr lang="en-US">
              <a:solidFill>
                <a:schemeClr val="tx1"/>
              </a:solidFill>
              <a:latin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Datasets constructed</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57</a:t>
            </a:fld>
            <a:endParaRPr lang="en-US">
              <a:solidFill>
                <a:schemeClr val="tx1"/>
              </a:solidFill>
              <a:latin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1933728" y="1447800"/>
            <a:ext cx="5886144" cy="4114800"/>
          </a:xfrm>
          <a:prstGeom prst="rect">
            <a:avLst/>
          </a:prstGeom>
          <a:noFill/>
          <a:ln w="9525">
            <a:noFill/>
            <a:miter lim="800000"/>
            <a:headEnd/>
            <a:tailEnd/>
          </a:ln>
        </p:spPr>
      </p:pic>
      <p:sp>
        <p:nvSpPr>
          <p:cNvPr id="6" name="TextBox 5"/>
          <p:cNvSpPr txBox="1"/>
          <p:nvPr/>
        </p:nvSpPr>
        <p:spPr>
          <a:xfrm>
            <a:off x="899592" y="5877272"/>
            <a:ext cx="5400600" cy="338554"/>
          </a:xfrm>
          <a:prstGeom prst="rect">
            <a:avLst/>
          </a:prstGeom>
          <a:noFill/>
        </p:spPr>
        <p:txBody>
          <a:bodyPr wrap="square" rtlCol="0">
            <a:spAutoFit/>
          </a:bodyPr>
          <a:lstStyle/>
          <a:p>
            <a:r>
              <a:rPr lang="en-GB" dirty="0" smtClean="0"/>
              <a:t>Here datasets stored in iter0, iter1000 etc.</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Datasets constructed</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58</a:t>
            </a:fld>
            <a:endParaRPr lang="en-US">
              <a:solidFill>
                <a:schemeClr val="tx1"/>
              </a:solidFill>
              <a:latin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1933728" y="1447800"/>
            <a:ext cx="5886144" cy="4114800"/>
          </a:xfrm>
          <a:prstGeom prst="rect">
            <a:avLst/>
          </a:prstGeom>
          <a:noFill/>
          <a:ln w="9525">
            <a:noFill/>
            <a:miter lim="800000"/>
            <a:headEnd/>
            <a:tailEnd/>
          </a:ln>
        </p:spPr>
      </p:pic>
      <p:sp>
        <p:nvSpPr>
          <p:cNvPr id="6" name="TextBox 5"/>
          <p:cNvSpPr txBox="1"/>
          <p:nvPr/>
        </p:nvSpPr>
        <p:spPr>
          <a:xfrm>
            <a:off x="899592" y="5877272"/>
            <a:ext cx="5400600" cy="338554"/>
          </a:xfrm>
          <a:prstGeom prst="rect">
            <a:avLst/>
          </a:prstGeom>
          <a:noFill/>
        </p:spPr>
        <p:txBody>
          <a:bodyPr wrap="square" rtlCol="0">
            <a:spAutoFit/>
          </a:bodyPr>
          <a:lstStyle/>
          <a:p>
            <a:r>
              <a:rPr lang="en-GB" dirty="0" smtClean="0"/>
              <a:t>Here datasets stored in iter0, iter1000 etc.</a:t>
            </a:r>
            <a:endParaRPr lang="en-GB" dirty="0"/>
          </a:p>
        </p:txBody>
      </p:sp>
      <p:pic>
        <p:nvPicPr>
          <p:cNvPr id="8195" name="Picture 3"/>
          <p:cNvPicPr>
            <a:picLocks noChangeAspect="1" noChangeArrowheads="1"/>
          </p:cNvPicPr>
          <p:nvPr/>
        </p:nvPicPr>
        <p:blipFill>
          <a:blip r:embed="rId3" cstate="print"/>
          <a:srcRect/>
          <a:stretch>
            <a:fillRect/>
          </a:stretch>
        </p:blipFill>
        <p:spPr bwMode="auto">
          <a:xfrm>
            <a:off x="2627784" y="1700808"/>
            <a:ext cx="2558579" cy="4541974"/>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Datasets summary </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59</a:t>
            </a:fld>
            <a:endParaRPr lang="en-US">
              <a:solidFill>
                <a:schemeClr val="tx1"/>
              </a:solidFill>
              <a:latin typeface="Times New Roman" pitchFamily="18" charset="0"/>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899592" y="1124744"/>
            <a:ext cx="5365376" cy="4114800"/>
          </a:xfrm>
          <a:prstGeom prst="rect">
            <a:avLst/>
          </a:prstGeom>
          <a:noFill/>
          <a:ln w="9525">
            <a:noFill/>
            <a:miter lim="800000"/>
            <a:headEnd/>
            <a:tailEnd/>
          </a:ln>
        </p:spPr>
      </p:pic>
      <p:sp>
        <p:nvSpPr>
          <p:cNvPr id="6" name="TextBox 5"/>
          <p:cNvSpPr txBox="1"/>
          <p:nvPr/>
        </p:nvSpPr>
        <p:spPr>
          <a:xfrm>
            <a:off x="899592" y="5589240"/>
            <a:ext cx="5832648" cy="1077218"/>
          </a:xfrm>
          <a:prstGeom prst="rect">
            <a:avLst/>
          </a:prstGeom>
          <a:noFill/>
        </p:spPr>
        <p:txBody>
          <a:bodyPr wrap="square" rtlCol="0">
            <a:spAutoFit/>
          </a:bodyPr>
          <a:lstStyle/>
          <a:p>
            <a:r>
              <a:rPr lang="en-GB" dirty="0" smtClean="0"/>
              <a:t>The dataset contains the 3 response variables with imputed values in this case there are complete cases so the responses are as given in the original data but the conversion from latent variables is still performed.</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Cmdtest</a:t>
            </a:r>
            <a:r>
              <a:rPr lang="en-GB" dirty="0" smtClean="0"/>
              <a:t> example 2</a:t>
            </a:r>
            <a:endParaRPr lang="en-GB" dirty="0"/>
          </a:p>
        </p:txBody>
      </p:sp>
      <p:sp>
        <p:nvSpPr>
          <p:cNvPr id="3" name="Content Placeholder 2"/>
          <p:cNvSpPr>
            <a:spLocks noGrp="1"/>
          </p:cNvSpPr>
          <p:nvPr>
            <p:ph idx="1"/>
          </p:nvPr>
        </p:nvSpPr>
        <p:spPr>
          <a:xfrm>
            <a:off x="1115616" y="1268760"/>
            <a:ext cx="7467600" cy="4392488"/>
          </a:xfrm>
        </p:spPr>
        <p:txBody>
          <a:bodyPr/>
          <a:lstStyle/>
          <a:p>
            <a:r>
              <a:rPr lang="en-GB" dirty="0" smtClean="0"/>
              <a:t>Here is a second example for a template which has interoperability </a:t>
            </a:r>
          </a:p>
          <a:p>
            <a:r>
              <a:rPr lang="en-GB" sz="1800" i="1" dirty="0" smtClean="0"/>
              <a:t>m = </a:t>
            </a:r>
            <a:r>
              <a:rPr lang="en-GB" sz="1800" i="1" dirty="0" err="1" smtClean="0"/>
              <a:t>RunStatJR</a:t>
            </a:r>
            <a:r>
              <a:rPr lang="en-GB" sz="1800" i="1" dirty="0" smtClean="0"/>
              <a:t>(template='1LevelCat', dataset='tutorial', </a:t>
            </a:r>
            <a:r>
              <a:rPr lang="en-GB" sz="1800" i="1" dirty="0" err="1" smtClean="0"/>
              <a:t>invars</a:t>
            </a:r>
            <a:r>
              <a:rPr lang="en-GB" sz="1800" i="1" dirty="0" smtClean="0"/>
              <a:t> = {'</a:t>
            </a:r>
            <a:r>
              <a:rPr lang="en-GB" sz="1800" i="1" dirty="0" err="1" smtClean="0"/>
              <a:t>y':'normexam','D</a:t>
            </a:r>
            <a:r>
              <a:rPr lang="en-GB" sz="1800" i="1" dirty="0" smtClean="0"/>
              <a:t>': 'Normal', 'x': '</a:t>
            </a:r>
            <a:r>
              <a:rPr lang="en-GB" sz="1800" i="1" dirty="0" err="1" smtClean="0"/>
              <a:t>cons,standlrt,girl,schgend</a:t>
            </a:r>
            <a:r>
              <a:rPr lang="en-GB" sz="1800" i="1" dirty="0" smtClean="0"/>
              <a:t>',  '</a:t>
            </a:r>
            <a:r>
              <a:rPr lang="en-GB" sz="1800" i="1" dirty="0" err="1" smtClean="0"/>
              <a:t>cons_cat</a:t>
            </a:r>
            <a:r>
              <a:rPr lang="en-GB" sz="1800" i="1" dirty="0" smtClean="0"/>
              <a:t>': 'No', '</a:t>
            </a:r>
            <a:r>
              <a:rPr lang="en-GB" sz="1800" i="1" dirty="0" err="1" smtClean="0"/>
              <a:t>standlrt_cat</a:t>
            </a:r>
            <a:r>
              <a:rPr lang="en-GB" sz="1800" i="1" dirty="0" smtClean="0"/>
              <a:t>': '</a:t>
            </a:r>
            <a:r>
              <a:rPr lang="en-GB" sz="1800" i="1" dirty="0" err="1" smtClean="0"/>
              <a:t>No','girl_cat</a:t>
            </a:r>
            <a:r>
              <a:rPr lang="en-GB" sz="1800" i="1" dirty="0" smtClean="0"/>
              <a:t>': 'Yes', '</a:t>
            </a:r>
            <a:r>
              <a:rPr lang="en-GB" sz="1800" i="1" dirty="0" err="1" smtClean="0"/>
              <a:t>schgend_cat</a:t>
            </a:r>
            <a:r>
              <a:rPr lang="en-GB" sz="1800" i="1" dirty="0" smtClean="0"/>
              <a:t>': 'Yes' }, </a:t>
            </a:r>
            <a:r>
              <a:rPr lang="en-GB" sz="1800" i="1" dirty="0" err="1" smtClean="0"/>
              <a:t>estoptions</a:t>
            </a:r>
            <a:r>
              <a:rPr lang="en-GB" sz="1800" i="1" dirty="0" smtClean="0"/>
              <a:t> = {'</a:t>
            </a:r>
            <a:r>
              <a:rPr lang="en-GB" sz="1800" i="1" dirty="0" err="1" smtClean="0"/>
              <a:t>burnin</a:t>
            </a:r>
            <a:r>
              <a:rPr lang="en-GB" sz="1800" i="1" dirty="0" smtClean="0"/>
              <a:t>': '1000', 'iterations': '5000', 'thinning': '1', 'seed': '1', 'Engine' : '</a:t>
            </a:r>
            <a:r>
              <a:rPr lang="en-GB" sz="1800" i="1" dirty="0" err="1" smtClean="0"/>
              <a:t>eSTAT</a:t>
            </a:r>
            <a:r>
              <a:rPr lang="en-GB" sz="1800" i="1" dirty="0" smtClean="0"/>
              <a:t>', '</a:t>
            </a:r>
            <a:r>
              <a:rPr lang="en-GB" sz="1800" i="1" dirty="0" err="1" smtClean="0"/>
              <a:t>EstM</a:t>
            </a:r>
            <a:r>
              <a:rPr lang="en-GB" sz="1800" i="1" dirty="0" smtClean="0"/>
              <a:t>' : 'Yes'})</a:t>
            </a:r>
          </a:p>
          <a:p>
            <a:r>
              <a:rPr lang="en-GB" dirty="0" smtClean="0"/>
              <a:t>Note can get </a:t>
            </a:r>
            <a:r>
              <a:rPr lang="en-GB" dirty="0" err="1" smtClean="0"/>
              <a:t>invars</a:t>
            </a:r>
            <a:r>
              <a:rPr lang="en-GB" dirty="0" smtClean="0"/>
              <a:t> information from the inputs box in </a:t>
            </a:r>
            <a:r>
              <a:rPr lang="en-GB" dirty="0" err="1" smtClean="0"/>
              <a:t>webtest</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a:t>
            </a:fld>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Capture/Recapture template</a:t>
            </a:r>
            <a:endParaRPr lang="en-GB" dirty="0"/>
          </a:p>
        </p:txBody>
      </p:sp>
      <p:sp>
        <p:nvSpPr>
          <p:cNvPr id="3" name="Content Placeholder 2"/>
          <p:cNvSpPr>
            <a:spLocks noGrp="1"/>
          </p:cNvSpPr>
          <p:nvPr>
            <p:ph idx="1"/>
          </p:nvPr>
        </p:nvSpPr>
        <p:spPr/>
        <p:txBody>
          <a:bodyPr/>
          <a:lstStyle/>
          <a:p>
            <a:r>
              <a:rPr lang="en-GB" sz="2000" dirty="0" smtClean="0"/>
              <a:t>Models used in statistical ecology where interest is in population size / stability.</a:t>
            </a:r>
          </a:p>
          <a:p>
            <a:r>
              <a:rPr lang="en-GB" sz="2000" dirty="0" smtClean="0"/>
              <a:t>Birds are caught (in annual cohorts) then marked and when they are next recaptured is recorded. </a:t>
            </a:r>
          </a:p>
          <a:p>
            <a:r>
              <a:rPr lang="en-GB" sz="2000" dirty="0" smtClean="0"/>
              <a:t>Product Multinomial models for each cohort are used where the probabilities of capturing a bird in each year can be constructed from the product of series of survival and recapture probabilities.</a:t>
            </a:r>
          </a:p>
          <a:p>
            <a:r>
              <a:rPr lang="en-GB" sz="2000" dirty="0" smtClean="0"/>
              <a:t>This template uses e-STAT but also </a:t>
            </a:r>
            <a:r>
              <a:rPr lang="en-GB" sz="2000" dirty="0" err="1" smtClean="0"/>
              <a:t>WinBUGS</a:t>
            </a:r>
            <a:r>
              <a:rPr lang="en-GB" sz="2000" dirty="0" smtClean="0"/>
              <a:t> and R code supplied by the book by King et al.</a:t>
            </a:r>
            <a:endParaRPr lang="en-GB" sz="2000"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60</a:t>
            </a:fld>
            <a:endParaRPr lang="en-US">
              <a:solidFill>
                <a:schemeClr val="tx1"/>
              </a:solidFill>
              <a:latin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dipper dataset</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61</a:t>
            </a:fld>
            <a:endParaRPr lang="en-US">
              <a:solidFill>
                <a:schemeClr val="tx1"/>
              </a:solidFill>
              <a:latin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115616" y="1196751"/>
            <a:ext cx="5760640" cy="523128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inputs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62</a:t>
            </a:fld>
            <a:endParaRPr lang="en-US">
              <a:solidFill>
                <a:schemeClr val="tx1"/>
              </a:solidFill>
              <a:latin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115616" y="1124744"/>
            <a:ext cx="6984775" cy="5367701"/>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inputs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63</a:t>
            </a:fld>
            <a:endParaRPr lang="en-US">
              <a:solidFill>
                <a:schemeClr val="tx1"/>
              </a:solidFill>
              <a:latin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115616" y="1124744"/>
            <a:ext cx="6984775" cy="5367701"/>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a:stretch>
            <a:fillRect/>
          </a:stretch>
        </p:blipFill>
        <p:spPr bwMode="auto">
          <a:xfrm>
            <a:off x="1331640" y="1168597"/>
            <a:ext cx="5832648" cy="508590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code for E-STAT</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64</a:t>
            </a:fld>
            <a:endParaRPr lang="en-US">
              <a:solidFill>
                <a:schemeClr val="tx1"/>
              </a:solidFill>
              <a:latin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755576" y="1124744"/>
            <a:ext cx="7992888" cy="5396559"/>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code for E-STAT</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65</a:t>
            </a:fld>
            <a:endParaRPr lang="en-US">
              <a:solidFill>
                <a:schemeClr val="tx1"/>
              </a:solidFill>
              <a:latin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755576" y="1124744"/>
            <a:ext cx="7992888" cy="5396559"/>
          </a:xfrm>
          <a:prstGeom prst="rect">
            <a:avLst/>
          </a:prstGeom>
          <a:noFill/>
          <a:ln w="9525">
            <a:noFill/>
            <a:miter lim="800000"/>
            <a:headEnd/>
            <a:tailEnd/>
          </a:ln>
        </p:spPr>
      </p:pic>
      <p:pic>
        <p:nvPicPr>
          <p:cNvPr id="31746" name="Picture 2"/>
          <p:cNvPicPr>
            <a:picLocks noChangeAspect="1" noChangeArrowheads="1"/>
          </p:cNvPicPr>
          <p:nvPr/>
        </p:nvPicPr>
        <p:blipFill>
          <a:blip r:embed="rId3" cstate="print"/>
          <a:srcRect/>
          <a:stretch>
            <a:fillRect/>
          </a:stretch>
        </p:blipFill>
        <p:spPr bwMode="auto">
          <a:xfrm>
            <a:off x="552659" y="1628801"/>
            <a:ext cx="8195805" cy="519265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66</a:t>
            </a:fld>
            <a:endParaRPr lang="en-US">
              <a:solidFill>
                <a:schemeClr val="tx1"/>
              </a:solidFill>
              <a:latin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971600" y="1196752"/>
            <a:ext cx="5640905" cy="4114800"/>
          </a:xfrm>
          <a:prstGeom prst="rect">
            <a:avLst/>
          </a:prstGeom>
          <a:noFill/>
          <a:ln w="9525">
            <a:noFill/>
            <a:miter lim="800000"/>
            <a:headEnd/>
            <a:tailEnd/>
          </a:ln>
        </p:spPr>
      </p:pic>
      <p:sp>
        <p:nvSpPr>
          <p:cNvPr id="6" name="TextBox 5"/>
          <p:cNvSpPr txBox="1"/>
          <p:nvPr/>
        </p:nvSpPr>
        <p:spPr>
          <a:xfrm>
            <a:off x="6804248" y="1340768"/>
            <a:ext cx="2160240" cy="2308324"/>
          </a:xfrm>
          <a:prstGeom prst="rect">
            <a:avLst/>
          </a:prstGeom>
          <a:noFill/>
        </p:spPr>
        <p:txBody>
          <a:bodyPr wrap="square" rtlCol="0">
            <a:spAutoFit/>
          </a:bodyPr>
          <a:lstStyle/>
          <a:p>
            <a:r>
              <a:rPr lang="en-GB" dirty="0" smtClean="0"/>
              <a:t>Recapture probability p = 0.8941</a:t>
            </a:r>
          </a:p>
          <a:p>
            <a:r>
              <a:rPr lang="en-GB" dirty="0" smtClean="0"/>
              <a:t>Survival probability </a:t>
            </a:r>
          </a:p>
          <a:p>
            <a:r>
              <a:rPr lang="en-GB" dirty="0" smtClean="0"/>
              <a:t>Phi = 0.5628</a:t>
            </a:r>
          </a:p>
          <a:p>
            <a:r>
              <a:rPr lang="en-GB" dirty="0" smtClean="0"/>
              <a:t>These are held constant across years.</a:t>
            </a:r>
          </a:p>
          <a:p>
            <a:r>
              <a:rPr lang="en-GB" dirty="0" smtClean="0"/>
              <a:t>Other models allow these to vary etc.</a:t>
            </a:r>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67</a:t>
            </a:fld>
            <a:endParaRPr lang="en-US">
              <a:solidFill>
                <a:schemeClr val="tx1"/>
              </a:solidFill>
              <a:latin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971600" y="1196752"/>
            <a:ext cx="5640905" cy="4114800"/>
          </a:xfrm>
          <a:prstGeom prst="rect">
            <a:avLst/>
          </a:prstGeom>
          <a:noFill/>
          <a:ln w="9525">
            <a:noFill/>
            <a:miter lim="800000"/>
            <a:headEnd/>
            <a:tailEnd/>
          </a:ln>
        </p:spPr>
      </p:pic>
      <p:sp>
        <p:nvSpPr>
          <p:cNvPr id="6" name="TextBox 5"/>
          <p:cNvSpPr txBox="1"/>
          <p:nvPr/>
        </p:nvSpPr>
        <p:spPr>
          <a:xfrm>
            <a:off x="6804248" y="1340768"/>
            <a:ext cx="2160240" cy="2308324"/>
          </a:xfrm>
          <a:prstGeom prst="rect">
            <a:avLst/>
          </a:prstGeom>
          <a:noFill/>
        </p:spPr>
        <p:txBody>
          <a:bodyPr wrap="square" rtlCol="0">
            <a:spAutoFit/>
          </a:bodyPr>
          <a:lstStyle/>
          <a:p>
            <a:r>
              <a:rPr lang="en-GB" dirty="0" smtClean="0"/>
              <a:t>Recapture probability p = 0.8941</a:t>
            </a:r>
          </a:p>
          <a:p>
            <a:r>
              <a:rPr lang="en-GB" dirty="0" smtClean="0"/>
              <a:t>Survival probability </a:t>
            </a:r>
          </a:p>
          <a:p>
            <a:r>
              <a:rPr lang="en-GB" dirty="0" smtClean="0"/>
              <a:t>Phi = 0.5628</a:t>
            </a:r>
          </a:p>
          <a:p>
            <a:r>
              <a:rPr lang="en-GB" dirty="0" smtClean="0"/>
              <a:t>These are held constant across years.</a:t>
            </a:r>
          </a:p>
          <a:p>
            <a:r>
              <a:rPr lang="en-GB" dirty="0" smtClean="0"/>
              <a:t>Other models allow these to vary etc.</a:t>
            </a:r>
            <a:endParaRPr lang="en-GB" dirty="0"/>
          </a:p>
        </p:txBody>
      </p:sp>
      <p:pic>
        <p:nvPicPr>
          <p:cNvPr id="32771" name="Picture 3"/>
          <p:cNvPicPr>
            <a:picLocks noChangeAspect="1" noChangeArrowheads="1"/>
          </p:cNvPicPr>
          <p:nvPr/>
        </p:nvPicPr>
        <p:blipFill>
          <a:blip r:embed="rId3" cstate="print"/>
          <a:srcRect/>
          <a:stretch>
            <a:fillRect/>
          </a:stretch>
        </p:blipFill>
        <p:spPr bwMode="auto">
          <a:xfrm>
            <a:off x="1475656" y="1773706"/>
            <a:ext cx="4608511" cy="5044707"/>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Continuous Time Survival template</a:t>
            </a:r>
            <a:endParaRPr lang="en-GB" dirty="0"/>
          </a:p>
        </p:txBody>
      </p:sp>
      <p:sp>
        <p:nvSpPr>
          <p:cNvPr id="3" name="Content Placeholder 2"/>
          <p:cNvSpPr>
            <a:spLocks noGrp="1"/>
          </p:cNvSpPr>
          <p:nvPr>
            <p:ph idx="1"/>
          </p:nvPr>
        </p:nvSpPr>
        <p:spPr/>
        <p:txBody>
          <a:bodyPr/>
          <a:lstStyle/>
          <a:p>
            <a:r>
              <a:rPr lang="en-GB" sz="2000" dirty="0" smtClean="0"/>
              <a:t>I had a veterinary epidemiology collaborator from Greece, </a:t>
            </a:r>
            <a:r>
              <a:rPr lang="en-GB" sz="2000" dirty="0" err="1" smtClean="0"/>
              <a:t>Pol</a:t>
            </a:r>
            <a:r>
              <a:rPr lang="en-GB" sz="2000" dirty="0" smtClean="0"/>
              <a:t> </a:t>
            </a:r>
            <a:r>
              <a:rPr lang="en-GB" sz="2000" dirty="0" err="1" smtClean="0"/>
              <a:t>Kostoulas</a:t>
            </a:r>
            <a:r>
              <a:rPr lang="en-GB" sz="2000" dirty="0" smtClean="0"/>
              <a:t> visit for 6 weeks this summer.</a:t>
            </a:r>
          </a:p>
          <a:p>
            <a:r>
              <a:rPr lang="en-GB" sz="2000" dirty="0" smtClean="0"/>
              <a:t>He worked on a template for fitting general continuous time survival models. This template requires the ability to deal with censored responses.</a:t>
            </a:r>
          </a:p>
          <a:p>
            <a:r>
              <a:rPr lang="en-GB" sz="2000" dirty="0" smtClean="0"/>
              <a:t>This has been implemented rather crudely in STAT-JR and the template contains a </a:t>
            </a:r>
            <a:r>
              <a:rPr lang="en-GB" sz="2000" dirty="0" err="1" smtClean="0"/>
              <a:t>WinBUGS</a:t>
            </a:r>
            <a:r>
              <a:rPr lang="en-GB" sz="2000" dirty="0" smtClean="0"/>
              <a:t> implementation via the I(,) mechanism.</a:t>
            </a:r>
          </a:p>
          <a:p>
            <a:r>
              <a:rPr lang="en-GB" sz="2000" dirty="0" smtClean="0"/>
              <a:t>The template is not yet finished.</a:t>
            </a:r>
          </a:p>
          <a:p>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68</a:t>
            </a:fld>
            <a:endParaRPr lang="en-US">
              <a:solidFill>
                <a:schemeClr val="tx1"/>
              </a:solidFill>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Kidney example from </a:t>
            </a:r>
            <a:r>
              <a:rPr lang="en-GB" dirty="0" err="1" smtClean="0"/>
              <a:t>WinBUGS</a:t>
            </a:r>
            <a:r>
              <a:rPr lang="en-GB" dirty="0" smtClean="0"/>
              <a:t> examples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69</a:t>
            </a:fld>
            <a:endParaRPr lang="en-US">
              <a:solidFill>
                <a:schemeClr val="tx1"/>
              </a:solidFill>
              <a:latin typeface="Times New Roman" pitchFamily="18" charset="0"/>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1763688" y="1052736"/>
            <a:ext cx="6984776" cy="555055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Webtest</a:t>
            </a:r>
            <a:r>
              <a:rPr lang="en-GB" dirty="0" smtClean="0"/>
              <a:t> look and feel</a:t>
            </a:r>
            <a:endParaRPr lang="en-GB" dirty="0"/>
          </a:p>
        </p:txBody>
      </p:sp>
      <p:sp>
        <p:nvSpPr>
          <p:cNvPr id="3" name="Content Placeholder 2"/>
          <p:cNvSpPr>
            <a:spLocks noGrp="1"/>
          </p:cNvSpPr>
          <p:nvPr>
            <p:ph idx="1"/>
          </p:nvPr>
        </p:nvSpPr>
        <p:spPr/>
        <p:txBody>
          <a:bodyPr/>
          <a:lstStyle/>
          <a:p>
            <a:pPr>
              <a:buNone/>
            </a:pPr>
            <a:r>
              <a:rPr lang="en-GB" sz="1800" dirty="0" smtClean="0"/>
              <a:t>Since April this has changed a little:</a:t>
            </a:r>
          </a:p>
          <a:p>
            <a:r>
              <a:rPr lang="en-GB" sz="1800" dirty="0" smtClean="0"/>
              <a:t>If E-STAT engine is to be used then the Algebra system is called after Next and before Run.</a:t>
            </a:r>
          </a:p>
          <a:p>
            <a:r>
              <a:rPr lang="en-GB" sz="1800" dirty="0" smtClean="0"/>
              <a:t>Algorithm algebra is displayed in the main window (maybe need this to be optional).</a:t>
            </a:r>
          </a:p>
          <a:p>
            <a:r>
              <a:rPr lang="en-GB" sz="1800" dirty="0" smtClean="0"/>
              <a:t>The Run and Test Code buttons now give same answers.</a:t>
            </a:r>
          </a:p>
          <a:p>
            <a:r>
              <a:rPr lang="en-GB" sz="1800" dirty="0" smtClean="0"/>
              <a:t>There is a </a:t>
            </a:r>
            <a:r>
              <a:rPr lang="en-GB" sz="1800" i="1" dirty="0" smtClean="0"/>
              <a:t>More</a:t>
            </a:r>
            <a:r>
              <a:rPr lang="en-GB" sz="1800" dirty="0" smtClean="0"/>
              <a:t> button that works with E-STAT, </a:t>
            </a:r>
            <a:r>
              <a:rPr lang="en-GB" sz="1800" dirty="0" err="1" smtClean="0"/>
              <a:t>MLwiN</a:t>
            </a:r>
            <a:r>
              <a:rPr lang="en-GB" sz="1800" dirty="0" smtClean="0"/>
              <a:t>, </a:t>
            </a:r>
            <a:r>
              <a:rPr lang="en-GB" sz="1800" dirty="0" err="1" smtClean="0"/>
              <a:t>OpenBUGS</a:t>
            </a:r>
            <a:r>
              <a:rPr lang="en-GB" sz="1800" dirty="0" smtClean="0"/>
              <a:t> and JAGS.</a:t>
            </a:r>
          </a:p>
          <a:p>
            <a:r>
              <a:rPr lang="en-GB" sz="1800" dirty="0" smtClean="0"/>
              <a:t>The change estimation settings button allows the same model to be easily fitted with different software.</a:t>
            </a:r>
            <a:endParaRPr lang="en-GB" sz="1800"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a:t>
            </a:fld>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Kidney example from </a:t>
            </a:r>
            <a:r>
              <a:rPr lang="en-GB" dirty="0" err="1" smtClean="0"/>
              <a:t>WinBUGS</a:t>
            </a:r>
            <a:r>
              <a:rPr lang="en-GB" dirty="0" smtClean="0"/>
              <a:t> examples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70</a:t>
            </a:fld>
            <a:endParaRPr lang="en-US">
              <a:solidFill>
                <a:schemeClr val="tx1"/>
              </a:solidFill>
              <a:latin typeface="Times New Roman" pitchFamily="18" charset="0"/>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1763688" y="1052736"/>
            <a:ext cx="6984776" cy="5550554"/>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662406" y="2181224"/>
            <a:ext cx="8496065" cy="3912072"/>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Kidney inputs </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71</a:t>
            </a:fld>
            <a:endParaRPr lang="en-US">
              <a:solidFill>
                <a:schemeClr val="tx1"/>
              </a:solidFill>
              <a:latin typeface="Times New Roman" pitchFamily="18" charset="0"/>
            </a:endParaRPr>
          </a:p>
        </p:txBody>
      </p:sp>
      <p:pic>
        <p:nvPicPr>
          <p:cNvPr id="11267" name="Picture 3"/>
          <p:cNvPicPr>
            <a:picLocks noGrp="1" noChangeAspect="1" noChangeArrowheads="1"/>
          </p:cNvPicPr>
          <p:nvPr>
            <p:ph idx="1"/>
          </p:nvPr>
        </p:nvPicPr>
        <p:blipFill>
          <a:blip r:embed="rId2" cstate="print"/>
          <a:srcRect/>
          <a:stretch>
            <a:fillRect/>
          </a:stretch>
        </p:blipFill>
        <p:spPr bwMode="auto">
          <a:xfrm>
            <a:off x="683567" y="1124744"/>
            <a:ext cx="8144747" cy="4896544"/>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Kidney inputs </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72</a:t>
            </a:fld>
            <a:endParaRPr lang="en-US">
              <a:solidFill>
                <a:schemeClr val="tx1"/>
              </a:solidFill>
              <a:latin typeface="Times New Roman" pitchFamily="18" charset="0"/>
            </a:endParaRPr>
          </a:p>
        </p:txBody>
      </p:sp>
      <p:pic>
        <p:nvPicPr>
          <p:cNvPr id="11267" name="Picture 3"/>
          <p:cNvPicPr>
            <a:picLocks noGrp="1" noChangeAspect="1" noChangeArrowheads="1"/>
          </p:cNvPicPr>
          <p:nvPr>
            <p:ph idx="1"/>
          </p:nvPr>
        </p:nvPicPr>
        <p:blipFill>
          <a:blip r:embed="rId2" cstate="print"/>
          <a:srcRect/>
          <a:stretch>
            <a:fillRect/>
          </a:stretch>
        </p:blipFill>
        <p:spPr bwMode="auto">
          <a:xfrm>
            <a:off x="683567" y="1124744"/>
            <a:ext cx="8144747" cy="4896544"/>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1043608" y="1372105"/>
            <a:ext cx="6984776" cy="4721191"/>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Kidney results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73</a:t>
            </a:fld>
            <a:endParaRPr lang="en-US">
              <a:solidFill>
                <a:schemeClr val="tx1"/>
              </a:solidFill>
              <a:latin typeface="Times New Roman" pitchFamily="18" charset="0"/>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613974" y="1447800"/>
            <a:ext cx="6525651" cy="4114800"/>
          </a:xfrm>
          <a:prstGeom prst="rect">
            <a:avLst/>
          </a:prstGeom>
          <a:noFill/>
          <a:ln w="9525">
            <a:noFill/>
            <a:miter lim="800000"/>
            <a:headEnd/>
            <a:tailEnd/>
          </a:ln>
        </p:spPr>
      </p:pic>
      <p:sp>
        <p:nvSpPr>
          <p:cNvPr id="6" name="TextBox 5"/>
          <p:cNvSpPr txBox="1"/>
          <p:nvPr/>
        </p:nvSpPr>
        <p:spPr>
          <a:xfrm>
            <a:off x="827584" y="5733256"/>
            <a:ext cx="5976664" cy="584775"/>
          </a:xfrm>
          <a:prstGeom prst="rect">
            <a:avLst/>
          </a:prstGeom>
          <a:noFill/>
        </p:spPr>
        <p:txBody>
          <a:bodyPr wrap="square" rtlCol="0">
            <a:spAutoFit/>
          </a:bodyPr>
          <a:lstStyle/>
          <a:p>
            <a:r>
              <a:rPr lang="en-GB" dirty="0" smtClean="0"/>
              <a:t>Here censoring values for observations 10-17 are</a:t>
            </a:r>
          </a:p>
          <a:p>
            <a:r>
              <a:rPr lang="en-GB" dirty="0" smtClean="0"/>
              <a:t>46,113,5,5,16,54,6 and 8 respectively</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Kidney results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74</a:t>
            </a:fld>
            <a:endParaRPr lang="en-US">
              <a:solidFill>
                <a:schemeClr val="tx1"/>
              </a:solidFill>
              <a:latin typeface="Times New Roman" pitchFamily="18" charset="0"/>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613974" y="1447800"/>
            <a:ext cx="6525651" cy="4114800"/>
          </a:xfrm>
          <a:prstGeom prst="rect">
            <a:avLst/>
          </a:prstGeom>
          <a:noFill/>
          <a:ln w="9525">
            <a:noFill/>
            <a:miter lim="800000"/>
            <a:headEnd/>
            <a:tailEnd/>
          </a:ln>
        </p:spPr>
      </p:pic>
      <p:sp>
        <p:nvSpPr>
          <p:cNvPr id="6" name="TextBox 5"/>
          <p:cNvSpPr txBox="1"/>
          <p:nvPr/>
        </p:nvSpPr>
        <p:spPr>
          <a:xfrm>
            <a:off x="827584" y="5733256"/>
            <a:ext cx="5976664" cy="584775"/>
          </a:xfrm>
          <a:prstGeom prst="rect">
            <a:avLst/>
          </a:prstGeom>
          <a:noFill/>
        </p:spPr>
        <p:txBody>
          <a:bodyPr wrap="square" rtlCol="0">
            <a:spAutoFit/>
          </a:bodyPr>
          <a:lstStyle/>
          <a:p>
            <a:r>
              <a:rPr lang="en-GB" dirty="0" smtClean="0"/>
              <a:t>Here censoring values for observations 10-17 are</a:t>
            </a:r>
          </a:p>
          <a:p>
            <a:r>
              <a:rPr lang="en-GB" dirty="0" smtClean="0"/>
              <a:t>46,113,5,5,16,54,6 and 8 respectively</a:t>
            </a:r>
            <a:endParaRPr lang="en-GB" dirty="0"/>
          </a:p>
        </p:txBody>
      </p:sp>
      <p:pic>
        <p:nvPicPr>
          <p:cNvPr id="35842" name="Picture 2"/>
          <p:cNvPicPr>
            <a:picLocks noChangeAspect="1" noChangeArrowheads="1"/>
          </p:cNvPicPr>
          <p:nvPr/>
        </p:nvPicPr>
        <p:blipFill>
          <a:blip r:embed="rId3" cstate="print"/>
          <a:srcRect/>
          <a:stretch>
            <a:fillRect/>
          </a:stretch>
        </p:blipFill>
        <p:spPr bwMode="auto">
          <a:xfrm>
            <a:off x="599845" y="1484784"/>
            <a:ext cx="8385660" cy="4104456"/>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Progress</a:t>
            </a:r>
            <a:endParaRPr lang="en-GB" dirty="0"/>
          </a:p>
        </p:txBody>
      </p:sp>
      <p:sp>
        <p:nvSpPr>
          <p:cNvPr id="3" name="Content Placeholder 2"/>
          <p:cNvSpPr>
            <a:spLocks noGrp="1"/>
          </p:cNvSpPr>
          <p:nvPr>
            <p:ph idx="1"/>
          </p:nvPr>
        </p:nvSpPr>
        <p:spPr/>
        <p:txBody>
          <a:bodyPr/>
          <a:lstStyle/>
          <a:p>
            <a:r>
              <a:rPr lang="en-GB" dirty="0" smtClean="0"/>
              <a:t>Distributed document prior to meeting.</a:t>
            </a:r>
          </a:p>
          <a:p>
            <a:r>
              <a:rPr lang="en-GB" dirty="0" smtClean="0"/>
              <a:t>We have diverged in many ways from original plan.</a:t>
            </a:r>
          </a:p>
          <a:p>
            <a:r>
              <a:rPr lang="en-GB" dirty="0" smtClean="0"/>
              <a:t>Interested in opinions on whether this is an issue.</a:t>
            </a:r>
          </a:p>
          <a:p>
            <a:r>
              <a:rPr lang="en-GB" dirty="0" smtClean="0"/>
              <a:t>Last session this afternoon to discuss this further. </a:t>
            </a:r>
          </a:p>
          <a:p>
            <a:r>
              <a:rPr lang="en-GB" dirty="0" smtClean="0"/>
              <a:t>Chris has investigated portable Python and we now have a (very large) zip file that will allow the user to install all files to run STAT-JR in one go.</a:t>
            </a:r>
          </a:p>
          <a:p>
            <a:r>
              <a:rPr lang="en-GB" dirty="0" smtClean="0"/>
              <a:t>Other packages to be interoperated with will need to be installed separately.</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75</a:t>
            </a:fld>
            <a:endParaRPr lang="en-US">
              <a:solidFill>
                <a:schemeClr val="tx1"/>
              </a:solidFill>
              <a:latin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for new </a:t>
            </a:r>
            <a:r>
              <a:rPr lang="en-GB" dirty="0" err="1" smtClean="0"/>
              <a:t>postdoc</a:t>
            </a:r>
            <a:endParaRPr lang="en-GB" dirty="0"/>
          </a:p>
        </p:txBody>
      </p:sp>
      <p:sp>
        <p:nvSpPr>
          <p:cNvPr id="3" name="Content Placeholder 2"/>
          <p:cNvSpPr>
            <a:spLocks noGrp="1"/>
          </p:cNvSpPr>
          <p:nvPr>
            <p:ph idx="1"/>
          </p:nvPr>
        </p:nvSpPr>
        <p:spPr/>
        <p:txBody>
          <a:bodyPr/>
          <a:lstStyle/>
          <a:p>
            <a:r>
              <a:rPr lang="en-GB" dirty="0" smtClean="0"/>
              <a:t>Depends on background</a:t>
            </a:r>
          </a:p>
          <a:p>
            <a:pPr>
              <a:buNone/>
            </a:pPr>
            <a:r>
              <a:rPr lang="en-GB" dirty="0" smtClean="0"/>
              <a:t>If more programming based need to write </a:t>
            </a:r>
            <a:r>
              <a:rPr lang="en-GB" dirty="0" err="1" smtClean="0"/>
              <a:t>runSTATJR</a:t>
            </a:r>
            <a:r>
              <a:rPr lang="en-GB" dirty="0" smtClean="0"/>
              <a:t> and </a:t>
            </a:r>
            <a:r>
              <a:rPr lang="en-GB" dirty="0" err="1" smtClean="0"/>
              <a:t>RtoMLwiN/RtoSTATJR</a:t>
            </a:r>
            <a:r>
              <a:rPr lang="en-GB" dirty="0" smtClean="0"/>
              <a:t>.</a:t>
            </a:r>
          </a:p>
          <a:p>
            <a:pPr>
              <a:buNone/>
            </a:pPr>
            <a:r>
              <a:rPr lang="en-GB" dirty="0" smtClean="0"/>
              <a:t>If more statistical then can:</a:t>
            </a:r>
          </a:p>
          <a:p>
            <a:pPr>
              <a:buNone/>
            </a:pPr>
            <a:r>
              <a:rPr lang="en-GB" dirty="0" smtClean="0"/>
              <a:t> advise on further MCMC algorithms – plan to implement slice-sampling soon.</a:t>
            </a:r>
          </a:p>
          <a:p>
            <a:pPr>
              <a:buNone/>
            </a:pPr>
            <a:r>
              <a:rPr lang="en-GB" dirty="0" smtClean="0"/>
              <a:t>write further templates with Chris.</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76</a:t>
            </a:fld>
            <a:endParaRPr lang="en-US">
              <a:solidFill>
                <a:schemeClr val="tx1"/>
              </a:solidFill>
              <a:latin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Upcoming events</a:t>
            </a:r>
            <a:endParaRPr lang="en-GB" dirty="0"/>
          </a:p>
        </p:txBody>
      </p:sp>
      <p:sp>
        <p:nvSpPr>
          <p:cNvPr id="3" name="Content Placeholder 2"/>
          <p:cNvSpPr>
            <a:spLocks noGrp="1"/>
          </p:cNvSpPr>
          <p:nvPr>
            <p:ph idx="1"/>
          </p:nvPr>
        </p:nvSpPr>
        <p:spPr/>
        <p:txBody>
          <a:bodyPr/>
          <a:lstStyle/>
          <a:p>
            <a:r>
              <a:rPr lang="en-GB" dirty="0" smtClean="0"/>
              <a:t>Giving a seminar to MRC Biostatistics Unit in 2 weeks time.</a:t>
            </a:r>
          </a:p>
          <a:p>
            <a:r>
              <a:rPr lang="en-GB" dirty="0" smtClean="0"/>
              <a:t>Plan to give updated version of Amsterdam talk.</a:t>
            </a:r>
          </a:p>
          <a:p>
            <a:r>
              <a:rPr lang="en-GB" dirty="0" smtClean="0"/>
              <a:t>Also been invited to talk to Glasgow statistics group and hope to get feedback from them.</a:t>
            </a:r>
          </a:p>
          <a:p>
            <a:r>
              <a:rPr lang="en-GB" dirty="0" smtClean="0"/>
              <a:t>Next Easter – 2</a:t>
            </a:r>
            <a:r>
              <a:rPr lang="en-GB" baseline="30000" dirty="0" smtClean="0"/>
              <a:t>nd</a:t>
            </a:r>
            <a:r>
              <a:rPr lang="en-GB" dirty="0" smtClean="0"/>
              <a:t> Manchester workshop and MCMC workshop for LEMMA III.</a:t>
            </a:r>
          </a:p>
          <a:p>
            <a:r>
              <a:rPr lang="en-GB" dirty="0" smtClean="0"/>
              <a:t>Any other publicity – Paul mentioned demonstration in an E-mail.</a:t>
            </a:r>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77</a:t>
            </a:fld>
            <a:endParaRPr lang="en-US">
              <a:solidFill>
                <a:schemeClr val="tx1"/>
              </a:solidFill>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2 level Model tutorial dataset</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8</a:t>
            </a:fld>
            <a:endParaRPr lang="en-US">
              <a:solidFill>
                <a:schemeClr val="tx1"/>
              </a:solidFill>
              <a:latin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043608" y="1268760"/>
            <a:ext cx="5969077" cy="4608512"/>
          </a:xfrm>
          <a:prstGeom prst="rect">
            <a:avLst/>
          </a:prstGeom>
          <a:noFill/>
          <a:ln w="9525">
            <a:noFill/>
            <a:miter lim="800000"/>
            <a:headEnd/>
            <a:tailEnd/>
          </a:ln>
        </p:spPr>
      </p:pic>
      <p:sp>
        <p:nvSpPr>
          <p:cNvPr id="6" name="TextBox 5"/>
          <p:cNvSpPr txBox="1"/>
          <p:nvPr/>
        </p:nvSpPr>
        <p:spPr>
          <a:xfrm>
            <a:off x="1115616" y="6093296"/>
            <a:ext cx="5832648" cy="584775"/>
          </a:xfrm>
          <a:prstGeom prst="rect">
            <a:avLst/>
          </a:prstGeom>
          <a:noFill/>
        </p:spPr>
        <p:txBody>
          <a:bodyPr wrap="square" rtlCol="0">
            <a:spAutoFit/>
          </a:bodyPr>
          <a:lstStyle/>
          <a:p>
            <a:r>
              <a:rPr lang="en-GB" dirty="0" smtClean="0"/>
              <a:t>Here are the initial inputs and upon pressing </a:t>
            </a:r>
            <a:r>
              <a:rPr lang="en-GB" i="1" dirty="0" smtClean="0"/>
              <a:t>Next</a:t>
            </a:r>
            <a:r>
              <a:rPr lang="en-GB" dirty="0" smtClean="0"/>
              <a:t> things happen.</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2 level Model tutorial dataset</a:t>
            </a:r>
            <a:endParaRPr lang="en-GB" dirty="0"/>
          </a:p>
        </p:txBody>
      </p:sp>
      <p:sp>
        <p:nvSpPr>
          <p:cNvPr id="4" name="Slide Number Placeholder 3"/>
          <p:cNvSpPr>
            <a:spLocks noGrp="1"/>
          </p:cNvSpPr>
          <p:nvPr>
            <p:ph type="sldNum" sz="quarter" idx="10"/>
          </p:nvPr>
        </p:nvSpPr>
        <p:spPr/>
        <p:txBody>
          <a:bodyPr/>
          <a:lstStyle/>
          <a:p>
            <a:pPr>
              <a:defRPr/>
            </a:pPr>
            <a:fld id="{17090D4B-4A4B-44F1-8763-C6E56957E430}" type="slidenum">
              <a:rPr lang="en-US" smtClean="0"/>
              <a:pPr>
                <a:defRPr/>
              </a:pPr>
              <a:t>9</a:t>
            </a:fld>
            <a:endParaRPr lang="en-US">
              <a:solidFill>
                <a:schemeClr val="tx1"/>
              </a:solidFill>
              <a:latin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043608" y="1268760"/>
            <a:ext cx="5969077" cy="4608512"/>
          </a:xfrm>
          <a:prstGeom prst="rect">
            <a:avLst/>
          </a:prstGeom>
          <a:noFill/>
          <a:ln w="9525">
            <a:noFill/>
            <a:miter lim="800000"/>
            <a:headEnd/>
            <a:tailEnd/>
          </a:ln>
        </p:spPr>
      </p:pic>
      <p:sp>
        <p:nvSpPr>
          <p:cNvPr id="6" name="TextBox 5"/>
          <p:cNvSpPr txBox="1"/>
          <p:nvPr/>
        </p:nvSpPr>
        <p:spPr>
          <a:xfrm>
            <a:off x="1115616" y="6093296"/>
            <a:ext cx="5832648" cy="584775"/>
          </a:xfrm>
          <a:prstGeom prst="rect">
            <a:avLst/>
          </a:prstGeom>
          <a:noFill/>
        </p:spPr>
        <p:txBody>
          <a:bodyPr wrap="square" rtlCol="0">
            <a:spAutoFit/>
          </a:bodyPr>
          <a:lstStyle/>
          <a:p>
            <a:r>
              <a:rPr lang="en-GB" dirty="0" smtClean="0"/>
              <a:t>Here are the initial inputs and upon pressing </a:t>
            </a:r>
            <a:r>
              <a:rPr lang="en-GB" i="1" dirty="0" smtClean="0"/>
              <a:t>Next</a:t>
            </a:r>
            <a:r>
              <a:rPr lang="en-GB" dirty="0" smtClean="0"/>
              <a:t> things happen.</a:t>
            </a:r>
            <a:endParaRPr lang="en-GB" dirty="0"/>
          </a:p>
        </p:txBody>
      </p:sp>
      <p:pic>
        <p:nvPicPr>
          <p:cNvPr id="13315" name="Picture 3"/>
          <p:cNvPicPr>
            <a:picLocks noChangeAspect="1" noChangeArrowheads="1"/>
          </p:cNvPicPr>
          <p:nvPr/>
        </p:nvPicPr>
        <p:blipFill>
          <a:blip r:embed="rId3" cstate="print"/>
          <a:srcRect/>
          <a:stretch>
            <a:fillRect/>
          </a:stretch>
        </p:blipFill>
        <p:spPr bwMode="auto">
          <a:xfrm>
            <a:off x="1691680" y="1484784"/>
            <a:ext cx="4104456" cy="5076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ts val="3600"/>
          </a:lnSpc>
          <a:spcBef>
            <a:spcPts val="500"/>
          </a:spcBef>
          <a:spcAft>
            <a:spcPct val="0"/>
          </a:spcAft>
          <a:buClr>
            <a:srgbClr val="990033"/>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ts val="3600"/>
          </a:lnSpc>
          <a:spcBef>
            <a:spcPts val="500"/>
          </a:spcBef>
          <a:spcAft>
            <a:spcPct val="0"/>
          </a:spcAft>
          <a:buClr>
            <a:srgbClr val="990033"/>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12962</TotalTime>
  <Words>2692</Words>
  <Application>Microsoft Office PowerPoint</Application>
  <PresentationFormat>On-screen Show (4:3)</PresentationFormat>
  <Paragraphs>313</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Default Design</vt:lpstr>
      <vt:lpstr>Professor William Browne and Chris Charlton Centre for Multilevel Modelling</vt:lpstr>
      <vt:lpstr>Summary</vt:lpstr>
      <vt:lpstr>Personnel Updates</vt:lpstr>
      <vt:lpstr>Different forms of STAT-JR</vt:lpstr>
      <vt:lpstr>Command Test (cmdtest)</vt:lpstr>
      <vt:lpstr>Cmdtest example 2</vt:lpstr>
      <vt:lpstr>Webtest look and feel</vt:lpstr>
      <vt:lpstr>Example – 2 level Model tutorial dataset</vt:lpstr>
      <vt:lpstr>Example – 2 level Model tutorial dataset</vt:lpstr>
      <vt:lpstr>Example – Equations and model code</vt:lpstr>
      <vt:lpstr>Example – Equations and model code</vt:lpstr>
      <vt:lpstr>Example – Equations and model code</vt:lpstr>
      <vt:lpstr>Example – algorithm code</vt:lpstr>
      <vt:lpstr>Algorithm - continued</vt:lpstr>
      <vt:lpstr>Algorithm - continued</vt:lpstr>
      <vt:lpstr>Results of pressing the Run button</vt:lpstr>
      <vt:lpstr>Results of pressing the Run button</vt:lpstr>
      <vt:lpstr>Results of pressing the Run button</vt:lpstr>
      <vt:lpstr>Running for a further 5,000 via more</vt:lpstr>
      <vt:lpstr>Running for a further 5,000 via more</vt:lpstr>
      <vt:lpstr>Run vs Test Code buttons</vt:lpstr>
      <vt:lpstr>Faster Code ?</vt:lpstr>
      <vt:lpstr>Interoperability</vt:lpstr>
      <vt:lpstr>Interoperability – State of play</vt:lpstr>
      <vt:lpstr>WinBUGS (3 chains)</vt:lpstr>
      <vt:lpstr>WinBUGS (3 chains)</vt:lpstr>
      <vt:lpstr>WinBUGS (2)</vt:lpstr>
      <vt:lpstr>WinBUGS (2)</vt:lpstr>
      <vt:lpstr>Brooks, Gelman,Rubin (BGR) diagnostic</vt:lpstr>
      <vt:lpstr>OpenBUGS </vt:lpstr>
      <vt:lpstr>OpenBUGS </vt:lpstr>
      <vt:lpstr>OpenBUGS (2)</vt:lpstr>
      <vt:lpstr>OpenBUGS (2)</vt:lpstr>
      <vt:lpstr>OpenBUGS with burnin 3000 main run 3000</vt:lpstr>
      <vt:lpstr>OpenBUGS with burnin 3000 main run 3000</vt:lpstr>
      <vt:lpstr>JAGS</vt:lpstr>
      <vt:lpstr>JAGS</vt:lpstr>
      <vt:lpstr>MLwiN</vt:lpstr>
      <vt:lpstr>MLwiN</vt:lpstr>
      <vt:lpstr>MLwiN (2)</vt:lpstr>
      <vt:lpstr>R - MCMCglmm</vt:lpstr>
      <vt:lpstr>R - MCMCglmm</vt:lpstr>
      <vt:lpstr>R – MCMCglmm</vt:lpstr>
      <vt:lpstr>The download button</vt:lpstr>
      <vt:lpstr>R output file extracted from the download</vt:lpstr>
      <vt:lpstr>Changes to Model Templates </vt:lpstr>
      <vt:lpstr>New / In progress templates</vt:lpstr>
      <vt:lpstr>Prediction templates</vt:lpstr>
      <vt:lpstr>Set up for the model</vt:lpstr>
      <vt:lpstr>Set up for the model</vt:lpstr>
      <vt:lpstr>Model code</vt:lpstr>
      <vt:lpstr>Results</vt:lpstr>
      <vt:lpstr>Mixed Response templates</vt:lpstr>
      <vt:lpstr>Example – setup with jspmix</vt:lpstr>
      <vt:lpstr>Example – setup with jspmix</vt:lpstr>
      <vt:lpstr>Mixed Response continued</vt:lpstr>
      <vt:lpstr>Datasets constructed</vt:lpstr>
      <vt:lpstr>Datasets constructed</vt:lpstr>
      <vt:lpstr>Datasets summary </vt:lpstr>
      <vt:lpstr>Capture/Recapture template</vt:lpstr>
      <vt:lpstr>The dipper dataset</vt:lpstr>
      <vt:lpstr>The inputs</vt:lpstr>
      <vt:lpstr>The inputs</vt:lpstr>
      <vt:lpstr>Model code for E-STAT</vt:lpstr>
      <vt:lpstr>Model code for E-STAT</vt:lpstr>
      <vt:lpstr>Results</vt:lpstr>
      <vt:lpstr>Results</vt:lpstr>
      <vt:lpstr>Continuous Time Survival template</vt:lpstr>
      <vt:lpstr>Kidney example from WinBUGS examples</vt:lpstr>
      <vt:lpstr>Kidney example from WinBUGS examples</vt:lpstr>
      <vt:lpstr>Kidney inputs </vt:lpstr>
      <vt:lpstr>Kidney inputs </vt:lpstr>
      <vt:lpstr>Kidney results</vt:lpstr>
      <vt:lpstr>Kidney results</vt:lpstr>
      <vt:lpstr>Overall Progress</vt:lpstr>
      <vt:lpstr>Work for new postdoc</vt:lpstr>
      <vt:lpstr>Upcoming events</vt:lpstr>
    </vt:vector>
  </TitlesOfParts>
  <Company>UoB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space is for the name and role of the speaker.  A sans serif typeface of 18 pt is recommended.</dc:title>
  <dc:creator>Browning</dc:creator>
  <cp:lastModifiedBy>cmhkb</cp:lastModifiedBy>
  <cp:revision>893</cp:revision>
  <dcterms:created xsi:type="dcterms:W3CDTF">2003-04-01T14:58:27Z</dcterms:created>
  <dcterms:modified xsi:type="dcterms:W3CDTF">2011-09-19T16:34:31Z</dcterms:modified>
</cp:coreProperties>
</file>