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6" r:id="rId2"/>
    <p:sldId id="379" r:id="rId3"/>
    <p:sldId id="426" r:id="rId4"/>
    <p:sldId id="427" r:id="rId5"/>
    <p:sldId id="428" r:id="rId6"/>
    <p:sldId id="404" r:id="rId7"/>
    <p:sldId id="407" r:id="rId8"/>
    <p:sldId id="408" r:id="rId9"/>
    <p:sldId id="416" r:id="rId10"/>
    <p:sldId id="422" r:id="rId11"/>
    <p:sldId id="438" r:id="rId12"/>
    <p:sldId id="409" r:id="rId13"/>
    <p:sldId id="429" r:id="rId14"/>
    <p:sldId id="410" r:id="rId15"/>
    <p:sldId id="430" r:id="rId16"/>
    <p:sldId id="439" r:id="rId17"/>
    <p:sldId id="413" r:id="rId18"/>
    <p:sldId id="414" r:id="rId19"/>
    <p:sldId id="431" r:id="rId20"/>
    <p:sldId id="412" r:id="rId21"/>
    <p:sldId id="432" r:id="rId22"/>
    <p:sldId id="411" r:id="rId23"/>
    <p:sldId id="433" r:id="rId24"/>
    <p:sldId id="434" r:id="rId25"/>
    <p:sldId id="415" r:id="rId26"/>
    <p:sldId id="435" r:id="rId27"/>
    <p:sldId id="417" r:id="rId28"/>
    <p:sldId id="436" r:id="rId29"/>
    <p:sldId id="418" r:id="rId30"/>
    <p:sldId id="419" r:id="rId31"/>
    <p:sldId id="437" r:id="rId32"/>
    <p:sldId id="420" r:id="rId33"/>
    <p:sldId id="405" r:id="rId34"/>
    <p:sldId id="423" r:id="rId35"/>
    <p:sldId id="424" r:id="rId36"/>
    <p:sldId id="425" r:id="rId3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CC3300"/>
    <a:srgbClr val="9900CC"/>
    <a:srgbClr val="FF3300"/>
    <a:srgbClr val="996633"/>
    <a:srgbClr val="CCCC00"/>
    <a:srgbClr val="FFCCCC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82218" autoAdjust="0"/>
  </p:normalViewPr>
  <p:slideViewPr>
    <p:cSldViewPr>
      <p:cViewPr varScale="1">
        <p:scale>
          <a:sx n="65" d="100"/>
          <a:sy n="65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3600"/>
              </a:lnSpc>
              <a:spcBef>
                <a:spcPts val="500"/>
              </a:spcBef>
              <a:buClr>
                <a:srgbClr val="990033"/>
              </a:buCl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3600"/>
              </a:lnSpc>
              <a:spcBef>
                <a:spcPts val="500"/>
              </a:spcBef>
              <a:buClr>
                <a:srgbClr val="990033"/>
              </a:buCl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3600"/>
              </a:lnSpc>
              <a:spcBef>
                <a:spcPts val="500"/>
              </a:spcBef>
              <a:buClr>
                <a:srgbClr val="990033"/>
              </a:buCl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ts val="3600"/>
              </a:lnSpc>
              <a:spcBef>
                <a:spcPts val="500"/>
              </a:spcBef>
              <a:buClr>
                <a:srgbClr val="990033"/>
              </a:buCl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8C84A3-B2A6-4C72-B2A6-7B28D1CE03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20000"/>
              </a:spcBef>
              <a:buClrTx/>
              <a:defRPr sz="12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20000"/>
              </a:spcBef>
              <a:buClrTx/>
              <a:defRPr sz="12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20000"/>
              </a:spcBef>
              <a:buClrTx/>
              <a:defRPr sz="12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20000"/>
              </a:spcBef>
              <a:buClrTx/>
              <a:defRPr sz="12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D6DFF5-1A37-4E55-9296-02ACFECF1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An 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EE15F-F424-4BAE-8E6F-BF3F1869B0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An ex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20000"/>
              </a:spcBef>
              <a:defRPr/>
            </a:pPr>
            <a:fld id="{3BA7116F-AD25-4693-A5E3-40D48F89416A}" type="slidenum">
              <a:rPr lang="en-US" sz="1200">
                <a:solidFill>
                  <a:schemeClr val="bg1"/>
                </a:solidFill>
                <a:cs typeface="+mn-cs"/>
              </a:rPr>
              <a:pPr algn="r" eaLnBrk="0" hangingPunct="0">
                <a:spcBef>
                  <a:spcPct val="20000"/>
                </a:spcBef>
                <a:defRPr/>
              </a:pPr>
              <a:t>13</a:t>
            </a:fld>
            <a:endParaRPr lang="en-US" sz="120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84350"/>
            <a:ext cx="9144000" cy="3200400"/>
          </a:xfrm>
          <a:prstGeom prst="rect">
            <a:avLst/>
          </a:prstGeom>
          <a:solidFill>
            <a:srgbClr val="B01C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en-GB" sz="4000">
              <a:latin typeface="Times New Roman" pitchFamily="18" charset="0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en-GB" sz="1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6" name="Picture 10" descr="logo-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562600"/>
            <a:ext cx="26971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7315200" cy="914400"/>
          </a:xfrm>
        </p:spPr>
        <p:txBody>
          <a:bodyPr/>
          <a:lstStyle>
            <a:lvl1pPr>
              <a:lnSpc>
                <a:spcPts val="28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the name and role of the speaker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05000"/>
            <a:ext cx="7315200" cy="1676400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the title of the presentation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56C9-5FB0-4D46-B5FE-47EE7790C01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215B-F273-4F48-88C6-1BACBCDD4E4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447800"/>
            <a:ext cx="365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65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EA66-D8D2-4C05-B03B-00C2FC22F77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A955-7EF3-4ED8-8444-AC7A3E9E0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EA4E-75E4-42F4-B3CC-15FDE446333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7D6E-4037-4A27-AF56-5AF85D02EF1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3402-ABE0-4908-B781-C6633841565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3005-8259-48B2-B4B6-86B4E1EEC29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A8963-D310-4C4A-A79F-FC8C61A5B87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19AF-DEF4-44BD-83E2-603FAAACC9D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890E-0E75-4242-88C8-39088CF0B78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533400" cy="6858000"/>
            <a:chOff x="0" y="0"/>
            <a:chExt cx="336" cy="4320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36" cy="1104"/>
            </a:xfrm>
            <a:prstGeom prst="rect">
              <a:avLst/>
            </a:prstGeom>
            <a:solidFill>
              <a:srgbClr val="00244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altLang="en-GB" sz="2800">
                <a:solidFill>
                  <a:srgbClr val="002244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0" y="1124"/>
              <a:ext cx="336" cy="3196"/>
            </a:xfrm>
            <a:prstGeom prst="rect">
              <a:avLst/>
            </a:prstGeom>
            <a:solidFill>
              <a:srgbClr val="B01C2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GB" altLang="en-GB" sz="400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E0568B-A2BB-4E53-AC6F-A668786AFA24}" type="slidenum">
              <a:rPr lang="en-US"/>
              <a:pPr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" name="Picture 13" descr="logo-small-scree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3900" y="5930900"/>
            <a:ext cx="1611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3600"/>
        </a:lnSpc>
        <a:spcBef>
          <a:spcPts val="500"/>
        </a:spcBef>
        <a:spcAft>
          <a:spcPct val="0"/>
        </a:spcAft>
        <a:buClr>
          <a:srgbClr val="99003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m.bristol.ac.uk/research/NCESS-EStat/new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71438"/>
            <a:ext cx="7315200" cy="1643062"/>
          </a:xfrm>
          <a:solidFill>
            <a:srgbClr val="002448"/>
          </a:solidFill>
        </p:spPr>
        <p:txBody>
          <a:bodyPr/>
          <a:lstStyle/>
          <a:p>
            <a:r>
              <a:rPr lang="en-GB" sz="2000" smtClean="0">
                <a:latin typeface="Gill Sans"/>
              </a:rPr>
              <a:t>Professor William Browne</a:t>
            </a:r>
            <a:br>
              <a:rPr lang="en-GB" sz="2000" smtClean="0">
                <a:latin typeface="Gill Sans"/>
              </a:rPr>
            </a:br>
            <a:r>
              <a:rPr lang="en-GB" sz="2000" smtClean="0">
                <a:latin typeface="Gill Sans"/>
                <a:cs typeface="Times New Roman" pitchFamily="18" charset="0"/>
              </a:rPr>
              <a:t>School of Veterinary Science and Centre for Multilevel Modelling  ( &amp; many co-workers!)</a:t>
            </a:r>
            <a:endParaRPr lang="en-GB" sz="1200" b="1" smtClean="0">
              <a:latin typeface="Gill Sans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2366963"/>
            <a:ext cx="8429625" cy="3062287"/>
          </a:xfrm>
        </p:spPr>
        <p:txBody>
          <a:bodyPr/>
          <a:lstStyle/>
          <a:p>
            <a:pPr algn="ctr"/>
            <a:r>
              <a:rPr lang="en-GB" sz="3400" i="1" smtClean="0"/>
              <a:t>Progress with STAT-JR</a:t>
            </a:r>
          </a:p>
          <a:p>
            <a:pPr algn="ctr"/>
            <a:r>
              <a:rPr lang="en-GB" sz="3400" i="1" smtClean="0"/>
              <a:t>October 2010 – April 2011</a:t>
            </a:r>
          </a:p>
          <a:p>
            <a:pPr algn="ctr"/>
            <a:r>
              <a:rPr lang="en-GB" sz="3400" i="1" smtClean="0"/>
              <a:t>And purpose of this meeting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5661025"/>
            <a:ext cx="89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516563"/>
            <a:ext cx="1057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5661025"/>
            <a:ext cx="1323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19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F4D98-0ED4-45FB-8DC3-05880C6DACC7}" type="slidenum">
              <a:rPr lang="en-US"/>
              <a:pPr>
                <a:defRPr/>
              </a:pPr>
              <a:t>10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Regression 1 Example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from EStat.Templating import *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from mako.template import Template as MakoTemplate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import 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20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class Regression1(Template):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'A model template for fitting 1 level Normal multiple regression model in E-STAT only. To be used in documentation.'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20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tags = [ 'model' , '1-Level' ]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20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invars = 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y = DataVector('response: ')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tau = ParamScalar()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sigma = ParamScalar()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x = DataMatrix('explanatory variables: ')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beta = ParamVector()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beta.ncols = len(x)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/>
              <a:t>        </a:t>
            </a:r>
          </a:p>
          <a:p>
            <a:pPr>
              <a:buFontTx/>
              <a:buNone/>
            </a:pPr>
            <a:endParaRPr lang="en-GB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36576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outbug = 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model{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for (i in 1:length(${y}))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    ${y}[i] ~ dnorm(mu[i], tau)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    mu[i] &lt;- ${mmult(x, 'beta', 'i')}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# Priors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% for i in range(0, x.ncols()):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beta${i} ~ dflat()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% endfor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tau ~ dgamma(0.001000, 0.001000)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sigma &lt;- 1 / sqrt(tau)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    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outlatex = r'''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\begin{aligned}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\mbox{${y}}_i &amp; \sim \mbox{N}(\mu_i, \sigma^2) \\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\mu_i &amp; =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${mmulttex(x, r'\beta', 'i')} \\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%for i in range(0, len(x)):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\beta_${i} &amp; \propto 1 \\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%endfor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\tau &amp; \sim \Gamma (0.001,0.001) \\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\sigma^2 &amp; = 1 / \tau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\end{aligned}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'''</a:t>
            </a:r>
          </a:p>
          <a:p>
            <a:pPr>
              <a:buFontTx/>
              <a:buNone/>
            </a:pPr>
            <a:endParaRPr lang="en-GB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E2E8955C-05FB-4961-8AC0-27B85A141814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10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65576AFE-1544-4427-8314-51E263613F22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11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758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Invars function</a:t>
            </a:r>
          </a:p>
        </p:txBody>
      </p:sp>
      <p:sp>
        <p:nvSpPr>
          <p:cNvPr id="67588" name="Content Placeholder 2"/>
          <p:cNvSpPr>
            <a:spLocks noGrp="1"/>
          </p:cNvSpPr>
          <p:nvPr>
            <p:ph sz="half" idx="4294967295"/>
          </p:nvPr>
        </p:nvSpPr>
        <p:spPr>
          <a:xfrm>
            <a:off x="1143000" y="1447800"/>
            <a:ext cx="6669088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GB" sz="1200" smtClean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</a:t>
            </a:r>
            <a:r>
              <a:rPr lang="en-GB" smtClean="0">
                <a:latin typeface="Calibri" pitchFamily="34" charset="0"/>
              </a:rPr>
              <a:t>invars = 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y = DataVector('response: ')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tau = ParamScalar()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sigma = ParamScalar()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x = DataMatrix('explanatory variables: ')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beta = ParamVector()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beta.ncols = len(x)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>
                <a:latin typeface="Calibri" pitchFamily="34" charset="0"/>
              </a:rPr>
              <a:t>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mtClean="0"/>
              <a:t>        </a:t>
            </a:r>
          </a:p>
          <a:p>
            <a:pPr>
              <a:buFontTx/>
              <a:buNone/>
            </a:pPr>
            <a:endParaRPr lang="en-GB" smtClean="0"/>
          </a:p>
        </p:txBody>
      </p:sp>
      <p:sp>
        <p:nvSpPr>
          <p:cNvPr id="67589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3438" y="1412875"/>
            <a:ext cx="36576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'''</a:t>
            </a:r>
          </a:p>
          <a:p>
            <a:pPr>
              <a:buFontTx/>
              <a:buNone/>
            </a:pPr>
            <a:endParaRPr lang="en-GB" sz="280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7C3B648B-946B-42FC-8680-D1C648846F15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11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58516-0C85-49DC-B3B5-F95CC6154E55}" type="slidenum">
              <a:rPr lang="en-US"/>
              <a:pPr>
                <a:defRPr/>
              </a:pPr>
              <a:t>12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 example of STAT-JR – setting up a model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3E7BDCC7-71F9-4A2A-86DA-76A4DC30B8EF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12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2413" y="1412875"/>
            <a:ext cx="67516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A4FA978D-3CD6-45EA-A35F-C83FB89F3DC4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13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An example of STAT-JR – setting up a model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70073AC9-3F22-4502-934E-2E6B343263BD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13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5734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22413" y="1412875"/>
            <a:ext cx="6751637" cy="4114800"/>
          </a:xfrm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844675"/>
            <a:ext cx="3800475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A4A63-819A-484D-A562-90841842DF06}" type="slidenum">
              <a:rPr lang="en-US"/>
              <a:pPr>
                <a:defRPr/>
              </a:pPr>
              <a:t>14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Equations for model and model code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57A22F55-7FC1-42C6-A1D8-5BAF17DE2197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14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827088" y="5589588"/>
            <a:ext cx="5689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Note Equations use MATHJAX and so underlying LaTeX can be copied and paste. The model code is based around the WinBUGS language with some variation. This is a more complex template for 2 level models.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739775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A010DBD1-3B3F-41FF-B4B8-041110C305DB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15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Equations for model and model code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F2EB589A-50F1-4FEE-8F74-65E2A09F4E24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15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827088" y="5589588"/>
            <a:ext cx="5689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Note Equations use MATHJAX and so underlying LaTeX can be copied and paste. The model code is based around the WinBUGS language with some variation. This is a more complex template for 2 level models.</a:t>
            </a:r>
          </a:p>
        </p:txBody>
      </p:sp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7397750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25538"/>
            <a:ext cx="6351587" cy="421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DCFDBE73-4ED5-4197-94C9-F30F8018CAAA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16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Outbug function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sz="half" idx="4294967295"/>
          </p:nvPr>
        </p:nvSpPr>
        <p:spPr>
          <a:xfrm>
            <a:off x="1143000" y="1447800"/>
            <a:ext cx="3657600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800" smtClean="0"/>
              <a:t>        </a:t>
            </a:r>
          </a:p>
          <a:p>
            <a:pPr>
              <a:buFontTx/>
              <a:buNone/>
            </a:pPr>
            <a:endParaRPr lang="en-GB" sz="2800" smtClean="0"/>
          </a:p>
        </p:txBody>
      </p:sp>
      <p:sp>
        <p:nvSpPr>
          <p:cNvPr id="68613" name="Content Placeholder 3"/>
          <p:cNvSpPr>
            <a:spLocks noGrp="1"/>
          </p:cNvSpPr>
          <p:nvPr>
            <p:ph sz="half" idx="4294967295"/>
          </p:nvPr>
        </p:nvSpPr>
        <p:spPr>
          <a:xfrm>
            <a:off x="1042988" y="1268413"/>
            <a:ext cx="6842125" cy="4114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outbug = 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model{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for (i in 1:length(${y}))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    ${y}[i] ~ dnorm(mu[i], tau)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    mu[i] &lt;- ${mmult(x, 'beta', 'i')}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# Priors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% for i in range(0, x.ncols()):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beta${i} ~ dflat()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% endfor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tau ~ dgamma(0.001000, 0.001000)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sigma &lt;- 1 / sqrt(tau)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latin typeface="Calibri" pitchFamily="34" charset="0"/>
              </a:rPr>
              <a:t>        '''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200" smtClean="0">
                <a:latin typeface="Calibri" pitchFamily="34" charset="0"/>
              </a:rPr>
              <a:t>    </a:t>
            </a:r>
            <a:endParaRPr lang="en-GB" sz="280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5790BBC6-65F1-455B-8485-827D42181448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16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785D9-46C8-4090-B0B6-80FF0CDBE55C}" type="slidenum">
              <a:rPr lang="en-US"/>
              <a:pPr>
                <a:defRPr/>
              </a:pPr>
              <a:t>17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Model code in detail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model {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for (i in 1:length(normexam)) {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   normexam[i] ~ dnorm(mu[i], tau)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   mu[i] &lt;- cons[i] * beta0 + standlrt[i] * beta1 + u[school[i]] * cons[i]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 }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for (j in 1:length(u)) {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   u[j] ~ dnorm(0, tau_u)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}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# Priors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beta0 ~ dflat()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beta1 ~ dflat()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tau ~ dgamma(0.001000, 0.001000)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  tau_u ~ dgamma(0.001000, 0.001000)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smtClean="0">
                <a:latin typeface="Calibri" pitchFamily="34" charset="0"/>
              </a:rPr>
              <a:t> } </a:t>
            </a:r>
          </a:p>
          <a:p>
            <a:pPr>
              <a:buFontTx/>
              <a:buNone/>
            </a:pPr>
            <a:endParaRPr lang="en-GB" sz="180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CF67A412-A626-48DA-BDE7-254C7D46891E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17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27088" y="5661025"/>
            <a:ext cx="5976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For this template the code is, aside from the length function, standard WinBUGS model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CD5A11-406C-4D21-9035-F53AE125B47A}" type="slidenum">
              <a:rPr lang="en-US"/>
              <a:pPr>
                <a:defRPr/>
              </a:pPr>
              <a:t>18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Bruce’s (Demo) algebra system step for parameter u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AB95AF23-C9B0-4D7D-8C0A-40B79270F608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18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6638" y="1196975"/>
            <a:ext cx="7639050" cy="4592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6C01C9CB-20B2-4BF8-B520-19867D62887F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19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400" smtClean="0"/>
              <a:t>Bruce’s (Demo) algebra system step for parameter u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EB57DC9E-DEF8-4975-B181-8B9ABD6C2921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19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6042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6638" y="1196975"/>
            <a:ext cx="7639050" cy="4592638"/>
          </a:xfrm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8783637" cy="379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E155F2-CDD7-4857-BCD6-BD10893F751E}" type="slidenum">
              <a:rPr lang="en-US"/>
              <a:pPr>
                <a:defRPr/>
              </a:pPr>
              <a:t>2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0DE88EAE-A590-4E93-93A9-AB42F080AEF8}" type="slidenum">
              <a:rPr lang="en-US" sz="1400">
                <a:solidFill>
                  <a:schemeClr val="bg1"/>
                </a:solidFill>
                <a:latin typeface="Arial" pitchFamily="34" charset="0"/>
                <a:cs typeface="+mn-cs"/>
              </a:rPr>
              <a:pPr algn="ctr" eaLnBrk="0" hangingPunct="0">
                <a:defRPr/>
              </a:pPr>
              <a:t>2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Summary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57375"/>
            <a:ext cx="7467600" cy="3500438"/>
          </a:xfrm>
        </p:spPr>
        <p:txBody>
          <a:bodyPr/>
          <a:lstStyle/>
          <a:p>
            <a:r>
              <a:rPr lang="en-GB" sz="2800" smtClean="0"/>
              <a:t>Aims of meeting</a:t>
            </a:r>
          </a:p>
          <a:p>
            <a:r>
              <a:rPr lang="en-GB" sz="2800" smtClean="0"/>
              <a:t>Slides from Amsterdam</a:t>
            </a:r>
          </a:p>
          <a:p>
            <a:r>
              <a:rPr lang="en-GB" sz="2800" smtClean="0"/>
              <a:t>2levelmod to demonstrate Tags, LateX, More button, Interoperability</a:t>
            </a:r>
          </a:p>
          <a:p>
            <a:r>
              <a:rPr lang="en-GB" sz="2800" smtClean="0"/>
              <a:t>Faster Estimation – C code</a:t>
            </a:r>
          </a:p>
          <a:p>
            <a:r>
              <a:rPr lang="en-GB" sz="2800" smtClean="0"/>
              <a:t>Multiple membership models</a:t>
            </a:r>
          </a:p>
          <a:p>
            <a:r>
              <a:rPr lang="en-GB" sz="2800" smtClean="0"/>
              <a:t>Mixed Response Models</a:t>
            </a:r>
          </a:p>
          <a:p>
            <a:pPr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ransition advTm="1550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D5E840-8A41-49AC-A411-288531108E8F}" type="slidenum">
              <a:rPr lang="en-US"/>
              <a:pPr>
                <a:defRPr/>
              </a:pPr>
              <a:t>20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Output of generated C++ code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F5BB8693-8EAB-4287-9404-4840456ECC93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20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971550" y="5805488"/>
            <a:ext cx="583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package can output C++ code that can then be taken away by software developers and modified.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70572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A5B10519-3AD2-4D28-BCA1-1ACF068A84FE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21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144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Output of generated C++ code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CD710C8F-97C5-4713-B754-897334BD4B2B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21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971550" y="5805488"/>
            <a:ext cx="583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package can output C++ code that can then be taken away by software developers and modified.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70572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9144000" cy="375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E5576C-F58A-482D-800D-B8025A108B5A}" type="slidenum">
              <a:rPr lang="en-US"/>
              <a:pPr>
                <a:defRPr/>
              </a:pPr>
              <a:t>22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Output from the E-STAT engine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B36AE255-3796-4C82-A0F2-3E333AC21842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22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4150" y="1447800"/>
            <a:ext cx="6070600" cy="3649663"/>
          </a:xfrm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1258888" y="5589588"/>
            <a:ext cx="54721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Here the six-way plot functionality is in part taken over to STAT-JR after the model has run. In fact graphs for all parameters are calculated and stored as picture files so can be easily viewed quickly.</a:t>
            </a: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8278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49F3084C-8A9A-42EA-A892-7463AF2EA946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23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Output from the E-STAT engine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CACBFB5B-23FF-4597-A1AE-4CAAEB64BF24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23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6246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54150" y="1447800"/>
            <a:ext cx="6070600" cy="3649663"/>
          </a:xfrm>
        </p:spPr>
      </p:pic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258888" y="5589588"/>
            <a:ext cx="54721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Here the six-way plot functionality is in part taken over to STAT-JR after the model has run. In fact graphs for all parameters are calculated and stored as picture files so can be easily viewed quickly.</a:t>
            </a: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8278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068638"/>
            <a:ext cx="8459787" cy="77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65C3874C-8191-499B-B1AD-F79F36DFDE2A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24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Output from the E-STAT engine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9EA511A3-C91B-44CE-824C-F6346B28ED4D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24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6349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54150" y="1447800"/>
            <a:ext cx="6070600" cy="3649663"/>
          </a:xfrm>
        </p:spPr>
      </p:pic>
      <p:sp>
        <p:nvSpPr>
          <p:cNvPr id="63494" name="TextBox 5"/>
          <p:cNvSpPr txBox="1">
            <a:spLocks noChangeArrowheads="1"/>
          </p:cNvSpPr>
          <p:nvPr/>
        </p:nvSpPr>
        <p:spPr bwMode="auto">
          <a:xfrm>
            <a:off x="1258888" y="5589588"/>
            <a:ext cx="54721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Here the six-way plot functionality is in part taken over to STAT-JR after the model has run. In fact graphs for all parameters are calculated and stored as picture files so can be easily viewed quickly.</a:t>
            </a:r>
          </a:p>
        </p:txBody>
      </p:sp>
      <p:pic>
        <p:nvPicPr>
          <p:cNvPr id="634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68413"/>
            <a:ext cx="68278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196975"/>
            <a:ext cx="5184775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F82FE-FF55-41A3-906D-CC59F920B654}" type="slidenum">
              <a:rPr lang="en-US"/>
              <a:pPr>
                <a:defRPr/>
              </a:pPr>
              <a:t>25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smtClean="0"/>
              <a:t>Interoperability with WinBUGS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A95C70CA-AF49-44EA-8FE4-D8CD23A2C698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25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971550" y="5661025"/>
            <a:ext cx="5832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Interoperability in the user interface is obtained via a few extra inputs. In fact in the template code user written functions are required for all packages apart from WinBUGS. The transfer of data between packages is however generic. </a:t>
            </a:r>
          </a:p>
        </p:txBody>
      </p:sp>
      <p:pic>
        <p:nvPicPr>
          <p:cNvPr id="337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47800"/>
            <a:ext cx="67500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591565A4-4C93-499C-83E2-6E810F5FA30D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26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451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400" smtClean="0"/>
              <a:t>Interoperability with WinBUGS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EB424E0D-E293-42CF-B47F-3685EAE23118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26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971550" y="5661025"/>
            <a:ext cx="5832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Interoperability in the user interface is obtained via a few extra inputs. In fact in the template code user written functions are required for all packages apart from WinBUGS. The transfer of data between packages is however generic. </a:t>
            </a:r>
          </a:p>
        </p:txBody>
      </p:sp>
      <p:pic>
        <p:nvPicPr>
          <p:cNvPr id="645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47800"/>
            <a:ext cx="6750050" cy="4114800"/>
          </a:xfrm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125538"/>
            <a:ext cx="4791075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B2400-3509-488F-82AC-95B9C86593DC}" type="slidenum">
              <a:rPr lang="en-US"/>
              <a:pPr>
                <a:defRPr/>
              </a:pPr>
              <a:t>27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Output from WinBUGS with multiple chains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C13C52FC-688B-4416-BE18-F4E9D867C3F0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27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47800"/>
            <a:ext cx="6750050" cy="4114800"/>
          </a:xfrm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971550" y="5876925"/>
            <a:ext cx="5903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STAT-JR generates appropriate files and then fires up WinBUGS. Multiple Chains are superimposed in the sixway plot output.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31D9ED9A-682F-4EAA-AB8E-9CB8EFB6F9C5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28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553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Output from WinBUGS with multiple chains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88382164-4A3E-45A5-A814-153859B5BBE0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28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6554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47800"/>
            <a:ext cx="6750050" cy="4114800"/>
          </a:xfrm>
        </p:spPr>
      </p:pic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971550" y="5876925"/>
            <a:ext cx="5903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STAT-JR generates appropriate files and then fires up WinBUGS. Multiple Chains are superimposed in the sixway plot output.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81075"/>
            <a:ext cx="5792787" cy="55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0E018-F391-4F8D-A1BC-57B9B47FE676}" type="slidenum">
              <a:rPr lang="en-US"/>
              <a:pPr>
                <a:defRPr/>
              </a:pPr>
              <a:t>29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Interoperability with R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27BC544B-F214-442B-B95E-15BD05A45C00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29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042988" y="5876925"/>
            <a:ext cx="568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 interoperability for a 2-level model can use the glmer or the mcmcglmm functions</a:t>
            </a:r>
          </a:p>
        </p:txBody>
      </p:sp>
      <p:pic>
        <p:nvPicPr>
          <p:cNvPr id="358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76375"/>
            <a:ext cx="675005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0F54A-AE2C-451C-B21B-A14F31F7A385}" type="slidenum">
              <a:rPr lang="en-US"/>
              <a:pPr>
                <a:defRPr/>
              </a:pPr>
              <a:t>3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Aims of meeting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A lot of give and take:</a:t>
            </a:r>
          </a:p>
          <a:p>
            <a:pPr>
              <a:buFontTx/>
              <a:buNone/>
            </a:pPr>
            <a:r>
              <a:rPr lang="en-GB" smtClean="0"/>
              <a:t>We are giving the wider team the chance to test the STAT-JR system in earnest with assistance from the developers</a:t>
            </a:r>
          </a:p>
          <a:p>
            <a:pPr>
              <a:buFontTx/>
              <a:buNone/>
            </a:pPr>
            <a:r>
              <a:rPr lang="en-GB" smtClean="0"/>
              <a:t>We want to take away thoughts on what works, what doesn’t work, how things might be improved, what features are desired – what do we want from the E-books stage of the project. – i.e. lots of feedback!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A0D87-1772-4857-BD19-262B1F9E38B1}" type="slidenum">
              <a:rPr lang="en-US"/>
              <a:pPr>
                <a:defRPr/>
              </a:pPr>
              <a:t>30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Output from R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BF4B651B-9BD2-4D9D-BE7A-9319D8C53324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30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042988" y="5734050"/>
            <a:ext cx="5834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Currently the R output is displayed but other files including the scripts are stored in a directory and will be made available when the e-Book work is done.</a:t>
            </a:r>
          </a:p>
        </p:txBody>
      </p:sp>
      <p:pic>
        <p:nvPicPr>
          <p:cNvPr id="368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76375"/>
            <a:ext cx="675005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E9D6EABE-7B46-4DCF-98FC-413B9A24BF47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31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Output from R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6132D40C-D14F-45D5-AB20-32C788B90E71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31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042988" y="5734050"/>
            <a:ext cx="58340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Currently the R output is displayed but other files including the scripts are stored in a directory and will be made available when the e-Book work is done.</a:t>
            </a:r>
          </a:p>
        </p:txBody>
      </p:sp>
      <p:pic>
        <p:nvPicPr>
          <p:cNvPr id="6656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1775" y="1476375"/>
            <a:ext cx="6750050" cy="4057650"/>
          </a:xfrm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1328738"/>
            <a:ext cx="5972175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67768-EF9C-4190-BB8F-EB6DD4D944D7}" type="slidenum">
              <a:rPr lang="en-US"/>
              <a:pPr>
                <a:defRPr/>
              </a:pPr>
              <a:t>32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templates - TemplateXYlabel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CA6949B7-F5D1-4CA3-9A33-6266C3A8F978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32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1116013" y="5876925"/>
            <a:ext cx="5616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Can make use of Python’s fantastic graphics! Or potentially other package graphics via interoperability.</a:t>
            </a:r>
          </a:p>
        </p:txBody>
      </p:sp>
      <p:pic>
        <p:nvPicPr>
          <p:cNvPr id="378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4325" y="1447800"/>
            <a:ext cx="65849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FA39F-7F58-475D-A92C-32C074B4A1E0}" type="slidenum">
              <a:rPr lang="en-US"/>
              <a:pPr>
                <a:defRPr/>
              </a:pPr>
              <a:t>33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E-STAT project – still to come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We have lots of work to do:</a:t>
            </a:r>
          </a:p>
          <a:p>
            <a:r>
              <a:rPr lang="en-GB" smtClean="0"/>
              <a:t>Parallel processing.</a:t>
            </a:r>
          </a:p>
          <a:p>
            <a:r>
              <a:rPr lang="en-GB" smtClean="0"/>
              <a:t>E-books.</a:t>
            </a:r>
          </a:p>
          <a:p>
            <a:r>
              <a:rPr lang="en-GB" smtClean="0"/>
              <a:t>Optimising code generation.</a:t>
            </a:r>
          </a:p>
          <a:p>
            <a:r>
              <a:rPr lang="en-GB" smtClean="0"/>
              <a:t>Improving algebra system.</a:t>
            </a:r>
          </a:p>
          <a:p>
            <a:r>
              <a:rPr lang="en-GB" smtClean="0"/>
              <a:t>Suites of templates for missing data and social network models.</a:t>
            </a:r>
          </a:p>
          <a:p>
            <a:r>
              <a:rPr lang="en-GB" smtClean="0"/>
              <a:t>Interoperability with SAS and hooking up more templates for other packages.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CA6F6D66-F319-4DCB-8F92-6B88CA220476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33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10E61-5039-4197-9E0F-1FD44056A639}" type="slidenum">
              <a:rPr lang="en-US"/>
              <a:pPr>
                <a:defRPr/>
              </a:pPr>
              <a:t>34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2-level Models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Show how Tags work via MLwiN/R tags</a:t>
            </a:r>
          </a:p>
          <a:p>
            <a:r>
              <a:rPr lang="en-GB" smtClean="0"/>
              <a:t>Set up 2level model using tutorial dataset</a:t>
            </a:r>
          </a:p>
          <a:p>
            <a:r>
              <a:rPr lang="en-GB" smtClean="0"/>
              <a:t>Run using E-STAT, Illustrate use of the More button</a:t>
            </a:r>
          </a:p>
          <a:p>
            <a:r>
              <a:rPr lang="en-GB" smtClean="0"/>
              <a:t>Now show using WinBUGS &amp; multiple chains</a:t>
            </a:r>
          </a:p>
          <a:p>
            <a:r>
              <a:rPr lang="en-GB" smtClean="0"/>
              <a:t>Then using MLwiN</a:t>
            </a:r>
          </a:p>
          <a:p>
            <a:r>
              <a:rPr lang="en-GB" smtClean="0"/>
              <a:t>Finally using R (mcmcglmm)</a:t>
            </a:r>
          </a:p>
          <a:p>
            <a:r>
              <a:rPr lang="en-GB" smtClean="0"/>
              <a:t>Go back to E-STAT and show code and explain speed ups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D2D79375-FDEA-4768-AAD2-47C98F641500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34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B2743-031F-470E-A074-6194B3B1A3BA}" type="slidenum">
              <a:rPr lang="en-US"/>
              <a:pPr>
                <a:defRPr/>
              </a:pPr>
              <a:t>35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Membership models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Test using the Wage example from the MLwiN manual</a:t>
            </a:r>
          </a:p>
          <a:p>
            <a:r>
              <a:rPr lang="en-GB" smtClean="0"/>
              <a:t>Using the template MultipleMembership2lev</a:t>
            </a:r>
          </a:p>
          <a:p>
            <a:r>
              <a:rPr lang="en-GB" smtClean="0"/>
              <a:t>Response logearn (4 companies and weights)</a:t>
            </a:r>
          </a:p>
          <a:p>
            <a:r>
              <a:rPr lang="en-GB" smtClean="0"/>
              <a:t>Predictors cons, age-40, sex, parttime</a:t>
            </a:r>
          </a:p>
          <a:p>
            <a:r>
              <a:rPr lang="en-GB" smtClean="0"/>
              <a:t>Again can do in WinBUGS or MLwiN if required</a:t>
            </a:r>
          </a:p>
          <a:p>
            <a:r>
              <a:rPr lang="en-GB" smtClean="0"/>
              <a:t>Can also show code potentially.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E0C6A3FE-95F9-40A0-9730-B248BDCE7731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35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90224C-24C5-417D-B5FB-CA99DDDF07DD}" type="slidenum">
              <a:rPr lang="en-US"/>
              <a:pPr>
                <a:defRPr/>
              </a:pPr>
              <a:t>36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Mixed Response Models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Start with multivariate normal with missing (gcsemv)</a:t>
            </a:r>
          </a:p>
          <a:p>
            <a:r>
              <a:rPr lang="en-GB" smtClean="0"/>
              <a:t>Show imputation</a:t>
            </a:r>
          </a:p>
          <a:p>
            <a:r>
              <a:rPr lang="en-GB" smtClean="0"/>
              <a:t>Then do a mixed response model with unordered and Binomial (jspmix)</a:t>
            </a:r>
          </a:p>
          <a:p>
            <a:r>
              <a:rPr lang="en-GB" smtClean="0"/>
              <a:t>Use MVnormal2level and Mixed2level templates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4113DF13-DD13-40C6-A037-D162A8ECF3F3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36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D887A-00DE-48B4-8860-8F1C4A9A8CBD}" type="slidenum">
              <a:rPr lang="en-US"/>
              <a:pPr>
                <a:defRPr/>
              </a:pPr>
              <a:t>4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Aims of Meeting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We’ll start with a quick demo of some new features</a:t>
            </a:r>
          </a:p>
          <a:p>
            <a:r>
              <a:rPr lang="en-GB" smtClean="0"/>
              <a:t>We will then interject with (short) talks from the wider project team.</a:t>
            </a:r>
          </a:p>
          <a:p>
            <a:r>
              <a:rPr lang="en-GB" smtClean="0"/>
              <a:t>After lunch we’ll have a breakout session where anything goes – suggest pairing programmers and statisticians here.</a:t>
            </a:r>
          </a:p>
          <a:p>
            <a:r>
              <a:rPr lang="en-GB" smtClean="0"/>
              <a:t>We’ll then have time for group feedback</a:t>
            </a:r>
          </a:p>
          <a:p>
            <a:r>
              <a:rPr lang="en-GB" smtClean="0"/>
              <a:t>Finally a presentation on E-books.</a:t>
            </a:r>
          </a:p>
          <a:p>
            <a:r>
              <a:rPr lang="en-GB" smtClean="0"/>
              <a:t>Then groundhog day tomorrow!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02BBA-0AD5-4BED-A3B6-D2AC9EF9F814}" type="slidenum">
              <a:rPr lang="en-US"/>
              <a:pPr>
                <a:defRPr/>
              </a:pPr>
              <a:t>5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New since last meeting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/>
              <a:t>An alpha release in December</a:t>
            </a:r>
          </a:p>
          <a:p>
            <a:r>
              <a:rPr lang="en-GB" smtClean="0"/>
              <a:t>Some extensive if hard-going documentation</a:t>
            </a:r>
          </a:p>
          <a:p>
            <a:r>
              <a:rPr lang="en-GB" smtClean="0"/>
              <a:t>Some further new templates</a:t>
            </a:r>
          </a:p>
          <a:p>
            <a:r>
              <a:rPr lang="en-GB" smtClean="0"/>
              <a:t>Some additional functionality</a:t>
            </a:r>
          </a:p>
          <a:p>
            <a:r>
              <a:rPr lang="en-GB" smtClean="0"/>
              <a:t>Difference between (infra)structure and content</a:t>
            </a:r>
          </a:p>
          <a:p>
            <a:r>
              <a:rPr lang="en-GB" smtClean="0"/>
              <a:t>Iterative process of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8CB63-25BE-4023-9B7C-D3E9414A81EE}" type="slidenum">
              <a:rPr lang="en-US"/>
              <a:pPr>
                <a:defRPr/>
              </a:pPr>
              <a:t>6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E-STAT project and STAT-JR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16013" y="1268413"/>
            <a:ext cx="7467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smtClean="0"/>
              <a:t>STAT-JR developed jointly by LEMMA II and E-STAT</a:t>
            </a:r>
          </a:p>
          <a:p>
            <a:pPr>
              <a:buFontTx/>
              <a:buNone/>
            </a:pPr>
            <a:r>
              <a:rPr lang="en-GB" sz="2000" smtClean="0"/>
              <a:t>Consists of a set of components many of which we have an alpha version for which contains:</a:t>
            </a:r>
          </a:p>
          <a:p>
            <a:pPr>
              <a:buFontTx/>
              <a:buNone/>
            </a:pPr>
            <a:r>
              <a:rPr lang="en-GB" sz="2000" smtClean="0"/>
              <a:t>Templates for model fitting, data manipulation, input and output controlled via a web browser interface.</a:t>
            </a:r>
          </a:p>
          <a:p>
            <a:pPr>
              <a:buFontTx/>
              <a:buNone/>
            </a:pPr>
            <a:r>
              <a:rPr lang="en-GB" sz="2000" smtClean="0"/>
              <a:t>Currently model fitting for 90% of the models that MLwiN can fit in MCMC plus some it can’t including greatly sped up REALCOM templates</a:t>
            </a:r>
          </a:p>
          <a:p>
            <a:pPr>
              <a:buFontTx/>
              <a:buNone/>
            </a:pPr>
            <a:r>
              <a:rPr lang="en-GB" sz="2000" smtClean="0"/>
              <a:t>Some interoperability with MLwiN, WinBUGS, R, Stata and SPSS (written by Camille)</a:t>
            </a:r>
          </a:p>
          <a:p>
            <a:pPr>
              <a:buFontTx/>
              <a:buNone/>
            </a:pPr>
            <a:r>
              <a:rPr lang="en-GB" sz="2000" smtClean="0"/>
              <a:t> Also runmlwin in Stata -&gt; MLwiN written by George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838890C9-3EC9-43D9-B68A-B3A0CEA6F71C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6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0ECB6-1631-4A77-9EB2-30B147B62DC8}" type="slidenum">
              <a:rPr lang="en-US"/>
              <a:pPr>
                <a:defRPr/>
              </a:pPr>
              <a:t>7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STAT-JR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000" smtClean="0"/>
              <a:t>Jon identified 3 groups of users:</a:t>
            </a:r>
          </a:p>
          <a:p>
            <a:r>
              <a:rPr lang="en-GB" sz="2000" smtClean="0"/>
              <a:t>Novice practitioners who want to use statistical software that is user friendly and maybe tailored to their discipline</a:t>
            </a:r>
          </a:p>
          <a:p>
            <a:r>
              <a:rPr lang="en-GB" sz="2000" smtClean="0"/>
              <a:t>Advanced practitioners who are the experts in their fields and also want to develop tools for the novice practitioners</a:t>
            </a:r>
          </a:p>
          <a:p>
            <a:r>
              <a:rPr lang="en-GB" sz="2000" smtClean="0"/>
              <a:t>Algorithm Developers who want their algorithms used by practitioners.</a:t>
            </a:r>
          </a:p>
          <a:p>
            <a:r>
              <a:rPr lang="en-GB" sz="2000" smtClean="0"/>
              <a:t>See </a:t>
            </a:r>
            <a:r>
              <a:rPr lang="en-GB" sz="2000" smtClean="0">
                <a:hlinkClick r:id="rId2"/>
              </a:rPr>
              <a:t>http://www.cmm.bristol.ac.uk/research/NCESS-EStat/news.shtml</a:t>
            </a:r>
            <a:r>
              <a:rPr lang="en-GB" sz="2000" smtClean="0"/>
              <a:t> for details of Advanced User’s guide for STAT-JR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B5CBAB11-078B-480B-BE57-F09399B2B519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7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D1C8E-247B-4982-9471-50CF6C40599F}" type="slidenum">
              <a:rPr lang="en-US"/>
              <a:pPr>
                <a:defRPr/>
              </a:pPr>
              <a:t>8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STAT-JR component based approach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2B3CBE93-9D3F-4979-906B-373893A4D3B1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8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  <p:pic>
        <p:nvPicPr>
          <p:cNvPr id="23556" name="Picture 19" descr="fl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213100"/>
            <a:ext cx="5480050" cy="3494088"/>
          </a:xfrm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258888" y="1557338"/>
            <a:ext cx="6842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Below is an early diagram of how we envisioned the system. Here you will see boxes representing components some of which are built into the STAT-JR system. The system is written in Python with currently a VB.net algebra processing system. A team of coders (currently me, Chris, Danius, Camille and Bruce) work together on the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AA831-FB8E-4963-9B58-D927688D3630}" type="slidenum">
              <a:rPr lang="en-US"/>
              <a:pPr>
                <a:defRPr/>
              </a:pPr>
              <a:t>9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Templates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Consist of a set of code sections for advanced users to write.</a:t>
            </a:r>
          </a:p>
          <a:p>
            <a:pPr>
              <a:buFontTx/>
              <a:buNone/>
            </a:pPr>
            <a:r>
              <a:rPr lang="en-GB" smtClean="0"/>
              <a:t>For a model template it consists of at least:</a:t>
            </a:r>
          </a:p>
          <a:p>
            <a:r>
              <a:rPr lang="en-GB" smtClean="0"/>
              <a:t>an invars method which specifies inputs and types</a:t>
            </a:r>
          </a:p>
          <a:p>
            <a:r>
              <a:rPr lang="en-GB" smtClean="0"/>
              <a:t>An outbug method that creates (BUGS like) model code for the algebra system</a:t>
            </a:r>
          </a:p>
          <a:p>
            <a:r>
              <a:rPr lang="en-GB" smtClean="0"/>
              <a:t>An (optional) outlatex method can be used for outputting LaTeX code for the model.</a:t>
            </a:r>
          </a:p>
          <a:p>
            <a:pPr>
              <a:buFontTx/>
              <a:buNone/>
            </a:pPr>
            <a:r>
              <a:rPr lang="en-GB" smtClean="0"/>
              <a:t>Other optional functions required for more complex templates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33400"/>
            <a:ext cx="533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fld id="{95D796F7-AC2E-4622-A985-B726388AADA8}" type="slidenum">
              <a:rPr lang="en-US" sz="1400">
                <a:solidFill>
                  <a:schemeClr val="bg1"/>
                </a:solidFill>
                <a:cs typeface="+mn-cs"/>
              </a:rPr>
              <a:pPr algn="ctr" eaLnBrk="0" hangingPunct="0">
                <a:defRPr/>
              </a:pPr>
              <a:t>9</a:t>
            </a:fld>
            <a:endParaRPr lang="en-US" sz="14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ts val="3600"/>
          </a:lnSpc>
          <a:spcBef>
            <a:spcPts val="500"/>
          </a:spcBef>
          <a:spcAft>
            <a:spcPct val="0"/>
          </a:spcAft>
          <a:buClr>
            <a:srgbClr val="990033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ts val="3600"/>
          </a:lnSpc>
          <a:spcBef>
            <a:spcPts val="500"/>
          </a:spcBef>
          <a:spcAft>
            <a:spcPct val="0"/>
          </a:spcAft>
          <a:buClr>
            <a:srgbClr val="990033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12499</TotalTime>
  <Words>1443</Words>
  <Application>Microsoft Office PowerPoint</Application>
  <PresentationFormat>On-screen Show (4:3)</PresentationFormat>
  <Paragraphs>278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Times New Roman</vt:lpstr>
      <vt:lpstr>Gill Sans</vt:lpstr>
      <vt:lpstr>Calibri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Professor William Browne School of Veterinary Science and Centre for Multilevel Modelling  ( &amp; many co-workers!)</vt:lpstr>
      <vt:lpstr>Summary</vt:lpstr>
      <vt:lpstr>Aims of meeting</vt:lpstr>
      <vt:lpstr>Aims of Meeting</vt:lpstr>
      <vt:lpstr>New since last meeting</vt:lpstr>
      <vt:lpstr>The E-STAT project and STAT-JR</vt:lpstr>
      <vt:lpstr>STAT-JR</vt:lpstr>
      <vt:lpstr>STAT-JR component based approach</vt:lpstr>
      <vt:lpstr>Templates</vt:lpstr>
      <vt:lpstr>Regression 1 Example</vt:lpstr>
      <vt:lpstr>Invars function</vt:lpstr>
      <vt:lpstr>An example of STAT-JR – setting up a model</vt:lpstr>
      <vt:lpstr>An example of STAT-JR – setting up a model</vt:lpstr>
      <vt:lpstr>Equations for model and model code</vt:lpstr>
      <vt:lpstr>Equations for model and model code</vt:lpstr>
      <vt:lpstr>Outbug function</vt:lpstr>
      <vt:lpstr>Model code in detail</vt:lpstr>
      <vt:lpstr>Bruce’s (Demo) algebra system step for parameter u</vt:lpstr>
      <vt:lpstr>Bruce’s (Demo) algebra system step for parameter u</vt:lpstr>
      <vt:lpstr>Output of generated C++ code</vt:lpstr>
      <vt:lpstr>Output of generated C++ code</vt:lpstr>
      <vt:lpstr>Output from the E-STAT engine</vt:lpstr>
      <vt:lpstr>Output from the E-STAT engine</vt:lpstr>
      <vt:lpstr>Output from the E-STAT engine</vt:lpstr>
      <vt:lpstr>Interoperability with WinBUGS</vt:lpstr>
      <vt:lpstr>Interoperability with WinBUGS</vt:lpstr>
      <vt:lpstr>Output from WinBUGS with multiple chains</vt:lpstr>
      <vt:lpstr>Output from WinBUGS with multiple chains</vt:lpstr>
      <vt:lpstr>Interoperability with R</vt:lpstr>
      <vt:lpstr>Output from R</vt:lpstr>
      <vt:lpstr>Output from R</vt:lpstr>
      <vt:lpstr>Other templates - TemplateXYlabel</vt:lpstr>
      <vt:lpstr>The E-STAT project – still to come</vt:lpstr>
      <vt:lpstr>2-level Models</vt:lpstr>
      <vt:lpstr>Multiple Membership models</vt:lpstr>
      <vt:lpstr>Mixed Response Models</vt:lpstr>
    </vt:vector>
  </TitlesOfParts>
  <Company>UoB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space is for the name and role of the speaker.  A sans serif typeface of 18 pt is recommended.</dc:title>
  <dc:creator>Browning</dc:creator>
  <cp:lastModifiedBy>user</cp:lastModifiedBy>
  <cp:revision>877</cp:revision>
  <dcterms:created xsi:type="dcterms:W3CDTF">2003-04-01T14:58:27Z</dcterms:created>
  <dcterms:modified xsi:type="dcterms:W3CDTF">2011-04-07T07:56:19Z</dcterms:modified>
</cp:coreProperties>
</file>