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66" r:id="rId6"/>
    <p:sldId id="267" r:id="rId7"/>
    <p:sldId id="268" r:id="rId8"/>
    <p:sldId id="269" r:id="rId9"/>
    <p:sldId id="270" r:id="rId10"/>
    <p:sldId id="277" r:id="rId11"/>
    <p:sldId id="271" r:id="rId12"/>
    <p:sldId id="279" r:id="rId13"/>
    <p:sldId id="280" r:id="rId14"/>
    <p:sldId id="283" r:id="rId15"/>
    <p:sldId id="281" r:id="rId16"/>
    <p:sldId id="282" r:id="rId17"/>
    <p:sldId id="273" r:id="rId18"/>
    <p:sldId id="275" r:id="rId19"/>
    <p:sldId id="276" r:id="rId20"/>
    <p:sldId id="259" r:id="rId21"/>
    <p:sldId id="262" r:id="rId22"/>
    <p:sldId id="261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8" autoAdjust="0"/>
  </p:normalViewPr>
  <p:slideViewPr>
    <p:cSldViewPr>
      <p:cViewPr varScale="1">
        <p:scale>
          <a:sx n="82" d="100"/>
          <a:sy n="82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989D9-9B37-48BE-998D-935F1150F724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421CC-B5AE-44E6-9DF6-2ABE8690E2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067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421CC-B5AE-44E6-9DF6-2ABE8690E21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117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421CC-B5AE-44E6-9DF6-2ABE8690E21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615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3531-0338-4F60-935B-3A1BD28C224B}" type="datetimeFigureOut">
              <a:rPr lang="en-GB" smtClean="0"/>
              <a:pPr/>
              <a:t>21/11/2011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778C0-C246-454B-9928-22FACD79968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Stat-JR: eBooks</a:t>
            </a:r>
            <a:br>
              <a:rPr lang="en-GB" dirty="0" smtClean="0"/>
            </a:br>
            <a:r>
              <a:rPr lang="en-GB" sz="2800" dirty="0" smtClean="0"/>
              <a:t>Richard Parker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83568" y="2060848"/>
            <a:ext cx="333182" cy="2641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860519"/>
            <a:ext cx="396044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…so, when viewing the eBook, which titles appear in the navigation tree, and how they’re organised, is dictated by the heading levels (&lt;h1&gt;, &lt;h2&gt;,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6515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4679387">
            <a:off x="4379087" y="2156908"/>
            <a:ext cx="365244" cy="490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004047" y="2311712"/>
            <a:ext cx="4104457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…back to the html file: a little further down we’re indicating  that we want the </a:t>
            </a:r>
            <a:r>
              <a:rPr lang="en-GB" b="1" dirty="0" smtClean="0"/>
              <a:t>user to have the opportunity to assign values to the template inputs</a:t>
            </a:r>
            <a:r>
              <a:rPr lang="en-GB" dirty="0" smtClean="0"/>
              <a:t> we </a:t>
            </a:r>
            <a:r>
              <a:rPr lang="en-GB" i="1" dirty="0" smtClean="0"/>
              <a:t>haven’t </a:t>
            </a:r>
            <a:r>
              <a:rPr lang="en-GB" dirty="0" smtClean="0"/>
              <a:t>pre-specified in the .n3 file </a:t>
            </a:r>
            <a:r>
              <a:rPr lang="en-GB" b="1" dirty="0" smtClean="0"/>
              <a:t>here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90850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5724128" y="3789040"/>
            <a:ext cx="360040" cy="3741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83968" y="2588711"/>
            <a:ext cx="331236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…and this is how it looks in the eBook; if there’s &gt;1 input for the user to specify, then the relevant questions appear sequentially…</a:t>
            </a:r>
            <a:endParaRPr lang="en-GB" i="1" dirty="0" smtClean="0"/>
          </a:p>
        </p:txBody>
      </p:sp>
      <p:sp>
        <p:nvSpPr>
          <p:cNvPr id="4" name="Oval 3"/>
          <p:cNvSpPr/>
          <p:nvPr/>
        </p:nvSpPr>
        <p:spPr>
          <a:xfrm>
            <a:off x="395536" y="2564904"/>
            <a:ext cx="115212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538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5536" y="2636912"/>
            <a:ext cx="1152128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791580" y="1988840"/>
            <a:ext cx="360040" cy="3741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7504" y="764704"/>
            <a:ext cx="5051819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…after the inputs have been completed, the model will run, and as the resulting output becomes available to view in the eBook, the navigation tree changes to reflect this…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25233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5619970" y="1129170"/>
            <a:ext cx="315755" cy="1547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88225" y="1159584"/>
            <a:ext cx="244827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…back to the html file: further down we’re indicating where we want the </a:t>
            </a:r>
            <a:r>
              <a:rPr lang="en-GB" b="1" dirty="0" smtClean="0"/>
              <a:t>output</a:t>
            </a:r>
            <a:r>
              <a:rPr lang="en-GB" dirty="0" smtClean="0"/>
              <a:t> of the template execution (in this case </a:t>
            </a:r>
            <a:r>
              <a:rPr lang="en-GB" b="1" dirty="0" smtClean="0"/>
              <a:t>results summary</a:t>
            </a:r>
            <a:r>
              <a:rPr lang="en-GB" dirty="0" smtClean="0"/>
              <a:t>) to appear…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109560" y="1538208"/>
            <a:ext cx="4262640" cy="2034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99592" y="2555612"/>
            <a:ext cx="5472608" cy="108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8225" y="3618890"/>
            <a:ext cx="244827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…whilst also indicating we want the </a:t>
            </a:r>
            <a:r>
              <a:rPr lang="en-GB" b="1" dirty="0" smtClean="0"/>
              <a:t>text enclosed between these tags to appear with the results </a:t>
            </a:r>
            <a:r>
              <a:rPr lang="en-GB" dirty="0" smtClean="0"/>
              <a:t>when they become available…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9325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5400000">
            <a:off x="5882160" y="4177982"/>
            <a:ext cx="374926" cy="7491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537048" y="407707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…here they are in the eBook…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804248" y="554324"/>
            <a:ext cx="1152128" cy="426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10032976">
            <a:off x="7335050" y="1017917"/>
            <a:ext cx="367830" cy="2829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609056" y="1242626"/>
            <a:ext cx="257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…and if you press the </a:t>
            </a:r>
            <a:r>
              <a:rPr lang="en-GB" b="1" dirty="0" smtClean="0"/>
              <a:t>Resources </a:t>
            </a:r>
            <a:r>
              <a:rPr lang="en-GB" dirty="0" smtClean="0"/>
              <a:t>button (or the </a:t>
            </a:r>
            <a:r>
              <a:rPr lang="en-GB" b="1" dirty="0" smtClean="0"/>
              <a:t>about </a:t>
            </a:r>
            <a:r>
              <a:rPr lang="en-GB" dirty="0" smtClean="0"/>
              <a:t>button at the bottom of the results summary (dynamic output) box)…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 rot="6299105">
            <a:off x="5020517" y="1381185"/>
            <a:ext cx="200446" cy="28714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516216" y="2996952"/>
            <a:ext cx="221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…with some of the text we asked to appear with it too…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87374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  <p:bldP spid="9" grpId="0" animBg="1"/>
      <p:bldP spid="5" grpId="0"/>
      <p:bldP spid="10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463988" y="2694375"/>
            <a:ext cx="324036" cy="3745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11560" y="2536343"/>
            <a:ext cx="1152128" cy="2620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211960" y="1785590"/>
            <a:ext cx="453650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…</a:t>
            </a:r>
            <a:r>
              <a:rPr lang="en-GB" dirty="0"/>
              <a:t>y</a:t>
            </a:r>
            <a:r>
              <a:rPr lang="en-GB" dirty="0" smtClean="0"/>
              <a:t>ou can also view all the dynamic output, behind the scenes, organised into a log of template executions (e.g. model runs)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 rot="4508326">
            <a:off x="2826431" y="1209561"/>
            <a:ext cx="151716" cy="2613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6478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Quick overview: eBook </a:t>
            </a:r>
            <a:r>
              <a:rPr lang="en-GB" u="sng" dirty="0"/>
              <a:t>structure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3 main parts…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 smtClean="0"/>
              <a:t>Other </a:t>
            </a:r>
            <a:r>
              <a:rPr lang="en-GB" dirty="0"/>
              <a:t>objects such as (non-Stat-JR-derived) pictures, etc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00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3" y="0"/>
            <a:ext cx="9121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3831089" y="1869809"/>
            <a:ext cx="237257" cy="16357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88024" y="242088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 this is specifying where we want a picture  to appear…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29775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(…and here we’re ending an activity region (and page) and starting the next one…)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 rot="5162690">
            <a:off x="4329909" y="2853938"/>
            <a:ext cx="239560" cy="14705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7074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Ongoing</a:t>
            </a:r>
            <a:r>
              <a:rPr lang="en-GB" dirty="0" smtClean="0"/>
              <a:t> work…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Sequential / cascading steps: e.g. taking the output from one template execution and using it as the input in second template execution in the same eBook</a:t>
            </a:r>
          </a:p>
          <a:p>
            <a:r>
              <a:rPr lang="en-GB" dirty="0" smtClean="0"/>
              <a:t>Conditional text: the text that appears depends on your earlier choices (e.g. engine chosen)</a:t>
            </a:r>
          </a:p>
          <a:p>
            <a:r>
              <a:rPr lang="en-GB" dirty="0" smtClean="0"/>
              <a:t>…lots of other tweaks!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312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To recap…</a:t>
            </a:r>
          </a:p>
          <a:p>
            <a:r>
              <a:rPr lang="en-GB" b="1" dirty="0" smtClean="0"/>
              <a:t>Stat-JR</a:t>
            </a:r>
            <a:r>
              <a:rPr lang="en-GB" dirty="0" smtClean="0"/>
              <a:t> uses </a:t>
            </a:r>
            <a:r>
              <a:rPr lang="en-GB" b="1" dirty="0" smtClean="0"/>
              <a:t>templates </a:t>
            </a:r>
            <a:r>
              <a:rPr lang="en-GB" dirty="0" smtClean="0"/>
              <a:t>to perform specific functions on </a:t>
            </a:r>
            <a:r>
              <a:rPr lang="en-GB" b="1" dirty="0" smtClean="0"/>
              <a:t>datasets</a:t>
            </a:r>
            <a:r>
              <a:rPr lang="en-GB" dirty="0" smtClean="0"/>
              <a:t>, e.g.:</a:t>
            </a:r>
          </a:p>
          <a:p>
            <a:pPr lvl="1"/>
            <a:r>
              <a:rPr lang="en-GB" b="1" dirty="0" smtClean="0"/>
              <a:t>1LevelMod</a:t>
            </a:r>
            <a:r>
              <a:rPr lang="en-GB" dirty="0" smtClean="0"/>
              <a:t> fits 1-level models;</a:t>
            </a:r>
          </a:p>
          <a:p>
            <a:pPr lvl="1"/>
            <a:r>
              <a:rPr lang="en-GB" b="1" dirty="0" smtClean="0"/>
              <a:t>2LevelCat</a:t>
            </a:r>
            <a:r>
              <a:rPr lang="en-GB" dirty="0" smtClean="0"/>
              <a:t> fits 2-level models (&amp; allows for categorical explanatory variables, hence ‘Cat’!)</a:t>
            </a:r>
          </a:p>
          <a:p>
            <a:r>
              <a:rPr lang="en-GB" dirty="0" smtClean="0"/>
              <a:t>A large number of </a:t>
            </a:r>
            <a:r>
              <a:rPr lang="en-GB" b="1" dirty="0" smtClean="0"/>
              <a:t>templates</a:t>
            </a:r>
            <a:r>
              <a:rPr lang="en-GB" dirty="0" smtClean="0"/>
              <a:t> will be provided as standard with Stat-JR, but (advanced) users can also write their own.</a:t>
            </a:r>
          </a:p>
          <a:p>
            <a:r>
              <a:rPr lang="en-GB" dirty="0" smtClean="0"/>
              <a:t>Users can use their own </a:t>
            </a:r>
            <a:r>
              <a:rPr lang="en-GB" b="1" dirty="0" smtClean="0"/>
              <a:t>datasets </a:t>
            </a:r>
            <a:r>
              <a:rPr lang="en-GB" dirty="0" smtClean="0"/>
              <a:t>(of course!), but a number of sample datasets will also be supplied with Stat-JR</a:t>
            </a:r>
            <a:r>
              <a:rPr lang="en-GB" dirty="0"/>
              <a:t> </a:t>
            </a:r>
            <a:r>
              <a:rPr lang="en-GB" dirty="0" smtClean="0"/>
              <a:t>for demo purposes.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eBooks: What might they be used for? (non-exhaustive list!)</a:t>
            </a:r>
            <a:br>
              <a:rPr lang="en-GB" dirty="0" smtClean="0"/>
            </a:br>
            <a:r>
              <a:rPr lang="en-GB" sz="3600" dirty="0" smtClean="0"/>
              <a:t>Data analysis &amp; reporting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Record of template executions</a:t>
            </a:r>
          </a:p>
          <a:p>
            <a:pPr lvl="1"/>
            <a:r>
              <a:rPr lang="en-GB" dirty="0" smtClean="0"/>
              <a:t>E.g. for users fitting a number of models: v useful </a:t>
            </a:r>
            <a:r>
              <a:rPr lang="en-GB" b="1" dirty="0" smtClean="0"/>
              <a:t>log of each model’s inputs, and outputs</a:t>
            </a:r>
            <a:r>
              <a:rPr lang="en-GB" dirty="0" smtClean="0"/>
              <a:t>; user could add </a:t>
            </a:r>
            <a:r>
              <a:rPr lang="en-GB" b="1" dirty="0" smtClean="0"/>
              <a:t>other textual notes</a:t>
            </a:r>
            <a:r>
              <a:rPr lang="en-GB" dirty="0" smtClean="0"/>
              <a:t> too</a:t>
            </a:r>
            <a:r>
              <a:rPr lang="en-GB" dirty="0"/>
              <a:t>;</a:t>
            </a:r>
            <a:endParaRPr lang="en-GB" dirty="0" smtClean="0"/>
          </a:p>
          <a:p>
            <a:pPr lvl="1"/>
            <a:r>
              <a:rPr lang="en-GB" dirty="0" err="1" smtClean="0"/>
              <a:t>Ebook</a:t>
            </a:r>
            <a:r>
              <a:rPr lang="en-GB" dirty="0" smtClean="0"/>
              <a:t> format: emphasis on record description, organisation and accessibility;</a:t>
            </a:r>
          </a:p>
          <a:p>
            <a:pPr lvl="1"/>
            <a:r>
              <a:rPr lang="en-GB" dirty="0" smtClean="0"/>
              <a:t>eBook could be shared between users – e.g. to record their additional analyses.</a:t>
            </a:r>
          </a:p>
          <a:p>
            <a:r>
              <a:rPr lang="en-GB" dirty="0" smtClean="0"/>
              <a:t>Report-writing</a:t>
            </a:r>
          </a:p>
          <a:p>
            <a:pPr lvl="1"/>
            <a:r>
              <a:rPr lang="en-GB" dirty="0" smtClean="0"/>
              <a:t>report on data analysis for dissemination;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ould remain interactive and/or perhaps rendered in a static format.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eBooks: What might they be used for?</a:t>
            </a:r>
            <a:br>
              <a:rPr lang="en-GB" dirty="0" smtClean="0"/>
            </a:br>
            <a:r>
              <a:rPr lang="en-GB" sz="3600" dirty="0" smtClean="0"/>
              <a:t>Data analysis &amp; reporting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Tailored analytical techniques</a:t>
            </a:r>
          </a:p>
          <a:p>
            <a:pPr lvl="1"/>
            <a:r>
              <a:rPr lang="en-GB" dirty="0" smtClean="0"/>
              <a:t>pre-specifications allow user to ‘</a:t>
            </a:r>
            <a:r>
              <a:rPr lang="en-GB" b="1" dirty="0" smtClean="0"/>
              <a:t>cut to the chase</a:t>
            </a:r>
            <a:r>
              <a:rPr lang="en-GB" dirty="0" smtClean="0"/>
              <a:t>’ and/or circumvent software-specific learning curve;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ontextual information guides user through (perhaps unfamiliar) models.</a:t>
            </a:r>
          </a:p>
          <a:p>
            <a:r>
              <a:rPr lang="en-GB" dirty="0" smtClean="0"/>
              <a:t>Automatic comparison of related models, or same model fitted via different engines</a:t>
            </a:r>
          </a:p>
          <a:p>
            <a:pPr lvl="1"/>
            <a:r>
              <a:rPr lang="en-GB" dirty="0" smtClean="0"/>
              <a:t>E.g. automatically return results from number of </a:t>
            </a:r>
            <a:r>
              <a:rPr lang="en-GB" b="1" dirty="0" smtClean="0"/>
              <a:t>nested models </a:t>
            </a:r>
            <a:r>
              <a:rPr lang="en-GB" dirty="0" smtClean="0"/>
              <a:t>to guide </a:t>
            </a:r>
            <a:r>
              <a:rPr lang="en-GB" b="1" dirty="0" smtClean="0"/>
              <a:t>model choice </a:t>
            </a:r>
            <a:r>
              <a:rPr lang="en-GB" dirty="0" smtClean="0"/>
              <a:t>(e.g. random slopes </a:t>
            </a:r>
            <a:r>
              <a:rPr lang="en-GB" dirty="0" err="1" smtClean="0"/>
              <a:t>vs</a:t>
            </a:r>
            <a:r>
              <a:rPr lang="en-GB" dirty="0" smtClean="0"/>
              <a:t> not; inclusion of particular explanatory variable </a:t>
            </a:r>
            <a:r>
              <a:rPr lang="en-GB" dirty="0" err="1" smtClean="0"/>
              <a:t>vs</a:t>
            </a:r>
            <a:r>
              <a:rPr lang="en-GB" dirty="0" smtClean="0"/>
              <a:t> not)</a:t>
            </a:r>
          </a:p>
          <a:p>
            <a:pPr lvl="1"/>
            <a:r>
              <a:rPr lang="en-GB" dirty="0" smtClean="0"/>
              <a:t>E.g. fit via </a:t>
            </a:r>
            <a:r>
              <a:rPr lang="en-GB" b="1" dirty="0" smtClean="0"/>
              <a:t>different engines</a:t>
            </a:r>
            <a:r>
              <a:rPr lang="en-GB" dirty="0" smtClean="0"/>
              <a:t>: which mixes better? Which takes less time?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eBooks: What might they be used for?</a:t>
            </a:r>
            <a:br>
              <a:rPr lang="en-GB" dirty="0" smtClean="0"/>
            </a:br>
            <a:r>
              <a:rPr lang="en-GB" sz="3600" dirty="0" smtClean="0"/>
              <a:t>Educational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Training tools re: statistical concepts / methods;</a:t>
            </a:r>
          </a:p>
          <a:p>
            <a:r>
              <a:rPr lang="en-GB" dirty="0" smtClean="0"/>
              <a:t>Introduction to </a:t>
            </a:r>
            <a:r>
              <a:rPr lang="en-GB" b="1" dirty="0" smtClean="0"/>
              <a:t>using</a:t>
            </a:r>
            <a:r>
              <a:rPr lang="en-GB" dirty="0" smtClean="0"/>
              <a:t> </a:t>
            </a:r>
            <a:r>
              <a:rPr lang="en-GB" dirty="0" err="1" smtClean="0"/>
              <a:t>webtest</a:t>
            </a:r>
            <a:r>
              <a:rPr lang="en-GB" dirty="0" smtClean="0"/>
              <a:t> / various templates;</a:t>
            </a:r>
          </a:p>
          <a:p>
            <a:r>
              <a:rPr lang="en-GB" dirty="0" smtClean="0"/>
              <a:t>Introduction to </a:t>
            </a:r>
            <a:r>
              <a:rPr lang="en-GB" b="1" dirty="0" smtClean="0"/>
              <a:t>writing</a:t>
            </a:r>
            <a:r>
              <a:rPr lang="en-GB" dirty="0" smtClean="0"/>
              <a:t> eBooks and templates;</a:t>
            </a:r>
          </a:p>
          <a:p>
            <a:r>
              <a:rPr lang="en-GB" dirty="0" smtClean="0"/>
              <a:t>Instructive comparison of engines: e.g. taking user through which engine /</a:t>
            </a:r>
            <a:r>
              <a:rPr lang="en-GB" dirty="0"/>
              <a:t> </a:t>
            </a:r>
            <a:r>
              <a:rPr lang="en-GB" dirty="0" smtClean="0"/>
              <a:t>estimation method might be better under what circumstances; compare pros &amp; cons.</a:t>
            </a:r>
          </a:p>
          <a:p>
            <a:pPr marL="0" indent="0">
              <a:buNone/>
            </a:pPr>
            <a:r>
              <a:rPr lang="en-GB" dirty="0" smtClean="0"/>
              <a:t>…obviously more ‘static’ (traditional) training tools can do many of these things too, so would really need to exploit eBooks’ capabilities to offer something above &amp; beyond.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eBooks: What might they be used for?</a:t>
            </a:r>
            <a:br>
              <a:rPr lang="en-GB" dirty="0" smtClean="0"/>
            </a:br>
            <a:r>
              <a:rPr lang="en-GB" sz="3600" dirty="0" smtClean="0"/>
              <a:t>Educational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introduction to some of the engines supported by Stat-JR: e.g. R </a:t>
            </a:r>
            <a:r>
              <a:rPr lang="en-GB" smtClean="0"/>
              <a:t>(via script-generation</a:t>
            </a:r>
            <a:r>
              <a:rPr lang="en-GB" dirty="0" smtClean="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9127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Both </a:t>
            </a:r>
            <a:r>
              <a:rPr lang="en-GB" b="1" dirty="0" err="1" smtClean="0"/>
              <a:t>webtest</a:t>
            </a:r>
            <a:r>
              <a:rPr lang="en-GB" dirty="0" smtClean="0"/>
              <a:t> and </a:t>
            </a:r>
            <a:r>
              <a:rPr lang="en-GB" b="1" dirty="0" smtClean="0"/>
              <a:t>eBooks</a:t>
            </a:r>
            <a:r>
              <a:rPr lang="en-GB" dirty="0" smtClean="0"/>
              <a:t> can use templates to perform functions on datasets; however, some of the </a:t>
            </a:r>
            <a:r>
              <a:rPr lang="en-GB" b="1" dirty="0" smtClean="0"/>
              <a:t>benefits</a:t>
            </a:r>
            <a:r>
              <a:rPr lang="en-GB" dirty="0" smtClean="0"/>
              <a:t> of doing so in </a:t>
            </a:r>
            <a:r>
              <a:rPr lang="en-GB" b="1" dirty="0" smtClean="0"/>
              <a:t>eBooks</a:t>
            </a:r>
            <a:r>
              <a:rPr lang="en-GB" dirty="0" smtClean="0"/>
              <a:t> include:</a:t>
            </a:r>
          </a:p>
          <a:p>
            <a:pPr lvl="1"/>
            <a:r>
              <a:rPr lang="en-GB" b="1" dirty="0" smtClean="0"/>
              <a:t>Embedding inputs and outputs within textual information</a:t>
            </a:r>
          </a:p>
          <a:p>
            <a:pPr lvl="2"/>
            <a:r>
              <a:rPr lang="en-GB" dirty="0" smtClean="0"/>
              <a:t>Textual information can either be provided with the eBook as standard, or users can add their own;</a:t>
            </a:r>
          </a:p>
          <a:p>
            <a:pPr lvl="2"/>
            <a:r>
              <a:rPr lang="en-GB" dirty="0" smtClean="0"/>
              <a:t>Flexibility in how this is displayed: e.g. can either invariably be displayed in an eBook, or can appear alongside outputs (e.g. result summaries, etc) as they become available.</a:t>
            </a:r>
          </a:p>
          <a:p>
            <a:pPr lvl="1"/>
            <a:r>
              <a:rPr lang="en-GB" b="1" dirty="0" smtClean="0"/>
              <a:t>Log / recording tool of template executions</a:t>
            </a:r>
            <a:endParaRPr lang="en-GB" dirty="0" smtClean="0"/>
          </a:p>
          <a:p>
            <a:pPr lvl="2"/>
            <a:r>
              <a:rPr lang="en-GB" dirty="0" smtClean="0"/>
              <a:t>eBooks keep a record of each execution of a template (e.g. each instance of a model run), with all the information which accompanies it (e.g. which variables were included in model; result summaries; diagnostic plots; </a:t>
            </a:r>
            <a:r>
              <a:rPr lang="en-GB" dirty="0" err="1" smtClean="0"/>
              <a:t>etc</a:t>
            </a:r>
            <a:r>
              <a:rPr lang="en-GB" dirty="0" smtClean="0"/>
              <a:t>).</a:t>
            </a:r>
          </a:p>
          <a:p>
            <a:pPr lvl="1"/>
            <a:r>
              <a:rPr lang="en-GB" b="1" dirty="0"/>
              <a:t>T</a:t>
            </a:r>
            <a:r>
              <a:rPr lang="en-GB" b="1" dirty="0" smtClean="0"/>
              <a:t>ailoring &amp; specificity</a:t>
            </a:r>
            <a:r>
              <a:rPr lang="en-GB" dirty="0" smtClean="0"/>
              <a:t>: e.g. by pre-specifying inputs</a:t>
            </a:r>
          </a:p>
          <a:p>
            <a:pPr lvl="1"/>
            <a:r>
              <a:rPr lang="en-GB" b="1" dirty="0" smtClean="0"/>
              <a:t>Ease of authoring</a:t>
            </a:r>
          </a:p>
          <a:p>
            <a:pPr lvl="2"/>
            <a:r>
              <a:rPr lang="en-GB" dirty="0" smtClean="0"/>
              <a:t>Generally easier than authoring templates; so if wanted to employ two templates (e.g. run them in sequence, with the second employing output from first), would be easier (for many) to do so via eBooks than modifying a template directly (e.g. by combining actions of two in one). </a:t>
            </a:r>
          </a:p>
          <a:p>
            <a:pPr lvl="2"/>
            <a:r>
              <a:rPr lang="en-GB" dirty="0" smtClean="0"/>
              <a:t>Not a solution in all circumstances, though: there will still be situations where template authoring/modification is necessary to achieve certain objectives.</a:t>
            </a:r>
            <a:endParaRPr lang="en-GB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Quick overview: eBook </a:t>
            </a:r>
            <a:r>
              <a:rPr lang="en-GB" u="sng" dirty="0" smtClean="0"/>
              <a:t>structure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3 main parts…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.n3 file</a:t>
            </a:r>
          </a:p>
          <a:p>
            <a:pPr lvl="1"/>
            <a:r>
              <a:rPr lang="en-GB" dirty="0" smtClean="0"/>
              <a:t>Here you specify which </a:t>
            </a:r>
            <a:r>
              <a:rPr lang="en-GB" b="1" dirty="0" smtClean="0"/>
              <a:t>templates </a:t>
            </a:r>
            <a:r>
              <a:rPr lang="en-GB" dirty="0" smtClean="0"/>
              <a:t>and </a:t>
            </a:r>
            <a:r>
              <a:rPr lang="en-GB" b="1" dirty="0" smtClean="0"/>
              <a:t>datasets </a:t>
            </a:r>
            <a:r>
              <a:rPr lang="en-GB" dirty="0" smtClean="0"/>
              <a:t>are to be used in the eBook, and in which </a:t>
            </a:r>
            <a:r>
              <a:rPr lang="en-GB" b="1" dirty="0" smtClean="0"/>
              <a:t>activity region </a:t>
            </a:r>
            <a:r>
              <a:rPr lang="en-GB" dirty="0" smtClean="0"/>
              <a:t>they are to be used in.</a:t>
            </a:r>
          </a:p>
          <a:p>
            <a:pPr lvl="1"/>
            <a:r>
              <a:rPr lang="en-GB" dirty="0" smtClean="0"/>
              <a:t>You can also specify which </a:t>
            </a:r>
            <a:r>
              <a:rPr lang="en-GB" b="1" dirty="0" smtClean="0"/>
              <a:t>inputs</a:t>
            </a:r>
            <a:r>
              <a:rPr lang="en-GB" dirty="0"/>
              <a:t> </a:t>
            </a:r>
            <a:r>
              <a:rPr lang="en-GB" dirty="0" smtClean="0"/>
              <a:t>(as required by a template for it to run to completion), you’d like to </a:t>
            </a:r>
            <a:r>
              <a:rPr lang="en-GB" b="1" dirty="0" smtClean="0"/>
              <a:t>pre-specify</a:t>
            </a:r>
            <a:r>
              <a:rPr lang="en-GB" dirty="0" smtClean="0"/>
              <a:t>, and the value you’d like to give them.</a:t>
            </a:r>
          </a:p>
          <a:p>
            <a:pPr lvl="1"/>
            <a:r>
              <a:rPr lang="en-GB" dirty="0" smtClean="0"/>
              <a:t>Let’s have a look at a .n3 file…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3883928" y="871605"/>
            <a:ext cx="248253" cy="12285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22322" y="1238233"/>
            <a:ext cx="192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general info about the eBook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62799" y="711388"/>
            <a:ext cx="324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(This bit always stays the same!)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 rot="8054374">
            <a:off x="5013469" y="2518091"/>
            <a:ext cx="320500" cy="6146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64088" y="2420888"/>
            <a:ext cx="3779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 all the </a:t>
            </a:r>
            <a:r>
              <a:rPr lang="en-GB" b="1" dirty="0" smtClean="0"/>
              <a:t>activity regions</a:t>
            </a:r>
            <a:r>
              <a:rPr lang="en-GB" dirty="0" smtClean="0"/>
              <a:t> you want to include in eBook…</a:t>
            </a:r>
          </a:p>
          <a:p>
            <a:r>
              <a:rPr lang="en-GB" dirty="0" smtClean="0"/>
              <a:t>…discrete activity regions ensure only those resources needed in whichever part of an eBook is being  currently-viewed are uploaded – more </a:t>
            </a:r>
            <a:r>
              <a:rPr lang="en-GB" b="1" dirty="0" smtClean="0"/>
              <a:t>efficient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 rot="5400000">
            <a:off x="3587475" y="-96095"/>
            <a:ext cx="283310" cy="11949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386490" y="32586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Unique ID</a:t>
            </a:r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 rot="5400000">
            <a:off x="3410654" y="485564"/>
            <a:ext cx="283309" cy="8209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/>
          <p:cNvSpPr/>
          <p:nvPr/>
        </p:nvSpPr>
        <p:spPr>
          <a:xfrm>
            <a:off x="3141818" y="2496204"/>
            <a:ext cx="499067" cy="3885124"/>
          </a:xfrm>
          <a:prstGeom prst="rightBrace">
            <a:avLst>
              <a:gd name="adj1" fmla="val 8333"/>
              <a:gd name="adj2" fmla="val 5799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729130" y="4377878"/>
            <a:ext cx="464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Assign unique </a:t>
            </a:r>
            <a:r>
              <a:rPr lang="en-GB" b="1" dirty="0" smtClean="0"/>
              <a:t>binding</a:t>
            </a:r>
            <a:r>
              <a:rPr lang="en-GB" dirty="0" smtClean="0"/>
              <a:t> names (perhaps to e.g. the same template) to avoid naming confusion during eBook execution…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18893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8" grpId="0"/>
      <p:bldP spid="11" grpId="0" animBg="1"/>
      <p:bldP spid="10" grpId="0"/>
      <p:bldP spid="13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6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3124579" y="692696"/>
            <a:ext cx="410490" cy="54726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23928" y="278092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…a little further down we’re assigning specific </a:t>
            </a:r>
            <a:r>
              <a:rPr lang="en-GB" b="1" dirty="0" smtClean="0"/>
              <a:t>templates </a:t>
            </a:r>
            <a:r>
              <a:rPr lang="en-GB" dirty="0" smtClean="0"/>
              <a:t>&amp; </a:t>
            </a:r>
            <a:r>
              <a:rPr lang="en-GB" b="1" dirty="0" smtClean="0"/>
              <a:t>databases </a:t>
            </a:r>
            <a:r>
              <a:rPr lang="en-GB" dirty="0" smtClean="0"/>
              <a:t>to the </a:t>
            </a:r>
            <a:r>
              <a:rPr lang="en-GB" b="1" dirty="0" smtClean="0"/>
              <a:t>binding</a:t>
            </a:r>
            <a:r>
              <a:rPr lang="en-GB" dirty="0" smtClean="0"/>
              <a:t> names created above…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07119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3124579" y="692696"/>
            <a:ext cx="410490" cy="54726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067944" y="221101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…and finally indicating which </a:t>
            </a:r>
            <a:r>
              <a:rPr lang="en-GB" b="1" dirty="0" smtClean="0"/>
              <a:t>inputs </a:t>
            </a:r>
            <a:r>
              <a:rPr lang="en-GB" dirty="0" smtClean="0"/>
              <a:t>(as required by the templates) are to be </a:t>
            </a:r>
            <a:r>
              <a:rPr lang="en-GB" b="1" dirty="0" smtClean="0"/>
              <a:t>pre-specified</a:t>
            </a:r>
            <a:r>
              <a:rPr lang="en-GB" dirty="0" smtClean="0"/>
              <a:t>, and the value assigned to them…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80780" y="352042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…importantly: any input </a:t>
            </a:r>
            <a:r>
              <a:rPr lang="en-GB" i="1" dirty="0" smtClean="0"/>
              <a:t>not </a:t>
            </a:r>
            <a:r>
              <a:rPr lang="en-GB" dirty="0" smtClean="0"/>
              <a:t>mentioned here is </a:t>
            </a:r>
            <a:r>
              <a:rPr lang="en-GB" b="1" dirty="0" smtClean="0"/>
              <a:t>assigned a value by the user</a:t>
            </a:r>
            <a:r>
              <a:rPr lang="en-GB" dirty="0" smtClean="0"/>
              <a:t> (via a prompt) whilst he/she is reading the eBook.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3237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Quick overview: eBook </a:t>
            </a:r>
            <a:r>
              <a:rPr lang="en-GB" u="sng" dirty="0"/>
              <a:t>structure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3 main parts…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GB" dirty="0"/>
              <a:t>html file</a:t>
            </a:r>
          </a:p>
          <a:p>
            <a:pPr lvl="1"/>
            <a:r>
              <a:rPr lang="en-GB" dirty="0"/>
              <a:t>Specify </a:t>
            </a:r>
            <a:r>
              <a:rPr lang="en-GB" b="1" dirty="0"/>
              <a:t>where</a:t>
            </a:r>
            <a:r>
              <a:rPr lang="en-GB" dirty="0"/>
              <a:t> you want ‘static’ content (e.g. text or objects) and ‘dynamic’ content (e.g. user input prompts; output from template executions) to appear in the eBook;</a:t>
            </a:r>
          </a:p>
          <a:p>
            <a:pPr lvl="1"/>
            <a:r>
              <a:rPr lang="en-GB" dirty="0"/>
              <a:t>specify </a:t>
            </a:r>
            <a:r>
              <a:rPr lang="en-GB" b="1" dirty="0"/>
              <a:t>content </a:t>
            </a:r>
            <a:r>
              <a:rPr lang="en-GB" dirty="0"/>
              <a:t>of textual ‘static’ information (i.e. type the words you want to appear!); can specify whether </a:t>
            </a:r>
            <a:r>
              <a:rPr lang="en-GB" dirty="0" smtClean="0"/>
              <a:t>you want it to </a:t>
            </a:r>
            <a:r>
              <a:rPr lang="en-GB" dirty="0"/>
              <a:t>appear alongside (or be replaced by) ‘dynamic’ info, or whether </a:t>
            </a:r>
            <a:r>
              <a:rPr lang="en-GB" dirty="0" smtClean="0"/>
              <a:t>it is to </a:t>
            </a:r>
            <a:r>
              <a:rPr lang="en-GB" dirty="0"/>
              <a:t>be displayed all the </a:t>
            </a:r>
            <a:r>
              <a:rPr lang="en-GB" dirty="0" smtClean="0"/>
              <a:t>time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8516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3883928" y="871605"/>
            <a:ext cx="248253" cy="12285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86826" y="1124744"/>
            <a:ext cx="452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Opening tag indicating which </a:t>
            </a:r>
            <a:r>
              <a:rPr lang="en-GB" b="1" dirty="0" smtClean="0"/>
              <a:t>activity region </a:t>
            </a:r>
            <a:r>
              <a:rPr lang="en-GB" dirty="0" smtClean="0"/>
              <a:t>we’re in (and also which page, if want &gt;1)…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 rot="7156323">
            <a:off x="2585755" y="986835"/>
            <a:ext cx="196980" cy="2566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5400000">
            <a:off x="2906525" y="2468942"/>
            <a:ext cx="238741" cy="15163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48108" y="2805696"/>
            <a:ext cx="511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</a:t>
            </a:r>
            <a:r>
              <a:rPr lang="en-GB" b="1" dirty="0" smtClean="0"/>
              <a:t>heading levels </a:t>
            </a:r>
            <a:r>
              <a:rPr lang="en-GB" dirty="0" smtClean="0"/>
              <a:t>dictate what appears in </a:t>
            </a:r>
            <a:r>
              <a:rPr lang="en-GB" b="1" dirty="0" smtClean="0"/>
              <a:t>navigation tree</a:t>
            </a:r>
            <a:r>
              <a:rPr lang="en-GB" dirty="0" smtClean="0"/>
              <a:t> , and how it’s organised (see next slide)…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 rot="3812949">
            <a:off x="5010613" y="4243373"/>
            <a:ext cx="245507" cy="16144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4375801">
            <a:off x="4213964" y="3589832"/>
            <a:ext cx="220071" cy="24925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80616" y="3629786"/>
            <a:ext cx="319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…note, can use the </a:t>
            </a:r>
            <a:r>
              <a:rPr lang="en-GB" b="1" dirty="0" smtClean="0"/>
              <a:t>usual html mark-up language</a:t>
            </a:r>
            <a:r>
              <a:rPr lang="en-GB" dirty="0" smtClean="0"/>
              <a:t>, although the eBook infrastructure also does a lot of the formatting for you…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77166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4" grpId="0"/>
      <p:bldP spid="10" grpId="0" animBg="1"/>
      <p:bldP spid="11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1382</Words>
  <Application>Microsoft Office PowerPoint</Application>
  <PresentationFormat>On-screen Show (4:3)</PresentationFormat>
  <Paragraphs>82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Stat-JR: eBooks Richard Parker</vt:lpstr>
      <vt:lpstr>Quick overview</vt:lpstr>
      <vt:lpstr>Slide 3</vt:lpstr>
      <vt:lpstr>Quick overview: eBook structure 3 main parts…</vt:lpstr>
      <vt:lpstr>Slide 5</vt:lpstr>
      <vt:lpstr>Slide 6</vt:lpstr>
      <vt:lpstr>Slide 7</vt:lpstr>
      <vt:lpstr>Quick overview: eBook structure 3 main parts…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Quick overview: eBook structure 3 main parts…</vt:lpstr>
      <vt:lpstr>Slide 18</vt:lpstr>
      <vt:lpstr>Ongoing work…</vt:lpstr>
      <vt:lpstr>eBooks: What might they be used for? (non-exhaustive list!) Data analysis &amp; reporting tools</vt:lpstr>
      <vt:lpstr>eBooks: What might they be used for? Data analysis &amp; reporting tools</vt:lpstr>
      <vt:lpstr>eBooks: What might they be used for? Educational tools</vt:lpstr>
      <vt:lpstr>eBooks: What might they be used for? Educational tools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Stat-JR: eBooks</dc:title>
  <dc:creator>Richard Parker</dc:creator>
  <cp:lastModifiedBy>cmhkb</cp:lastModifiedBy>
  <cp:revision>60</cp:revision>
  <dcterms:created xsi:type="dcterms:W3CDTF">2011-11-16T15:32:25Z</dcterms:created>
  <dcterms:modified xsi:type="dcterms:W3CDTF">2011-11-21T14:44:56Z</dcterms:modified>
</cp:coreProperties>
</file>