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6"/>
  </p:notesMasterIdLst>
  <p:handoutMasterIdLst>
    <p:handoutMasterId r:id="rId87"/>
  </p:handoutMasterIdLst>
  <p:sldIdLst>
    <p:sldId id="256" r:id="rId2"/>
    <p:sldId id="287" r:id="rId3"/>
    <p:sldId id="288" r:id="rId4"/>
    <p:sldId id="291" r:id="rId5"/>
    <p:sldId id="292" r:id="rId6"/>
    <p:sldId id="337" r:id="rId7"/>
    <p:sldId id="289" r:id="rId8"/>
    <p:sldId id="261" r:id="rId9"/>
    <p:sldId id="259" r:id="rId10"/>
    <p:sldId id="260" r:id="rId11"/>
    <p:sldId id="257" r:id="rId12"/>
    <p:sldId id="282" r:id="rId13"/>
    <p:sldId id="262" r:id="rId14"/>
    <p:sldId id="318" r:id="rId15"/>
    <p:sldId id="338" r:id="rId16"/>
    <p:sldId id="263" r:id="rId17"/>
    <p:sldId id="284" r:id="rId18"/>
    <p:sldId id="286" r:id="rId19"/>
    <p:sldId id="268" r:id="rId20"/>
    <p:sldId id="319" r:id="rId21"/>
    <p:sldId id="266" r:id="rId22"/>
    <p:sldId id="317" r:id="rId23"/>
    <p:sldId id="267" r:id="rId24"/>
    <p:sldId id="320" r:id="rId25"/>
    <p:sldId id="321" r:id="rId26"/>
    <p:sldId id="304" r:id="rId27"/>
    <p:sldId id="325" r:id="rId28"/>
    <p:sldId id="328" r:id="rId29"/>
    <p:sldId id="315" r:id="rId30"/>
    <p:sldId id="329" r:id="rId31"/>
    <p:sldId id="326" r:id="rId32"/>
    <p:sldId id="327" r:id="rId33"/>
    <p:sldId id="270" r:id="rId34"/>
    <p:sldId id="290" r:id="rId35"/>
    <p:sldId id="276" r:id="rId36"/>
    <p:sldId id="330" r:id="rId37"/>
    <p:sldId id="275" r:id="rId38"/>
    <p:sldId id="333" r:id="rId39"/>
    <p:sldId id="332" r:id="rId40"/>
    <p:sldId id="277" r:id="rId41"/>
    <p:sldId id="303" r:id="rId42"/>
    <p:sldId id="296" r:id="rId43"/>
    <p:sldId id="278" r:id="rId44"/>
    <p:sldId id="279" r:id="rId45"/>
    <p:sldId id="297" r:id="rId46"/>
    <p:sldId id="298" r:id="rId47"/>
    <p:sldId id="299" r:id="rId48"/>
    <p:sldId id="300" r:id="rId49"/>
    <p:sldId id="301" r:id="rId50"/>
    <p:sldId id="302" r:id="rId51"/>
    <p:sldId id="264" r:id="rId52"/>
    <p:sldId id="265" r:id="rId53"/>
    <p:sldId id="258" r:id="rId54"/>
    <p:sldId id="339" r:id="rId55"/>
    <p:sldId id="306" r:id="rId56"/>
    <p:sldId id="316" r:id="rId57"/>
    <p:sldId id="340" r:id="rId58"/>
    <p:sldId id="341" r:id="rId59"/>
    <p:sldId id="346" r:id="rId60"/>
    <p:sldId id="307" r:id="rId61"/>
    <p:sldId id="269" r:id="rId62"/>
    <p:sldId id="308" r:id="rId63"/>
    <p:sldId id="335" r:id="rId64"/>
    <p:sldId id="309" r:id="rId65"/>
    <p:sldId id="310" r:id="rId66"/>
    <p:sldId id="344" r:id="rId67"/>
    <p:sldId id="345" r:id="rId68"/>
    <p:sldId id="336" r:id="rId69"/>
    <p:sldId id="311" r:id="rId70"/>
    <p:sldId id="343" r:id="rId71"/>
    <p:sldId id="305" r:id="rId72"/>
    <p:sldId id="295" r:id="rId73"/>
    <p:sldId id="293" r:id="rId74"/>
    <p:sldId id="294" r:id="rId75"/>
    <p:sldId id="271" r:id="rId76"/>
    <p:sldId id="273" r:id="rId77"/>
    <p:sldId id="272" r:id="rId78"/>
    <p:sldId id="342" r:id="rId79"/>
    <p:sldId id="312" r:id="rId80"/>
    <p:sldId id="280" r:id="rId81"/>
    <p:sldId id="323" r:id="rId82"/>
    <p:sldId id="322" r:id="rId83"/>
    <p:sldId id="324" r:id="rId84"/>
    <p:sldId id="281"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9" autoAdjust="0"/>
    <p:restoredTop sz="89504" autoAdjust="0"/>
  </p:normalViewPr>
  <p:slideViewPr>
    <p:cSldViewPr snapToGrid="0" snapToObjects="1">
      <p:cViewPr varScale="1">
        <p:scale>
          <a:sx n="104" d="100"/>
          <a:sy n="104" d="100"/>
        </p:scale>
        <p:origin x="-1816" y="-104"/>
      </p:cViewPr>
      <p:guideLst>
        <p:guide orient="horz" pos="2160"/>
        <p:guide pos="2880"/>
      </p:guideLst>
    </p:cSldViewPr>
  </p:slideViewPr>
  <p:outlineViewPr>
    <p:cViewPr>
      <p:scale>
        <a:sx n="33" d="100"/>
        <a:sy n="33" d="100"/>
      </p:scale>
      <p:origin x="0" y="7032"/>
    </p:cViewPr>
  </p:outlineViewPr>
  <p:notesTextViewPr>
    <p:cViewPr>
      <p:scale>
        <a:sx n="100" d="100"/>
        <a:sy n="100" d="100"/>
      </p:scale>
      <p:origin x="0" y="0"/>
    </p:cViewPr>
  </p:notesTextViewPr>
  <p:sorterViewPr>
    <p:cViewPr>
      <p:scale>
        <a:sx n="66" d="100"/>
        <a:sy n="66" d="100"/>
      </p:scale>
      <p:origin x="0" y="3856"/>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476BC9-D28E-6045-A161-D02A609DE5BD}" type="datetimeFigureOut">
              <a:rPr lang="en-US" smtClean="0"/>
              <a:pPr/>
              <a:t>18/07/2013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D59C1-0E88-5A42-B0E7-5D9CDAAB9EB3}" type="slidenum">
              <a:rPr lang="en-US" smtClean="0"/>
              <a:pPr/>
              <a:t>‹#›</a:t>
            </a:fld>
            <a:endParaRPr lang="en-US"/>
          </a:p>
        </p:txBody>
      </p:sp>
    </p:spTree>
    <p:extLst>
      <p:ext uri="{BB962C8B-B14F-4D97-AF65-F5344CB8AC3E}">
        <p14:creationId xmlns:p14="http://schemas.microsoft.com/office/powerpoint/2010/main" val="2656376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58668-EE83-BA49-A233-A10C97E4754B}" type="datetimeFigureOut">
              <a:rPr lang="en-US" smtClean="0"/>
              <a:pPr/>
              <a:t>18/07/2013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45C22-4717-B74F-95ED-72E46ABA3F8A}" type="slidenum">
              <a:rPr lang="en-US" smtClean="0"/>
              <a:pPr/>
              <a:t>‹#›</a:t>
            </a:fld>
            <a:endParaRPr lang="en-US"/>
          </a:p>
        </p:txBody>
      </p:sp>
    </p:spTree>
    <p:extLst>
      <p:ext uri="{BB962C8B-B14F-4D97-AF65-F5344CB8AC3E}">
        <p14:creationId xmlns:p14="http://schemas.microsoft.com/office/powerpoint/2010/main" val="305026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source: http://</a:t>
            </a:r>
            <a:r>
              <a:rPr lang="en-US" dirty="0" err="1" smtClean="0"/>
              <a:t>www.easterbrook.ca</a:t>
            </a:r>
            <a:r>
              <a:rPr lang="en-US" dirty="0" smtClean="0"/>
              <a:t>/</a:t>
            </a:r>
            <a:r>
              <a:rPr lang="en-US" dirty="0" err="1" smtClean="0"/>
              <a:t>steve</a:t>
            </a:r>
            <a:r>
              <a:rPr lang="en-US" dirty="0" smtClean="0"/>
              <a:t>/2010/07/tracking-down-the-uncertainties-in-weather-and-climate-prediction/</a:t>
            </a:r>
            <a:endParaRPr lang="en-US" dirty="0"/>
          </a:p>
        </p:txBody>
      </p:sp>
      <p:sp>
        <p:nvSpPr>
          <p:cNvPr id="4" name="Slide Number Placeholder 3"/>
          <p:cNvSpPr>
            <a:spLocks noGrp="1"/>
          </p:cNvSpPr>
          <p:nvPr>
            <p:ph type="sldNum" sz="quarter" idx="10"/>
          </p:nvPr>
        </p:nvSpPr>
        <p:spPr/>
        <p:txBody>
          <a:bodyPr/>
          <a:lstStyle/>
          <a:p>
            <a:fld id="{53445C22-4717-B74F-95ED-72E46ABA3F8A}" type="slidenum">
              <a:rPr lang="en-US" smtClean="0"/>
              <a:pPr/>
              <a:t>14</a:t>
            </a:fld>
            <a:endParaRPr lang="en-US"/>
          </a:p>
        </p:txBody>
      </p:sp>
    </p:spTree>
    <p:extLst>
      <p:ext uri="{BB962C8B-B14F-4D97-AF65-F5344CB8AC3E}">
        <p14:creationId xmlns:p14="http://schemas.microsoft.com/office/powerpoint/2010/main" val="108925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Andres, T. H.: Sampling method and sensitivity analysis for large parameter sets, J. Statist. </a:t>
            </a:r>
            <a:r>
              <a:rPr lang="en-US" sz="1200" b="0" i="0" u="none" strike="noStrike" kern="1200" baseline="0" dirty="0" err="1" smtClean="0">
                <a:solidFill>
                  <a:schemeClr val="tx1"/>
                </a:solidFill>
                <a:latin typeface="+mn-lt"/>
                <a:ea typeface="+mn-ea"/>
                <a:cs typeface="+mn-cs"/>
              </a:rPr>
              <a:t>Comput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Simul</a:t>
            </a:r>
            <a:r>
              <a:rPr lang="en-US" sz="1200" b="0" i="0" u="none" strike="noStrike" kern="1200" baseline="0" dirty="0" smtClean="0">
                <a:solidFill>
                  <a:schemeClr val="tx1"/>
                </a:solidFill>
                <a:latin typeface="+mn-lt"/>
                <a:ea typeface="+mn-ea"/>
                <a:cs typeface="+mn-cs"/>
              </a:rPr>
              <a:t>., 57, 77–110, 1997.</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Figure from Tang et al. (2007): </a:t>
            </a:r>
            <a:r>
              <a:rPr lang="en-US" sz="1200" b="0" i="0" u="none" strike="noStrike" kern="1200" baseline="0" dirty="0" smtClean="0">
                <a:solidFill>
                  <a:schemeClr val="tx1"/>
                </a:solidFill>
                <a:latin typeface="+mn-lt"/>
                <a:ea typeface="+mn-ea"/>
                <a:cs typeface="+mn-cs"/>
              </a:rPr>
              <a:t> Figure 10 illustrates that by plotting Set 2 versus Set 1 as</a:t>
            </a:r>
          </a:p>
          <a:p>
            <a:r>
              <a:rPr lang="en-US" sz="1200" b="0" i="0" u="none" strike="noStrike" kern="1200" baseline="0" dirty="0" smtClean="0">
                <a:solidFill>
                  <a:schemeClr val="tx1"/>
                </a:solidFill>
                <a:latin typeface="+mn-lt"/>
                <a:ea typeface="+mn-ea"/>
                <a:cs typeface="+mn-cs"/>
              </a:rPr>
              <a:t>well as Set 3 versus Set 1 we can test the effectiveness of</a:t>
            </a:r>
          </a:p>
          <a:p>
            <a:r>
              <a:rPr lang="en-US" sz="1200" b="0" i="0" u="none" strike="noStrike" kern="1200" baseline="0" dirty="0" smtClean="0">
                <a:solidFill>
                  <a:schemeClr val="tx1"/>
                </a:solidFill>
                <a:latin typeface="+mn-lt"/>
                <a:ea typeface="+mn-ea"/>
                <a:cs typeface="+mn-cs"/>
              </a:rPr>
              <a:t>the sensitivity analysis methods. As shown for the </a:t>
            </a:r>
            <a:r>
              <a:rPr lang="en-US" sz="1200" b="0" i="0" u="none" strike="noStrike" kern="1200" baseline="0" dirty="0" err="1" smtClean="0">
                <a:solidFill>
                  <a:schemeClr val="tx1"/>
                </a:solidFill>
                <a:latin typeface="+mn-lt"/>
                <a:ea typeface="+mn-ea"/>
                <a:cs typeface="+mn-cs"/>
              </a:rPr>
              <a:t>Sobol’s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method and ANOVA results in Fig. 10a varying parameters</a:t>
            </a:r>
          </a:p>
          <a:p>
            <a:r>
              <a:rPr lang="en-US" sz="1200" b="0" i="0" u="none" strike="noStrike" kern="1200" baseline="0" dirty="0" smtClean="0">
                <a:solidFill>
                  <a:schemeClr val="tx1"/>
                </a:solidFill>
                <a:latin typeface="+mn-lt"/>
                <a:ea typeface="+mn-ea"/>
                <a:cs typeface="+mn-cs"/>
              </a:rPr>
              <a:t>that are correctly classified as “insensitive” in Set 2 should</a:t>
            </a:r>
          </a:p>
          <a:p>
            <a:r>
              <a:rPr lang="en-US" sz="1200" b="0" i="0" u="none" strike="noStrike" kern="1200" baseline="0" dirty="0" smtClean="0">
                <a:solidFill>
                  <a:schemeClr val="tx1"/>
                </a:solidFill>
                <a:latin typeface="+mn-lt"/>
                <a:ea typeface="+mn-ea"/>
                <a:cs typeface="+mn-cs"/>
              </a:rPr>
              <a:t>theoretically yield a zero correlation with the full random</a:t>
            </a:r>
          </a:p>
          <a:p>
            <a:r>
              <a:rPr lang="en-US" sz="1200" b="0" i="0" u="none" strike="noStrike" kern="1200" baseline="0" dirty="0" smtClean="0">
                <a:solidFill>
                  <a:schemeClr val="tx1"/>
                </a:solidFill>
                <a:latin typeface="+mn-lt"/>
                <a:ea typeface="+mn-ea"/>
                <a:cs typeface="+mn-cs"/>
              </a:rPr>
              <a:t>sample of Set 1 (i.e., plot as a horizontal line). If some</a:t>
            </a:r>
          </a:p>
          <a:p>
            <a:r>
              <a:rPr lang="en-US" sz="1200" b="0" i="0" u="none" strike="noStrike" kern="1200" baseline="0" dirty="0" smtClean="0">
                <a:solidFill>
                  <a:schemeClr val="tx1"/>
                </a:solidFill>
                <a:latin typeface="+mn-lt"/>
                <a:ea typeface="+mn-ea"/>
                <a:cs typeface="+mn-cs"/>
              </a:rPr>
              <a:t>parameters are incorrectly classified as insensitive then the</a:t>
            </a:r>
          </a:p>
          <a:p>
            <a:r>
              <a:rPr lang="en-US" sz="1200" b="0" i="0" u="none" strike="noStrike" kern="1200" baseline="0" dirty="0" smtClean="0">
                <a:solidFill>
                  <a:schemeClr val="tx1"/>
                </a:solidFill>
                <a:latin typeface="+mn-lt"/>
                <a:ea typeface="+mn-ea"/>
                <a:cs typeface="+mn-cs"/>
              </a:rPr>
              <a:t>scatter plots show deviations from a horizontal line and increased</a:t>
            </a:r>
          </a:p>
          <a:p>
            <a:r>
              <a:rPr lang="en-US" sz="1200" b="0" i="0" u="none" strike="noStrike" kern="1200" baseline="0" dirty="0" smtClean="0">
                <a:solidFill>
                  <a:schemeClr val="tx1"/>
                </a:solidFill>
                <a:latin typeface="+mn-lt"/>
                <a:ea typeface="+mn-ea"/>
                <a:cs typeface="+mn-cs"/>
              </a:rPr>
              <a:t>correlation coefficients as is the case for the PEST</a:t>
            </a:r>
          </a:p>
          <a:p>
            <a:r>
              <a:rPr lang="en-US" sz="1200" b="0" i="0" u="none" strike="noStrike" kern="1200" baseline="0" dirty="0" smtClean="0">
                <a:solidFill>
                  <a:schemeClr val="tx1"/>
                </a:solidFill>
                <a:latin typeface="+mn-lt"/>
                <a:ea typeface="+mn-ea"/>
                <a:cs typeface="+mn-cs"/>
              </a:rPr>
              <a:t>and RSA results in Fig. 10a. Conversely, if the correct subset</a:t>
            </a:r>
          </a:p>
          <a:p>
            <a:r>
              <a:rPr lang="en-US" sz="1200" b="0" i="0" u="none" strike="noStrike" kern="1200" baseline="0" dirty="0" smtClean="0">
                <a:solidFill>
                  <a:schemeClr val="tx1"/>
                </a:solidFill>
                <a:latin typeface="+mn-lt"/>
                <a:ea typeface="+mn-ea"/>
                <a:cs typeface="+mn-cs"/>
              </a:rPr>
              <a:t>of sensitive parameters is sampled randomly (i.e., Set 3)</a:t>
            </a:r>
          </a:p>
          <a:p>
            <a:r>
              <a:rPr lang="en-US" sz="1200" b="0" i="0" u="none" strike="noStrike" kern="1200" baseline="0" dirty="0" smtClean="0">
                <a:solidFill>
                  <a:schemeClr val="tx1"/>
                </a:solidFill>
                <a:latin typeface="+mn-lt"/>
                <a:ea typeface="+mn-ea"/>
                <a:cs typeface="+mn-cs"/>
              </a:rPr>
              <a:t>than they should be sufficient to capture model output from</a:t>
            </a:r>
          </a:p>
          <a:p>
            <a:r>
              <a:rPr lang="en-US" sz="1200" b="0" i="0" u="none" strike="noStrike" kern="1200" baseline="0" dirty="0" smtClean="0">
                <a:solidFill>
                  <a:schemeClr val="tx1"/>
                </a:solidFill>
                <a:latin typeface="+mn-lt"/>
                <a:ea typeface="+mn-ea"/>
                <a:cs typeface="+mn-cs"/>
              </a:rPr>
              <a:t>the random samples of the full parameter set in Set 1 yielding</a:t>
            </a:r>
          </a:p>
          <a:p>
            <a:r>
              <a:rPr lang="en-US" sz="1200" b="0" i="0" u="none" strike="noStrike" kern="1200" baseline="0" dirty="0" smtClean="0">
                <a:solidFill>
                  <a:schemeClr val="tx1"/>
                </a:solidFill>
                <a:latin typeface="+mn-lt"/>
                <a:ea typeface="+mn-ea"/>
                <a:cs typeface="+mn-cs"/>
              </a:rPr>
              <a:t>a linear trend with an ideal correlation coefficient of 1.</a:t>
            </a:r>
          </a:p>
          <a:p>
            <a:r>
              <a:rPr lang="en-US" sz="1200" b="0" i="0" u="none" strike="noStrike" kern="1200" baseline="0" dirty="0" smtClean="0">
                <a:solidFill>
                  <a:schemeClr val="tx1"/>
                </a:solidFill>
                <a:latin typeface="+mn-lt"/>
                <a:ea typeface="+mn-ea"/>
                <a:cs typeface="+mn-cs"/>
              </a:rPr>
              <a:t>Figure 10b shows that the </a:t>
            </a:r>
            <a:r>
              <a:rPr lang="en-US" sz="1200" b="0" i="0" u="none" strike="noStrike" kern="1200" baseline="0" dirty="0" err="1" smtClean="0">
                <a:solidFill>
                  <a:schemeClr val="tx1"/>
                </a:solidFill>
                <a:latin typeface="+mn-lt"/>
                <a:ea typeface="+mn-ea"/>
                <a:cs typeface="+mn-cs"/>
              </a:rPr>
              <a:t>Sobol’s</a:t>
            </a:r>
            <a:r>
              <a:rPr lang="en-US" sz="1200" b="0" i="0" u="none" strike="noStrike" kern="1200" baseline="0" dirty="0" smtClean="0">
                <a:solidFill>
                  <a:schemeClr val="tx1"/>
                </a:solidFill>
                <a:latin typeface="+mn-lt"/>
                <a:ea typeface="+mn-ea"/>
                <a:cs typeface="+mn-cs"/>
              </a:rPr>
              <a:t> method yields the highest</a:t>
            </a:r>
          </a:p>
          <a:p>
            <a:r>
              <a:rPr lang="en-US" sz="1200" b="0" i="0" u="none" strike="noStrike" kern="1200" baseline="0" dirty="0" smtClean="0">
                <a:solidFill>
                  <a:schemeClr val="tx1"/>
                </a:solidFill>
                <a:latin typeface="+mn-lt"/>
                <a:ea typeface="+mn-ea"/>
                <a:cs typeface="+mn-cs"/>
              </a:rPr>
              <a:t>correlation between Set 3 and Set 1 followed closely by</a:t>
            </a:r>
          </a:p>
          <a:p>
            <a:r>
              <a:rPr lang="en-US" sz="1200" b="0" i="0" u="none" strike="noStrike" kern="1200" baseline="0" dirty="0" smtClean="0">
                <a:solidFill>
                  <a:schemeClr val="tx1"/>
                </a:solidFill>
                <a:latin typeface="+mn-lt"/>
                <a:ea typeface="+mn-ea"/>
                <a:cs typeface="+mn-cs"/>
              </a:rPr>
              <a:t>ANOVA. PEST yields the worst correlations for the hourly</a:t>
            </a:r>
          </a:p>
          <a:p>
            <a:r>
              <a:rPr lang="en-US" sz="1200" b="0" i="0" u="none" strike="noStrike" kern="1200" baseline="0" dirty="0" smtClean="0">
                <a:solidFill>
                  <a:schemeClr val="tx1"/>
                </a:solidFill>
                <a:latin typeface="+mn-lt"/>
                <a:ea typeface="+mn-ea"/>
                <a:cs typeface="+mn-cs"/>
              </a:rPr>
              <a:t>SPKP1 watershed’s results shown in Fig. 10. More generally,</a:t>
            </a:r>
          </a:p>
          <a:p>
            <a:r>
              <a:rPr lang="en-US" sz="1200" b="0" i="0" u="none" strike="noStrike" kern="1200" baseline="0" dirty="0" smtClean="0">
                <a:solidFill>
                  <a:schemeClr val="tx1"/>
                </a:solidFill>
                <a:latin typeface="+mn-lt"/>
                <a:ea typeface="+mn-ea"/>
                <a:cs typeface="+mn-cs"/>
              </a:rPr>
              <a:t>the plots in Fig. 10 show that this analysis can be quantified</a:t>
            </a:r>
          </a:p>
          <a:p>
            <a:r>
              <a:rPr lang="en-US" sz="1200" b="0" i="0" u="none" strike="noStrike" kern="1200" baseline="0" dirty="0" smtClean="0">
                <a:solidFill>
                  <a:schemeClr val="tx1"/>
                </a:solidFill>
                <a:latin typeface="+mn-lt"/>
                <a:ea typeface="+mn-ea"/>
                <a:cs typeface="+mn-cs"/>
              </a:rPr>
              <a:t>using correlation coefficients.</a:t>
            </a:r>
            <a:endParaRPr lang="en-US" dirty="0"/>
          </a:p>
        </p:txBody>
      </p:sp>
      <p:sp>
        <p:nvSpPr>
          <p:cNvPr id="4" name="Slide Number Placeholder 3"/>
          <p:cNvSpPr>
            <a:spLocks noGrp="1"/>
          </p:cNvSpPr>
          <p:nvPr>
            <p:ph type="sldNum" sz="quarter" idx="10"/>
          </p:nvPr>
        </p:nvSpPr>
        <p:spPr/>
        <p:txBody>
          <a:bodyPr/>
          <a:lstStyle/>
          <a:p>
            <a:fld id="{53445C22-4717-B74F-95ED-72E46ABA3F8A}" type="slidenum">
              <a:rPr lang="en-US" smtClean="0"/>
              <a:pPr/>
              <a:t>77</a:t>
            </a:fld>
            <a:endParaRPr lang="en-US"/>
          </a:p>
        </p:txBody>
      </p:sp>
    </p:spTree>
    <p:extLst>
      <p:ext uri="{BB962C8B-B14F-4D97-AF65-F5344CB8AC3E}">
        <p14:creationId xmlns:p14="http://schemas.microsoft.com/office/powerpoint/2010/main" val="1655266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Source:</a:t>
            </a:r>
            <a:r>
              <a:rPr lang="en-US" baseline="0" dirty="0" smtClean="0"/>
              <a:t> http://</a:t>
            </a:r>
            <a:r>
              <a:rPr lang="en-US" baseline="0" dirty="0" err="1" smtClean="0"/>
              <a:t>www.sciencedirect.com</a:t>
            </a:r>
            <a:r>
              <a:rPr lang="en-US" baseline="0" dirty="0" smtClean="0"/>
              <a:t>/science/article/</a:t>
            </a:r>
            <a:r>
              <a:rPr lang="en-US" baseline="0" dirty="0" err="1" smtClean="0"/>
              <a:t>pii</a:t>
            </a:r>
            <a:r>
              <a:rPr lang="en-US" baseline="0" dirty="0" smtClean="0"/>
              <a:t>/S0951832010001493</a:t>
            </a:r>
            <a:endParaRPr lang="en-US" dirty="0"/>
          </a:p>
        </p:txBody>
      </p:sp>
      <p:sp>
        <p:nvSpPr>
          <p:cNvPr id="4" name="Slide Number Placeholder 3"/>
          <p:cNvSpPr>
            <a:spLocks noGrp="1"/>
          </p:cNvSpPr>
          <p:nvPr>
            <p:ph type="sldNum" sz="quarter" idx="10"/>
          </p:nvPr>
        </p:nvSpPr>
        <p:spPr/>
        <p:txBody>
          <a:bodyPr/>
          <a:lstStyle/>
          <a:p>
            <a:fld id="{53445C22-4717-B74F-95ED-72E46ABA3F8A}" type="slidenum">
              <a:rPr lang="en-US" smtClean="0"/>
              <a:pPr/>
              <a:t>78</a:t>
            </a:fld>
            <a:endParaRPr lang="en-US"/>
          </a:p>
        </p:txBody>
      </p:sp>
    </p:spTree>
    <p:extLst>
      <p:ext uri="{BB962C8B-B14F-4D97-AF65-F5344CB8AC3E}">
        <p14:creationId xmlns:p14="http://schemas.microsoft.com/office/powerpoint/2010/main" val="1279002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Source: http://</a:t>
            </a:r>
            <a:r>
              <a:rPr lang="en-US" dirty="0" err="1" smtClean="0"/>
              <a:t>serc.carleton.edu</a:t>
            </a:r>
            <a:r>
              <a:rPr lang="en-US" dirty="0" smtClean="0"/>
              <a:t>/images/</a:t>
            </a:r>
            <a:r>
              <a:rPr lang="en-US" dirty="0" err="1" smtClean="0"/>
              <a:t>eet</a:t>
            </a:r>
            <a:r>
              <a:rPr lang="en-US" dirty="0" smtClean="0"/>
              <a:t>/</a:t>
            </a:r>
            <a:r>
              <a:rPr lang="en-US" dirty="0" err="1" smtClean="0"/>
              <a:t>envisioningclimatechange</a:t>
            </a:r>
            <a:r>
              <a:rPr lang="en-US" dirty="0" smtClean="0"/>
              <a:t>/</a:t>
            </a:r>
            <a:r>
              <a:rPr lang="en-US" dirty="0" err="1" smtClean="0"/>
              <a:t>gcm_grid_graphic.jpg</a:t>
            </a:r>
            <a:endParaRPr lang="en-US" dirty="0"/>
          </a:p>
        </p:txBody>
      </p:sp>
      <p:sp>
        <p:nvSpPr>
          <p:cNvPr id="4" name="Slide Number Placeholder 3"/>
          <p:cNvSpPr>
            <a:spLocks noGrp="1"/>
          </p:cNvSpPr>
          <p:nvPr>
            <p:ph type="sldNum" sz="quarter" idx="10"/>
          </p:nvPr>
        </p:nvSpPr>
        <p:spPr/>
        <p:txBody>
          <a:bodyPr/>
          <a:lstStyle/>
          <a:p>
            <a:fld id="{53445C22-4717-B74F-95ED-72E46ABA3F8A}" type="slidenum">
              <a:rPr lang="en-US" smtClean="0"/>
              <a:pPr/>
              <a:t>82</a:t>
            </a:fld>
            <a:endParaRPr lang="en-US"/>
          </a:p>
        </p:txBody>
      </p:sp>
    </p:spTree>
    <p:extLst>
      <p:ext uri="{BB962C8B-B14F-4D97-AF65-F5344CB8AC3E}">
        <p14:creationId xmlns:p14="http://schemas.microsoft.com/office/powerpoint/2010/main" val="275754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3445C22-4717-B74F-95ED-72E46ABA3F8A}" type="slidenum">
              <a:rPr lang="en-US" smtClean="0"/>
              <a:pPr/>
              <a:t>33</a:t>
            </a:fld>
            <a:endParaRPr lang="en-US"/>
          </a:p>
        </p:txBody>
      </p:sp>
    </p:spTree>
    <p:extLst>
      <p:ext uri="{BB962C8B-B14F-4D97-AF65-F5344CB8AC3E}">
        <p14:creationId xmlns:p14="http://schemas.microsoft.com/office/powerpoint/2010/main" val="130726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45C22-4717-B74F-95ED-72E46ABA3F8A}" type="slidenum">
              <a:rPr lang="en-US" smtClean="0"/>
              <a:pPr/>
              <a:t>38</a:t>
            </a:fld>
            <a:endParaRPr lang="en-US"/>
          </a:p>
        </p:txBody>
      </p:sp>
    </p:spTree>
    <p:extLst>
      <p:ext uri="{BB962C8B-B14F-4D97-AF65-F5344CB8AC3E}">
        <p14:creationId xmlns:p14="http://schemas.microsoft.com/office/powerpoint/2010/main" val="20770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45C22-4717-B74F-95ED-72E46ABA3F8A}" type="slidenum">
              <a:rPr lang="en-US" smtClean="0"/>
              <a:pPr/>
              <a:t>40</a:t>
            </a:fld>
            <a:endParaRPr lang="en-US"/>
          </a:p>
        </p:txBody>
      </p:sp>
    </p:spTree>
    <p:extLst>
      <p:ext uri="{BB962C8B-B14F-4D97-AF65-F5344CB8AC3E}">
        <p14:creationId xmlns:p14="http://schemas.microsoft.com/office/powerpoint/2010/main" val="20770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Picture source: http://</a:t>
            </a:r>
            <a:r>
              <a:rPr lang="en-US" sz="1200" dirty="0" err="1" smtClean="0"/>
              <a:t>www.springerlink.com</a:t>
            </a:r>
            <a:r>
              <a:rPr lang="en-US" sz="1200" dirty="0" smtClean="0"/>
              <a:t>/content/q172m320456w5484/</a:t>
            </a:r>
            <a:r>
              <a:rPr lang="en-US" sz="1200" dirty="0" err="1" smtClean="0"/>
              <a:t>fulltext.pdf</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3445C22-4717-B74F-95ED-72E46ABA3F8A}" type="slidenum">
              <a:rPr lang="en-US" smtClean="0"/>
              <a:pPr/>
              <a:t>55</a:t>
            </a:fld>
            <a:endParaRPr lang="en-US"/>
          </a:p>
        </p:txBody>
      </p:sp>
    </p:spTree>
    <p:extLst>
      <p:ext uri="{BB962C8B-B14F-4D97-AF65-F5344CB8AC3E}">
        <p14:creationId xmlns:p14="http://schemas.microsoft.com/office/powerpoint/2010/main" val="221101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Source:</a:t>
            </a:r>
            <a:r>
              <a:rPr lang="en-US" baseline="0" dirty="0" smtClean="0"/>
              <a:t> http://</a:t>
            </a:r>
            <a:r>
              <a:rPr lang="en-US" baseline="0" dirty="0" err="1" smtClean="0"/>
              <a:t>www.sciencedirect.com</a:t>
            </a:r>
            <a:r>
              <a:rPr lang="en-US" baseline="0" dirty="0" smtClean="0"/>
              <a:t>/science/article/</a:t>
            </a:r>
            <a:r>
              <a:rPr lang="en-US" baseline="0" dirty="0" err="1" smtClean="0"/>
              <a:t>pii</a:t>
            </a:r>
            <a:r>
              <a:rPr lang="en-US" baseline="0" dirty="0" smtClean="0"/>
              <a:t>/S136481521000321X</a:t>
            </a:r>
            <a:endParaRPr lang="en-US" dirty="0"/>
          </a:p>
        </p:txBody>
      </p:sp>
      <p:sp>
        <p:nvSpPr>
          <p:cNvPr id="4" name="Slide Number Placeholder 3"/>
          <p:cNvSpPr>
            <a:spLocks noGrp="1"/>
          </p:cNvSpPr>
          <p:nvPr>
            <p:ph type="sldNum" sz="quarter" idx="10"/>
          </p:nvPr>
        </p:nvSpPr>
        <p:spPr/>
        <p:txBody>
          <a:bodyPr/>
          <a:lstStyle/>
          <a:p>
            <a:fld id="{53445C22-4717-B74F-95ED-72E46ABA3F8A}" type="slidenum">
              <a:rPr lang="en-US" smtClean="0"/>
              <a:pPr/>
              <a:t>59</a:t>
            </a:fld>
            <a:endParaRPr lang="en-US"/>
          </a:p>
        </p:txBody>
      </p:sp>
    </p:spTree>
    <p:extLst>
      <p:ext uri="{BB962C8B-B14F-4D97-AF65-F5344CB8AC3E}">
        <p14:creationId xmlns:p14="http://schemas.microsoft.com/office/powerpoint/2010/main" val="355004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Source: Wikipedia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445C22-4717-B74F-95ED-72E46ABA3F8A}" type="slidenum">
              <a:rPr lang="en-US" smtClean="0"/>
              <a:pPr/>
              <a:t>70</a:t>
            </a:fld>
            <a:endParaRPr lang="en-US"/>
          </a:p>
        </p:txBody>
      </p:sp>
    </p:spTree>
    <p:extLst>
      <p:ext uri="{BB962C8B-B14F-4D97-AF65-F5344CB8AC3E}">
        <p14:creationId xmlns:p14="http://schemas.microsoft.com/office/powerpoint/2010/main" val="45451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Source: http://</a:t>
            </a:r>
            <a:r>
              <a:rPr lang="en-US" dirty="0" err="1" smtClean="0"/>
              <a:t>therawness.com</a:t>
            </a:r>
            <a:r>
              <a:rPr lang="en-US" dirty="0" smtClean="0"/>
              <a:t>/why-we-have-more-opportunity-than-our-parents-yet-are-less-happy/too-many-choices-question-marks/</a:t>
            </a:r>
            <a:endParaRPr lang="en-US" dirty="0"/>
          </a:p>
        </p:txBody>
      </p:sp>
      <p:sp>
        <p:nvSpPr>
          <p:cNvPr id="4" name="Slide Number Placeholder 3"/>
          <p:cNvSpPr>
            <a:spLocks noGrp="1"/>
          </p:cNvSpPr>
          <p:nvPr>
            <p:ph type="sldNum" sz="quarter" idx="10"/>
          </p:nvPr>
        </p:nvSpPr>
        <p:spPr/>
        <p:txBody>
          <a:bodyPr/>
          <a:lstStyle/>
          <a:p>
            <a:fld id="{53445C22-4717-B74F-95ED-72E46ABA3F8A}" type="slidenum">
              <a:rPr lang="en-US" smtClean="0"/>
              <a:pPr/>
              <a:t>71</a:t>
            </a:fld>
            <a:endParaRPr lang="en-US"/>
          </a:p>
        </p:txBody>
      </p:sp>
    </p:spTree>
    <p:extLst>
      <p:ext uri="{BB962C8B-B14F-4D97-AF65-F5344CB8AC3E}">
        <p14:creationId xmlns:p14="http://schemas.microsoft.com/office/powerpoint/2010/main" val="303047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GB" b="1" i="1" dirty="0" smtClean="0">
                <a:latin typeface="Calibri" charset="0"/>
                <a:ea typeface="ＭＳ Ｐゴシック" charset="0"/>
                <a:cs typeface="ＭＳ Ｐゴシック" charset="0"/>
              </a:rPr>
              <a:t>Factors prioritization (FP)</a:t>
            </a:r>
            <a:endParaRPr lang="en-US" b="1" dirty="0" smtClean="0">
              <a:latin typeface="Calibri" charset="0"/>
              <a:ea typeface="ＭＳ Ｐゴシック" charset="0"/>
              <a:cs typeface="ＭＳ Ｐゴシック" charset="0"/>
            </a:endParaRPr>
          </a:p>
          <a:p>
            <a:pPr>
              <a:buFont typeface="Arial" charset="0"/>
              <a:buNone/>
            </a:pPr>
            <a:r>
              <a:rPr lang="en-GB" dirty="0" smtClean="0">
                <a:latin typeface="Calibri" charset="0"/>
                <a:ea typeface="ＭＳ Ｐゴシック" charset="0"/>
                <a:cs typeface="ＭＳ Ｐゴシック" charset="0"/>
              </a:rPr>
              <a:t>Assume that, in principle, the uncertain input factors can be ‘discovered’, i.e. determined or measured, so as to find their true value. One legitimate question is then “which factor should one try to determine first in order to have the largest expected reduction in the variance of the model output”?  This defines the ‘factors prioritization’ setting. </a:t>
            </a:r>
            <a:r>
              <a:rPr lang="en-GB" dirty="0" err="1" smtClean="0">
                <a:latin typeface="Calibri" charset="0"/>
                <a:ea typeface="ＭＳ Ｐゴシック" charset="0"/>
                <a:cs typeface="ＭＳ Ｐゴシック" charset="0"/>
              </a:rPr>
              <a:t>Saltelli</a:t>
            </a:r>
            <a:r>
              <a:rPr lang="en-GB" dirty="0" smtClean="0">
                <a:latin typeface="Calibri" charset="0"/>
                <a:ea typeface="ＭＳ Ｐゴシック" charset="0"/>
                <a:cs typeface="ＭＳ Ｐゴシック" charset="0"/>
              </a:rPr>
              <a:t> and </a:t>
            </a:r>
            <a:r>
              <a:rPr lang="en-GB" dirty="0" err="1" smtClean="0">
                <a:latin typeface="Calibri" charset="0"/>
                <a:ea typeface="ＭＳ Ｐゴシック" charset="0"/>
                <a:cs typeface="ＭＳ Ｐゴシック" charset="0"/>
              </a:rPr>
              <a:t>Tarantola</a:t>
            </a:r>
            <a:r>
              <a:rPr lang="en-GB" dirty="0" smtClean="0">
                <a:latin typeface="Calibri" charset="0"/>
                <a:ea typeface="ＭＳ Ｐゴシック" charset="0"/>
                <a:cs typeface="ＭＳ Ｐゴシック" charset="0"/>
              </a:rPr>
              <a:t> (2002) have shown that the variance-based </a:t>
            </a:r>
            <a:r>
              <a:rPr lang="en-GB" i="1" dirty="0" smtClean="0">
                <a:latin typeface="Calibri" charset="0"/>
                <a:ea typeface="ＭＳ Ｐゴシック" charset="0"/>
                <a:cs typeface="ＭＳ Ｐゴシック" charset="0"/>
              </a:rPr>
              <a:t>main effect</a:t>
            </a:r>
            <a:r>
              <a:rPr lang="en-GB" dirty="0" smtClean="0">
                <a:latin typeface="Calibri" charset="0"/>
                <a:ea typeface="ＭＳ Ｐゴシック" charset="0"/>
                <a:cs typeface="ＭＳ Ｐゴシック" charset="0"/>
              </a:rPr>
              <a:t> provides the answer to the Factor Prioritization setting. </a:t>
            </a:r>
            <a:endParaRPr lang="en-US" dirty="0" smtClean="0">
              <a:latin typeface="Calibri" charset="0"/>
              <a:ea typeface="ＭＳ Ｐゴシック" charset="0"/>
              <a:cs typeface="ＭＳ Ｐゴシック" charset="0"/>
            </a:endParaRPr>
          </a:p>
          <a:p>
            <a:pPr>
              <a:buFont typeface="Arial" charset="0"/>
              <a:buNone/>
            </a:pPr>
            <a:r>
              <a:rPr lang="en-GB" b="1" i="1" dirty="0" smtClean="0">
                <a:latin typeface="Calibri" charset="0"/>
                <a:ea typeface="ＭＳ Ｐゴシック" charset="0"/>
                <a:cs typeface="ＭＳ Ｐゴシック" charset="0"/>
              </a:rPr>
              <a:t>Factors fixing (FF)</a:t>
            </a:r>
            <a:endParaRPr lang="en-US" b="1" dirty="0" smtClean="0">
              <a:latin typeface="Calibri" charset="0"/>
              <a:ea typeface="ＭＳ Ｐゴシック" charset="0"/>
              <a:cs typeface="ＭＳ Ｐゴシック" charset="0"/>
            </a:endParaRPr>
          </a:p>
          <a:p>
            <a:pPr>
              <a:buFont typeface="Arial" charset="0"/>
              <a:buNone/>
            </a:pPr>
            <a:r>
              <a:rPr lang="en-GB" dirty="0" smtClean="0">
                <a:latin typeface="Calibri" charset="0"/>
                <a:ea typeface="ＭＳ Ｐゴシック" charset="0"/>
                <a:cs typeface="ＭＳ Ｐゴシック" charset="0"/>
              </a:rPr>
              <a:t>Another aim of sensitivity analysis is to simplify models. If a model is used systematically in a Monte Carlo framework, so that input uncertainties are systematically propagated into the output, it might be useful to ascertain which input factors can be fixed, anywhere in their range of variation, without sensibly affecting a specific output of interest. This may be useful for simplifying a model in a larger sense, because we may be able then to condense entire sections of our models if all factors entering in a section are non-influential. </a:t>
            </a:r>
            <a:r>
              <a:rPr lang="en-GB" dirty="0" err="1" smtClean="0">
                <a:latin typeface="Calibri" charset="0"/>
                <a:ea typeface="ＭＳ Ｐゴシック" charset="0"/>
                <a:cs typeface="ＭＳ Ｐゴシック" charset="0"/>
              </a:rPr>
              <a:t>Saltelli</a:t>
            </a:r>
            <a:r>
              <a:rPr lang="en-GB" dirty="0" smtClean="0">
                <a:latin typeface="Calibri" charset="0"/>
                <a:ea typeface="ＭＳ Ｐゴシック" charset="0"/>
                <a:cs typeface="ＭＳ Ｐゴシック" charset="0"/>
              </a:rPr>
              <a:t> and </a:t>
            </a:r>
            <a:r>
              <a:rPr lang="en-GB" dirty="0" err="1" smtClean="0">
                <a:latin typeface="Calibri" charset="0"/>
                <a:ea typeface="ＭＳ Ｐゴシック" charset="0"/>
                <a:cs typeface="ＭＳ Ｐゴシック" charset="0"/>
              </a:rPr>
              <a:t>Tarantola</a:t>
            </a:r>
            <a:r>
              <a:rPr lang="en-GB" dirty="0" smtClean="0">
                <a:latin typeface="Calibri" charset="0"/>
                <a:ea typeface="ＭＳ Ｐゴシック" charset="0"/>
                <a:cs typeface="ＭＳ Ｐゴシック" charset="0"/>
              </a:rPr>
              <a:t> (2002) also showed that the variance-based </a:t>
            </a:r>
            <a:r>
              <a:rPr lang="en-GB" i="1" dirty="0" smtClean="0">
                <a:latin typeface="Calibri" charset="0"/>
                <a:ea typeface="ＭＳ Ｐゴシック" charset="0"/>
                <a:cs typeface="ＭＳ Ｐゴシック" charset="0"/>
              </a:rPr>
              <a:t>total effect</a:t>
            </a:r>
            <a:r>
              <a:rPr lang="en-GB" dirty="0" smtClean="0">
                <a:latin typeface="Calibri" charset="0"/>
                <a:ea typeface="ＭＳ Ｐゴシック" charset="0"/>
                <a:cs typeface="ＭＳ Ｐゴシック" charset="0"/>
              </a:rPr>
              <a:t>  provides the answer to the Factor Fixing setting. A null total effect is a sufficient condition for an input factor to be irrelevant, and therefore to be fixed.</a:t>
            </a:r>
            <a:endParaRPr lang="en-US" dirty="0" smtClean="0">
              <a:latin typeface="Calibri" charset="0"/>
              <a:ea typeface="ＭＳ Ｐゴシック" charset="0"/>
              <a:cs typeface="ＭＳ Ｐゴシック" charset="0"/>
            </a:endParaRPr>
          </a:p>
          <a:p>
            <a:pPr>
              <a:buFont typeface="Arial" charset="0"/>
              <a:buNone/>
            </a:pPr>
            <a:r>
              <a:rPr lang="en-GB" b="1" i="1" dirty="0" smtClean="0">
                <a:latin typeface="Calibri" charset="0"/>
                <a:ea typeface="ＭＳ Ｐゴシック" charset="0"/>
                <a:cs typeface="ＭＳ Ｐゴシック" charset="0"/>
              </a:rPr>
              <a:t>Factors Mapping (FM)</a:t>
            </a:r>
            <a:endParaRPr lang="en-US" b="1" dirty="0" smtClean="0">
              <a:latin typeface="Calibri" charset="0"/>
              <a:ea typeface="ＭＳ Ｐゴシック" charset="0"/>
              <a:cs typeface="ＭＳ Ｐゴシック" charset="0"/>
            </a:endParaRPr>
          </a:p>
          <a:p>
            <a:pPr>
              <a:buFont typeface="Arial" charset="0"/>
              <a:buNone/>
            </a:pPr>
            <a:r>
              <a:rPr lang="en-GB" dirty="0" smtClean="0">
                <a:latin typeface="Calibri" charset="0"/>
                <a:ea typeface="ＭＳ Ｐゴシック" charset="0"/>
                <a:cs typeface="ＭＳ Ｐゴシック" charset="0"/>
              </a:rPr>
              <a:t>In this case, the analyst is interested to as many information as possible, either global and local, i.e. which values of an input factor (or of group of factors) are responsible for driving the model output in a given region? Which conditions are able to drive a specified model behaviour? In this case, a full array of methods, from local ones, to Monte Carlo Filtering, to model emulators, to variance-based and entropy-based methods can provide useful insights about model properties.</a:t>
            </a:r>
          </a:p>
          <a:p>
            <a:pPr>
              <a:buFont typeface="Arial" charset="0"/>
              <a:buNone/>
            </a:pPr>
            <a:r>
              <a:rPr lang="en-US" b="1" i="1" dirty="0" smtClean="0">
                <a:latin typeface="Calibri" charset="0"/>
                <a:ea typeface="ＭＳ Ｐゴシック" charset="0"/>
                <a:cs typeface="ＭＳ Ｐゴシック" charset="0"/>
              </a:rPr>
              <a:t>Variance Cutting (VC)</a:t>
            </a:r>
          </a:p>
          <a:p>
            <a:pPr>
              <a:buFont typeface="Arial" charset="0"/>
              <a:buNone/>
            </a:pPr>
            <a:r>
              <a:rPr lang="en-US" dirty="0" smtClean="0">
                <a:latin typeface="Calibri" charset="0"/>
                <a:ea typeface="ＭＳ Ｐゴシック" charset="0"/>
                <a:cs typeface="ＭＳ Ｐゴシック" charset="0"/>
              </a:rPr>
              <a:t>In other cases the objective of SA can be the reduction of the output variance to a lower threshold (</a:t>
            </a:r>
            <a:r>
              <a:rPr lang="en-US" i="1" dirty="0" smtClean="0">
                <a:latin typeface="Calibri" charset="0"/>
                <a:ea typeface="ＭＳ Ｐゴシック" charset="0"/>
                <a:cs typeface="ＭＳ Ｐゴシック" charset="0"/>
              </a:rPr>
              <a:t>variance cutting setting) </a:t>
            </a:r>
            <a:r>
              <a:rPr lang="en-US" dirty="0" smtClean="0">
                <a:latin typeface="Calibri" charset="0"/>
                <a:ea typeface="ＭＳ Ｐゴシック" charset="0"/>
                <a:cs typeface="ＭＳ Ｐゴシック" charset="0"/>
              </a:rPr>
              <a:t>by simultaneously fixing the smallest number of input factors. This setting could be of use when SA is part of a risk assessment study and e.g. when a regulatory authority was to find the width of the impact estimate distribution too wide. Note that the variance cutting and factor prioritization settings may appear to be very similar, as they both aim at reducing the output variance. However, in the case of factor prioritization the scope is to identify the most influent factors one by one, while in the variance cutting setting the objective is to reduce the output variance down to a pre-established level by fixing the smallest subset of factors at once.</a:t>
            </a:r>
            <a:endParaRPr lang="en-US" dirty="0" smtClean="0"/>
          </a:p>
          <a:p>
            <a:endParaRPr lang="en-US" dirty="0"/>
          </a:p>
        </p:txBody>
      </p:sp>
      <p:sp>
        <p:nvSpPr>
          <p:cNvPr id="4" name="Slide Number Placeholder 3"/>
          <p:cNvSpPr>
            <a:spLocks noGrp="1"/>
          </p:cNvSpPr>
          <p:nvPr>
            <p:ph type="sldNum" sz="quarter" idx="10"/>
          </p:nvPr>
        </p:nvSpPr>
        <p:spPr/>
        <p:txBody>
          <a:bodyPr/>
          <a:lstStyle/>
          <a:p>
            <a:fld id="{53445C22-4717-B74F-95ED-72E46ABA3F8A}" type="slidenum">
              <a:rPr lang="en-US" smtClean="0"/>
              <a:pPr/>
              <a:t>74</a:t>
            </a:fld>
            <a:endParaRPr lang="en-US"/>
          </a:p>
        </p:txBody>
      </p:sp>
    </p:spTree>
    <p:extLst>
      <p:ext uri="{BB962C8B-B14F-4D97-AF65-F5344CB8AC3E}">
        <p14:creationId xmlns:p14="http://schemas.microsoft.com/office/powerpoint/2010/main" val="189135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BDD61-31E5-BD4D-BA56-A94E3B8288B2}" type="slidenum">
              <a:rPr lang="en-US" smtClean="0"/>
              <a:pPr/>
              <a:t>‹#›</a:t>
            </a:fld>
            <a:endParaRPr lang="en-US"/>
          </a:p>
        </p:txBody>
      </p:sp>
    </p:spTree>
    <p:extLst>
      <p:ext uri="{BB962C8B-B14F-4D97-AF65-F5344CB8AC3E}">
        <p14:creationId xmlns:p14="http://schemas.microsoft.com/office/powerpoint/2010/main" val="212412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BDD61-31E5-BD4D-BA56-A94E3B8288B2}" type="slidenum">
              <a:rPr lang="en-US" smtClean="0"/>
              <a:pPr/>
              <a:t>‹#›</a:t>
            </a:fld>
            <a:endParaRPr lang="en-US"/>
          </a:p>
        </p:txBody>
      </p:sp>
    </p:spTree>
    <p:extLst>
      <p:ext uri="{BB962C8B-B14F-4D97-AF65-F5344CB8AC3E}">
        <p14:creationId xmlns:p14="http://schemas.microsoft.com/office/powerpoint/2010/main" val="218970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BDD61-31E5-BD4D-BA56-A94E3B8288B2}" type="slidenum">
              <a:rPr lang="en-US" smtClean="0"/>
              <a:pPr/>
              <a:t>‹#›</a:t>
            </a:fld>
            <a:endParaRPr lang="en-US"/>
          </a:p>
        </p:txBody>
      </p:sp>
    </p:spTree>
    <p:extLst>
      <p:ext uri="{BB962C8B-B14F-4D97-AF65-F5344CB8AC3E}">
        <p14:creationId xmlns:p14="http://schemas.microsoft.com/office/powerpoint/2010/main" val="235671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BDD61-31E5-BD4D-BA56-A94E3B8288B2}" type="slidenum">
              <a:rPr lang="en-US" smtClean="0"/>
              <a:pPr/>
              <a:t>‹#›</a:t>
            </a:fld>
            <a:endParaRPr lang="en-US"/>
          </a:p>
        </p:txBody>
      </p:sp>
    </p:spTree>
    <p:extLst>
      <p:ext uri="{BB962C8B-B14F-4D97-AF65-F5344CB8AC3E}">
        <p14:creationId xmlns:p14="http://schemas.microsoft.com/office/powerpoint/2010/main" val="40275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BDD61-31E5-BD4D-BA56-A94E3B8288B2}" type="slidenum">
              <a:rPr lang="en-US" smtClean="0"/>
              <a:pPr/>
              <a:t>‹#›</a:t>
            </a:fld>
            <a:endParaRPr lang="en-US"/>
          </a:p>
        </p:txBody>
      </p:sp>
    </p:spTree>
    <p:extLst>
      <p:ext uri="{BB962C8B-B14F-4D97-AF65-F5344CB8AC3E}">
        <p14:creationId xmlns:p14="http://schemas.microsoft.com/office/powerpoint/2010/main" val="416381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BDD61-31E5-BD4D-BA56-A94E3B8288B2}" type="slidenum">
              <a:rPr lang="en-US" smtClean="0"/>
              <a:pPr/>
              <a:t>‹#›</a:t>
            </a:fld>
            <a:endParaRPr lang="en-US"/>
          </a:p>
        </p:txBody>
      </p:sp>
    </p:spTree>
    <p:extLst>
      <p:ext uri="{BB962C8B-B14F-4D97-AF65-F5344CB8AC3E}">
        <p14:creationId xmlns:p14="http://schemas.microsoft.com/office/powerpoint/2010/main" val="233582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DBDD61-31E5-BD4D-BA56-A94E3B8288B2}" type="slidenum">
              <a:rPr lang="en-US" smtClean="0"/>
              <a:pPr/>
              <a:t>‹#›</a:t>
            </a:fld>
            <a:endParaRPr lang="en-US"/>
          </a:p>
        </p:txBody>
      </p:sp>
    </p:spTree>
    <p:extLst>
      <p:ext uri="{BB962C8B-B14F-4D97-AF65-F5344CB8AC3E}">
        <p14:creationId xmlns:p14="http://schemas.microsoft.com/office/powerpoint/2010/main" val="261217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DBDD61-31E5-BD4D-BA56-A94E3B8288B2}" type="slidenum">
              <a:rPr lang="en-US" smtClean="0"/>
              <a:pPr/>
              <a:t>‹#›</a:t>
            </a:fld>
            <a:endParaRPr lang="en-US"/>
          </a:p>
        </p:txBody>
      </p:sp>
    </p:spTree>
    <p:extLst>
      <p:ext uri="{BB962C8B-B14F-4D97-AF65-F5344CB8AC3E}">
        <p14:creationId xmlns:p14="http://schemas.microsoft.com/office/powerpoint/2010/main" val="206896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DBDD61-31E5-BD4D-BA56-A94E3B8288B2}" type="slidenum">
              <a:rPr lang="en-US" smtClean="0"/>
              <a:pPr/>
              <a:t>‹#›</a:t>
            </a:fld>
            <a:endParaRPr lang="en-US"/>
          </a:p>
        </p:txBody>
      </p:sp>
    </p:spTree>
    <p:extLst>
      <p:ext uri="{BB962C8B-B14F-4D97-AF65-F5344CB8AC3E}">
        <p14:creationId xmlns:p14="http://schemas.microsoft.com/office/powerpoint/2010/main" val="65075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BDD61-31E5-BD4D-BA56-A94E3B8288B2}" type="slidenum">
              <a:rPr lang="en-US" smtClean="0"/>
              <a:pPr/>
              <a:t>‹#›</a:t>
            </a:fld>
            <a:endParaRPr lang="en-US"/>
          </a:p>
        </p:txBody>
      </p:sp>
    </p:spTree>
    <p:extLst>
      <p:ext uri="{BB962C8B-B14F-4D97-AF65-F5344CB8AC3E}">
        <p14:creationId xmlns:p14="http://schemas.microsoft.com/office/powerpoint/2010/main" val="129266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BDD61-31E5-BD4D-BA56-A94E3B8288B2}" type="slidenum">
              <a:rPr lang="en-US" smtClean="0"/>
              <a:pPr/>
              <a:t>‹#›</a:t>
            </a:fld>
            <a:endParaRPr lang="en-US"/>
          </a:p>
        </p:txBody>
      </p:sp>
    </p:spTree>
    <p:extLst>
      <p:ext uri="{BB962C8B-B14F-4D97-AF65-F5344CB8AC3E}">
        <p14:creationId xmlns:p14="http://schemas.microsoft.com/office/powerpoint/2010/main" val="39041156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BDD61-31E5-BD4D-BA56-A94E3B8288B2}" type="slidenum">
              <a:rPr lang="en-US" smtClean="0"/>
              <a:pPr/>
              <a:t>‹#›</a:t>
            </a:fld>
            <a:endParaRPr lang="en-US"/>
          </a:p>
        </p:txBody>
      </p:sp>
      <p:pic>
        <p:nvPicPr>
          <p:cNvPr id="7" name="Picture 7"/>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57200" y="6364288"/>
            <a:ext cx="12954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49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200" kern="1200">
          <a:solidFill>
            <a:schemeClr val="accent2"/>
          </a:solidFill>
          <a:latin typeface="Comic Sans MS"/>
          <a:ea typeface="+mj-ea"/>
          <a:cs typeface="Comic Sans M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gif"/><Relationship Id="rId4" Type="http://schemas.openxmlformats.org/officeDocument/2006/relationships/image" Target="../media/image32.png"/><Relationship Id="rId5"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ndex.php?title=John_B._Carlin&amp;action=edit&amp;redlink=1" TargetMode="External"/><Relationship Id="rId4" Type="http://schemas.openxmlformats.org/officeDocument/2006/relationships/hyperlink" Target="http://en.wikipedia.org/w/index.php?title=Hal_S._Stern&amp;action=edit&amp;redlink=1" TargetMode="External"/><Relationship Id="rId5" Type="http://schemas.openxmlformats.org/officeDocument/2006/relationships/hyperlink" Target="http://en.wikipedia.org/w/index.php?title=Donald_B._Rubin&amp;action=edit&amp;redlink=1" TargetMode="External"/><Relationship Id="rId6" Type="http://schemas.openxmlformats.org/officeDocument/2006/relationships/hyperlink" Target="http://en.wikipedia.org/wiki/CRC_Press" TargetMode="External"/><Relationship Id="rId7" Type="http://schemas.openxmlformats.org/officeDocument/2006/relationships/hyperlink" Target="http://en.wikipedia.org/wiki/Special:BookSources/158488388X" TargetMode="External"/><Relationship Id="rId8" Type="http://schemas.openxmlformats.org/officeDocument/2006/relationships/hyperlink" Target="http://en.wikipedia.org/wiki/Edwin_T._Jaynes" TargetMode="External"/><Relationship Id="rId9" Type="http://schemas.openxmlformats.org/officeDocument/2006/relationships/hyperlink" Target="http://en.wikipedia.org/w/index.php?title=IEEE_Transactions_on_Systems_Science_and_Cybernetics&amp;action=edit" TargetMode="External"/><Relationship Id="rId10" Type="http://schemas.openxmlformats.org/officeDocument/2006/relationships/hyperlink" Target="http://en.wikipedia.org/w/index.php?title=Special:Booksources&amp;isbn=9027714487" TargetMode="External"/><Relationship Id="rId1" Type="http://schemas.openxmlformats.org/officeDocument/2006/relationships/slideLayout" Target="../slideLayouts/slideLayout4.xml"/><Relationship Id="rId2" Type="http://schemas.openxmlformats.org/officeDocument/2006/relationships/hyperlink" Target="http://en.wikipedia.org/w/index.php?title=Andrew_Gelman&amp;action=edit&amp;redlink=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4.jpeg"/><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9"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png"/><Relationship Id="rId3" Type="http://schemas.openxmlformats.org/officeDocument/2006/relationships/image" Target="../media/image7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2.png"/><Relationship Id="rId3" Type="http://schemas.openxmlformats.org/officeDocument/2006/relationships/image" Target="../media/image8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4.jpeg"/></Relationships>
</file>

<file path=ppt/slides/_rels/slide81.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0" descr="P335 pure"/>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0" y="3206750"/>
            <a:ext cx="91440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913426"/>
            <a:ext cx="7772400" cy="1470025"/>
          </a:xfrm>
        </p:spPr>
        <p:txBody>
          <a:bodyPr>
            <a:normAutofit/>
          </a:bodyPr>
          <a:lstStyle/>
          <a:p>
            <a:r>
              <a:rPr lang="en-US" sz="4400" dirty="0" smtClean="0"/>
              <a:t>Practical Sensitivity Analysis for Environmental Modeling</a:t>
            </a:r>
            <a:endParaRPr lang="en-US" sz="4400" dirty="0"/>
          </a:p>
        </p:txBody>
      </p:sp>
      <p:sp>
        <p:nvSpPr>
          <p:cNvPr id="3" name="Subtitle 2"/>
          <p:cNvSpPr>
            <a:spLocks noGrp="1"/>
          </p:cNvSpPr>
          <p:nvPr>
            <p:ph type="subTitle" idx="1"/>
          </p:nvPr>
        </p:nvSpPr>
        <p:spPr>
          <a:xfrm>
            <a:off x="1371600" y="2669201"/>
            <a:ext cx="6400800" cy="1752600"/>
          </a:xfrm>
        </p:spPr>
        <p:txBody>
          <a:bodyPr>
            <a:normAutofit lnSpcReduction="10000"/>
          </a:bodyPr>
          <a:lstStyle/>
          <a:p>
            <a:pPr algn="l"/>
            <a:r>
              <a:rPr lang="en-US" dirty="0" smtClean="0">
                <a:solidFill>
                  <a:schemeClr val="tx1"/>
                </a:solidFill>
              </a:rPr>
              <a:t>Thorsten Wagener</a:t>
            </a:r>
            <a:endParaRPr lang="en-US" dirty="0">
              <a:solidFill>
                <a:schemeClr val="tx1"/>
              </a:solidFill>
            </a:endParaRPr>
          </a:p>
          <a:p>
            <a:pPr algn="l"/>
            <a:r>
              <a:rPr lang="en-US" sz="2000" dirty="0" err="1" smtClean="0">
                <a:solidFill>
                  <a:schemeClr val="tx1"/>
                </a:solidFill>
              </a:rPr>
              <a:t>thorsten.wagener@bristol.ac.uk</a:t>
            </a:r>
            <a:endParaRPr lang="en-US" sz="2000" dirty="0" smtClean="0">
              <a:solidFill>
                <a:schemeClr val="tx1"/>
              </a:solidFill>
            </a:endParaRPr>
          </a:p>
          <a:p>
            <a:pPr algn="l"/>
            <a:r>
              <a:rPr lang="en-US" dirty="0" smtClean="0">
                <a:solidFill>
                  <a:schemeClr val="tx1"/>
                </a:solidFill>
              </a:rPr>
              <a:t>With Francesca </a:t>
            </a:r>
            <a:r>
              <a:rPr lang="en-US" dirty="0" err="1" smtClean="0">
                <a:solidFill>
                  <a:schemeClr val="tx1"/>
                </a:solidFill>
              </a:rPr>
              <a:t>Pianosi</a:t>
            </a:r>
            <a:endParaRPr lang="en-US" dirty="0" smtClean="0">
              <a:solidFill>
                <a:schemeClr val="tx1"/>
              </a:solidFill>
            </a:endParaRPr>
          </a:p>
          <a:p>
            <a:pPr algn="l"/>
            <a:r>
              <a:rPr lang="en-US" sz="2000" dirty="0" err="1" smtClean="0">
                <a:solidFill>
                  <a:schemeClr val="tx1"/>
                </a:solidFill>
              </a:rPr>
              <a:t>Francesca.pianosi</a:t>
            </a:r>
            <a:r>
              <a:rPr lang="en-US" sz="2000" dirty="0" err="1">
                <a:solidFill>
                  <a:schemeClr val="tx1"/>
                </a:solidFill>
              </a:rPr>
              <a:t>@bristol.ac.uk</a:t>
            </a:r>
            <a:endParaRPr lang="en-US" sz="2000" dirty="0">
              <a:solidFill>
                <a:schemeClr val="tx1"/>
              </a:solidFill>
            </a:endParaRPr>
          </a:p>
        </p:txBody>
      </p:sp>
    </p:spTree>
    <p:extLst>
      <p:ext uri="{BB962C8B-B14F-4D97-AF65-F5344CB8AC3E}">
        <p14:creationId xmlns:p14="http://schemas.microsoft.com/office/powerpoint/2010/main" val="20466141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Question 1: What factor contributes most to the output uncertainty?</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10</a:t>
            </a:fld>
            <a:endParaRPr lang="en-US"/>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68511" y="1531085"/>
            <a:ext cx="7297134" cy="437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899774" y="6400800"/>
            <a:ext cx="64677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err="1" smtClean="0">
                <a:solidFill>
                  <a:srgbClr val="7F7F7F"/>
                </a:solidFill>
              </a:rPr>
              <a:t>Todini</a:t>
            </a:r>
            <a:r>
              <a:rPr lang="en-US" sz="1200" dirty="0">
                <a:solidFill>
                  <a:srgbClr val="7F7F7F"/>
                </a:solidFill>
              </a:rPr>
              <a:t> </a:t>
            </a:r>
            <a:r>
              <a:rPr lang="en-US" sz="1200" dirty="0" smtClean="0">
                <a:solidFill>
                  <a:srgbClr val="7F7F7F"/>
                </a:solidFill>
              </a:rPr>
              <a:t>2004 </a:t>
            </a:r>
            <a:r>
              <a:rPr lang="en-US" sz="1200" i="1" dirty="0" smtClean="0">
                <a:solidFill>
                  <a:srgbClr val="7F7F7F"/>
                </a:solidFill>
              </a:rPr>
              <a:t>Hydrological Processes</a:t>
            </a:r>
            <a:endParaRPr lang="en-US" sz="1200" i="1" dirty="0">
              <a:solidFill>
                <a:srgbClr val="7F7F7F"/>
              </a:solidFill>
            </a:endParaRPr>
          </a:p>
        </p:txBody>
      </p:sp>
      <p:sp>
        <p:nvSpPr>
          <p:cNvPr id="7" name="TextBox 6"/>
          <p:cNvSpPr txBox="1"/>
          <p:nvPr/>
        </p:nvSpPr>
        <p:spPr>
          <a:xfrm>
            <a:off x="457200" y="1884323"/>
            <a:ext cx="2155743" cy="707886"/>
          </a:xfrm>
          <a:prstGeom prst="rect">
            <a:avLst/>
          </a:prstGeom>
          <a:noFill/>
        </p:spPr>
        <p:txBody>
          <a:bodyPr wrap="square" rtlCol="0">
            <a:spAutoFit/>
          </a:bodyPr>
          <a:lstStyle/>
          <a:p>
            <a:r>
              <a:rPr lang="en-US" sz="2000" dirty="0" smtClean="0"/>
              <a:t>Example: </a:t>
            </a:r>
          </a:p>
          <a:p>
            <a:r>
              <a:rPr lang="en-US" sz="2000" dirty="0" smtClean="0"/>
              <a:t>Flood forecasting</a:t>
            </a:r>
            <a:endParaRPr lang="en-US" sz="2000" dirty="0"/>
          </a:p>
        </p:txBody>
      </p:sp>
    </p:spTree>
    <p:extLst>
      <p:ext uri="{BB962C8B-B14F-4D97-AF65-F5344CB8AC3E}">
        <p14:creationId xmlns:p14="http://schemas.microsoft.com/office/powerpoint/2010/main" val="10912030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p14="http://schemas.microsoft.com/office/powerpoint/2010/main" val="2835818446"/>
              </p:ext>
            </p:extLst>
          </p:nvPr>
        </p:nvGraphicFramePr>
        <p:xfrm>
          <a:off x="2381701" y="1167256"/>
          <a:ext cx="6705600" cy="5335588"/>
        </p:xfrm>
        <a:graphic>
          <a:graphicData uri="http://schemas.openxmlformats.org/presentationml/2006/ole">
            <mc:AlternateContent xmlns:mc="http://schemas.openxmlformats.org/markup-compatibility/2006">
              <mc:Choice xmlns:v="urn:schemas-microsoft-com:vml" Requires="v">
                <p:oleObj spid="_x0000_s3267" name="Bitmap Image" r:id="rId3" imgW="8228571" imgH="6477904" progId="">
                  <p:embed/>
                </p:oleObj>
              </mc:Choice>
              <mc:Fallback>
                <p:oleObj name="Bitmap Image" r:id="rId3" imgW="8228571" imgH="6477904" progId="">
                  <p:embed/>
                  <p:pic>
                    <p:nvPicPr>
                      <p:cNvPr id="0" name="Picture 108"/>
                      <p:cNvPicPr>
                        <a:picLocks noChangeAspect="1" noChangeArrowheads="1"/>
                      </p:cNvPicPr>
                      <p:nvPr/>
                    </p:nvPicPr>
                    <p:blipFill>
                      <a:blip r:embed="rId4">
                        <a:extLst>
                          <a:ext uri="{28A0092B-C50C-407E-A947-70E740481C1C}">
                            <a14:useLocalDpi xmlns:a14="http://schemas.microsoft.com/office/drawing/2010/main" val="0"/>
                          </a:ext>
                        </a:extLst>
                      </a:blip>
                      <a:srcRect r="1076"/>
                      <a:stretch>
                        <a:fillRect/>
                      </a:stretch>
                    </p:blipFill>
                    <p:spPr bwMode="auto">
                      <a:xfrm>
                        <a:off x="2381701" y="1167256"/>
                        <a:ext cx="6705600" cy="533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AFD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smtClean="0"/>
              <a:t>Question 2: Which factors do not impact my output?</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11</a:t>
            </a:fld>
            <a:endParaRPr lang="en-US"/>
          </a:p>
        </p:txBody>
      </p:sp>
      <p:sp>
        <p:nvSpPr>
          <p:cNvPr id="6" name="Text Box 5"/>
          <p:cNvSpPr txBox="1">
            <a:spLocks noChangeArrowheads="1"/>
          </p:cNvSpPr>
          <p:nvPr/>
        </p:nvSpPr>
        <p:spPr bwMode="auto">
          <a:xfrm>
            <a:off x="1366522" y="5592209"/>
            <a:ext cx="47270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2000" dirty="0">
                <a:solidFill>
                  <a:srgbClr val="3366CC"/>
                </a:solidFill>
              </a:rPr>
              <a:t>“</a:t>
            </a:r>
            <a:r>
              <a:rPr lang="en-US" altLang="ja-JP" sz="2000" dirty="0">
                <a:solidFill>
                  <a:srgbClr val="3366CC"/>
                </a:solidFill>
              </a:rPr>
              <a:t>After much whittling down</a:t>
            </a:r>
            <a:r>
              <a:rPr lang="en-US" altLang="ja-JP" sz="2000" dirty="0" smtClean="0">
                <a:solidFill>
                  <a:srgbClr val="3366CC"/>
                </a:solidFill>
              </a:rPr>
              <a:t>, this </a:t>
            </a:r>
            <a:r>
              <a:rPr lang="en-US" altLang="ja-JP" sz="2000" dirty="0">
                <a:solidFill>
                  <a:srgbClr val="3366CC"/>
                </a:solidFill>
              </a:rPr>
              <a:t>is my most parsimonious model structure…</a:t>
            </a:r>
            <a:r>
              <a:rPr lang="ja-JP" altLang="en-US" sz="2000" dirty="0">
                <a:solidFill>
                  <a:srgbClr val="3366CC"/>
                </a:solidFill>
              </a:rPr>
              <a:t>”</a:t>
            </a:r>
            <a:endParaRPr lang="en-US" sz="2000" dirty="0">
              <a:solidFill>
                <a:srgbClr val="3366CC"/>
              </a:solidFill>
            </a:endParaRPr>
          </a:p>
        </p:txBody>
      </p:sp>
      <p:sp>
        <p:nvSpPr>
          <p:cNvPr id="8" name="TextBox 7"/>
          <p:cNvSpPr txBox="1"/>
          <p:nvPr/>
        </p:nvSpPr>
        <p:spPr>
          <a:xfrm>
            <a:off x="301894" y="2030072"/>
            <a:ext cx="2175717" cy="707886"/>
          </a:xfrm>
          <a:prstGeom prst="rect">
            <a:avLst/>
          </a:prstGeom>
          <a:noFill/>
        </p:spPr>
        <p:txBody>
          <a:bodyPr wrap="square" rtlCol="0">
            <a:spAutoFit/>
          </a:bodyPr>
          <a:lstStyle/>
          <a:p>
            <a:r>
              <a:rPr lang="en-US" sz="2000" dirty="0" smtClean="0"/>
              <a:t>Example: </a:t>
            </a:r>
          </a:p>
          <a:p>
            <a:r>
              <a:rPr lang="en-US" sz="2000" dirty="0" smtClean="0"/>
              <a:t>Model calibration</a:t>
            </a:r>
            <a:endParaRPr lang="en-US" sz="2000" dirty="0"/>
          </a:p>
        </p:txBody>
      </p:sp>
    </p:spTree>
    <p:extLst>
      <p:ext uri="{BB962C8B-B14F-4D97-AF65-F5344CB8AC3E}">
        <p14:creationId xmlns:p14="http://schemas.microsoft.com/office/powerpoint/2010/main" val="12864981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needs increase exponentially</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12</a:t>
            </a:fld>
            <a:endParaRPr lang="en-US"/>
          </a:p>
        </p:txBody>
      </p:sp>
      <p:sp>
        <p:nvSpPr>
          <p:cNvPr id="5" name="TextBox 4"/>
          <p:cNvSpPr txBox="1">
            <a:spLocks noChangeArrowheads="1"/>
          </p:cNvSpPr>
          <p:nvPr/>
        </p:nvSpPr>
        <p:spPr bwMode="auto">
          <a:xfrm>
            <a:off x="1524000" y="2040461"/>
            <a:ext cx="838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1</a:t>
            </a:r>
          </a:p>
          <a:p>
            <a:pPr eaLnBrk="1" hangingPunct="1"/>
            <a:endParaRPr lang="en-US" sz="2400"/>
          </a:p>
          <a:p>
            <a:pPr eaLnBrk="1" hangingPunct="1"/>
            <a:r>
              <a:rPr lang="en-US" sz="2400"/>
              <a:t>2</a:t>
            </a:r>
          </a:p>
          <a:p>
            <a:pPr eaLnBrk="1" hangingPunct="1"/>
            <a:endParaRPr lang="en-US" sz="2400"/>
          </a:p>
          <a:p>
            <a:pPr eaLnBrk="1" hangingPunct="1"/>
            <a:r>
              <a:rPr lang="en-US" sz="2400"/>
              <a:t>3</a:t>
            </a:r>
          </a:p>
          <a:p>
            <a:pPr eaLnBrk="1" hangingPunct="1"/>
            <a:endParaRPr lang="en-US" sz="2400"/>
          </a:p>
          <a:p>
            <a:pPr eaLnBrk="1" hangingPunct="1"/>
            <a:r>
              <a:rPr lang="en-US" sz="2400"/>
              <a:t>4</a:t>
            </a:r>
          </a:p>
          <a:p>
            <a:pPr eaLnBrk="1" hangingPunct="1"/>
            <a:endParaRPr lang="en-US" sz="2400"/>
          </a:p>
          <a:p>
            <a:pPr eaLnBrk="1" hangingPunct="1"/>
            <a:r>
              <a:rPr lang="en-US" sz="2400"/>
              <a:t>5</a:t>
            </a:r>
          </a:p>
          <a:p>
            <a:pPr eaLnBrk="1" hangingPunct="1"/>
            <a:endParaRPr lang="en-US" sz="2400"/>
          </a:p>
          <a:p>
            <a:pPr eaLnBrk="1" hangingPunct="1"/>
            <a:r>
              <a:rPr lang="en-US" sz="2400"/>
              <a:t>6</a:t>
            </a:r>
          </a:p>
        </p:txBody>
      </p:sp>
      <p:sp>
        <p:nvSpPr>
          <p:cNvPr id="6" name="TextBox 5"/>
          <p:cNvSpPr txBox="1">
            <a:spLocks noChangeArrowheads="1"/>
          </p:cNvSpPr>
          <p:nvPr/>
        </p:nvSpPr>
        <p:spPr bwMode="auto">
          <a:xfrm>
            <a:off x="2895600" y="2040461"/>
            <a:ext cx="5638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100</a:t>
            </a:r>
          </a:p>
          <a:p>
            <a:pPr eaLnBrk="1" hangingPunct="1"/>
            <a:endParaRPr lang="en-US" sz="2400"/>
          </a:p>
          <a:p>
            <a:pPr eaLnBrk="1" hangingPunct="1"/>
            <a:r>
              <a:rPr lang="en-US" sz="2400"/>
              <a:t>10,000</a:t>
            </a:r>
          </a:p>
          <a:p>
            <a:pPr eaLnBrk="1" hangingPunct="1"/>
            <a:endParaRPr lang="en-US" sz="2400"/>
          </a:p>
          <a:p>
            <a:pPr eaLnBrk="1" hangingPunct="1"/>
            <a:r>
              <a:rPr lang="en-US" sz="2400"/>
              <a:t>1,000,000</a:t>
            </a:r>
          </a:p>
          <a:p>
            <a:pPr eaLnBrk="1" hangingPunct="1"/>
            <a:endParaRPr lang="en-US" sz="2400"/>
          </a:p>
          <a:p>
            <a:pPr eaLnBrk="1" hangingPunct="1"/>
            <a:r>
              <a:rPr lang="en-US" sz="2400"/>
              <a:t>100,000,000</a:t>
            </a:r>
          </a:p>
          <a:p>
            <a:pPr eaLnBrk="1" hangingPunct="1"/>
            <a:endParaRPr lang="en-US" sz="2400"/>
          </a:p>
          <a:p>
            <a:pPr eaLnBrk="1" hangingPunct="1"/>
            <a:r>
              <a:rPr lang="en-US" sz="2400"/>
              <a:t>10,000,000,000</a:t>
            </a:r>
          </a:p>
          <a:p>
            <a:pPr eaLnBrk="1" hangingPunct="1"/>
            <a:endParaRPr lang="en-US" sz="2400"/>
          </a:p>
          <a:p>
            <a:pPr eaLnBrk="1" hangingPunct="1"/>
            <a:r>
              <a:rPr lang="en-US" sz="2400"/>
              <a:t>1,000,000,000,000</a:t>
            </a:r>
          </a:p>
        </p:txBody>
      </p:sp>
      <p:sp>
        <p:nvSpPr>
          <p:cNvPr id="7" name="TextBox 6"/>
          <p:cNvSpPr txBox="1">
            <a:spLocks noChangeArrowheads="1"/>
          </p:cNvSpPr>
          <p:nvPr/>
        </p:nvSpPr>
        <p:spPr bwMode="auto">
          <a:xfrm>
            <a:off x="685800" y="1407049"/>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No. parameters</a:t>
            </a:r>
          </a:p>
        </p:txBody>
      </p:sp>
      <p:sp>
        <p:nvSpPr>
          <p:cNvPr id="8" name="TextBox 7"/>
          <p:cNvSpPr txBox="1">
            <a:spLocks noChangeArrowheads="1"/>
          </p:cNvSpPr>
          <p:nvPr/>
        </p:nvSpPr>
        <p:spPr bwMode="auto">
          <a:xfrm>
            <a:off x="2895600" y="1394349"/>
            <a:ext cx="563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Number of samples for consistent grid sampling </a:t>
            </a:r>
          </a:p>
        </p:txBody>
      </p:sp>
      <p:cxnSp>
        <p:nvCxnSpPr>
          <p:cNvPr id="9" name="Straight Connector 8"/>
          <p:cNvCxnSpPr/>
          <p:nvPr/>
        </p:nvCxnSpPr>
        <p:spPr>
          <a:xfrm>
            <a:off x="533400" y="1927749"/>
            <a:ext cx="7620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8101" y="3870848"/>
            <a:ext cx="5105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2"/>
          <p:cNvSpPr>
            <a:spLocks noChangeArrowheads="1"/>
          </p:cNvSpPr>
          <p:nvPr/>
        </p:nvSpPr>
        <p:spPr bwMode="auto">
          <a:xfrm>
            <a:off x="6172200" y="2613549"/>
            <a:ext cx="2514600" cy="3170099"/>
          </a:xfrm>
          <a:prstGeom prst="rect">
            <a:avLst/>
          </a:prstGeom>
          <a:ln>
            <a:solidFill>
              <a:srgbClr val="000000"/>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i="1" dirty="0"/>
              <a:t>Many environmental models, of course, have many more uncertain parameters and inputs and will be subject to the problem of making enough runs to characterize the whole model space</a:t>
            </a:r>
            <a:r>
              <a:rPr lang="en-US" sz="2000" dirty="0"/>
              <a:t>.</a:t>
            </a:r>
          </a:p>
        </p:txBody>
      </p:sp>
    </p:spTree>
    <p:extLst>
      <p:ext uri="{BB962C8B-B14F-4D97-AF65-F5344CB8AC3E}">
        <p14:creationId xmlns:p14="http://schemas.microsoft.com/office/powerpoint/2010/main" val="3677886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3: What value does a factor have to take to achieve the desired model output?</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13</a:t>
            </a:fld>
            <a:endParaRPr lang="en-US"/>
          </a:p>
        </p:txBody>
      </p:sp>
      <p:pic>
        <p:nvPicPr>
          <p:cNvPr id="3" name="Picture 2"/>
          <p:cNvPicPr>
            <a:picLocks noChangeAspect="1"/>
          </p:cNvPicPr>
          <p:nvPr/>
        </p:nvPicPr>
        <p:blipFill>
          <a:blip r:embed="rId2"/>
          <a:stretch>
            <a:fillRect/>
          </a:stretch>
        </p:blipFill>
        <p:spPr>
          <a:xfrm>
            <a:off x="2971800" y="1751730"/>
            <a:ext cx="5715000" cy="4165600"/>
          </a:xfrm>
          <a:prstGeom prst="rect">
            <a:avLst/>
          </a:prstGeom>
        </p:spPr>
      </p:pic>
      <p:sp>
        <p:nvSpPr>
          <p:cNvPr id="6" name="TextBox 5"/>
          <p:cNvSpPr txBox="1"/>
          <p:nvPr/>
        </p:nvSpPr>
        <p:spPr>
          <a:xfrm>
            <a:off x="452998" y="3745820"/>
            <a:ext cx="2518802" cy="1477328"/>
          </a:xfrm>
          <a:prstGeom prst="rect">
            <a:avLst/>
          </a:prstGeom>
          <a:noFill/>
        </p:spPr>
        <p:txBody>
          <a:bodyPr wrap="square" rtlCol="0">
            <a:spAutoFit/>
          </a:bodyPr>
          <a:lstStyle/>
          <a:p>
            <a:r>
              <a:rPr lang="en-US" dirty="0" smtClean="0"/>
              <a:t>For example: Under what conditions do we not reach a global temperature increase of 2°C?</a:t>
            </a:r>
            <a:endParaRPr lang="en-US" dirty="0"/>
          </a:p>
        </p:txBody>
      </p:sp>
    </p:spTree>
    <p:extLst>
      <p:ext uri="{BB962C8B-B14F-4D97-AF65-F5344CB8AC3E}">
        <p14:creationId xmlns:p14="http://schemas.microsoft.com/office/powerpoint/2010/main" val="28865669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 How can we reduce the output variance below a chosen threshold?</a:t>
            </a:r>
            <a:endParaRPr lang="en-US" dirty="0"/>
          </a:p>
        </p:txBody>
      </p:sp>
      <p:sp>
        <p:nvSpPr>
          <p:cNvPr id="3" name="Content Placeholder 2"/>
          <p:cNvSpPr>
            <a:spLocks noGrp="1"/>
          </p:cNvSpPr>
          <p:nvPr>
            <p:ph idx="1"/>
          </p:nvPr>
        </p:nvSpPr>
        <p:spPr>
          <a:xfrm>
            <a:off x="457200" y="5179490"/>
            <a:ext cx="8229600" cy="946673"/>
          </a:xfrm>
        </p:spPr>
        <p:txBody>
          <a:bodyPr>
            <a:normAutofit/>
          </a:bodyPr>
          <a:lstStyle/>
          <a:p>
            <a:pPr marL="0" indent="0">
              <a:buNone/>
            </a:pPr>
            <a:r>
              <a:rPr lang="en-US" sz="2400" dirty="0" smtClean="0"/>
              <a:t>We might try to fix or reduce the uncertainty in the smallest number of factors to achieve this objective</a:t>
            </a:r>
            <a:endParaRPr lang="en-US" sz="2400"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14</a:t>
            </a:fld>
            <a:endParaRPr lang="en-US"/>
          </a:p>
        </p:txBody>
      </p:sp>
      <p:pic>
        <p:nvPicPr>
          <p:cNvPr id="5" name="Picture 4"/>
          <p:cNvPicPr>
            <a:picLocks noChangeAspect="1"/>
          </p:cNvPicPr>
          <p:nvPr/>
        </p:nvPicPr>
        <p:blipFill>
          <a:blip r:embed="rId3"/>
          <a:stretch>
            <a:fillRect/>
          </a:stretch>
        </p:blipFill>
        <p:spPr>
          <a:xfrm>
            <a:off x="1914690" y="1766789"/>
            <a:ext cx="5449299" cy="3113885"/>
          </a:xfrm>
          <a:prstGeom prst="rect">
            <a:avLst/>
          </a:prstGeom>
        </p:spPr>
      </p:pic>
    </p:spTree>
    <p:extLst>
      <p:ext uri="{BB962C8B-B14F-4D97-AF65-F5344CB8AC3E}">
        <p14:creationId xmlns:p14="http://schemas.microsoft.com/office/powerpoint/2010/main" val="606372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4 possible questions (objectives) in summary:</a:t>
            </a:r>
            <a:endParaRPr lang="en-US" dirty="0"/>
          </a:p>
        </p:txBody>
      </p:sp>
      <p:sp>
        <p:nvSpPr>
          <p:cNvPr id="3" name="Content Placeholder 2"/>
          <p:cNvSpPr>
            <a:spLocks noGrp="1"/>
          </p:cNvSpPr>
          <p:nvPr>
            <p:ph idx="1"/>
          </p:nvPr>
        </p:nvSpPr>
        <p:spPr/>
        <p:txBody>
          <a:bodyPr>
            <a:normAutofit fontScale="47500" lnSpcReduction="20000"/>
          </a:bodyPr>
          <a:lstStyle/>
          <a:p>
            <a:pPr>
              <a:buFont typeface="Arial" charset="0"/>
              <a:buNone/>
            </a:pPr>
            <a:r>
              <a:rPr lang="en-GB" b="1" i="1" dirty="0">
                <a:latin typeface="Calibri" charset="0"/>
                <a:ea typeface="ＭＳ Ｐゴシック" charset="0"/>
                <a:cs typeface="ＭＳ Ｐゴシック" charset="0"/>
              </a:rPr>
              <a:t>Factors prioritization (FP</a:t>
            </a:r>
            <a:r>
              <a:rPr lang="en-GB" b="1" i="1" dirty="0" smtClean="0">
                <a:latin typeface="Calibri" charset="0"/>
                <a:ea typeface="ＭＳ Ｐゴシック" charset="0"/>
                <a:cs typeface="ＭＳ Ｐゴシック" charset="0"/>
              </a:rPr>
              <a:t>)</a:t>
            </a:r>
            <a:r>
              <a:rPr lang="en-US" b="1" dirty="0" smtClean="0">
                <a:latin typeface="Calibri" charset="0"/>
                <a:ea typeface="ＭＳ Ｐゴシック" charset="0"/>
                <a:cs typeface="ＭＳ Ｐゴシック" charset="0"/>
              </a:rPr>
              <a:t> </a:t>
            </a:r>
            <a:r>
              <a:rPr lang="en-GB" dirty="0" smtClean="0">
                <a:latin typeface="Calibri" charset="0"/>
                <a:ea typeface="ＭＳ Ｐゴシック" charset="0"/>
                <a:cs typeface="ＭＳ Ｐゴシック" charset="0"/>
              </a:rPr>
              <a:t>Assume </a:t>
            </a:r>
            <a:r>
              <a:rPr lang="en-GB" dirty="0">
                <a:latin typeface="Calibri" charset="0"/>
                <a:ea typeface="ＭＳ Ｐゴシック" charset="0"/>
                <a:cs typeface="ＭＳ Ｐゴシック" charset="0"/>
              </a:rPr>
              <a:t>that, in principle, the uncertain input factors can be ‘discovered’, i.e. determined or measured, so as to find their true value. One legitimate question is then “which factor should one try to determine first in order to have the largest expected reduction in the variance of the model output”?  This defines the ‘factors prioritization’ setting. </a:t>
            </a:r>
            <a:r>
              <a:rPr lang="en-GB" dirty="0" err="1">
                <a:latin typeface="Calibri" charset="0"/>
                <a:ea typeface="ＭＳ Ｐゴシック" charset="0"/>
                <a:cs typeface="ＭＳ Ｐゴシック" charset="0"/>
              </a:rPr>
              <a:t>Saltelli</a:t>
            </a:r>
            <a:r>
              <a:rPr lang="en-GB" dirty="0">
                <a:latin typeface="Calibri" charset="0"/>
                <a:ea typeface="ＭＳ Ｐゴシック" charset="0"/>
                <a:cs typeface="ＭＳ Ｐゴシック" charset="0"/>
              </a:rPr>
              <a:t> and </a:t>
            </a:r>
            <a:r>
              <a:rPr lang="en-GB" dirty="0" err="1">
                <a:latin typeface="Calibri" charset="0"/>
                <a:ea typeface="ＭＳ Ｐゴシック" charset="0"/>
                <a:cs typeface="ＭＳ Ｐゴシック" charset="0"/>
              </a:rPr>
              <a:t>Tarantola</a:t>
            </a:r>
            <a:r>
              <a:rPr lang="en-GB" dirty="0">
                <a:latin typeface="Calibri" charset="0"/>
                <a:ea typeface="ＭＳ Ｐゴシック" charset="0"/>
                <a:cs typeface="ＭＳ Ｐゴシック" charset="0"/>
              </a:rPr>
              <a:t> (2002) have shown that the variance-based </a:t>
            </a:r>
            <a:r>
              <a:rPr lang="en-GB" i="1" dirty="0">
                <a:latin typeface="Calibri" charset="0"/>
                <a:ea typeface="ＭＳ Ｐゴシック" charset="0"/>
                <a:cs typeface="ＭＳ Ｐゴシック" charset="0"/>
              </a:rPr>
              <a:t>main effect</a:t>
            </a:r>
            <a:r>
              <a:rPr lang="en-GB" dirty="0">
                <a:latin typeface="Calibri" charset="0"/>
                <a:ea typeface="ＭＳ Ｐゴシック" charset="0"/>
                <a:cs typeface="ＭＳ Ｐゴシック" charset="0"/>
              </a:rPr>
              <a:t> provides the answer to the Factor Prioritization setting. </a:t>
            </a:r>
            <a:endParaRPr lang="en-US" dirty="0">
              <a:latin typeface="Calibri" charset="0"/>
              <a:ea typeface="ＭＳ Ｐゴシック" charset="0"/>
              <a:cs typeface="ＭＳ Ｐゴシック" charset="0"/>
            </a:endParaRPr>
          </a:p>
          <a:p>
            <a:pPr>
              <a:buFont typeface="Arial" charset="0"/>
              <a:buNone/>
            </a:pPr>
            <a:r>
              <a:rPr lang="en-GB" b="1" i="1" dirty="0">
                <a:latin typeface="Calibri" charset="0"/>
                <a:ea typeface="ＭＳ Ｐゴシック" charset="0"/>
                <a:cs typeface="ＭＳ Ｐゴシック" charset="0"/>
              </a:rPr>
              <a:t>Factors fixing (FF</a:t>
            </a:r>
            <a:r>
              <a:rPr lang="en-GB" b="1" i="1" dirty="0" smtClean="0">
                <a:latin typeface="Calibri" charset="0"/>
                <a:ea typeface="ＭＳ Ｐゴシック" charset="0"/>
                <a:cs typeface="ＭＳ Ｐゴシック" charset="0"/>
              </a:rPr>
              <a:t>)</a:t>
            </a:r>
            <a:r>
              <a:rPr lang="en-US" b="1" dirty="0" smtClean="0">
                <a:latin typeface="Calibri" charset="0"/>
                <a:ea typeface="ＭＳ Ｐゴシック" charset="0"/>
                <a:cs typeface="ＭＳ Ｐゴシック" charset="0"/>
              </a:rPr>
              <a:t> </a:t>
            </a:r>
            <a:r>
              <a:rPr lang="en-GB" dirty="0" smtClean="0">
                <a:latin typeface="Calibri" charset="0"/>
                <a:ea typeface="ＭＳ Ｐゴシック" charset="0"/>
                <a:cs typeface="ＭＳ Ｐゴシック" charset="0"/>
              </a:rPr>
              <a:t>Another </a:t>
            </a:r>
            <a:r>
              <a:rPr lang="en-GB" dirty="0">
                <a:latin typeface="Calibri" charset="0"/>
                <a:ea typeface="ＭＳ Ｐゴシック" charset="0"/>
                <a:cs typeface="ＭＳ Ｐゴシック" charset="0"/>
              </a:rPr>
              <a:t>aim of sensitivity analysis is to simplify models. If a model is used systematically in a Monte Carlo framework, so that input uncertainties are systematically propagated into the output, it might be useful to ascertain which input factors can be fixed, anywhere in their range of variation, without sensibly affecting a specific output of interest. This may be useful for simplifying a model in a larger sense, because we may be able then to condense entire sections of our models if all factors entering in a section are non-influential. </a:t>
            </a:r>
            <a:r>
              <a:rPr lang="en-GB" dirty="0" err="1">
                <a:latin typeface="Calibri" charset="0"/>
                <a:ea typeface="ＭＳ Ｐゴシック" charset="0"/>
                <a:cs typeface="ＭＳ Ｐゴシック" charset="0"/>
              </a:rPr>
              <a:t>Saltelli</a:t>
            </a:r>
            <a:r>
              <a:rPr lang="en-GB" dirty="0">
                <a:latin typeface="Calibri" charset="0"/>
                <a:ea typeface="ＭＳ Ｐゴシック" charset="0"/>
                <a:cs typeface="ＭＳ Ｐゴシック" charset="0"/>
              </a:rPr>
              <a:t> and </a:t>
            </a:r>
            <a:r>
              <a:rPr lang="en-GB" dirty="0" err="1">
                <a:latin typeface="Calibri" charset="0"/>
                <a:ea typeface="ＭＳ Ｐゴシック" charset="0"/>
                <a:cs typeface="ＭＳ Ｐゴシック" charset="0"/>
              </a:rPr>
              <a:t>Tarantola</a:t>
            </a:r>
            <a:r>
              <a:rPr lang="en-GB" dirty="0">
                <a:latin typeface="Calibri" charset="0"/>
                <a:ea typeface="ＭＳ Ｐゴシック" charset="0"/>
                <a:cs typeface="ＭＳ Ｐゴシック" charset="0"/>
              </a:rPr>
              <a:t> (2002) also showed that the variance-based </a:t>
            </a:r>
            <a:r>
              <a:rPr lang="en-GB" i="1" dirty="0">
                <a:latin typeface="Calibri" charset="0"/>
                <a:ea typeface="ＭＳ Ｐゴシック" charset="0"/>
                <a:cs typeface="ＭＳ Ｐゴシック" charset="0"/>
              </a:rPr>
              <a:t>total effect</a:t>
            </a:r>
            <a:r>
              <a:rPr lang="en-GB" dirty="0">
                <a:latin typeface="Calibri" charset="0"/>
                <a:ea typeface="ＭＳ Ｐゴシック" charset="0"/>
                <a:cs typeface="ＭＳ Ｐゴシック" charset="0"/>
              </a:rPr>
              <a:t>  provides the answer to the Factor Fixing setting. A null total effect is a sufficient condition for an input factor to be irrelevant, and therefore to be fixed.</a:t>
            </a:r>
            <a:endParaRPr lang="en-US" dirty="0">
              <a:latin typeface="Calibri" charset="0"/>
              <a:ea typeface="ＭＳ Ｐゴシック" charset="0"/>
              <a:cs typeface="ＭＳ Ｐゴシック" charset="0"/>
            </a:endParaRPr>
          </a:p>
          <a:p>
            <a:pPr>
              <a:buFont typeface="Arial" charset="0"/>
              <a:buNone/>
            </a:pPr>
            <a:r>
              <a:rPr lang="en-GB" b="1" i="1" dirty="0">
                <a:latin typeface="Calibri" charset="0"/>
                <a:ea typeface="ＭＳ Ｐゴシック" charset="0"/>
                <a:cs typeface="ＭＳ Ｐゴシック" charset="0"/>
              </a:rPr>
              <a:t>Factors Mapping (FM</a:t>
            </a:r>
            <a:r>
              <a:rPr lang="en-GB" b="1" i="1" dirty="0" smtClean="0">
                <a:latin typeface="Calibri" charset="0"/>
                <a:ea typeface="ＭＳ Ｐゴシック" charset="0"/>
                <a:cs typeface="ＭＳ Ｐゴシック" charset="0"/>
              </a:rPr>
              <a:t>)</a:t>
            </a:r>
            <a:r>
              <a:rPr lang="en-US" b="1" dirty="0" smtClean="0">
                <a:latin typeface="Calibri" charset="0"/>
                <a:ea typeface="ＭＳ Ｐゴシック" charset="0"/>
                <a:cs typeface="ＭＳ Ｐゴシック" charset="0"/>
              </a:rPr>
              <a:t> </a:t>
            </a:r>
            <a:r>
              <a:rPr lang="en-GB" dirty="0" smtClean="0">
                <a:latin typeface="Calibri" charset="0"/>
                <a:ea typeface="ＭＳ Ｐゴシック" charset="0"/>
                <a:cs typeface="ＭＳ Ｐゴシック" charset="0"/>
              </a:rPr>
              <a:t>In </a:t>
            </a:r>
            <a:r>
              <a:rPr lang="en-GB" dirty="0">
                <a:latin typeface="Calibri" charset="0"/>
                <a:ea typeface="ＭＳ Ｐゴシック" charset="0"/>
                <a:cs typeface="ＭＳ Ｐゴシック" charset="0"/>
              </a:rPr>
              <a:t>this case, the analyst is interested to as many information as possible, either global and local, i.e. which values of an input factor (or of group of factors) are responsible for driving the model output in a given region? Which conditions are able to drive a specified model behaviour? In this case, a full array of methods, from local ones, to Monte Carlo Filtering, to model emulators, to variance-based and entropy-based methods can provide useful insights about model properties.</a:t>
            </a:r>
          </a:p>
          <a:p>
            <a:pPr>
              <a:buFont typeface="Arial" charset="0"/>
              <a:buNone/>
            </a:pPr>
            <a:r>
              <a:rPr lang="en-US" b="1" i="1" dirty="0">
                <a:latin typeface="Calibri" charset="0"/>
                <a:ea typeface="ＭＳ Ｐゴシック" charset="0"/>
                <a:cs typeface="ＭＳ Ｐゴシック" charset="0"/>
              </a:rPr>
              <a:t>Variance Cutting (VC</a:t>
            </a:r>
            <a:r>
              <a:rPr lang="en-US" b="1" i="1"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In </a:t>
            </a:r>
            <a:r>
              <a:rPr lang="en-US" dirty="0">
                <a:latin typeface="Calibri" charset="0"/>
                <a:ea typeface="ＭＳ Ｐゴシック" charset="0"/>
                <a:cs typeface="ＭＳ Ｐゴシック" charset="0"/>
              </a:rPr>
              <a:t>other cases the objective of SA can be the reduction of the output variance to a lower threshold (</a:t>
            </a:r>
            <a:r>
              <a:rPr lang="en-US" i="1" dirty="0">
                <a:latin typeface="Calibri" charset="0"/>
                <a:ea typeface="ＭＳ Ｐゴシック" charset="0"/>
                <a:cs typeface="ＭＳ Ｐゴシック" charset="0"/>
              </a:rPr>
              <a:t>variance cutting setting) </a:t>
            </a:r>
            <a:r>
              <a:rPr lang="en-US" dirty="0">
                <a:latin typeface="Calibri" charset="0"/>
                <a:ea typeface="ＭＳ Ｐゴシック" charset="0"/>
                <a:cs typeface="ＭＳ Ｐゴシック" charset="0"/>
              </a:rPr>
              <a:t>by simultaneously fixing the smallest number of input factors. This setting could be of use when SA is part of a risk assessment study and e.g. when a regulatory authority was to find the width of the impact estimate distribution too wide. Note that the variance cutting and factor prioritization settings may appear to be very similar, as they both aim at reducing the output variance. However, in the case of factor prioritization the scope is to identify the most influent factors one by one, while in the variance cutting setting the objective is to reduce the output variance down to a pre-established level by fixing the smallest subset of factors at once.</a:t>
            </a:r>
            <a:endParaRPr lang="en-US" dirty="0"/>
          </a:p>
          <a:p>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15</a:t>
            </a:fld>
            <a:endParaRPr lang="en-US"/>
          </a:p>
        </p:txBody>
      </p:sp>
    </p:spTree>
    <p:extLst>
      <p:ext uri="{BB962C8B-B14F-4D97-AF65-F5344CB8AC3E}">
        <p14:creationId xmlns:p14="http://schemas.microsoft.com/office/powerpoint/2010/main" val="28900421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general, there are just a few basic steps in any sensitivity analysis </a:t>
            </a:r>
            <a:endParaRPr lang="en-US" dirty="0"/>
          </a:p>
        </p:txBody>
      </p:sp>
      <p:sp>
        <p:nvSpPr>
          <p:cNvPr id="6" name="Content Placeholder 5"/>
          <p:cNvSpPr>
            <a:spLocks noGrp="1"/>
          </p:cNvSpPr>
          <p:nvPr>
            <p:ph idx="1"/>
          </p:nvPr>
        </p:nvSpPr>
        <p:spPr>
          <a:xfrm>
            <a:off x="457200" y="3181969"/>
            <a:ext cx="8229600" cy="3060677"/>
          </a:xfrm>
        </p:spPr>
        <p:txBody>
          <a:bodyPr>
            <a:normAutofit/>
          </a:bodyPr>
          <a:lstStyle/>
          <a:p>
            <a:pPr marL="514350" indent="-514350">
              <a:buFont typeface="+mj-lt"/>
              <a:buAutoNum type="arabicPeriod"/>
            </a:pPr>
            <a:r>
              <a:rPr lang="en-US" dirty="0" smtClean="0"/>
              <a:t>How do I sample the factor space?</a:t>
            </a:r>
          </a:p>
          <a:p>
            <a:pPr marL="514350" indent="-514350">
              <a:buFont typeface="+mj-lt"/>
              <a:buAutoNum type="arabicPeriod"/>
            </a:pPr>
            <a:r>
              <a:rPr lang="en-US" dirty="0" smtClean="0"/>
              <a:t>What output or output-based error metric should I calculate?</a:t>
            </a:r>
          </a:p>
          <a:p>
            <a:pPr marL="514350" indent="-514350">
              <a:buFont typeface="+mj-lt"/>
              <a:buAutoNum type="arabicPeriod"/>
            </a:pPr>
            <a:r>
              <a:rPr lang="en-US" dirty="0" smtClean="0"/>
              <a:t>What sensitivity metric should I calculate?</a:t>
            </a:r>
            <a:r>
              <a:rPr lang="en-US" dirty="0"/>
              <a:t> </a:t>
            </a:r>
            <a:r>
              <a:rPr lang="en-US" dirty="0" smtClean="0"/>
              <a:t>How do I visualize the result?</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16</a:t>
            </a:fld>
            <a:endParaRPr lang="en-US"/>
          </a:p>
        </p:txBody>
      </p:sp>
      <p:sp>
        <p:nvSpPr>
          <p:cNvPr id="7" name="Content Placeholder 4"/>
          <p:cNvSpPr txBox="1">
            <a:spLocks/>
          </p:cNvSpPr>
          <p:nvPr/>
        </p:nvSpPr>
        <p:spPr>
          <a:xfrm>
            <a:off x="457200" y="1688011"/>
            <a:ext cx="8229600" cy="19410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Sensitivity Analysis is the </a:t>
            </a:r>
            <a:r>
              <a:rPr lang="en-US" sz="2400" i="1" dirty="0" smtClean="0"/>
              <a:t>study of how uncertainty in the output of a model can be apportioned to different sources of uncertainty in the model input </a:t>
            </a:r>
            <a:r>
              <a:rPr lang="en-US" sz="2400" dirty="0" smtClean="0"/>
              <a:t>(factors)</a:t>
            </a:r>
            <a:r>
              <a:rPr lang="en-US" sz="2400" i="1" dirty="0" smtClean="0"/>
              <a:t> </a:t>
            </a:r>
            <a:r>
              <a:rPr lang="en-US" sz="2400" dirty="0" smtClean="0"/>
              <a:t>(</a:t>
            </a:r>
            <a:r>
              <a:rPr lang="en-US" sz="2400" dirty="0" err="1" smtClean="0"/>
              <a:t>Saltelli</a:t>
            </a:r>
            <a:r>
              <a:rPr lang="en-US" sz="2400" dirty="0" smtClean="0"/>
              <a:t> et al., 2004).</a:t>
            </a:r>
            <a:endParaRPr lang="en-US" sz="2400" dirty="0"/>
          </a:p>
        </p:txBody>
      </p:sp>
    </p:spTree>
    <p:extLst>
      <p:ext uri="{BB962C8B-B14F-4D97-AF65-F5344CB8AC3E}">
        <p14:creationId xmlns:p14="http://schemas.microsoft.com/office/powerpoint/2010/main" val="33389693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sensitivity to what?</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CDBDD61-31E5-BD4D-BA56-A94E3B8288B2}" type="slidenum">
              <a:rPr lang="en-US" smtClean="0"/>
              <a:pPr/>
              <a:t>17</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6240" y="624394"/>
            <a:ext cx="3358473" cy="3000907"/>
          </a:xfrm>
          <a:prstGeom prst="rect">
            <a:avLst/>
          </a:prstGeom>
          <a:ln>
            <a:solidFill>
              <a:srgbClr val="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49303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two major distinctions in how we approach this question. [1]</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[1] Analyze the model output directly</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smtClean="0"/>
              <a:t>In many cases we will not have observations of the variable of interest, especially in relation to extremes</a:t>
            </a:r>
          </a:p>
          <a:p>
            <a:pPr marL="0" indent="0">
              <a:buNone/>
            </a:pPr>
            <a:endParaRPr lang="en-US" sz="2400" dirty="0"/>
          </a:p>
          <a:p>
            <a:pPr marL="0" indent="0">
              <a:buNone/>
            </a:pPr>
            <a:endParaRPr lang="en-US" sz="2400" dirty="0"/>
          </a:p>
        </p:txBody>
      </p:sp>
      <p:sp>
        <p:nvSpPr>
          <p:cNvPr id="5" name="Slide Number Placeholder 4"/>
          <p:cNvSpPr>
            <a:spLocks noGrp="1"/>
          </p:cNvSpPr>
          <p:nvPr>
            <p:ph type="sldNum" sz="quarter" idx="12"/>
          </p:nvPr>
        </p:nvSpPr>
        <p:spPr/>
        <p:txBody>
          <a:bodyPr/>
          <a:lstStyle/>
          <a:p>
            <a:fld id="{CCDBDD61-31E5-BD4D-BA56-A94E3B8288B2}" type="slidenum">
              <a:rPr lang="en-US" smtClean="0"/>
              <a:pPr/>
              <a:t>18</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4098" y="2225408"/>
            <a:ext cx="3694303" cy="2770727"/>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6065243" y="4072805"/>
            <a:ext cx="1617398" cy="923330"/>
          </a:xfrm>
          <a:prstGeom prst="rect">
            <a:avLst/>
          </a:prstGeom>
          <a:noFill/>
        </p:spPr>
        <p:txBody>
          <a:bodyPr wrap="square" rtlCol="0">
            <a:spAutoFit/>
          </a:bodyPr>
          <a:lstStyle/>
          <a:p>
            <a:r>
              <a:rPr lang="en-US" dirty="0" smtClean="0"/>
              <a:t>e.g. flash flooding in Africa</a:t>
            </a:r>
            <a:endParaRPr lang="en-US" dirty="0"/>
          </a:p>
        </p:txBody>
      </p:sp>
    </p:spTree>
    <p:extLst>
      <p:ext uri="{BB962C8B-B14F-4D97-AF65-F5344CB8AC3E}">
        <p14:creationId xmlns:p14="http://schemas.microsoft.com/office/powerpoint/2010/main" val="27552752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01374" y="1751730"/>
            <a:ext cx="5442626" cy="4165600"/>
          </a:xfrm>
          <a:prstGeom prst="rect">
            <a:avLst/>
          </a:prstGeom>
        </p:spPr>
      </p:pic>
      <p:sp>
        <p:nvSpPr>
          <p:cNvPr id="2" name="Title 1"/>
          <p:cNvSpPr>
            <a:spLocks noGrp="1"/>
          </p:cNvSpPr>
          <p:nvPr>
            <p:ph type="title"/>
          </p:nvPr>
        </p:nvSpPr>
        <p:spPr/>
        <p:txBody>
          <a:bodyPr/>
          <a:lstStyle/>
          <a:p>
            <a:r>
              <a:rPr lang="en-US" dirty="0" smtClean="0"/>
              <a:t>We can directly estimate the sensitivity to the simulated output</a:t>
            </a:r>
            <a:endParaRPr lang="en-US" dirty="0"/>
          </a:p>
        </p:txBody>
      </p:sp>
      <p:sp>
        <p:nvSpPr>
          <p:cNvPr id="3" name="Content Placeholder 2"/>
          <p:cNvSpPr>
            <a:spLocks noGrp="1"/>
          </p:cNvSpPr>
          <p:nvPr>
            <p:ph idx="1"/>
          </p:nvPr>
        </p:nvSpPr>
        <p:spPr>
          <a:xfrm>
            <a:off x="457201" y="1600200"/>
            <a:ext cx="3244174" cy="4525963"/>
          </a:xfrm>
        </p:spPr>
        <p:txBody>
          <a:bodyPr>
            <a:normAutofit/>
          </a:bodyPr>
          <a:lstStyle/>
          <a:p>
            <a:r>
              <a:rPr lang="en-US" sz="2400" dirty="0" smtClean="0"/>
              <a:t>This approach means that we put all our stock into our model!</a:t>
            </a:r>
          </a:p>
          <a:p>
            <a:r>
              <a:rPr lang="en-US" sz="2400" dirty="0" smtClean="0"/>
              <a:t>Works only if we are rather confident in the realism of our model.</a:t>
            </a:r>
          </a:p>
          <a:p>
            <a:r>
              <a:rPr lang="en-US" sz="2400" dirty="0" smtClean="0"/>
              <a:t>For example, integrated assessment models</a:t>
            </a:r>
          </a:p>
          <a:p>
            <a:endParaRPr lang="en-US" sz="2400"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19</a:t>
            </a:fld>
            <a:endParaRPr lang="en-US"/>
          </a:p>
        </p:txBody>
      </p:sp>
    </p:spTree>
    <p:extLst>
      <p:ext uri="{BB962C8B-B14F-4D97-AF65-F5344CB8AC3E}">
        <p14:creationId xmlns:p14="http://schemas.microsoft.com/office/powerpoint/2010/main" val="4098592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sp>
        <p:nvSpPr>
          <p:cNvPr id="3" name="Content Placeholder 2"/>
          <p:cNvSpPr>
            <a:spLocks noGrp="1"/>
          </p:cNvSpPr>
          <p:nvPr>
            <p:ph idx="1"/>
          </p:nvPr>
        </p:nvSpPr>
        <p:spPr>
          <a:xfrm>
            <a:off x="457200" y="1600200"/>
            <a:ext cx="5359119" cy="4525963"/>
          </a:xfrm>
        </p:spPr>
        <p:txBody>
          <a:bodyPr>
            <a:normAutofit fontScale="92500" lnSpcReduction="10000"/>
          </a:bodyPr>
          <a:lstStyle/>
          <a:p>
            <a:r>
              <a:rPr lang="en-US" dirty="0" smtClean="0"/>
              <a:t>Civil engineering with focus on hydrology</a:t>
            </a:r>
          </a:p>
          <a:p>
            <a:pPr lvl="1"/>
            <a:r>
              <a:rPr lang="en-US" dirty="0" smtClean="0"/>
              <a:t>University of Siegen, TU Delft, Imperial College London</a:t>
            </a:r>
          </a:p>
          <a:p>
            <a:pPr lvl="1"/>
            <a:r>
              <a:rPr lang="en-US" dirty="0" smtClean="0"/>
              <a:t>University of Arizona, Penn State, University of Bristol</a:t>
            </a:r>
          </a:p>
          <a:p>
            <a:r>
              <a:rPr lang="en-US" dirty="0" smtClean="0"/>
              <a:t>Interest in system’s methods to characterize and simulate environmental systems</a:t>
            </a:r>
          </a:p>
          <a:p>
            <a:r>
              <a:rPr lang="en-US" sz="2200" i="1" dirty="0" smtClean="0">
                <a:latin typeface="Comic Sans MS"/>
                <a:cs typeface="Comic Sans MS"/>
              </a:rPr>
              <a:t>Was asked to leave my first high school informatics course after I scored -1 point in an exam</a:t>
            </a:r>
            <a:endParaRPr lang="en-US" sz="2200" i="1" dirty="0">
              <a:latin typeface="Comic Sans MS"/>
              <a:cs typeface="Comic Sans MS"/>
            </a:endParaRPr>
          </a:p>
        </p:txBody>
      </p:sp>
      <p:sp>
        <p:nvSpPr>
          <p:cNvPr id="4" name="Slide Number Placeholder 3"/>
          <p:cNvSpPr>
            <a:spLocks noGrp="1"/>
          </p:cNvSpPr>
          <p:nvPr>
            <p:ph type="sldNum" sz="quarter" idx="12"/>
          </p:nvPr>
        </p:nvSpPr>
        <p:spPr/>
        <p:txBody>
          <a:bodyPr/>
          <a:lstStyle/>
          <a:p>
            <a:fld id="{CCDBDD61-31E5-BD4D-BA56-A94E3B8288B2}" type="slidenum">
              <a:rPr lang="en-US" smtClean="0"/>
              <a:pPr/>
              <a:t>2</a:t>
            </a:fld>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16319" y="1769346"/>
            <a:ext cx="3056090" cy="3124894"/>
          </a:xfrm>
          <a:prstGeom prst="rect">
            <a:avLst/>
          </a:prstGeom>
          <a:ln>
            <a:solidFill>
              <a:schemeClr val="tx1"/>
            </a:solidFill>
          </a:ln>
        </p:spPr>
      </p:pic>
      <p:sp>
        <p:nvSpPr>
          <p:cNvPr id="6" name="Rounded Rectangle 5"/>
          <p:cNvSpPr/>
          <p:nvPr/>
        </p:nvSpPr>
        <p:spPr>
          <a:xfrm>
            <a:off x="7020537" y="4473306"/>
            <a:ext cx="1976310" cy="570757"/>
          </a:xfrm>
          <a:prstGeom prst="roundRect">
            <a:avLst/>
          </a:prstGeom>
          <a:ln w="9525"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Don’t give up!</a:t>
            </a:r>
            <a:endParaRPr lang="en-US" dirty="0"/>
          </a:p>
        </p:txBody>
      </p:sp>
    </p:spTree>
    <p:extLst>
      <p:ext uri="{BB962C8B-B14F-4D97-AF65-F5344CB8AC3E}">
        <p14:creationId xmlns:p14="http://schemas.microsoft.com/office/powerpoint/2010/main" val="9578823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Or [2]. We can do sensitivity analysis in either case, but with different objectives</a:t>
            </a:r>
            <a:endParaRPr lang="en-US" dirty="0"/>
          </a:p>
        </p:txBody>
      </p:sp>
      <p:sp>
        <p:nvSpPr>
          <p:cNvPr id="6" name="Content Placeholder 3"/>
          <p:cNvSpPr>
            <a:spLocks noGrp="1"/>
          </p:cNvSpPr>
          <p:nvPr>
            <p:ph idx="1"/>
          </p:nvPr>
        </p:nvSpPr>
        <p:spPr/>
        <p:txBody>
          <a:bodyPr>
            <a:noAutofit/>
          </a:bodyPr>
          <a:lstStyle/>
          <a:p>
            <a:pPr marL="0" indent="0">
              <a:buNone/>
            </a:pPr>
            <a:r>
              <a:rPr lang="en-US" sz="2400" dirty="0" smtClean="0"/>
              <a:t>[2] Analyze some error metric (objective function, likelihood etc.)</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r>
              <a:rPr lang="en-US" sz="2400" dirty="0" smtClean="0"/>
              <a:t>If we do have observations, then we can test the model in relation to the data, rather than just in itself</a:t>
            </a:r>
          </a:p>
          <a:p>
            <a:pPr marL="0" indent="0">
              <a:buNone/>
            </a:pPr>
            <a:endParaRPr lang="en-US" sz="2400" dirty="0"/>
          </a:p>
        </p:txBody>
      </p:sp>
      <p:sp>
        <p:nvSpPr>
          <p:cNvPr id="5" name="Slide Number Placeholder 4"/>
          <p:cNvSpPr>
            <a:spLocks noGrp="1"/>
          </p:cNvSpPr>
          <p:nvPr>
            <p:ph type="sldNum" sz="quarter" idx="12"/>
          </p:nvPr>
        </p:nvSpPr>
        <p:spPr/>
        <p:txBody>
          <a:bodyPr/>
          <a:lstStyle/>
          <a:p>
            <a:fld id="{CCDBDD61-31E5-BD4D-BA56-A94E3B8288B2}" type="slidenum">
              <a:rPr lang="en-US" smtClean="0"/>
              <a:pPr/>
              <a:t>20</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8292" y="2197229"/>
            <a:ext cx="6411655" cy="3205828"/>
          </a:xfrm>
          <a:prstGeom prst="rect">
            <a:avLst/>
          </a:prstGeom>
        </p:spPr>
      </p:pic>
      <p:sp>
        <p:nvSpPr>
          <p:cNvPr id="9" name="TextBox 8"/>
          <p:cNvSpPr txBox="1"/>
          <p:nvPr/>
        </p:nvSpPr>
        <p:spPr>
          <a:xfrm>
            <a:off x="2782241" y="2453399"/>
            <a:ext cx="2561785" cy="369332"/>
          </a:xfrm>
          <a:prstGeom prst="rect">
            <a:avLst/>
          </a:prstGeom>
          <a:noFill/>
        </p:spPr>
        <p:txBody>
          <a:bodyPr wrap="square" rtlCol="0">
            <a:spAutoFit/>
          </a:bodyPr>
          <a:lstStyle/>
          <a:p>
            <a:r>
              <a:rPr lang="en-US" dirty="0" smtClean="0"/>
              <a:t>e.g. hurricane occurrence</a:t>
            </a:r>
            <a:endParaRPr lang="en-US" dirty="0"/>
          </a:p>
        </p:txBody>
      </p:sp>
    </p:spTree>
    <p:extLst>
      <p:ext uri="{BB962C8B-B14F-4D97-AF65-F5344CB8AC3E}">
        <p14:creationId xmlns:p14="http://schemas.microsoft.com/office/powerpoint/2010/main" val="8455495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we can create a ‘context’ if we have observations of the output of interest</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21</a:t>
            </a:fld>
            <a:endParaRPr lang="en-US"/>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2555" y="1869262"/>
            <a:ext cx="69500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6367463"/>
            <a:ext cx="9144000" cy="276999"/>
          </a:xfrm>
          <a:prstGeom prst="rect">
            <a:avLst/>
          </a:prstGeom>
          <a:noFill/>
          <a:ln w="9525">
            <a:noFill/>
            <a:miter lim="800000"/>
            <a:headEnd/>
            <a:tailEnd/>
          </a:ln>
        </p:spPr>
        <p:txBody>
          <a:bodyPr wrap="square">
            <a:spAutoFit/>
          </a:bodyPr>
          <a:lstStyle/>
          <a:p>
            <a:pPr algn="ctr">
              <a:defRPr/>
            </a:pPr>
            <a:r>
              <a:rPr lang="en-US" sz="1200" dirty="0" smtClean="0">
                <a:solidFill>
                  <a:schemeClr val="tx1">
                    <a:lumMod val="50000"/>
                    <a:lumOff val="50000"/>
                  </a:schemeClr>
                </a:solidFill>
                <a:latin typeface="Arial"/>
                <a:ea typeface="+mn-ea"/>
                <a:cs typeface="Arial"/>
              </a:rPr>
              <a:t>Gupta et al. 2008 </a:t>
            </a:r>
            <a:r>
              <a:rPr lang="en-US" sz="1200" i="1" dirty="0">
                <a:solidFill>
                  <a:schemeClr val="tx1">
                    <a:lumMod val="50000"/>
                    <a:lumOff val="50000"/>
                  </a:schemeClr>
                </a:solidFill>
                <a:latin typeface="Arial"/>
                <a:ea typeface="+mn-ea"/>
                <a:cs typeface="Arial"/>
              </a:rPr>
              <a:t>Hydrological </a:t>
            </a:r>
            <a:r>
              <a:rPr lang="en-US" sz="1200" i="1" dirty="0" smtClean="0">
                <a:solidFill>
                  <a:schemeClr val="tx1">
                    <a:lumMod val="50000"/>
                    <a:lumOff val="50000"/>
                  </a:schemeClr>
                </a:solidFill>
                <a:latin typeface="Arial"/>
                <a:ea typeface="+mn-ea"/>
                <a:cs typeface="Arial"/>
              </a:rPr>
              <a:t>Processes</a:t>
            </a:r>
            <a:endParaRPr lang="en-US" sz="1200" dirty="0">
              <a:solidFill>
                <a:schemeClr val="tx1">
                  <a:lumMod val="50000"/>
                  <a:lumOff val="50000"/>
                </a:schemeClr>
              </a:solidFill>
              <a:latin typeface="Arial"/>
              <a:ea typeface="+mn-ea"/>
              <a:cs typeface="Arial"/>
            </a:endParaRPr>
          </a:p>
        </p:txBody>
      </p:sp>
    </p:spTree>
    <p:extLst>
      <p:ext uri="{BB962C8B-B14F-4D97-AF65-F5344CB8AC3E}">
        <p14:creationId xmlns:p14="http://schemas.microsoft.com/office/powerpoint/2010/main" val="18789659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case we typically estimate some type of (statistical) error metric</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22</a:t>
            </a:fld>
            <a:endParaRPr lang="en-US"/>
          </a:p>
        </p:txBody>
      </p:sp>
      <p:grpSp>
        <p:nvGrpSpPr>
          <p:cNvPr id="5" name="Group 3"/>
          <p:cNvGrpSpPr>
            <a:grpSpLocks/>
          </p:cNvGrpSpPr>
          <p:nvPr/>
        </p:nvGrpSpPr>
        <p:grpSpPr bwMode="auto">
          <a:xfrm>
            <a:off x="1112838" y="5180013"/>
            <a:ext cx="6621462" cy="461962"/>
            <a:chOff x="786" y="635"/>
            <a:chExt cx="4171" cy="291"/>
          </a:xfrm>
        </p:grpSpPr>
        <p:sp>
          <p:nvSpPr>
            <p:cNvPr id="6" name="Text Box 4"/>
            <p:cNvSpPr txBox="1">
              <a:spLocks noChangeArrowheads="1"/>
            </p:cNvSpPr>
            <p:nvPr/>
          </p:nvSpPr>
          <p:spPr bwMode="auto">
            <a:xfrm>
              <a:off x="786" y="635"/>
              <a:ext cx="36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a:latin typeface="Arial Unicode MS" charset="0"/>
                </a:rPr>
                <a:t>E(</a:t>
              </a:r>
              <a:r>
                <a:rPr lang="en-US" sz="2200">
                  <a:latin typeface="Symbol" charset="0"/>
                </a:rPr>
                <a:t>q</a:t>
              </a:r>
              <a:r>
                <a:rPr lang="en-US" sz="2200">
                  <a:latin typeface="Arial Unicode MS" charset="0"/>
                </a:rPr>
                <a:t>) = { e</a:t>
              </a:r>
              <a:r>
                <a:rPr lang="en-US" sz="2200" baseline="-25000">
                  <a:latin typeface="Arial Unicode MS" charset="0"/>
                </a:rPr>
                <a:t>1</a:t>
              </a:r>
              <a:r>
                <a:rPr lang="en-US" sz="2200">
                  <a:latin typeface="Arial Unicode MS" charset="0"/>
                </a:rPr>
                <a:t>(</a:t>
              </a:r>
              <a:r>
                <a:rPr lang="en-US" sz="2200">
                  <a:latin typeface="Symbol" charset="0"/>
                </a:rPr>
                <a:t>q</a:t>
              </a:r>
              <a:r>
                <a:rPr lang="en-US" sz="2200">
                  <a:latin typeface="Arial Unicode MS" charset="0"/>
                </a:rPr>
                <a:t>), e</a:t>
              </a:r>
              <a:r>
                <a:rPr lang="en-US" sz="2200" baseline="-25000">
                  <a:latin typeface="Arial Unicode MS" charset="0"/>
                </a:rPr>
                <a:t>2</a:t>
              </a:r>
              <a:r>
                <a:rPr lang="en-US" sz="2200">
                  <a:latin typeface="Arial Unicode MS" charset="0"/>
                </a:rPr>
                <a:t>(</a:t>
              </a:r>
              <a:r>
                <a:rPr lang="en-US" sz="2200">
                  <a:latin typeface="Symbol" charset="0"/>
                </a:rPr>
                <a:t>q</a:t>
              </a:r>
              <a:r>
                <a:rPr lang="en-US" sz="2200">
                  <a:latin typeface="Arial Unicode MS" charset="0"/>
                </a:rPr>
                <a:t>), e</a:t>
              </a:r>
              <a:r>
                <a:rPr lang="en-US" sz="2200" baseline="-25000">
                  <a:latin typeface="Arial Unicode MS" charset="0"/>
                </a:rPr>
                <a:t>3</a:t>
              </a:r>
              <a:r>
                <a:rPr lang="en-US" sz="2200">
                  <a:latin typeface="Arial Unicode MS" charset="0"/>
                </a:rPr>
                <a:t>(</a:t>
              </a:r>
              <a:r>
                <a:rPr lang="en-US" sz="2200">
                  <a:latin typeface="Symbol" charset="0"/>
                </a:rPr>
                <a:t>q</a:t>
              </a:r>
              <a:r>
                <a:rPr lang="en-US" sz="2200">
                  <a:latin typeface="Arial Unicode MS" charset="0"/>
                </a:rPr>
                <a:t>), … ,e</a:t>
              </a:r>
              <a:r>
                <a:rPr lang="en-US" sz="2200" baseline="-25000">
                  <a:latin typeface="Arial Unicode MS" charset="0"/>
                </a:rPr>
                <a:t>n</a:t>
              </a:r>
              <a:r>
                <a:rPr lang="en-US" sz="2200">
                  <a:latin typeface="Arial Unicode MS" charset="0"/>
                </a:rPr>
                <a:t>(</a:t>
              </a:r>
              <a:r>
                <a:rPr lang="en-US" sz="2200">
                  <a:latin typeface="Symbol" charset="0"/>
                </a:rPr>
                <a:t>q</a:t>
              </a:r>
              <a:r>
                <a:rPr lang="en-US" sz="2200">
                  <a:latin typeface="Arial Unicode MS" charset="0"/>
                </a:rPr>
                <a:t>) } </a:t>
              </a:r>
            </a:p>
          </p:txBody>
        </p:sp>
        <p:sp>
          <p:nvSpPr>
            <p:cNvPr id="7" name="Line 5"/>
            <p:cNvSpPr>
              <a:spLocks noChangeShapeType="1"/>
            </p:cNvSpPr>
            <p:nvPr/>
          </p:nvSpPr>
          <p:spPr bwMode="auto">
            <a:xfrm>
              <a:off x="4138" y="769"/>
              <a:ext cx="553"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8" name="Text Box 6"/>
            <p:cNvSpPr txBox="1">
              <a:spLocks noChangeArrowheads="1"/>
            </p:cNvSpPr>
            <p:nvPr/>
          </p:nvSpPr>
          <p:spPr bwMode="auto">
            <a:xfrm>
              <a:off x="4742" y="655"/>
              <a:ext cx="2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a:latin typeface="Arial Unicode MS" charset="0"/>
                </a:rPr>
                <a:t>0</a:t>
              </a:r>
            </a:p>
          </p:txBody>
        </p:sp>
      </p:grpSp>
      <p:sp>
        <p:nvSpPr>
          <p:cNvPr id="9" name="Rectangle 7"/>
          <p:cNvSpPr>
            <a:spLocks noChangeArrowheads="1"/>
          </p:cNvSpPr>
          <p:nvPr/>
        </p:nvSpPr>
        <p:spPr bwMode="auto">
          <a:xfrm>
            <a:off x="879475" y="2003425"/>
            <a:ext cx="1381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900" b="1">
                <a:solidFill>
                  <a:srgbClr val="000000"/>
                </a:solidFill>
              </a:rPr>
              <a:t>y</a:t>
            </a:r>
            <a:endParaRPr lang="en-US" sz="3800">
              <a:latin typeface="Arial Unicode MS" charset="0"/>
            </a:endParaRPr>
          </a:p>
        </p:txBody>
      </p:sp>
      <p:sp>
        <p:nvSpPr>
          <p:cNvPr id="10" name="Rectangle 8"/>
          <p:cNvSpPr>
            <a:spLocks noChangeArrowheads="1"/>
          </p:cNvSpPr>
          <p:nvPr/>
        </p:nvSpPr>
        <p:spPr bwMode="auto">
          <a:xfrm>
            <a:off x="4421188" y="4454525"/>
            <a:ext cx="18891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Rectangle 9"/>
          <p:cNvSpPr>
            <a:spLocks noChangeArrowheads="1"/>
          </p:cNvSpPr>
          <p:nvPr/>
        </p:nvSpPr>
        <p:spPr bwMode="auto">
          <a:xfrm>
            <a:off x="2482850" y="4459288"/>
            <a:ext cx="4968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900" b="1">
                <a:solidFill>
                  <a:srgbClr val="000000"/>
                </a:solidFill>
              </a:rPr>
              <a:t>time</a:t>
            </a:r>
            <a:endParaRPr lang="en-US" sz="3800">
              <a:latin typeface="Arial Unicode MS" charset="0"/>
            </a:endParaRPr>
          </a:p>
        </p:txBody>
      </p:sp>
      <p:sp>
        <p:nvSpPr>
          <p:cNvPr id="12" name="Rectangle 10"/>
          <p:cNvSpPr>
            <a:spLocks noChangeArrowheads="1"/>
          </p:cNvSpPr>
          <p:nvPr/>
        </p:nvSpPr>
        <p:spPr bwMode="auto">
          <a:xfrm>
            <a:off x="2620963" y="4586288"/>
            <a:ext cx="3508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3" name="Group 11"/>
          <p:cNvGrpSpPr>
            <a:grpSpLocks/>
          </p:cNvGrpSpPr>
          <p:nvPr/>
        </p:nvGrpSpPr>
        <p:grpSpPr bwMode="auto">
          <a:xfrm>
            <a:off x="1125538" y="3248025"/>
            <a:ext cx="4168775" cy="990600"/>
            <a:chOff x="709" y="1736"/>
            <a:chExt cx="2626" cy="624"/>
          </a:xfrm>
        </p:grpSpPr>
        <p:sp>
          <p:nvSpPr>
            <p:cNvPr id="14" name="Freeform 12"/>
            <p:cNvSpPr>
              <a:spLocks/>
            </p:cNvSpPr>
            <p:nvPr/>
          </p:nvSpPr>
          <p:spPr bwMode="auto">
            <a:xfrm>
              <a:off x="709" y="1736"/>
              <a:ext cx="2025" cy="479"/>
            </a:xfrm>
            <a:custGeom>
              <a:avLst/>
              <a:gdLst>
                <a:gd name="T0" fmla="*/ 7754 w 954"/>
                <a:gd name="T1" fmla="*/ 207973 h 209"/>
                <a:gd name="T2" fmla="*/ 16459 w 954"/>
                <a:gd name="T3" fmla="*/ 167391 h 209"/>
                <a:gd name="T4" fmla="*/ 27142 w 954"/>
                <a:gd name="T5" fmla="*/ 130891 h 209"/>
                <a:gd name="T6" fmla="*/ 36658 w 954"/>
                <a:gd name="T7" fmla="*/ 99717 h 209"/>
                <a:gd name="T8" fmla="*/ 49129 w 954"/>
                <a:gd name="T9" fmla="*/ 71463 h 209"/>
                <a:gd name="T10" fmla="*/ 59455 w 954"/>
                <a:gd name="T11" fmla="*/ 48803 h 209"/>
                <a:gd name="T12" fmla="*/ 70888 w 954"/>
                <a:gd name="T13" fmla="*/ 31181 h 209"/>
                <a:gd name="T14" fmla="*/ 82524 w 954"/>
                <a:gd name="T15" fmla="*/ 17517 h 209"/>
                <a:gd name="T16" fmla="*/ 94415 w 954"/>
                <a:gd name="T17" fmla="*/ 6960 h 209"/>
                <a:gd name="T18" fmla="*/ 106743 w 954"/>
                <a:gd name="T19" fmla="*/ 0 h 209"/>
                <a:gd name="T20" fmla="*/ 120016 w 954"/>
                <a:gd name="T21" fmla="*/ 0 h 209"/>
                <a:gd name="T22" fmla="*/ 133196 w 954"/>
                <a:gd name="T23" fmla="*/ 1577 h 209"/>
                <a:gd name="T24" fmla="*/ 145779 w 954"/>
                <a:gd name="T25" fmla="*/ 10568 h 209"/>
                <a:gd name="T26" fmla="*/ 159994 w 954"/>
                <a:gd name="T27" fmla="*/ 22896 h 209"/>
                <a:gd name="T28" fmla="*/ 168964 w 954"/>
                <a:gd name="T29" fmla="*/ 57794 h 209"/>
                <a:gd name="T30" fmla="*/ 179170 w 954"/>
                <a:gd name="T31" fmla="*/ 107938 h 209"/>
                <a:gd name="T32" fmla="*/ 190070 w 954"/>
                <a:gd name="T33" fmla="*/ 153793 h 209"/>
                <a:gd name="T34" fmla="*/ 201135 w 954"/>
                <a:gd name="T35" fmla="*/ 193298 h 209"/>
                <a:gd name="T36" fmla="*/ 213561 w 954"/>
                <a:gd name="T37" fmla="*/ 226815 h 209"/>
                <a:gd name="T38" fmla="*/ 226577 w 954"/>
                <a:gd name="T39" fmla="*/ 256345 h 209"/>
                <a:gd name="T40" fmla="*/ 240739 w 954"/>
                <a:gd name="T41" fmla="*/ 279241 h 209"/>
                <a:gd name="T42" fmla="*/ 256292 w 954"/>
                <a:gd name="T43" fmla="*/ 299985 h 209"/>
                <a:gd name="T44" fmla="*/ 272759 w 954"/>
                <a:gd name="T45" fmla="*/ 314444 h 209"/>
                <a:gd name="T46" fmla="*/ 290377 w 954"/>
                <a:gd name="T47" fmla="*/ 321148 h 209"/>
                <a:gd name="T48" fmla="*/ 307980 w 954"/>
                <a:gd name="T49" fmla="*/ 324182 h 209"/>
                <a:gd name="T50" fmla="*/ 328095 w 954"/>
                <a:gd name="T51" fmla="*/ 322860 h 209"/>
                <a:gd name="T52" fmla="*/ 348292 w 954"/>
                <a:gd name="T53" fmla="*/ 314444 h 209"/>
                <a:gd name="T54" fmla="*/ 369248 w 954"/>
                <a:gd name="T55" fmla="*/ 301559 h 209"/>
                <a:gd name="T56" fmla="*/ 391005 w 954"/>
                <a:gd name="T57" fmla="*/ 279241 h 209"/>
                <a:gd name="T58" fmla="*/ 418188 w 954"/>
                <a:gd name="T59" fmla="*/ 239154 h 209"/>
                <a:gd name="T60" fmla="*/ 444258 w 954"/>
                <a:gd name="T61" fmla="*/ 203919 h 209"/>
                <a:gd name="T62" fmla="*/ 471417 w 954"/>
                <a:gd name="T63" fmla="*/ 175665 h 209"/>
                <a:gd name="T64" fmla="*/ 496189 w 954"/>
                <a:gd name="T65" fmla="*/ 151444 h 209"/>
                <a:gd name="T66" fmla="*/ 520546 w 954"/>
                <a:gd name="T67" fmla="*/ 130891 h 209"/>
                <a:gd name="T68" fmla="*/ 544016 w 954"/>
                <a:gd name="T69" fmla="*/ 118803 h 209"/>
                <a:gd name="T70" fmla="*/ 565737 w 954"/>
                <a:gd name="T71" fmla="*/ 109586 h 209"/>
                <a:gd name="T72" fmla="*/ 587675 w 954"/>
                <a:gd name="T73" fmla="*/ 106661 h 209"/>
                <a:gd name="T74" fmla="*/ 608612 w 954"/>
                <a:gd name="T75" fmla="*/ 109586 h 209"/>
                <a:gd name="T76" fmla="*/ 628100 w 954"/>
                <a:gd name="T77" fmla="*/ 117229 h 209"/>
                <a:gd name="T78" fmla="*/ 646491 w 954"/>
                <a:gd name="T79" fmla="*/ 129566 h 209"/>
                <a:gd name="T80" fmla="*/ 664763 w 954"/>
                <a:gd name="T81" fmla="*/ 149863 h 209"/>
                <a:gd name="T82" fmla="*/ 682423 w 954"/>
                <a:gd name="T83" fmla="*/ 172738 h 209"/>
                <a:gd name="T84" fmla="*/ 696428 w 954"/>
                <a:gd name="T85" fmla="*/ 197210 h 209"/>
                <a:gd name="T86" fmla="*/ 705101 w 954"/>
                <a:gd name="T87" fmla="*/ 210879 h 209"/>
                <a:gd name="T88" fmla="*/ 713706 w 954"/>
                <a:gd name="T89" fmla="*/ 225249 h 209"/>
                <a:gd name="T90" fmla="*/ 723222 w 954"/>
                <a:gd name="T91" fmla="*/ 239154 h 209"/>
                <a:gd name="T92" fmla="*/ 733112 w 954"/>
                <a:gd name="T93" fmla="*/ 252758 h 209"/>
                <a:gd name="T94" fmla="*/ 741901 w 954"/>
                <a:gd name="T95" fmla="*/ 265086 h 209"/>
                <a:gd name="T96" fmla="*/ 751428 w 954"/>
                <a:gd name="T97" fmla="*/ 276956 h 209"/>
                <a:gd name="T98" fmla="*/ 761285 w 954"/>
                <a:gd name="T99" fmla="*/ 291569 h 209"/>
                <a:gd name="T100" fmla="*/ 770585 w 954"/>
                <a:gd name="T101" fmla="*/ 303571 h 209"/>
                <a:gd name="T102" fmla="*/ 780109 w 954"/>
                <a:gd name="T103" fmla="*/ 314444 h 209"/>
                <a:gd name="T104" fmla="*/ 791739 w 954"/>
                <a:gd name="T105" fmla="*/ 326531 h 209"/>
                <a:gd name="T106" fmla="*/ 801051 w 954"/>
                <a:gd name="T107" fmla="*/ 334752 h 209"/>
                <a:gd name="T108" fmla="*/ 811955 w 954"/>
                <a:gd name="T109" fmla="*/ 345767 h 209"/>
                <a:gd name="T110" fmla="*/ 822169 w 954"/>
                <a:gd name="T111" fmla="*/ 356383 h 209"/>
                <a:gd name="T112" fmla="*/ 832912 w 954"/>
                <a:gd name="T113" fmla="*/ 364608 h 2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4"/>
                <a:gd name="T172" fmla="*/ 0 h 209"/>
                <a:gd name="T173" fmla="*/ 954 w 954"/>
                <a:gd name="T174" fmla="*/ 209 h 2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4" h="209">
                  <a:moveTo>
                    <a:pt x="0" y="141"/>
                  </a:moveTo>
                  <a:lnTo>
                    <a:pt x="1" y="137"/>
                  </a:lnTo>
                  <a:lnTo>
                    <a:pt x="2" y="133"/>
                  </a:lnTo>
                  <a:lnTo>
                    <a:pt x="4" y="130"/>
                  </a:lnTo>
                  <a:lnTo>
                    <a:pt x="6" y="126"/>
                  </a:lnTo>
                  <a:lnTo>
                    <a:pt x="7" y="122"/>
                  </a:lnTo>
                  <a:lnTo>
                    <a:pt x="9" y="119"/>
                  </a:lnTo>
                  <a:lnTo>
                    <a:pt x="10" y="116"/>
                  </a:lnTo>
                  <a:lnTo>
                    <a:pt x="12" y="112"/>
                  </a:lnTo>
                  <a:lnTo>
                    <a:pt x="13" y="109"/>
                  </a:lnTo>
                  <a:lnTo>
                    <a:pt x="15" y="106"/>
                  </a:lnTo>
                  <a:lnTo>
                    <a:pt x="16" y="102"/>
                  </a:lnTo>
                  <a:lnTo>
                    <a:pt x="18" y="99"/>
                  </a:lnTo>
                  <a:lnTo>
                    <a:pt x="19" y="96"/>
                  </a:lnTo>
                  <a:lnTo>
                    <a:pt x="21" y="93"/>
                  </a:lnTo>
                  <a:lnTo>
                    <a:pt x="23" y="90"/>
                  </a:lnTo>
                  <a:lnTo>
                    <a:pt x="24" y="87"/>
                  </a:lnTo>
                  <a:lnTo>
                    <a:pt x="26" y="84"/>
                  </a:lnTo>
                  <a:lnTo>
                    <a:pt x="28" y="80"/>
                  </a:lnTo>
                  <a:lnTo>
                    <a:pt x="29" y="78"/>
                  </a:lnTo>
                  <a:lnTo>
                    <a:pt x="31" y="75"/>
                  </a:lnTo>
                  <a:lnTo>
                    <a:pt x="32" y="72"/>
                  </a:lnTo>
                  <a:lnTo>
                    <a:pt x="34" y="69"/>
                  </a:lnTo>
                  <a:lnTo>
                    <a:pt x="36" y="67"/>
                  </a:lnTo>
                  <a:lnTo>
                    <a:pt x="37" y="64"/>
                  </a:lnTo>
                  <a:lnTo>
                    <a:pt x="39" y="62"/>
                  </a:lnTo>
                  <a:lnTo>
                    <a:pt x="41" y="59"/>
                  </a:lnTo>
                  <a:lnTo>
                    <a:pt x="42" y="57"/>
                  </a:lnTo>
                  <a:lnTo>
                    <a:pt x="44" y="55"/>
                  </a:lnTo>
                  <a:lnTo>
                    <a:pt x="47" y="52"/>
                  </a:lnTo>
                  <a:lnTo>
                    <a:pt x="49" y="50"/>
                  </a:lnTo>
                  <a:lnTo>
                    <a:pt x="50" y="48"/>
                  </a:lnTo>
                  <a:lnTo>
                    <a:pt x="52" y="46"/>
                  </a:lnTo>
                  <a:lnTo>
                    <a:pt x="54" y="44"/>
                  </a:lnTo>
                  <a:lnTo>
                    <a:pt x="56" y="41"/>
                  </a:lnTo>
                  <a:lnTo>
                    <a:pt x="57" y="39"/>
                  </a:lnTo>
                  <a:lnTo>
                    <a:pt x="59" y="37"/>
                  </a:lnTo>
                  <a:lnTo>
                    <a:pt x="61" y="36"/>
                  </a:lnTo>
                  <a:lnTo>
                    <a:pt x="63" y="34"/>
                  </a:lnTo>
                  <a:lnTo>
                    <a:pt x="64" y="32"/>
                  </a:lnTo>
                  <a:lnTo>
                    <a:pt x="66" y="30"/>
                  </a:lnTo>
                  <a:lnTo>
                    <a:pt x="68" y="28"/>
                  </a:lnTo>
                  <a:lnTo>
                    <a:pt x="70" y="27"/>
                  </a:lnTo>
                  <a:lnTo>
                    <a:pt x="72" y="25"/>
                  </a:lnTo>
                  <a:lnTo>
                    <a:pt x="74" y="24"/>
                  </a:lnTo>
                  <a:lnTo>
                    <a:pt x="75" y="22"/>
                  </a:lnTo>
                  <a:lnTo>
                    <a:pt x="77" y="21"/>
                  </a:lnTo>
                  <a:lnTo>
                    <a:pt x="79" y="19"/>
                  </a:lnTo>
                  <a:lnTo>
                    <a:pt x="81" y="18"/>
                  </a:lnTo>
                  <a:lnTo>
                    <a:pt x="83" y="17"/>
                  </a:lnTo>
                  <a:lnTo>
                    <a:pt x="85" y="15"/>
                  </a:lnTo>
                  <a:lnTo>
                    <a:pt x="87" y="14"/>
                  </a:lnTo>
                  <a:lnTo>
                    <a:pt x="88" y="13"/>
                  </a:lnTo>
                  <a:lnTo>
                    <a:pt x="90" y="12"/>
                  </a:lnTo>
                  <a:lnTo>
                    <a:pt x="92" y="11"/>
                  </a:lnTo>
                  <a:lnTo>
                    <a:pt x="94" y="10"/>
                  </a:lnTo>
                  <a:lnTo>
                    <a:pt x="96" y="9"/>
                  </a:lnTo>
                  <a:lnTo>
                    <a:pt x="98" y="8"/>
                  </a:lnTo>
                  <a:lnTo>
                    <a:pt x="100" y="7"/>
                  </a:lnTo>
                  <a:lnTo>
                    <a:pt x="102" y="6"/>
                  </a:lnTo>
                  <a:lnTo>
                    <a:pt x="104" y="6"/>
                  </a:lnTo>
                  <a:lnTo>
                    <a:pt x="106" y="5"/>
                  </a:lnTo>
                  <a:lnTo>
                    <a:pt x="108" y="4"/>
                  </a:lnTo>
                  <a:lnTo>
                    <a:pt x="110" y="4"/>
                  </a:lnTo>
                  <a:lnTo>
                    <a:pt x="112" y="3"/>
                  </a:lnTo>
                  <a:lnTo>
                    <a:pt x="114" y="3"/>
                  </a:lnTo>
                  <a:lnTo>
                    <a:pt x="116" y="1"/>
                  </a:lnTo>
                  <a:lnTo>
                    <a:pt x="118" y="1"/>
                  </a:lnTo>
                  <a:lnTo>
                    <a:pt x="120" y="0"/>
                  </a:lnTo>
                  <a:lnTo>
                    <a:pt x="122" y="0"/>
                  </a:lnTo>
                  <a:lnTo>
                    <a:pt x="125" y="0"/>
                  </a:lnTo>
                  <a:lnTo>
                    <a:pt x="127" y="0"/>
                  </a:lnTo>
                  <a:lnTo>
                    <a:pt x="129" y="0"/>
                  </a:lnTo>
                  <a:lnTo>
                    <a:pt x="131" y="0"/>
                  </a:lnTo>
                  <a:lnTo>
                    <a:pt x="133" y="0"/>
                  </a:lnTo>
                  <a:lnTo>
                    <a:pt x="135" y="0"/>
                  </a:lnTo>
                  <a:lnTo>
                    <a:pt x="137" y="0"/>
                  </a:lnTo>
                  <a:lnTo>
                    <a:pt x="139" y="0"/>
                  </a:lnTo>
                  <a:lnTo>
                    <a:pt x="142" y="0"/>
                  </a:lnTo>
                  <a:lnTo>
                    <a:pt x="144" y="0"/>
                  </a:lnTo>
                  <a:lnTo>
                    <a:pt x="146" y="0"/>
                  </a:lnTo>
                  <a:lnTo>
                    <a:pt x="148" y="0"/>
                  </a:lnTo>
                  <a:lnTo>
                    <a:pt x="150" y="1"/>
                  </a:lnTo>
                  <a:lnTo>
                    <a:pt x="152" y="1"/>
                  </a:lnTo>
                  <a:lnTo>
                    <a:pt x="154" y="3"/>
                  </a:lnTo>
                  <a:lnTo>
                    <a:pt x="156" y="3"/>
                  </a:lnTo>
                  <a:lnTo>
                    <a:pt x="159" y="4"/>
                  </a:lnTo>
                  <a:lnTo>
                    <a:pt x="161" y="4"/>
                  </a:lnTo>
                  <a:lnTo>
                    <a:pt x="163" y="5"/>
                  </a:lnTo>
                  <a:lnTo>
                    <a:pt x="165" y="6"/>
                  </a:lnTo>
                  <a:lnTo>
                    <a:pt x="167" y="6"/>
                  </a:lnTo>
                  <a:lnTo>
                    <a:pt x="170" y="7"/>
                  </a:lnTo>
                  <a:lnTo>
                    <a:pt x="172" y="8"/>
                  </a:lnTo>
                  <a:lnTo>
                    <a:pt x="174" y="9"/>
                  </a:lnTo>
                  <a:lnTo>
                    <a:pt x="176" y="10"/>
                  </a:lnTo>
                  <a:lnTo>
                    <a:pt x="178" y="11"/>
                  </a:lnTo>
                  <a:lnTo>
                    <a:pt x="181" y="12"/>
                  </a:lnTo>
                  <a:lnTo>
                    <a:pt x="183" y="13"/>
                  </a:lnTo>
                  <a:lnTo>
                    <a:pt x="185" y="14"/>
                  </a:lnTo>
                  <a:lnTo>
                    <a:pt x="188" y="16"/>
                  </a:lnTo>
                  <a:lnTo>
                    <a:pt x="188" y="15"/>
                  </a:lnTo>
                  <a:lnTo>
                    <a:pt x="189" y="20"/>
                  </a:lnTo>
                  <a:lnTo>
                    <a:pt x="190" y="24"/>
                  </a:lnTo>
                  <a:lnTo>
                    <a:pt x="192" y="29"/>
                  </a:lnTo>
                  <a:lnTo>
                    <a:pt x="193" y="33"/>
                  </a:lnTo>
                  <a:lnTo>
                    <a:pt x="195" y="37"/>
                  </a:lnTo>
                  <a:lnTo>
                    <a:pt x="196" y="42"/>
                  </a:lnTo>
                  <a:lnTo>
                    <a:pt x="198" y="46"/>
                  </a:lnTo>
                  <a:lnTo>
                    <a:pt x="199" y="50"/>
                  </a:lnTo>
                  <a:lnTo>
                    <a:pt x="202" y="54"/>
                  </a:lnTo>
                  <a:lnTo>
                    <a:pt x="203" y="58"/>
                  </a:lnTo>
                  <a:lnTo>
                    <a:pt x="205" y="62"/>
                  </a:lnTo>
                  <a:lnTo>
                    <a:pt x="206" y="65"/>
                  </a:lnTo>
                  <a:lnTo>
                    <a:pt x="208" y="69"/>
                  </a:lnTo>
                  <a:lnTo>
                    <a:pt x="210" y="73"/>
                  </a:lnTo>
                  <a:lnTo>
                    <a:pt x="211" y="77"/>
                  </a:lnTo>
                  <a:lnTo>
                    <a:pt x="213" y="80"/>
                  </a:lnTo>
                  <a:lnTo>
                    <a:pt x="215" y="85"/>
                  </a:lnTo>
                  <a:lnTo>
                    <a:pt x="217" y="88"/>
                  </a:lnTo>
                  <a:lnTo>
                    <a:pt x="218" y="91"/>
                  </a:lnTo>
                  <a:lnTo>
                    <a:pt x="220" y="95"/>
                  </a:lnTo>
                  <a:lnTo>
                    <a:pt x="222" y="98"/>
                  </a:lnTo>
                  <a:lnTo>
                    <a:pt x="224" y="101"/>
                  </a:lnTo>
                  <a:lnTo>
                    <a:pt x="226" y="104"/>
                  </a:lnTo>
                  <a:lnTo>
                    <a:pt x="228" y="108"/>
                  </a:lnTo>
                  <a:lnTo>
                    <a:pt x="230" y="111"/>
                  </a:lnTo>
                  <a:lnTo>
                    <a:pt x="232" y="114"/>
                  </a:lnTo>
                  <a:lnTo>
                    <a:pt x="233" y="117"/>
                  </a:lnTo>
                  <a:lnTo>
                    <a:pt x="235" y="119"/>
                  </a:lnTo>
                  <a:lnTo>
                    <a:pt x="237" y="122"/>
                  </a:lnTo>
                  <a:lnTo>
                    <a:pt x="240" y="125"/>
                  </a:lnTo>
                  <a:lnTo>
                    <a:pt x="242" y="128"/>
                  </a:lnTo>
                  <a:lnTo>
                    <a:pt x="244" y="130"/>
                  </a:lnTo>
                  <a:lnTo>
                    <a:pt x="246" y="133"/>
                  </a:lnTo>
                  <a:lnTo>
                    <a:pt x="248" y="135"/>
                  </a:lnTo>
                  <a:lnTo>
                    <a:pt x="250" y="138"/>
                  </a:lnTo>
                  <a:lnTo>
                    <a:pt x="252" y="140"/>
                  </a:lnTo>
                  <a:lnTo>
                    <a:pt x="254" y="142"/>
                  </a:lnTo>
                  <a:lnTo>
                    <a:pt x="257" y="145"/>
                  </a:lnTo>
                  <a:lnTo>
                    <a:pt x="259" y="147"/>
                  </a:lnTo>
                  <a:lnTo>
                    <a:pt x="261" y="149"/>
                  </a:lnTo>
                  <a:lnTo>
                    <a:pt x="263" y="151"/>
                  </a:lnTo>
                  <a:lnTo>
                    <a:pt x="266" y="153"/>
                  </a:lnTo>
                  <a:lnTo>
                    <a:pt x="268" y="155"/>
                  </a:lnTo>
                  <a:lnTo>
                    <a:pt x="270" y="157"/>
                  </a:lnTo>
                  <a:lnTo>
                    <a:pt x="273" y="159"/>
                  </a:lnTo>
                  <a:lnTo>
                    <a:pt x="275" y="160"/>
                  </a:lnTo>
                  <a:lnTo>
                    <a:pt x="278" y="163"/>
                  </a:lnTo>
                  <a:lnTo>
                    <a:pt x="281" y="165"/>
                  </a:lnTo>
                  <a:lnTo>
                    <a:pt x="283" y="166"/>
                  </a:lnTo>
                  <a:lnTo>
                    <a:pt x="286" y="168"/>
                  </a:lnTo>
                  <a:lnTo>
                    <a:pt x="288" y="169"/>
                  </a:lnTo>
                  <a:lnTo>
                    <a:pt x="291" y="171"/>
                  </a:lnTo>
                  <a:lnTo>
                    <a:pt x="293" y="172"/>
                  </a:lnTo>
                  <a:lnTo>
                    <a:pt x="296" y="173"/>
                  </a:lnTo>
                  <a:lnTo>
                    <a:pt x="299" y="174"/>
                  </a:lnTo>
                  <a:lnTo>
                    <a:pt x="301" y="176"/>
                  </a:lnTo>
                  <a:lnTo>
                    <a:pt x="304" y="177"/>
                  </a:lnTo>
                  <a:lnTo>
                    <a:pt x="307" y="178"/>
                  </a:lnTo>
                  <a:lnTo>
                    <a:pt x="309" y="179"/>
                  </a:lnTo>
                  <a:lnTo>
                    <a:pt x="312" y="180"/>
                  </a:lnTo>
                  <a:lnTo>
                    <a:pt x="315" y="180"/>
                  </a:lnTo>
                  <a:lnTo>
                    <a:pt x="317" y="181"/>
                  </a:lnTo>
                  <a:lnTo>
                    <a:pt x="320" y="182"/>
                  </a:lnTo>
                  <a:lnTo>
                    <a:pt x="323" y="183"/>
                  </a:lnTo>
                  <a:lnTo>
                    <a:pt x="326" y="183"/>
                  </a:lnTo>
                  <a:lnTo>
                    <a:pt x="329" y="184"/>
                  </a:lnTo>
                  <a:lnTo>
                    <a:pt x="332" y="184"/>
                  </a:lnTo>
                  <a:lnTo>
                    <a:pt x="335" y="185"/>
                  </a:lnTo>
                  <a:lnTo>
                    <a:pt x="337" y="185"/>
                  </a:lnTo>
                  <a:lnTo>
                    <a:pt x="340" y="185"/>
                  </a:lnTo>
                  <a:lnTo>
                    <a:pt x="343" y="186"/>
                  </a:lnTo>
                  <a:lnTo>
                    <a:pt x="346" y="186"/>
                  </a:lnTo>
                  <a:lnTo>
                    <a:pt x="349" y="186"/>
                  </a:lnTo>
                  <a:lnTo>
                    <a:pt x="352" y="186"/>
                  </a:lnTo>
                  <a:lnTo>
                    <a:pt x="355" y="186"/>
                  </a:lnTo>
                  <a:lnTo>
                    <a:pt x="359" y="186"/>
                  </a:lnTo>
                  <a:lnTo>
                    <a:pt x="363" y="186"/>
                  </a:lnTo>
                  <a:lnTo>
                    <a:pt x="366" y="185"/>
                  </a:lnTo>
                  <a:lnTo>
                    <a:pt x="369" y="185"/>
                  </a:lnTo>
                  <a:lnTo>
                    <a:pt x="372" y="185"/>
                  </a:lnTo>
                  <a:lnTo>
                    <a:pt x="375" y="185"/>
                  </a:lnTo>
                  <a:lnTo>
                    <a:pt x="378" y="184"/>
                  </a:lnTo>
                  <a:lnTo>
                    <a:pt x="382" y="184"/>
                  </a:lnTo>
                  <a:lnTo>
                    <a:pt x="385" y="183"/>
                  </a:lnTo>
                  <a:lnTo>
                    <a:pt x="388" y="182"/>
                  </a:lnTo>
                  <a:lnTo>
                    <a:pt x="391" y="182"/>
                  </a:lnTo>
                  <a:lnTo>
                    <a:pt x="395" y="181"/>
                  </a:lnTo>
                  <a:lnTo>
                    <a:pt x="398" y="180"/>
                  </a:lnTo>
                  <a:lnTo>
                    <a:pt x="402" y="179"/>
                  </a:lnTo>
                  <a:lnTo>
                    <a:pt x="405" y="178"/>
                  </a:lnTo>
                  <a:lnTo>
                    <a:pt x="408" y="178"/>
                  </a:lnTo>
                  <a:lnTo>
                    <a:pt x="412" y="176"/>
                  </a:lnTo>
                  <a:lnTo>
                    <a:pt x="415" y="175"/>
                  </a:lnTo>
                  <a:lnTo>
                    <a:pt x="419" y="174"/>
                  </a:lnTo>
                  <a:lnTo>
                    <a:pt x="422" y="173"/>
                  </a:lnTo>
                  <a:lnTo>
                    <a:pt x="426" y="172"/>
                  </a:lnTo>
                  <a:lnTo>
                    <a:pt x="429" y="170"/>
                  </a:lnTo>
                  <a:lnTo>
                    <a:pt x="433" y="169"/>
                  </a:lnTo>
                  <a:lnTo>
                    <a:pt x="438" y="168"/>
                  </a:lnTo>
                  <a:lnTo>
                    <a:pt x="442" y="164"/>
                  </a:lnTo>
                  <a:lnTo>
                    <a:pt x="447" y="160"/>
                  </a:lnTo>
                  <a:lnTo>
                    <a:pt x="451" y="156"/>
                  </a:lnTo>
                  <a:lnTo>
                    <a:pt x="456" y="153"/>
                  </a:lnTo>
                  <a:lnTo>
                    <a:pt x="460" y="149"/>
                  </a:lnTo>
                  <a:lnTo>
                    <a:pt x="465" y="146"/>
                  </a:lnTo>
                  <a:lnTo>
                    <a:pt x="469" y="143"/>
                  </a:lnTo>
                  <a:lnTo>
                    <a:pt x="474" y="140"/>
                  </a:lnTo>
                  <a:lnTo>
                    <a:pt x="478" y="137"/>
                  </a:lnTo>
                  <a:lnTo>
                    <a:pt x="482" y="134"/>
                  </a:lnTo>
                  <a:lnTo>
                    <a:pt x="487" y="131"/>
                  </a:lnTo>
                  <a:lnTo>
                    <a:pt x="491" y="128"/>
                  </a:lnTo>
                  <a:lnTo>
                    <a:pt x="495" y="125"/>
                  </a:lnTo>
                  <a:lnTo>
                    <a:pt x="500" y="123"/>
                  </a:lnTo>
                  <a:lnTo>
                    <a:pt x="504" y="120"/>
                  </a:lnTo>
                  <a:lnTo>
                    <a:pt x="508" y="117"/>
                  </a:lnTo>
                  <a:lnTo>
                    <a:pt x="514" y="115"/>
                  </a:lnTo>
                  <a:lnTo>
                    <a:pt x="518" y="112"/>
                  </a:lnTo>
                  <a:lnTo>
                    <a:pt x="522" y="110"/>
                  </a:lnTo>
                  <a:lnTo>
                    <a:pt x="526" y="107"/>
                  </a:lnTo>
                  <a:lnTo>
                    <a:pt x="530" y="105"/>
                  </a:lnTo>
                  <a:lnTo>
                    <a:pt x="534" y="103"/>
                  </a:lnTo>
                  <a:lnTo>
                    <a:pt x="539" y="101"/>
                  </a:lnTo>
                  <a:lnTo>
                    <a:pt x="543" y="99"/>
                  </a:lnTo>
                  <a:lnTo>
                    <a:pt x="547" y="97"/>
                  </a:lnTo>
                  <a:lnTo>
                    <a:pt x="551" y="95"/>
                  </a:lnTo>
                  <a:lnTo>
                    <a:pt x="555" y="93"/>
                  </a:lnTo>
                  <a:lnTo>
                    <a:pt x="559" y="91"/>
                  </a:lnTo>
                  <a:lnTo>
                    <a:pt x="563" y="89"/>
                  </a:lnTo>
                  <a:lnTo>
                    <a:pt x="567" y="87"/>
                  </a:lnTo>
                  <a:lnTo>
                    <a:pt x="571" y="85"/>
                  </a:lnTo>
                  <a:lnTo>
                    <a:pt x="575" y="84"/>
                  </a:lnTo>
                  <a:lnTo>
                    <a:pt x="579" y="81"/>
                  </a:lnTo>
                  <a:lnTo>
                    <a:pt x="583" y="80"/>
                  </a:lnTo>
                  <a:lnTo>
                    <a:pt x="587" y="78"/>
                  </a:lnTo>
                  <a:lnTo>
                    <a:pt x="590" y="77"/>
                  </a:lnTo>
                  <a:lnTo>
                    <a:pt x="595" y="75"/>
                  </a:lnTo>
                  <a:lnTo>
                    <a:pt x="599" y="74"/>
                  </a:lnTo>
                  <a:lnTo>
                    <a:pt x="603" y="73"/>
                  </a:lnTo>
                  <a:lnTo>
                    <a:pt x="607" y="72"/>
                  </a:lnTo>
                  <a:lnTo>
                    <a:pt x="610" y="71"/>
                  </a:lnTo>
                  <a:lnTo>
                    <a:pt x="614" y="70"/>
                  </a:lnTo>
                  <a:lnTo>
                    <a:pt x="618" y="69"/>
                  </a:lnTo>
                  <a:lnTo>
                    <a:pt x="622" y="68"/>
                  </a:lnTo>
                  <a:lnTo>
                    <a:pt x="625" y="67"/>
                  </a:lnTo>
                  <a:lnTo>
                    <a:pt x="629" y="66"/>
                  </a:lnTo>
                  <a:lnTo>
                    <a:pt x="633" y="65"/>
                  </a:lnTo>
                  <a:lnTo>
                    <a:pt x="636" y="65"/>
                  </a:lnTo>
                  <a:lnTo>
                    <a:pt x="640" y="64"/>
                  </a:lnTo>
                  <a:lnTo>
                    <a:pt x="643" y="64"/>
                  </a:lnTo>
                  <a:lnTo>
                    <a:pt x="647" y="63"/>
                  </a:lnTo>
                  <a:lnTo>
                    <a:pt x="650" y="63"/>
                  </a:lnTo>
                  <a:lnTo>
                    <a:pt x="654" y="62"/>
                  </a:lnTo>
                  <a:lnTo>
                    <a:pt x="657" y="62"/>
                  </a:lnTo>
                  <a:lnTo>
                    <a:pt x="661" y="62"/>
                  </a:lnTo>
                  <a:lnTo>
                    <a:pt x="664" y="62"/>
                  </a:lnTo>
                  <a:lnTo>
                    <a:pt x="669" y="62"/>
                  </a:lnTo>
                  <a:lnTo>
                    <a:pt x="672" y="61"/>
                  </a:lnTo>
                  <a:lnTo>
                    <a:pt x="676" y="61"/>
                  </a:lnTo>
                  <a:lnTo>
                    <a:pt x="679" y="62"/>
                  </a:lnTo>
                  <a:lnTo>
                    <a:pt x="682" y="62"/>
                  </a:lnTo>
                  <a:lnTo>
                    <a:pt x="686" y="62"/>
                  </a:lnTo>
                  <a:lnTo>
                    <a:pt x="689" y="62"/>
                  </a:lnTo>
                  <a:lnTo>
                    <a:pt x="692" y="62"/>
                  </a:lnTo>
                  <a:lnTo>
                    <a:pt x="696" y="63"/>
                  </a:lnTo>
                  <a:lnTo>
                    <a:pt x="699" y="63"/>
                  </a:lnTo>
                  <a:lnTo>
                    <a:pt x="702" y="64"/>
                  </a:lnTo>
                  <a:lnTo>
                    <a:pt x="705" y="64"/>
                  </a:lnTo>
                  <a:lnTo>
                    <a:pt x="708" y="65"/>
                  </a:lnTo>
                  <a:lnTo>
                    <a:pt x="712" y="66"/>
                  </a:lnTo>
                  <a:lnTo>
                    <a:pt x="715" y="66"/>
                  </a:lnTo>
                  <a:lnTo>
                    <a:pt x="718" y="67"/>
                  </a:lnTo>
                  <a:lnTo>
                    <a:pt x="721" y="68"/>
                  </a:lnTo>
                  <a:lnTo>
                    <a:pt x="724" y="69"/>
                  </a:lnTo>
                  <a:lnTo>
                    <a:pt x="727" y="70"/>
                  </a:lnTo>
                  <a:lnTo>
                    <a:pt x="730" y="71"/>
                  </a:lnTo>
                  <a:lnTo>
                    <a:pt x="733" y="72"/>
                  </a:lnTo>
                  <a:lnTo>
                    <a:pt x="736" y="73"/>
                  </a:lnTo>
                  <a:lnTo>
                    <a:pt x="739" y="74"/>
                  </a:lnTo>
                  <a:lnTo>
                    <a:pt x="742" y="76"/>
                  </a:lnTo>
                  <a:lnTo>
                    <a:pt x="745" y="77"/>
                  </a:lnTo>
                  <a:lnTo>
                    <a:pt x="749" y="78"/>
                  </a:lnTo>
                  <a:lnTo>
                    <a:pt x="752" y="80"/>
                  </a:lnTo>
                  <a:lnTo>
                    <a:pt x="755" y="81"/>
                  </a:lnTo>
                  <a:lnTo>
                    <a:pt x="758" y="84"/>
                  </a:lnTo>
                  <a:lnTo>
                    <a:pt x="760" y="86"/>
                  </a:lnTo>
                  <a:lnTo>
                    <a:pt x="763" y="87"/>
                  </a:lnTo>
                  <a:lnTo>
                    <a:pt x="766" y="89"/>
                  </a:lnTo>
                  <a:lnTo>
                    <a:pt x="769" y="91"/>
                  </a:lnTo>
                  <a:lnTo>
                    <a:pt x="772" y="93"/>
                  </a:lnTo>
                  <a:lnTo>
                    <a:pt x="774" y="95"/>
                  </a:lnTo>
                  <a:lnTo>
                    <a:pt x="777" y="97"/>
                  </a:lnTo>
                  <a:lnTo>
                    <a:pt x="780" y="99"/>
                  </a:lnTo>
                  <a:lnTo>
                    <a:pt x="782" y="101"/>
                  </a:lnTo>
                  <a:lnTo>
                    <a:pt x="785" y="103"/>
                  </a:lnTo>
                  <a:lnTo>
                    <a:pt x="788" y="105"/>
                  </a:lnTo>
                  <a:lnTo>
                    <a:pt x="790" y="108"/>
                  </a:lnTo>
                  <a:lnTo>
                    <a:pt x="793" y="110"/>
                  </a:lnTo>
                  <a:lnTo>
                    <a:pt x="796" y="113"/>
                  </a:lnTo>
                  <a:lnTo>
                    <a:pt x="797" y="114"/>
                  </a:lnTo>
                  <a:lnTo>
                    <a:pt x="798" y="115"/>
                  </a:lnTo>
                  <a:lnTo>
                    <a:pt x="800" y="116"/>
                  </a:lnTo>
                  <a:lnTo>
                    <a:pt x="801" y="117"/>
                  </a:lnTo>
                  <a:lnTo>
                    <a:pt x="803" y="119"/>
                  </a:lnTo>
                  <a:lnTo>
                    <a:pt x="804" y="120"/>
                  </a:lnTo>
                  <a:lnTo>
                    <a:pt x="806" y="121"/>
                  </a:lnTo>
                  <a:lnTo>
                    <a:pt x="807" y="122"/>
                  </a:lnTo>
                  <a:lnTo>
                    <a:pt x="808" y="123"/>
                  </a:lnTo>
                  <a:lnTo>
                    <a:pt x="810" y="124"/>
                  </a:lnTo>
                  <a:lnTo>
                    <a:pt x="811" y="126"/>
                  </a:lnTo>
                  <a:lnTo>
                    <a:pt x="813" y="127"/>
                  </a:lnTo>
                  <a:lnTo>
                    <a:pt x="814" y="128"/>
                  </a:lnTo>
                  <a:lnTo>
                    <a:pt x="816" y="129"/>
                  </a:lnTo>
                  <a:lnTo>
                    <a:pt x="817" y="130"/>
                  </a:lnTo>
                  <a:lnTo>
                    <a:pt x="819" y="131"/>
                  </a:lnTo>
                  <a:lnTo>
                    <a:pt x="820" y="133"/>
                  </a:lnTo>
                  <a:lnTo>
                    <a:pt x="822" y="134"/>
                  </a:lnTo>
                  <a:lnTo>
                    <a:pt x="823" y="135"/>
                  </a:lnTo>
                  <a:lnTo>
                    <a:pt x="826" y="136"/>
                  </a:lnTo>
                  <a:lnTo>
                    <a:pt x="827" y="137"/>
                  </a:lnTo>
                  <a:lnTo>
                    <a:pt x="829" y="138"/>
                  </a:lnTo>
                  <a:lnTo>
                    <a:pt x="830" y="139"/>
                  </a:lnTo>
                  <a:lnTo>
                    <a:pt x="832" y="140"/>
                  </a:lnTo>
                  <a:lnTo>
                    <a:pt x="833" y="141"/>
                  </a:lnTo>
                  <a:lnTo>
                    <a:pt x="835" y="143"/>
                  </a:lnTo>
                  <a:lnTo>
                    <a:pt x="836" y="144"/>
                  </a:lnTo>
                  <a:lnTo>
                    <a:pt x="838" y="145"/>
                  </a:lnTo>
                  <a:lnTo>
                    <a:pt x="839" y="146"/>
                  </a:lnTo>
                  <a:lnTo>
                    <a:pt x="841" y="147"/>
                  </a:lnTo>
                  <a:lnTo>
                    <a:pt x="842" y="148"/>
                  </a:lnTo>
                  <a:lnTo>
                    <a:pt x="844" y="149"/>
                  </a:lnTo>
                  <a:lnTo>
                    <a:pt x="845" y="150"/>
                  </a:lnTo>
                  <a:lnTo>
                    <a:pt x="847" y="151"/>
                  </a:lnTo>
                  <a:lnTo>
                    <a:pt x="848" y="152"/>
                  </a:lnTo>
                  <a:lnTo>
                    <a:pt x="850" y="153"/>
                  </a:lnTo>
                  <a:lnTo>
                    <a:pt x="851" y="154"/>
                  </a:lnTo>
                  <a:lnTo>
                    <a:pt x="853" y="155"/>
                  </a:lnTo>
                  <a:lnTo>
                    <a:pt x="854" y="156"/>
                  </a:lnTo>
                  <a:lnTo>
                    <a:pt x="856" y="157"/>
                  </a:lnTo>
                  <a:lnTo>
                    <a:pt x="857" y="158"/>
                  </a:lnTo>
                  <a:lnTo>
                    <a:pt x="859" y="159"/>
                  </a:lnTo>
                  <a:lnTo>
                    <a:pt x="861" y="160"/>
                  </a:lnTo>
                  <a:lnTo>
                    <a:pt x="862" y="161"/>
                  </a:lnTo>
                  <a:lnTo>
                    <a:pt x="864" y="163"/>
                  </a:lnTo>
                  <a:lnTo>
                    <a:pt x="865" y="164"/>
                  </a:lnTo>
                  <a:lnTo>
                    <a:pt x="867" y="165"/>
                  </a:lnTo>
                  <a:lnTo>
                    <a:pt x="868" y="166"/>
                  </a:lnTo>
                  <a:lnTo>
                    <a:pt x="870" y="167"/>
                  </a:lnTo>
                  <a:lnTo>
                    <a:pt x="871" y="168"/>
                  </a:lnTo>
                  <a:lnTo>
                    <a:pt x="873" y="169"/>
                  </a:lnTo>
                  <a:lnTo>
                    <a:pt x="875" y="170"/>
                  </a:lnTo>
                  <a:lnTo>
                    <a:pt x="876" y="171"/>
                  </a:lnTo>
                  <a:lnTo>
                    <a:pt x="878" y="172"/>
                  </a:lnTo>
                  <a:lnTo>
                    <a:pt x="879" y="173"/>
                  </a:lnTo>
                  <a:lnTo>
                    <a:pt x="881" y="174"/>
                  </a:lnTo>
                  <a:lnTo>
                    <a:pt x="883" y="175"/>
                  </a:lnTo>
                  <a:lnTo>
                    <a:pt x="884" y="176"/>
                  </a:lnTo>
                  <a:lnTo>
                    <a:pt x="886" y="177"/>
                  </a:lnTo>
                  <a:lnTo>
                    <a:pt x="887" y="178"/>
                  </a:lnTo>
                  <a:lnTo>
                    <a:pt x="889" y="179"/>
                  </a:lnTo>
                  <a:lnTo>
                    <a:pt x="891" y="179"/>
                  </a:lnTo>
                  <a:lnTo>
                    <a:pt x="892" y="180"/>
                  </a:lnTo>
                  <a:lnTo>
                    <a:pt x="894" y="181"/>
                  </a:lnTo>
                  <a:lnTo>
                    <a:pt x="895" y="182"/>
                  </a:lnTo>
                  <a:lnTo>
                    <a:pt x="897" y="183"/>
                  </a:lnTo>
                  <a:lnTo>
                    <a:pt x="899" y="184"/>
                  </a:lnTo>
                  <a:lnTo>
                    <a:pt x="900" y="185"/>
                  </a:lnTo>
                  <a:lnTo>
                    <a:pt x="903" y="186"/>
                  </a:lnTo>
                  <a:lnTo>
                    <a:pt x="905" y="187"/>
                  </a:lnTo>
                  <a:lnTo>
                    <a:pt x="906" y="187"/>
                  </a:lnTo>
                  <a:lnTo>
                    <a:pt x="908" y="188"/>
                  </a:lnTo>
                  <a:lnTo>
                    <a:pt x="910" y="189"/>
                  </a:lnTo>
                  <a:lnTo>
                    <a:pt x="911" y="190"/>
                  </a:lnTo>
                  <a:lnTo>
                    <a:pt x="913" y="191"/>
                  </a:lnTo>
                  <a:lnTo>
                    <a:pt x="915" y="192"/>
                  </a:lnTo>
                  <a:lnTo>
                    <a:pt x="916" y="192"/>
                  </a:lnTo>
                  <a:lnTo>
                    <a:pt x="918" y="193"/>
                  </a:lnTo>
                  <a:lnTo>
                    <a:pt x="920" y="194"/>
                  </a:lnTo>
                  <a:lnTo>
                    <a:pt x="921" y="195"/>
                  </a:lnTo>
                  <a:lnTo>
                    <a:pt x="923" y="196"/>
                  </a:lnTo>
                  <a:lnTo>
                    <a:pt x="925" y="197"/>
                  </a:lnTo>
                  <a:lnTo>
                    <a:pt x="926" y="197"/>
                  </a:lnTo>
                  <a:lnTo>
                    <a:pt x="928" y="198"/>
                  </a:lnTo>
                  <a:lnTo>
                    <a:pt x="930" y="199"/>
                  </a:lnTo>
                  <a:lnTo>
                    <a:pt x="931" y="200"/>
                  </a:lnTo>
                  <a:lnTo>
                    <a:pt x="933" y="201"/>
                  </a:lnTo>
                  <a:lnTo>
                    <a:pt x="935" y="201"/>
                  </a:lnTo>
                  <a:lnTo>
                    <a:pt x="936" y="202"/>
                  </a:lnTo>
                  <a:lnTo>
                    <a:pt x="938" y="203"/>
                  </a:lnTo>
                  <a:lnTo>
                    <a:pt x="940" y="204"/>
                  </a:lnTo>
                  <a:lnTo>
                    <a:pt x="941" y="204"/>
                  </a:lnTo>
                  <a:lnTo>
                    <a:pt x="943" y="205"/>
                  </a:lnTo>
                  <a:lnTo>
                    <a:pt x="945" y="206"/>
                  </a:lnTo>
                  <a:lnTo>
                    <a:pt x="947" y="207"/>
                  </a:lnTo>
                  <a:lnTo>
                    <a:pt x="948" y="207"/>
                  </a:lnTo>
                  <a:lnTo>
                    <a:pt x="950" y="208"/>
                  </a:lnTo>
                  <a:lnTo>
                    <a:pt x="952" y="209"/>
                  </a:lnTo>
                  <a:lnTo>
                    <a:pt x="954" y="209"/>
                  </a:lnTo>
                </a:path>
              </a:pathLst>
            </a:custGeom>
            <a:noFill/>
            <a:ln w="2857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Text Box 13"/>
            <p:cNvSpPr txBox="1">
              <a:spLocks noChangeArrowheads="1"/>
            </p:cNvSpPr>
            <p:nvPr/>
          </p:nvSpPr>
          <p:spPr bwMode="auto">
            <a:xfrm>
              <a:off x="2746" y="2102"/>
              <a:ext cx="589" cy="258"/>
            </a:xfrm>
            <a:prstGeom prst="rect">
              <a:avLst/>
            </a:prstGeom>
            <a:solidFill>
              <a:srgbClr val="DDDDDD"/>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a:t>y</a:t>
              </a:r>
              <a:r>
                <a:rPr lang="en-US" sz="2000" i="1" baseline="-25000"/>
                <a:t>t</a:t>
              </a:r>
              <a:r>
                <a:rPr lang="en-US" sz="2000" i="1" baseline="30000"/>
                <a:t>sim</a:t>
              </a:r>
              <a:r>
                <a:rPr lang="en-US" sz="2000" i="1"/>
                <a:t>(</a:t>
              </a:r>
              <a:r>
                <a:rPr lang="el-GR" sz="1800" i="1">
                  <a:latin typeface="Arial Unicode MS" charset="0"/>
                </a:rPr>
                <a:t>θ</a:t>
              </a:r>
              <a:r>
                <a:rPr lang="en-US" sz="2000" i="1"/>
                <a:t>)</a:t>
              </a:r>
            </a:p>
          </p:txBody>
        </p:sp>
      </p:grpSp>
      <p:grpSp>
        <p:nvGrpSpPr>
          <p:cNvPr id="16" name="Group 14"/>
          <p:cNvGrpSpPr>
            <a:grpSpLocks/>
          </p:cNvGrpSpPr>
          <p:nvPr/>
        </p:nvGrpSpPr>
        <p:grpSpPr bwMode="auto">
          <a:xfrm>
            <a:off x="1103313" y="2235200"/>
            <a:ext cx="3213100" cy="2128838"/>
            <a:chOff x="695" y="798"/>
            <a:chExt cx="2024" cy="1341"/>
          </a:xfrm>
        </p:grpSpPr>
        <p:sp>
          <p:nvSpPr>
            <p:cNvPr id="17" name="Line 15"/>
            <p:cNvSpPr>
              <a:spLocks noChangeShapeType="1"/>
            </p:cNvSpPr>
            <p:nvPr/>
          </p:nvSpPr>
          <p:spPr bwMode="auto">
            <a:xfrm>
              <a:off x="695" y="2133"/>
              <a:ext cx="2024"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 name="Line 16"/>
            <p:cNvSpPr>
              <a:spLocks noChangeShapeType="1"/>
            </p:cNvSpPr>
            <p:nvPr/>
          </p:nvSpPr>
          <p:spPr bwMode="auto">
            <a:xfrm flipV="1">
              <a:off x="700" y="798"/>
              <a:ext cx="5" cy="1341"/>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19" name="Text Box 17"/>
          <p:cNvSpPr txBox="1">
            <a:spLocks noChangeArrowheads="1"/>
          </p:cNvSpPr>
          <p:nvPr/>
        </p:nvSpPr>
        <p:spPr bwMode="auto">
          <a:xfrm>
            <a:off x="5068888" y="1978025"/>
            <a:ext cx="3741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i="1">
                <a:solidFill>
                  <a:srgbClr val="000099"/>
                </a:solidFill>
              </a:rPr>
              <a:t>y</a:t>
            </a:r>
            <a:r>
              <a:rPr lang="en-US" sz="2000" b="1" i="1" baseline="-25000">
                <a:solidFill>
                  <a:srgbClr val="000099"/>
                </a:solidFill>
              </a:rPr>
              <a:t>t</a:t>
            </a:r>
            <a:r>
              <a:rPr lang="en-US" sz="2000" b="1" i="1" baseline="30000">
                <a:solidFill>
                  <a:srgbClr val="000099"/>
                </a:solidFill>
              </a:rPr>
              <a:t>sim</a:t>
            </a:r>
            <a:r>
              <a:rPr lang="en-US" sz="2000" b="1">
                <a:solidFill>
                  <a:srgbClr val="000099"/>
                </a:solidFill>
              </a:rPr>
              <a:t>(</a:t>
            </a:r>
            <a:r>
              <a:rPr lang="el-GR" sz="2000">
                <a:solidFill>
                  <a:schemeClr val="accent2"/>
                </a:solidFill>
                <a:latin typeface="Arial Unicode MS" charset="0"/>
              </a:rPr>
              <a:t>θ</a:t>
            </a:r>
            <a:r>
              <a:rPr lang="en-US" sz="2000" b="1">
                <a:solidFill>
                  <a:srgbClr val="000099"/>
                </a:solidFill>
              </a:rPr>
              <a:t>)  </a:t>
            </a:r>
            <a:r>
              <a:rPr lang="en-US" sz="2000" b="1" i="1">
                <a:solidFill>
                  <a:srgbClr val="000099"/>
                </a:solidFill>
              </a:rPr>
              <a:t>~  y</a:t>
            </a:r>
            <a:r>
              <a:rPr lang="en-US" sz="2000" b="1" i="1" baseline="-25000">
                <a:solidFill>
                  <a:srgbClr val="000099"/>
                </a:solidFill>
              </a:rPr>
              <a:t>t</a:t>
            </a:r>
            <a:r>
              <a:rPr lang="en-US" sz="2000" b="1" i="1" baseline="30000">
                <a:solidFill>
                  <a:srgbClr val="000099"/>
                </a:solidFill>
              </a:rPr>
              <a:t>true</a:t>
            </a:r>
            <a:r>
              <a:rPr lang="en-US" sz="2000" b="1" i="1">
                <a:solidFill>
                  <a:srgbClr val="000099"/>
                </a:solidFill>
              </a:rPr>
              <a:t>   for all t = 1, T</a:t>
            </a:r>
          </a:p>
        </p:txBody>
      </p:sp>
      <p:grpSp>
        <p:nvGrpSpPr>
          <p:cNvPr id="20" name="Group 18"/>
          <p:cNvGrpSpPr>
            <a:grpSpLocks/>
          </p:cNvGrpSpPr>
          <p:nvPr/>
        </p:nvGrpSpPr>
        <p:grpSpPr bwMode="auto">
          <a:xfrm>
            <a:off x="1125538" y="2363788"/>
            <a:ext cx="3986212" cy="1397000"/>
            <a:chOff x="709" y="1179"/>
            <a:chExt cx="2511" cy="880"/>
          </a:xfrm>
        </p:grpSpPr>
        <p:sp>
          <p:nvSpPr>
            <p:cNvPr id="21" name="Freeform 19"/>
            <p:cNvSpPr>
              <a:spLocks/>
            </p:cNvSpPr>
            <p:nvPr/>
          </p:nvSpPr>
          <p:spPr bwMode="auto">
            <a:xfrm>
              <a:off x="709" y="1179"/>
              <a:ext cx="2155" cy="880"/>
            </a:xfrm>
            <a:custGeom>
              <a:avLst/>
              <a:gdLst>
                <a:gd name="T0" fmla="*/ 11435 w 1015"/>
                <a:gd name="T1" fmla="*/ 619105 h 384"/>
                <a:gd name="T2" fmla="*/ 42246 w 1015"/>
                <a:gd name="T3" fmla="*/ 495213 h 384"/>
                <a:gd name="T4" fmla="*/ 70145 w 1015"/>
                <a:gd name="T5" fmla="*/ 383394 h 384"/>
                <a:gd name="T6" fmla="*/ 97459 w 1015"/>
                <a:gd name="T7" fmla="*/ 286066 h 384"/>
                <a:gd name="T8" fmla="*/ 122733 w 1015"/>
                <a:gd name="T9" fmla="*/ 205526 h 384"/>
                <a:gd name="T10" fmla="*/ 146653 w 1015"/>
                <a:gd name="T11" fmla="*/ 136141 h 384"/>
                <a:gd name="T12" fmla="*/ 168434 w 1015"/>
                <a:gd name="T13" fmla="*/ 81975 h 384"/>
                <a:gd name="T14" fmla="*/ 189606 w 1015"/>
                <a:gd name="T15" fmla="*/ 40123 h 384"/>
                <a:gd name="T16" fmla="*/ 207731 w 1015"/>
                <a:gd name="T17" fmla="*/ 13601 h 384"/>
                <a:gd name="T18" fmla="*/ 224596 w 1015"/>
                <a:gd name="T19" fmla="*/ 0 h 384"/>
                <a:gd name="T20" fmla="*/ 239430 w 1015"/>
                <a:gd name="T21" fmla="*/ 0 h 384"/>
                <a:gd name="T22" fmla="*/ 254369 w 1015"/>
                <a:gd name="T23" fmla="*/ 15913 h 384"/>
                <a:gd name="T24" fmla="*/ 266275 w 1015"/>
                <a:gd name="T25" fmla="*/ 43496 h 384"/>
                <a:gd name="T26" fmla="*/ 275339 w 1015"/>
                <a:gd name="T27" fmla="*/ 85330 h 384"/>
                <a:gd name="T28" fmla="*/ 286432 w 1015"/>
                <a:gd name="T29" fmla="*/ 127176 h 384"/>
                <a:gd name="T30" fmla="*/ 298159 w 1015"/>
                <a:gd name="T31" fmla="*/ 167299 h 384"/>
                <a:gd name="T32" fmla="*/ 310636 w 1015"/>
                <a:gd name="T33" fmla="*/ 202492 h 384"/>
                <a:gd name="T34" fmla="*/ 323271 w 1015"/>
                <a:gd name="T35" fmla="*/ 233603 h 384"/>
                <a:gd name="T36" fmla="*/ 336420 w 1015"/>
                <a:gd name="T37" fmla="*/ 261598 h 384"/>
                <a:gd name="T38" fmla="*/ 349628 w 1015"/>
                <a:gd name="T39" fmla="*/ 284501 h 384"/>
                <a:gd name="T40" fmla="*/ 362921 w 1015"/>
                <a:gd name="T41" fmla="*/ 306607 h 384"/>
                <a:gd name="T42" fmla="*/ 376932 w 1015"/>
                <a:gd name="T43" fmla="*/ 322614 h 384"/>
                <a:gd name="T44" fmla="*/ 392686 w 1015"/>
                <a:gd name="T45" fmla="*/ 336178 h 384"/>
                <a:gd name="T46" fmla="*/ 407616 w 1015"/>
                <a:gd name="T47" fmla="*/ 345171 h 384"/>
                <a:gd name="T48" fmla="*/ 423185 w 1015"/>
                <a:gd name="T49" fmla="*/ 350547 h 384"/>
                <a:gd name="T50" fmla="*/ 436393 w 1015"/>
                <a:gd name="T51" fmla="*/ 353884 h 384"/>
                <a:gd name="T52" fmla="*/ 451414 w 1015"/>
                <a:gd name="T53" fmla="*/ 362849 h 384"/>
                <a:gd name="T54" fmla="*/ 464599 w 1015"/>
                <a:gd name="T55" fmla="*/ 368037 h 384"/>
                <a:gd name="T56" fmla="*/ 478573 w 1015"/>
                <a:gd name="T57" fmla="*/ 369831 h 384"/>
                <a:gd name="T58" fmla="*/ 491790 w 1015"/>
                <a:gd name="T59" fmla="*/ 369831 h 384"/>
                <a:gd name="T60" fmla="*/ 505075 w 1015"/>
                <a:gd name="T61" fmla="*/ 368037 h 384"/>
                <a:gd name="T62" fmla="*/ 517372 w 1015"/>
                <a:gd name="T63" fmla="*/ 364451 h 384"/>
                <a:gd name="T64" fmla="*/ 531268 w 1015"/>
                <a:gd name="T65" fmla="*/ 357507 h 384"/>
                <a:gd name="T66" fmla="*/ 543376 w 1015"/>
                <a:gd name="T67" fmla="*/ 348505 h 384"/>
                <a:gd name="T68" fmla="*/ 555818 w 1015"/>
                <a:gd name="T69" fmla="*/ 336178 h 384"/>
                <a:gd name="T70" fmla="*/ 567277 w 1015"/>
                <a:gd name="T71" fmla="*/ 322614 h 384"/>
                <a:gd name="T72" fmla="*/ 578527 w 1015"/>
                <a:gd name="T73" fmla="*/ 306607 h 384"/>
                <a:gd name="T74" fmla="*/ 591623 w 1015"/>
                <a:gd name="T75" fmla="*/ 287533 h 384"/>
                <a:gd name="T76" fmla="*/ 598772 w 1015"/>
                <a:gd name="T77" fmla="*/ 263196 h 384"/>
                <a:gd name="T78" fmla="*/ 607404 w 1015"/>
                <a:gd name="T79" fmla="*/ 240309 h 384"/>
                <a:gd name="T80" fmla="*/ 616470 w 1015"/>
                <a:gd name="T81" fmla="*/ 221471 h 384"/>
                <a:gd name="T82" fmla="*/ 625999 w 1015"/>
                <a:gd name="T83" fmla="*/ 205526 h 384"/>
                <a:gd name="T84" fmla="*/ 635483 w 1015"/>
                <a:gd name="T85" fmla="*/ 195548 h 384"/>
                <a:gd name="T86" fmla="*/ 645324 w 1015"/>
                <a:gd name="T87" fmla="*/ 187859 h 384"/>
                <a:gd name="T88" fmla="*/ 656581 w 1015"/>
                <a:gd name="T89" fmla="*/ 184814 h 384"/>
                <a:gd name="T90" fmla="*/ 667286 w 1015"/>
                <a:gd name="T91" fmla="*/ 184814 h 384"/>
                <a:gd name="T92" fmla="*/ 677547 w 1015"/>
                <a:gd name="T93" fmla="*/ 187859 h 384"/>
                <a:gd name="T94" fmla="*/ 689194 w 1015"/>
                <a:gd name="T95" fmla="*/ 197150 h 384"/>
                <a:gd name="T96" fmla="*/ 700288 w 1015"/>
                <a:gd name="T97" fmla="*/ 209151 h 384"/>
                <a:gd name="T98" fmla="*/ 712702 w 1015"/>
                <a:gd name="T99" fmla="*/ 225085 h 384"/>
                <a:gd name="T100" fmla="*/ 723458 w 1015"/>
                <a:gd name="T101" fmla="*/ 245687 h 384"/>
                <a:gd name="T102" fmla="*/ 734551 w 1015"/>
                <a:gd name="T103" fmla="*/ 273937 h 384"/>
                <a:gd name="T104" fmla="*/ 746235 w 1015"/>
                <a:gd name="T105" fmla="*/ 301118 h 384"/>
                <a:gd name="T106" fmla="*/ 758447 w 1015"/>
                <a:gd name="T107" fmla="*/ 327912 h 384"/>
                <a:gd name="T108" fmla="*/ 770537 w 1015"/>
                <a:gd name="T109" fmla="*/ 352128 h 384"/>
                <a:gd name="T110" fmla="*/ 783726 w 1015"/>
                <a:gd name="T111" fmla="*/ 376450 h 384"/>
                <a:gd name="T112" fmla="*/ 797745 w 1015"/>
                <a:gd name="T113" fmla="*/ 399341 h 384"/>
                <a:gd name="T114" fmla="*/ 811728 w 1015"/>
                <a:gd name="T115" fmla="*/ 419946 h 384"/>
                <a:gd name="T116" fmla="*/ 825747 w 1015"/>
                <a:gd name="T117" fmla="*/ 441178 h 384"/>
                <a:gd name="T118" fmla="*/ 840681 w 1015"/>
                <a:gd name="T119" fmla="*/ 460020 h 384"/>
                <a:gd name="T120" fmla="*/ 856244 w 1015"/>
                <a:gd name="T121" fmla="*/ 477702 h 384"/>
                <a:gd name="T122" fmla="*/ 873210 w 1015"/>
                <a:gd name="T123" fmla="*/ 495213 h 384"/>
                <a:gd name="T124" fmla="*/ 889690 w 1015"/>
                <a:gd name="T125" fmla="*/ 510570 h 3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5"/>
                <a:gd name="T190" fmla="*/ 0 h 384"/>
                <a:gd name="T191" fmla="*/ 1015 w 1015"/>
                <a:gd name="T192" fmla="*/ 384 h 3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5" h="384">
                  <a:moveTo>
                    <a:pt x="0" y="384"/>
                  </a:moveTo>
                  <a:lnTo>
                    <a:pt x="18" y="357"/>
                  </a:lnTo>
                  <a:lnTo>
                    <a:pt x="0" y="384"/>
                  </a:lnTo>
                  <a:lnTo>
                    <a:pt x="4" y="374"/>
                  </a:lnTo>
                  <a:lnTo>
                    <a:pt x="8" y="364"/>
                  </a:lnTo>
                  <a:lnTo>
                    <a:pt x="13" y="355"/>
                  </a:lnTo>
                  <a:lnTo>
                    <a:pt x="17" y="346"/>
                  </a:lnTo>
                  <a:lnTo>
                    <a:pt x="21" y="337"/>
                  </a:lnTo>
                  <a:lnTo>
                    <a:pt x="26" y="328"/>
                  </a:lnTo>
                  <a:lnTo>
                    <a:pt x="30" y="318"/>
                  </a:lnTo>
                  <a:lnTo>
                    <a:pt x="34" y="309"/>
                  </a:lnTo>
                  <a:lnTo>
                    <a:pt x="39" y="301"/>
                  </a:lnTo>
                  <a:lnTo>
                    <a:pt x="43" y="292"/>
                  </a:lnTo>
                  <a:lnTo>
                    <a:pt x="48" y="284"/>
                  </a:lnTo>
                  <a:lnTo>
                    <a:pt x="52" y="275"/>
                  </a:lnTo>
                  <a:lnTo>
                    <a:pt x="56" y="267"/>
                  </a:lnTo>
                  <a:lnTo>
                    <a:pt x="60" y="259"/>
                  </a:lnTo>
                  <a:lnTo>
                    <a:pt x="64" y="251"/>
                  </a:lnTo>
                  <a:lnTo>
                    <a:pt x="68" y="243"/>
                  </a:lnTo>
                  <a:lnTo>
                    <a:pt x="72" y="235"/>
                  </a:lnTo>
                  <a:lnTo>
                    <a:pt x="76" y="227"/>
                  </a:lnTo>
                  <a:lnTo>
                    <a:pt x="80" y="220"/>
                  </a:lnTo>
                  <a:lnTo>
                    <a:pt x="84" y="213"/>
                  </a:lnTo>
                  <a:lnTo>
                    <a:pt x="88" y="206"/>
                  </a:lnTo>
                  <a:lnTo>
                    <a:pt x="92" y="199"/>
                  </a:lnTo>
                  <a:lnTo>
                    <a:pt x="96" y="192"/>
                  </a:lnTo>
                  <a:lnTo>
                    <a:pt x="99" y="185"/>
                  </a:lnTo>
                  <a:lnTo>
                    <a:pt x="103" y="178"/>
                  </a:lnTo>
                  <a:lnTo>
                    <a:pt x="107" y="172"/>
                  </a:lnTo>
                  <a:lnTo>
                    <a:pt x="111" y="164"/>
                  </a:lnTo>
                  <a:lnTo>
                    <a:pt x="114" y="158"/>
                  </a:lnTo>
                  <a:lnTo>
                    <a:pt x="118" y="152"/>
                  </a:lnTo>
                  <a:lnTo>
                    <a:pt x="122" y="146"/>
                  </a:lnTo>
                  <a:lnTo>
                    <a:pt x="126" y="140"/>
                  </a:lnTo>
                  <a:lnTo>
                    <a:pt x="130" y="134"/>
                  </a:lnTo>
                  <a:lnTo>
                    <a:pt x="133" y="129"/>
                  </a:lnTo>
                  <a:lnTo>
                    <a:pt x="137" y="123"/>
                  </a:lnTo>
                  <a:lnTo>
                    <a:pt x="140" y="118"/>
                  </a:lnTo>
                  <a:lnTo>
                    <a:pt x="144" y="112"/>
                  </a:lnTo>
                  <a:lnTo>
                    <a:pt x="147" y="107"/>
                  </a:lnTo>
                  <a:lnTo>
                    <a:pt x="150" y="102"/>
                  </a:lnTo>
                  <a:lnTo>
                    <a:pt x="154" y="97"/>
                  </a:lnTo>
                  <a:lnTo>
                    <a:pt x="157" y="92"/>
                  </a:lnTo>
                  <a:lnTo>
                    <a:pt x="160" y="88"/>
                  </a:lnTo>
                  <a:lnTo>
                    <a:pt x="164" y="82"/>
                  </a:lnTo>
                  <a:lnTo>
                    <a:pt x="167" y="78"/>
                  </a:lnTo>
                  <a:lnTo>
                    <a:pt x="170" y="73"/>
                  </a:lnTo>
                  <a:lnTo>
                    <a:pt x="173" y="69"/>
                  </a:lnTo>
                  <a:lnTo>
                    <a:pt x="176" y="65"/>
                  </a:lnTo>
                  <a:lnTo>
                    <a:pt x="180" y="61"/>
                  </a:lnTo>
                  <a:lnTo>
                    <a:pt x="183" y="57"/>
                  </a:lnTo>
                  <a:lnTo>
                    <a:pt x="186" y="54"/>
                  </a:lnTo>
                  <a:lnTo>
                    <a:pt x="189" y="50"/>
                  </a:lnTo>
                  <a:lnTo>
                    <a:pt x="192" y="47"/>
                  </a:lnTo>
                  <a:lnTo>
                    <a:pt x="195" y="43"/>
                  </a:lnTo>
                  <a:lnTo>
                    <a:pt x="198" y="40"/>
                  </a:lnTo>
                  <a:lnTo>
                    <a:pt x="202" y="37"/>
                  </a:lnTo>
                  <a:lnTo>
                    <a:pt x="204" y="34"/>
                  </a:lnTo>
                  <a:lnTo>
                    <a:pt x="207" y="31"/>
                  </a:lnTo>
                  <a:lnTo>
                    <a:pt x="210" y="29"/>
                  </a:lnTo>
                  <a:lnTo>
                    <a:pt x="213" y="26"/>
                  </a:lnTo>
                  <a:lnTo>
                    <a:pt x="216" y="23"/>
                  </a:lnTo>
                  <a:lnTo>
                    <a:pt x="218" y="21"/>
                  </a:lnTo>
                  <a:lnTo>
                    <a:pt x="221" y="19"/>
                  </a:lnTo>
                  <a:lnTo>
                    <a:pt x="224" y="17"/>
                  </a:lnTo>
                  <a:lnTo>
                    <a:pt x="226" y="15"/>
                  </a:lnTo>
                  <a:lnTo>
                    <a:pt x="229" y="13"/>
                  </a:lnTo>
                  <a:lnTo>
                    <a:pt x="232" y="11"/>
                  </a:lnTo>
                  <a:lnTo>
                    <a:pt x="234" y="10"/>
                  </a:lnTo>
                  <a:lnTo>
                    <a:pt x="237" y="8"/>
                  </a:lnTo>
                  <a:lnTo>
                    <a:pt x="239" y="7"/>
                  </a:lnTo>
                  <a:lnTo>
                    <a:pt x="242" y="5"/>
                  </a:lnTo>
                  <a:lnTo>
                    <a:pt x="244" y="3"/>
                  </a:lnTo>
                  <a:lnTo>
                    <a:pt x="247" y="2"/>
                  </a:lnTo>
                  <a:lnTo>
                    <a:pt x="249" y="2"/>
                  </a:lnTo>
                  <a:lnTo>
                    <a:pt x="251" y="1"/>
                  </a:lnTo>
                  <a:lnTo>
                    <a:pt x="254" y="0"/>
                  </a:lnTo>
                  <a:lnTo>
                    <a:pt x="256" y="0"/>
                  </a:lnTo>
                  <a:lnTo>
                    <a:pt x="258" y="0"/>
                  </a:lnTo>
                  <a:lnTo>
                    <a:pt x="261" y="0"/>
                  </a:lnTo>
                  <a:lnTo>
                    <a:pt x="263" y="0"/>
                  </a:lnTo>
                  <a:lnTo>
                    <a:pt x="265" y="0"/>
                  </a:lnTo>
                  <a:lnTo>
                    <a:pt x="267" y="0"/>
                  </a:lnTo>
                  <a:lnTo>
                    <a:pt x="269" y="0"/>
                  </a:lnTo>
                  <a:lnTo>
                    <a:pt x="271" y="0"/>
                  </a:lnTo>
                  <a:lnTo>
                    <a:pt x="273" y="0"/>
                  </a:lnTo>
                  <a:lnTo>
                    <a:pt x="275" y="1"/>
                  </a:lnTo>
                  <a:lnTo>
                    <a:pt x="277" y="1"/>
                  </a:lnTo>
                  <a:lnTo>
                    <a:pt x="280" y="2"/>
                  </a:lnTo>
                  <a:lnTo>
                    <a:pt x="282" y="3"/>
                  </a:lnTo>
                  <a:lnTo>
                    <a:pt x="284" y="4"/>
                  </a:lnTo>
                  <a:lnTo>
                    <a:pt x="286" y="7"/>
                  </a:lnTo>
                  <a:lnTo>
                    <a:pt x="288" y="8"/>
                  </a:lnTo>
                  <a:lnTo>
                    <a:pt x="290" y="9"/>
                  </a:lnTo>
                  <a:lnTo>
                    <a:pt x="292" y="11"/>
                  </a:lnTo>
                  <a:lnTo>
                    <a:pt x="293" y="13"/>
                  </a:lnTo>
                  <a:lnTo>
                    <a:pt x="295" y="14"/>
                  </a:lnTo>
                  <a:lnTo>
                    <a:pt x="297" y="16"/>
                  </a:lnTo>
                  <a:lnTo>
                    <a:pt x="299" y="19"/>
                  </a:lnTo>
                  <a:lnTo>
                    <a:pt x="300" y="21"/>
                  </a:lnTo>
                  <a:lnTo>
                    <a:pt x="302" y="23"/>
                  </a:lnTo>
                  <a:lnTo>
                    <a:pt x="304" y="25"/>
                  </a:lnTo>
                  <a:lnTo>
                    <a:pt x="303" y="25"/>
                  </a:lnTo>
                  <a:lnTo>
                    <a:pt x="305" y="29"/>
                  </a:lnTo>
                  <a:lnTo>
                    <a:pt x="307" y="32"/>
                  </a:lnTo>
                  <a:lnTo>
                    <a:pt x="308" y="36"/>
                  </a:lnTo>
                  <a:lnTo>
                    <a:pt x="310" y="39"/>
                  </a:lnTo>
                  <a:lnTo>
                    <a:pt x="311" y="42"/>
                  </a:lnTo>
                  <a:lnTo>
                    <a:pt x="313" y="45"/>
                  </a:lnTo>
                  <a:lnTo>
                    <a:pt x="314" y="49"/>
                  </a:lnTo>
                  <a:lnTo>
                    <a:pt x="316" y="52"/>
                  </a:lnTo>
                  <a:lnTo>
                    <a:pt x="317" y="55"/>
                  </a:lnTo>
                  <a:lnTo>
                    <a:pt x="319" y="58"/>
                  </a:lnTo>
                  <a:lnTo>
                    <a:pt x="320" y="61"/>
                  </a:lnTo>
                  <a:lnTo>
                    <a:pt x="322" y="64"/>
                  </a:lnTo>
                  <a:lnTo>
                    <a:pt x="324" y="67"/>
                  </a:lnTo>
                  <a:lnTo>
                    <a:pt x="325" y="70"/>
                  </a:lnTo>
                  <a:lnTo>
                    <a:pt x="327" y="73"/>
                  </a:lnTo>
                  <a:lnTo>
                    <a:pt x="329" y="76"/>
                  </a:lnTo>
                  <a:lnTo>
                    <a:pt x="330" y="79"/>
                  </a:lnTo>
                  <a:lnTo>
                    <a:pt x="332" y="81"/>
                  </a:lnTo>
                  <a:lnTo>
                    <a:pt x="333" y="84"/>
                  </a:lnTo>
                  <a:lnTo>
                    <a:pt x="335" y="88"/>
                  </a:lnTo>
                  <a:lnTo>
                    <a:pt x="337" y="91"/>
                  </a:lnTo>
                  <a:lnTo>
                    <a:pt x="338" y="93"/>
                  </a:lnTo>
                  <a:lnTo>
                    <a:pt x="340" y="96"/>
                  </a:lnTo>
                  <a:lnTo>
                    <a:pt x="342" y="99"/>
                  </a:lnTo>
                  <a:lnTo>
                    <a:pt x="343" y="101"/>
                  </a:lnTo>
                  <a:lnTo>
                    <a:pt x="345" y="104"/>
                  </a:lnTo>
                  <a:lnTo>
                    <a:pt x="347" y="106"/>
                  </a:lnTo>
                  <a:lnTo>
                    <a:pt x="349" y="109"/>
                  </a:lnTo>
                  <a:lnTo>
                    <a:pt x="350" y="111"/>
                  </a:lnTo>
                  <a:lnTo>
                    <a:pt x="352" y="114"/>
                  </a:lnTo>
                  <a:lnTo>
                    <a:pt x="354" y="116"/>
                  </a:lnTo>
                  <a:lnTo>
                    <a:pt x="355" y="118"/>
                  </a:lnTo>
                  <a:lnTo>
                    <a:pt x="358" y="121"/>
                  </a:lnTo>
                  <a:lnTo>
                    <a:pt x="360" y="123"/>
                  </a:lnTo>
                  <a:lnTo>
                    <a:pt x="362" y="125"/>
                  </a:lnTo>
                  <a:lnTo>
                    <a:pt x="364" y="127"/>
                  </a:lnTo>
                  <a:lnTo>
                    <a:pt x="365" y="130"/>
                  </a:lnTo>
                  <a:lnTo>
                    <a:pt x="367" y="132"/>
                  </a:lnTo>
                  <a:lnTo>
                    <a:pt x="369" y="134"/>
                  </a:lnTo>
                  <a:lnTo>
                    <a:pt x="371" y="136"/>
                  </a:lnTo>
                  <a:lnTo>
                    <a:pt x="372" y="138"/>
                  </a:lnTo>
                  <a:lnTo>
                    <a:pt x="374" y="140"/>
                  </a:lnTo>
                  <a:lnTo>
                    <a:pt x="376" y="142"/>
                  </a:lnTo>
                  <a:lnTo>
                    <a:pt x="378" y="144"/>
                  </a:lnTo>
                  <a:lnTo>
                    <a:pt x="380" y="146"/>
                  </a:lnTo>
                  <a:lnTo>
                    <a:pt x="382" y="148"/>
                  </a:lnTo>
                  <a:lnTo>
                    <a:pt x="384" y="150"/>
                  </a:lnTo>
                  <a:lnTo>
                    <a:pt x="385" y="152"/>
                  </a:lnTo>
                  <a:lnTo>
                    <a:pt x="387" y="153"/>
                  </a:lnTo>
                  <a:lnTo>
                    <a:pt x="389" y="155"/>
                  </a:lnTo>
                  <a:lnTo>
                    <a:pt x="391" y="157"/>
                  </a:lnTo>
                  <a:lnTo>
                    <a:pt x="393" y="158"/>
                  </a:lnTo>
                  <a:lnTo>
                    <a:pt x="395" y="160"/>
                  </a:lnTo>
                  <a:lnTo>
                    <a:pt x="397" y="162"/>
                  </a:lnTo>
                  <a:lnTo>
                    <a:pt x="399" y="163"/>
                  </a:lnTo>
                  <a:lnTo>
                    <a:pt x="401" y="165"/>
                  </a:lnTo>
                  <a:lnTo>
                    <a:pt x="402" y="167"/>
                  </a:lnTo>
                  <a:lnTo>
                    <a:pt x="404" y="169"/>
                  </a:lnTo>
                  <a:lnTo>
                    <a:pt x="406" y="170"/>
                  </a:lnTo>
                  <a:lnTo>
                    <a:pt x="408" y="172"/>
                  </a:lnTo>
                  <a:lnTo>
                    <a:pt x="410" y="173"/>
                  </a:lnTo>
                  <a:lnTo>
                    <a:pt x="412" y="175"/>
                  </a:lnTo>
                  <a:lnTo>
                    <a:pt x="414" y="176"/>
                  </a:lnTo>
                  <a:lnTo>
                    <a:pt x="416" y="177"/>
                  </a:lnTo>
                  <a:lnTo>
                    <a:pt x="418" y="178"/>
                  </a:lnTo>
                  <a:lnTo>
                    <a:pt x="420" y="180"/>
                  </a:lnTo>
                  <a:lnTo>
                    <a:pt x="422" y="181"/>
                  </a:lnTo>
                  <a:lnTo>
                    <a:pt x="424" y="182"/>
                  </a:lnTo>
                  <a:lnTo>
                    <a:pt x="426" y="183"/>
                  </a:lnTo>
                  <a:lnTo>
                    <a:pt x="428" y="184"/>
                  </a:lnTo>
                  <a:lnTo>
                    <a:pt x="430" y="185"/>
                  </a:lnTo>
                  <a:lnTo>
                    <a:pt x="432" y="186"/>
                  </a:lnTo>
                  <a:lnTo>
                    <a:pt x="434" y="187"/>
                  </a:lnTo>
                  <a:lnTo>
                    <a:pt x="437" y="188"/>
                  </a:lnTo>
                  <a:lnTo>
                    <a:pt x="440" y="189"/>
                  </a:lnTo>
                  <a:lnTo>
                    <a:pt x="442" y="190"/>
                  </a:lnTo>
                  <a:lnTo>
                    <a:pt x="444" y="191"/>
                  </a:lnTo>
                  <a:lnTo>
                    <a:pt x="446" y="192"/>
                  </a:lnTo>
                  <a:lnTo>
                    <a:pt x="448" y="193"/>
                  </a:lnTo>
                  <a:lnTo>
                    <a:pt x="450" y="193"/>
                  </a:lnTo>
                  <a:lnTo>
                    <a:pt x="452" y="194"/>
                  </a:lnTo>
                  <a:lnTo>
                    <a:pt x="454" y="195"/>
                  </a:lnTo>
                  <a:lnTo>
                    <a:pt x="456" y="195"/>
                  </a:lnTo>
                  <a:lnTo>
                    <a:pt x="459" y="196"/>
                  </a:lnTo>
                  <a:lnTo>
                    <a:pt x="461" y="197"/>
                  </a:lnTo>
                  <a:lnTo>
                    <a:pt x="463" y="197"/>
                  </a:lnTo>
                  <a:lnTo>
                    <a:pt x="465" y="198"/>
                  </a:lnTo>
                  <a:lnTo>
                    <a:pt x="467" y="198"/>
                  </a:lnTo>
                  <a:lnTo>
                    <a:pt x="469" y="199"/>
                  </a:lnTo>
                  <a:lnTo>
                    <a:pt x="472" y="199"/>
                  </a:lnTo>
                  <a:lnTo>
                    <a:pt x="474" y="200"/>
                  </a:lnTo>
                  <a:lnTo>
                    <a:pt x="476" y="200"/>
                  </a:lnTo>
                  <a:lnTo>
                    <a:pt x="478" y="200"/>
                  </a:lnTo>
                  <a:lnTo>
                    <a:pt x="480" y="201"/>
                  </a:lnTo>
                  <a:lnTo>
                    <a:pt x="483" y="201"/>
                  </a:lnTo>
                  <a:lnTo>
                    <a:pt x="485" y="201"/>
                  </a:lnTo>
                  <a:lnTo>
                    <a:pt x="487" y="201"/>
                  </a:lnTo>
                  <a:lnTo>
                    <a:pt x="489" y="201"/>
                  </a:lnTo>
                  <a:lnTo>
                    <a:pt x="492" y="202"/>
                  </a:lnTo>
                  <a:lnTo>
                    <a:pt x="491" y="202"/>
                  </a:lnTo>
                  <a:lnTo>
                    <a:pt x="494" y="202"/>
                  </a:lnTo>
                  <a:lnTo>
                    <a:pt x="496" y="203"/>
                  </a:lnTo>
                  <a:lnTo>
                    <a:pt x="498" y="203"/>
                  </a:lnTo>
                  <a:lnTo>
                    <a:pt x="500" y="204"/>
                  </a:lnTo>
                  <a:lnTo>
                    <a:pt x="502" y="205"/>
                  </a:lnTo>
                  <a:lnTo>
                    <a:pt x="504" y="205"/>
                  </a:lnTo>
                  <a:lnTo>
                    <a:pt x="506" y="206"/>
                  </a:lnTo>
                  <a:lnTo>
                    <a:pt x="508" y="206"/>
                  </a:lnTo>
                  <a:lnTo>
                    <a:pt x="510" y="207"/>
                  </a:lnTo>
                  <a:lnTo>
                    <a:pt x="512" y="207"/>
                  </a:lnTo>
                  <a:lnTo>
                    <a:pt x="515" y="208"/>
                  </a:lnTo>
                  <a:lnTo>
                    <a:pt x="517" y="208"/>
                  </a:lnTo>
                  <a:lnTo>
                    <a:pt x="518" y="209"/>
                  </a:lnTo>
                  <a:lnTo>
                    <a:pt x="520" y="209"/>
                  </a:lnTo>
                  <a:lnTo>
                    <a:pt x="522" y="209"/>
                  </a:lnTo>
                  <a:lnTo>
                    <a:pt x="524" y="210"/>
                  </a:lnTo>
                  <a:lnTo>
                    <a:pt x="526" y="210"/>
                  </a:lnTo>
                  <a:lnTo>
                    <a:pt x="528" y="210"/>
                  </a:lnTo>
                  <a:lnTo>
                    <a:pt x="530" y="211"/>
                  </a:lnTo>
                  <a:lnTo>
                    <a:pt x="532" y="211"/>
                  </a:lnTo>
                  <a:lnTo>
                    <a:pt x="534" y="211"/>
                  </a:lnTo>
                  <a:lnTo>
                    <a:pt x="536" y="211"/>
                  </a:lnTo>
                  <a:lnTo>
                    <a:pt x="538" y="212"/>
                  </a:lnTo>
                  <a:lnTo>
                    <a:pt x="540" y="212"/>
                  </a:lnTo>
                  <a:lnTo>
                    <a:pt x="542" y="212"/>
                  </a:lnTo>
                  <a:lnTo>
                    <a:pt x="544" y="212"/>
                  </a:lnTo>
                  <a:lnTo>
                    <a:pt x="546" y="212"/>
                  </a:lnTo>
                  <a:lnTo>
                    <a:pt x="548" y="212"/>
                  </a:lnTo>
                  <a:lnTo>
                    <a:pt x="550" y="212"/>
                  </a:lnTo>
                  <a:lnTo>
                    <a:pt x="551" y="212"/>
                  </a:lnTo>
                  <a:lnTo>
                    <a:pt x="553" y="212"/>
                  </a:lnTo>
                  <a:lnTo>
                    <a:pt x="555" y="212"/>
                  </a:lnTo>
                  <a:lnTo>
                    <a:pt x="557" y="212"/>
                  </a:lnTo>
                  <a:lnTo>
                    <a:pt x="559" y="212"/>
                  </a:lnTo>
                  <a:lnTo>
                    <a:pt x="561" y="212"/>
                  </a:lnTo>
                  <a:lnTo>
                    <a:pt x="563" y="212"/>
                  </a:lnTo>
                  <a:lnTo>
                    <a:pt x="565" y="212"/>
                  </a:lnTo>
                  <a:lnTo>
                    <a:pt x="566" y="212"/>
                  </a:lnTo>
                  <a:lnTo>
                    <a:pt x="568" y="212"/>
                  </a:lnTo>
                  <a:lnTo>
                    <a:pt x="570" y="212"/>
                  </a:lnTo>
                  <a:lnTo>
                    <a:pt x="572" y="212"/>
                  </a:lnTo>
                  <a:lnTo>
                    <a:pt x="574" y="211"/>
                  </a:lnTo>
                  <a:lnTo>
                    <a:pt x="576" y="211"/>
                  </a:lnTo>
                  <a:lnTo>
                    <a:pt x="578" y="211"/>
                  </a:lnTo>
                  <a:lnTo>
                    <a:pt x="579" y="211"/>
                  </a:lnTo>
                  <a:lnTo>
                    <a:pt x="581" y="210"/>
                  </a:lnTo>
                  <a:lnTo>
                    <a:pt x="583" y="210"/>
                  </a:lnTo>
                  <a:lnTo>
                    <a:pt x="585" y="210"/>
                  </a:lnTo>
                  <a:lnTo>
                    <a:pt x="587" y="210"/>
                  </a:lnTo>
                  <a:lnTo>
                    <a:pt x="589" y="209"/>
                  </a:lnTo>
                  <a:lnTo>
                    <a:pt x="590" y="209"/>
                  </a:lnTo>
                  <a:lnTo>
                    <a:pt x="593" y="208"/>
                  </a:lnTo>
                  <a:lnTo>
                    <a:pt x="595" y="208"/>
                  </a:lnTo>
                  <a:lnTo>
                    <a:pt x="597" y="207"/>
                  </a:lnTo>
                  <a:lnTo>
                    <a:pt x="599" y="207"/>
                  </a:lnTo>
                  <a:lnTo>
                    <a:pt x="600" y="207"/>
                  </a:lnTo>
                  <a:lnTo>
                    <a:pt x="602" y="206"/>
                  </a:lnTo>
                  <a:lnTo>
                    <a:pt x="604" y="205"/>
                  </a:lnTo>
                  <a:lnTo>
                    <a:pt x="606" y="205"/>
                  </a:lnTo>
                  <a:lnTo>
                    <a:pt x="608" y="204"/>
                  </a:lnTo>
                  <a:lnTo>
                    <a:pt x="609" y="204"/>
                  </a:lnTo>
                  <a:lnTo>
                    <a:pt x="611" y="203"/>
                  </a:lnTo>
                  <a:lnTo>
                    <a:pt x="613" y="203"/>
                  </a:lnTo>
                  <a:lnTo>
                    <a:pt x="615" y="202"/>
                  </a:lnTo>
                  <a:lnTo>
                    <a:pt x="616" y="201"/>
                  </a:lnTo>
                  <a:lnTo>
                    <a:pt x="618" y="200"/>
                  </a:lnTo>
                  <a:lnTo>
                    <a:pt x="620" y="200"/>
                  </a:lnTo>
                  <a:lnTo>
                    <a:pt x="622" y="199"/>
                  </a:lnTo>
                  <a:lnTo>
                    <a:pt x="623" y="198"/>
                  </a:lnTo>
                  <a:lnTo>
                    <a:pt x="625" y="197"/>
                  </a:lnTo>
                  <a:lnTo>
                    <a:pt x="627" y="197"/>
                  </a:lnTo>
                  <a:lnTo>
                    <a:pt x="629" y="196"/>
                  </a:lnTo>
                  <a:lnTo>
                    <a:pt x="630" y="195"/>
                  </a:lnTo>
                  <a:lnTo>
                    <a:pt x="632" y="194"/>
                  </a:lnTo>
                  <a:lnTo>
                    <a:pt x="634" y="193"/>
                  </a:lnTo>
                  <a:lnTo>
                    <a:pt x="635" y="192"/>
                  </a:lnTo>
                  <a:lnTo>
                    <a:pt x="637" y="191"/>
                  </a:lnTo>
                  <a:lnTo>
                    <a:pt x="639" y="190"/>
                  </a:lnTo>
                  <a:lnTo>
                    <a:pt x="640" y="189"/>
                  </a:lnTo>
                  <a:lnTo>
                    <a:pt x="642" y="188"/>
                  </a:lnTo>
                  <a:lnTo>
                    <a:pt x="644" y="187"/>
                  </a:lnTo>
                  <a:lnTo>
                    <a:pt x="646" y="186"/>
                  </a:lnTo>
                  <a:lnTo>
                    <a:pt x="647" y="185"/>
                  </a:lnTo>
                  <a:lnTo>
                    <a:pt x="649" y="184"/>
                  </a:lnTo>
                  <a:lnTo>
                    <a:pt x="651" y="183"/>
                  </a:lnTo>
                  <a:lnTo>
                    <a:pt x="652" y="182"/>
                  </a:lnTo>
                  <a:lnTo>
                    <a:pt x="654" y="181"/>
                  </a:lnTo>
                  <a:lnTo>
                    <a:pt x="656" y="180"/>
                  </a:lnTo>
                  <a:lnTo>
                    <a:pt x="657" y="179"/>
                  </a:lnTo>
                  <a:lnTo>
                    <a:pt x="659" y="177"/>
                  </a:lnTo>
                  <a:lnTo>
                    <a:pt x="660" y="176"/>
                  </a:lnTo>
                  <a:lnTo>
                    <a:pt x="662" y="175"/>
                  </a:lnTo>
                  <a:lnTo>
                    <a:pt x="664" y="174"/>
                  </a:lnTo>
                  <a:lnTo>
                    <a:pt x="665" y="172"/>
                  </a:lnTo>
                  <a:lnTo>
                    <a:pt x="667" y="171"/>
                  </a:lnTo>
                  <a:lnTo>
                    <a:pt x="670" y="170"/>
                  </a:lnTo>
                  <a:lnTo>
                    <a:pt x="671" y="168"/>
                  </a:lnTo>
                  <a:lnTo>
                    <a:pt x="673" y="167"/>
                  </a:lnTo>
                  <a:lnTo>
                    <a:pt x="675" y="165"/>
                  </a:lnTo>
                  <a:lnTo>
                    <a:pt x="676" y="162"/>
                  </a:lnTo>
                  <a:lnTo>
                    <a:pt x="677" y="161"/>
                  </a:lnTo>
                  <a:lnTo>
                    <a:pt x="678" y="159"/>
                  </a:lnTo>
                  <a:lnTo>
                    <a:pt x="679" y="157"/>
                  </a:lnTo>
                  <a:lnTo>
                    <a:pt x="680" y="155"/>
                  </a:lnTo>
                  <a:lnTo>
                    <a:pt x="682" y="153"/>
                  </a:lnTo>
                  <a:lnTo>
                    <a:pt x="683" y="151"/>
                  </a:lnTo>
                  <a:lnTo>
                    <a:pt x="684" y="149"/>
                  </a:lnTo>
                  <a:lnTo>
                    <a:pt x="685" y="148"/>
                  </a:lnTo>
                  <a:lnTo>
                    <a:pt x="687" y="146"/>
                  </a:lnTo>
                  <a:lnTo>
                    <a:pt x="688" y="144"/>
                  </a:lnTo>
                  <a:lnTo>
                    <a:pt x="689" y="143"/>
                  </a:lnTo>
                  <a:lnTo>
                    <a:pt x="690" y="141"/>
                  </a:lnTo>
                  <a:lnTo>
                    <a:pt x="692" y="139"/>
                  </a:lnTo>
                  <a:lnTo>
                    <a:pt x="693" y="138"/>
                  </a:lnTo>
                  <a:lnTo>
                    <a:pt x="694" y="136"/>
                  </a:lnTo>
                  <a:lnTo>
                    <a:pt x="695" y="135"/>
                  </a:lnTo>
                  <a:lnTo>
                    <a:pt x="697" y="134"/>
                  </a:lnTo>
                  <a:lnTo>
                    <a:pt x="698" y="132"/>
                  </a:lnTo>
                  <a:lnTo>
                    <a:pt x="699" y="131"/>
                  </a:lnTo>
                  <a:lnTo>
                    <a:pt x="700" y="130"/>
                  </a:lnTo>
                  <a:lnTo>
                    <a:pt x="702" y="128"/>
                  </a:lnTo>
                  <a:lnTo>
                    <a:pt x="703" y="127"/>
                  </a:lnTo>
                  <a:lnTo>
                    <a:pt x="704" y="126"/>
                  </a:lnTo>
                  <a:lnTo>
                    <a:pt x="706" y="125"/>
                  </a:lnTo>
                  <a:lnTo>
                    <a:pt x="707" y="123"/>
                  </a:lnTo>
                  <a:lnTo>
                    <a:pt x="708" y="122"/>
                  </a:lnTo>
                  <a:lnTo>
                    <a:pt x="710" y="121"/>
                  </a:lnTo>
                  <a:lnTo>
                    <a:pt x="711" y="120"/>
                  </a:lnTo>
                  <a:lnTo>
                    <a:pt x="712" y="119"/>
                  </a:lnTo>
                  <a:lnTo>
                    <a:pt x="714" y="118"/>
                  </a:lnTo>
                  <a:lnTo>
                    <a:pt x="715" y="117"/>
                  </a:lnTo>
                  <a:lnTo>
                    <a:pt x="716" y="116"/>
                  </a:lnTo>
                  <a:lnTo>
                    <a:pt x="718" y="116"/>
                  </a:lnTo>
                  <a:lnTo>
                    <a:pt x="719" y="115"/>
                  </a:lnTo>
                  <a:lnTo>
                    <a:pt x="720" y="114"/>
                  </a:lnTo>
                  <a:lnTo>
                    <a:pt x="722" y="113"/>
                  </a:lnTo>
                  <a:lnTo>
                    <a:pt x="723" y="112"/>
                  </a:lnTo>
                  <a:lnTo>
                    <a:pt x="725" y="112"/>
                  </a:lnTo>
                  <a:lnTo>
                    <a:pt x="726" y="111"/>
                  </a:lnTo>
                  <a:lnTo>
                    <a:pt x="727" y="111"/>
                  </a:lnTo>
                  <a:lnTo>
                    <a:pt x="729" y="110"/>
                  </a:lnTo>
                  <a:lnTo>
                    <a:pt x="730" y="109"/>
                  </a:lnTo>
                  <a:lnTo>
                    <a:pt x="732" y="109"/>
                  </a:lnTo>
                  <a:lnTo>
                    <a:pt x="733" y="108"/>
                  </a:lnTo>
                  <a:lnTo>
                    <a:pt x="735" y="108"/>
                  </a:lnTo>
                  <a:lnTo>
                    <a:pt x="736" y="108"/>
                  </a:lnTo>
                  <a:lnTo>
                    <a:pt x="737" y="107"/>
                  </a:lnTo>
                  <a:lnTo>
                    <a:pt x="739" y="107"/>
                  </a:lnTo>
                  <a:lnTo>
                    <a:pt x="740" y="107"/>
                  </a:lnTo>
                  <a:lnTo>
                    <a:pt x="742" y="106"/>
                  </a:lnTo>
                  <a:lnTo>
                    <a:pt x="743" y="106"/>
                  </a:lnTo>
                  <a:lnTo>
                    <a:pt x="745" y="106"/>
                  </a:lnTo>
                  <a:lnTo>
                    <a:pt x="747" y="106"/>
                  </a:lnTo>
                  <a:lnTo>
                    <a:pt x="749" y="106"/>
                  </a:lnTo>
                  <a:lnTo>
                    <a:pt x="750" y="105"/>
                  </a:lnTo>
                  <a:lnTo>
                    <a:pt x="752" y="105"/>
                  </a:lnTo>
                  <a:lnTo>
                    <a:pt x="753" y="105"/>
                  </a:lnTo>
                  <a:lnTo>
                    <a:pt x="755" y="105"/>
                  </a:lnTo>
                  <a:lnTo>
                    <a:pt x="756" y="105"/>
                  </a:lnTo>
                  <a:lnTo>
                    <a:pt x="758" y="106"/>
                  </a:lnTo>
                  <a:lnTo>
                    <a:pt x="759" y="106"/>
                  </a:lnTo>
                  <a:lnTo>
                    <a:pt x="761" y="106"/>
                  </a:lnTo>
                  <a:lnTo>
                    <a:pt x="762" y="106"/>
                  </a:lnTo>
                  <a:lnTo>
                    <a:pt x="764" y="106"/>
                  </a:lnTo>
                  <a:lnTo>
                    <a:pt x="765" y="106"/>
                  </a:lnTo>
                  <a:lnTo>
                    <a:pt x="767" y="107"/>
                  </a:lnTo>
                  <a:lnTo>
                    <a:pt x="768" y="107"/>
                  </a:lnTo>
                  <a:lnTo>
                    <a:pt x="770" y="107"/>
                  </a:lnTo>
                  <a:lnTo>
                    <a:pt x="772" y="108"/>
                  </a:lnTo>
                  <a:lnTo>
                    <a:pt x="773" y="108"/>
                  </a:lnTo>
                  <a:lnTo>
                    <a:pt x="775" y="109"/>
                  </a:lnTo>
                  <a:lnTo>
                    <a:pt x="776" y="109"/>
                  </a:lnTo>
                  <a:lnTo>
                    <a:pt x="778" y="110"/>
                  </a:lnTo>
                  <a:lnTo>
                    <a:pt x="780" y="110"/>
                  </a:lnTo>
                  <a:lnTo>
                    <a:pt x="781" y="111"/>
                  </a:lnTo>
                  <a:lnTo>
                    <a:pt x="783" y="112"/>
                  </a:lnTo>
                  <a:lnTo>
                    <a:pt x="784" y="112"/>
                  </a:lnTo>
                  <a:lnTo>
                    <a:pt x="786" y="113"/>
                  </a:lnTo>
                  <a:lnTo>
                    <a:pt x="788" y="114"/>
                  </a:lnTo>
                  <a:lnTo>
                    <a:pt x="789" y="114"/>
                  </a:lnTo>
                  <a:lnTo>
                    <a:pt x="791" y="115"/>
                  </a:lnTo>
                  <a:lnTo>
                    <a:pt x="792" y="116"/>
                  </a:lnTo>
                  <a:lnTo>
                    <a:pt x="794" y="117"/>
                  </a:lnTo>
                  <a:lnTo>
                    <a:pt x="796" y="118"/>
                  </a:lnTo>
                  <a:lnTo>
                    <a:pt x="797" y="119"/>
                  </a:lnTo>
                  <a:lnTo>
                    <a:pt x="799" y="120"/>
                  </a:lnTo>
                  <a:lnTo>
                    <a:pt x="801" y="121"/>
                  </a:lnTo>
                  <a:lnTo>
                    <a:pt x="802" y="122"/>
                  </a:lnTo>
                  <a:lnTo>
                    <a:pt x="804" y="123"/>
                  </a:lnTo>
                  <a:lnTo>
                    <a:pt x="806" y="124"/>
                  </a:lnTo>
                  <a:lnTo>
                    <a:pt x="808" y="125"/>
                  </a:lnTo>
                  <a:lnTo>
                    <a:pt x="809" y="127"/>
                  </a:lnTo>
                  <a:lnTo>
                    <a:pt x="811" y="128"/>
                  </a:lnTo>
                  <a:lnTo>
                    <a:pt x="813" y="129"/>
                  </a:lnTo>
                  <a:lnTo>
                    <a:pt x="814" y="130"/>
                  </a:lnTo>
                  <a:lnTo>
                    <a:pt x="816" y="132"/>
                  </a:lnTo>
                  <a:lnTo>
                    <a:pt x="818" y="133"/>
                  </a:lnTo>
                  <a:lnTo>
                    <a:pt x="820" y="135"/>
                  </a:lnTo>
                  <a:lnTo>
                    <a:pt x="820" y="134"/>
                  </a:lnTo>
                  <a:lnTo>
                    <a:pt x="821" y="137"/>
                  </a:lnTo>
                  <a:lnTo>
                    <a:pt x="823" y="139"/>
                  </a:lnTo>
                  <a:lnTo>
                    <a:pt x="825" y="141"/>
                  </a:lnTo>
                  <a:lnTo>
                    <a:pt x="827" y="143"/>
                  </a:lnTo>
                  <a:lnTo>
                    <a:pt x="828" y="145"/>
                  </a:lnTo>
                  <a:lnTo>
                    <a:pt x="830" y="147"/>
                  </a:lnTo>
                  <a:lnTo>
                    <a:pt x="831" y="149"/>
                  </a:lnTo>
                  <a:lnTo>
                    <a:pt x="833" y="151"/>
                  </a:lnTo>
                  <a:lnTo>
                    <a:pt x="835" y="153"/>
                  </a:lnTo>
                  <a:lnTo>
                    <a:pt x="836" y="155"/>
                  </a:lnTo>
                  <a:lnTo>
                    <a:pt x="838" y="157"/>
                  </a:lnTo>
                  <a:lnTo>
                    <a:pt x="839" y="159"/>
                  </a:lnTo>
                  <a:lnTo>
                    <a:pt x="841" y="161"/>
                  </a:lnTo>
                  <a:lnTo>
                    <a:pt x="843" y="163"/>
                  </a:lnTo>
                  <a:lnTo>
                    <a:pt x="844" y="165"/>
                  </a:lnTo>
                  <a:lnTo>
                    <a:pt x="846" y="168"/>
                  </a:lnTo>
                  <a:lnTo>
                    <a:pt x="848" y="170"/>
                  </a:lnTo>
                  <a:lnTo>
                    <a:pt x="849" y="171"/>
                  </a:lnTo>
                  <a:lnTo>
                    <a:pt x="851" y="173"/>
                  </a:lnTo>
                  <a:lnTo>
                    <a:pt x="853" y="175"/>
                  </a:lnTo>
                  <a:lnTo>
                    <a:pt x="854" y="177"/>
                  </a:lnTo>
                  <a:lnTo>
                    <a:pt x="856" y="179"/>
                  </a:lnTo>
                  <a:lnTo>
                    <a:pt x="858" y="181"/>
                  </a:lnTo>
                  <a:lnTo>
                    <a:pt x="859" y="183"/>
                  </a:lnTo>
                  <a:lnTo>
                    <a:pt x="861" y="184"/>
                  </a:lnTo>
                  <a:lnTo>
                    <a:pt x="863" y="186"/>
                  </a:lnTo>
                  <a:lnTo>
                    <a:pt x="865" y="188"/>
                  </a:lnTo>
                  <a:lnTo>
                    <a:pt x="866" y="190"/>
                  </a:lnTo>
                  <a:lnTo>
                    <a:pt x="868" y="192"/>
                  </a:lnTo>
                  <a:lnTo>
                    <a:pt x="870" y="193"/>
                  </a:lnTo>
                  <a:lnTo>
                    <a:pt x="872" y="195"/>
                  </a:lnTo>
                  <a:lnTo>
                    <a:pt x="874" y="197"/>
                  </a:lnTo>
                  <a:lnTo>
                    <a:pt x="875" y="199"/>
                  </a:lnTo>
                  <a:lnTo>
                    <a:pt x="877" y="201"/>
                  </a:lnTo>
                  <a:lnTo>
                    <a:pt x="879" y="202"/>
                  </a:lnTo>
                  <a:lnTo>
                    <a:pt x="881" y="204"/>
                  </a:lnTo>
                  <a:lnTo>
                    <a:pt x="883" y="206"/>
                  </a:lnTo>
                  <a:lnTo>
                    <a:pt x="884" y="207"/>
                  </a:lnTo>
                  <a:lnTo>
                    <a:pt x="886" y="209"/>
                  </a:lnTo>
                  <a:lnTo>
                    <a:pt x="888" y="211"/>
                  </a:lnTo>
                  <a:lnTo>
                    <a:pt x="890" y="212"/>
                  </a:lnTo>
                  <a:lnTo>
                    <a:pt x="892" y="214"/>
                  </a:lnTo>
                  <a:lnTo>
                    <a:pt x="894" y="216"/>
                  </a:lnTo>
                  <a:lnTo>
                    <a:pt x="896" y="217"/>
                  </a:lnTo>
                  <a:lnTo>
                    <a:pt x="898" y="219"/>
                  </a:lnTo>
                  <a:lnTo>
                    <a:pt x="899" y="221"/>
                  </a:lnTo>
                  <a:lnTo>
                    <a:pt x="901" y="222"/>
                  </a:lnTo>
                  <a:lnTo>
                    <a:pt x="904" y="224"/>
                  </a:lnTo>
                  <a:lnTo>
                    <a:pt x="906" y="225"/>
                  </a:lnTo>
                  <a:lnTo>
                    <a:pt x="908" y="227"/>
                  </a:lnTo>
                  <a:lnTo>
                    <a:pt x="910" y="229"/>
                  </a:lnTo>
                  <a:lnTo>
                    <a:pt x="912" y="230"/>
                  </a:lnTo>
                  <a:lnTo>
                    <a:pt x="914" y="232"/>
                  </a:lnTo>
                  <a:lnTo>
                    <a:pt x="916" y="233"/>
                  </a:lnTo>
                  <a:lnTo>
                    <a:pt x="918" y="235"/>
                  </a:lnTo>
                  <a:lnTo>
                    <a:pt x="920" y="236"/>
                  </a:lnTo>
                  <a:lnTo>
                    <a:pt x="922" y="238"/>
                  </a:lnTo>
                  <a:lnTo>
                    <a:pt x="924" y="239"/>
                  </a:lnTo>
                  <a:lnTo>
                    <a:pt x="926" y="241"/>
                  </a:lnTo>
                  <a:lnTo>
                    <a:pt x="928" y="242"/>
                  </a:lnTo>
                  <a:lnTo>
                    <a:pt x="930" y="244"/>
                  </a:lnTo>
                  <a:lnTo>
                    <a:pt x="932" y="246"/>
                  </a:lnTo>
                  <a:lnTo>
                    <a:pt x="934" y="248"/>
                  </a:lnTo>
                  <a:lnTo>
                    <a:pt x="936" y="249"/>
                  </a:lnTo>
                  <a:lnTo>
                    <a:pt x="938" y="250"/>
                  </a:lnTo>
                  <a:lnTo>
                    <a:pt x="940" y="252"/>
                  </a:lnTo>
                  <a:lnTo>
                    <a:pt x="942" y="253"/>
                  </a:lnTo>
                  <a:lnTo>
                    <a:pt x="945" y="255"/>
                  </a:lnTo>
                  <a:lnTo>
                    <a:pt x="947" y="256"/>
                  </a:lnTo>
                  <a:lnTo>
                    <a:pt x="949" y="257"/>
                  </a:lnTo>
                  <a:lnTo>
                    <a:pt x="951" y="259"/>
                  </a:lnTo>
                  <a:lnTo>
                    <a:pt x="953" y="260"/>
                  </a:lnTo>
                  <a:lnTo>
                    <a:pt x="955" y="261"/>
                  </a:lnTo>
                  <a:lnTo>
                    <a:pt x="957" y="263"/>
                  </a:lnTo>
                  <a:lnTo>
                    <a:pt x="959" y="264"/>
                  </a:lnTo>
                  <a:lnTo>
                    <a:pt x="962" y="265"/>
                  </a:lnTo>
                  <a:lnTo>
                    <a:pt x="964" y="267"/>
                  </a:lnTo>
                  <a:lnTo>
                    <a:pt x="966" y="268"/>
                  </a:lnTo>
                  <a:lnTo>
                    <a:pt x="968" y="269"/>
                  </a:lnTo>
                  <a:lnTo>
                    <a:pt x="970" y="270"/>
                  </a:lnTo>
                  <a:lnTo>
                    <a:pt x="972" y="272"/>
                  </a:lnTo>
                  <a:lnTo>
                    <a:pt x="975" y="273"/>
                  </a:lnTo>
                  <a:lnTo>
                    <a:pt x="977" y="274"/>
                  </a:lnTo>
                  <a:lnTo>
                    <a:pt x="979" y="275"/>
                  </a:lnTo>
                  <a:lnTo>
                    <a:pt x="982" y="277"/>
                  </a:lnTo>
                  <a:lnTo>
                    <a:pt x="985" y="278"/>
                  </a:lnTo>
                  <a:lnTo>
                    <a:pt x="987" y="279"/>
                  </a:lnTo>
                  <a:lnTo>
                    <a:pt x="989" y="280"/>
                  </a:lnTo>
                  <a:lnTo>
                    <a:pt x="991" y="281"/>
                  </a:lnTo>
                  <a:lnTo>
                    <a:pt x="994" y="283"/>
                  </a:lnTo>
                  <a:lnTo>
                    <a:pt x="996" y="284"/>
                  </a:lnTo>
                  <a:lnTo>
                    <a:pt x="998" y="285"/>
                  </a:lnTo>
                  <a:lnTo>
                    <a:pt x="1001" y="286"/>
                  </a:lnTo>
                  <a:lnTo>
                    <a:pt x="1003" y="287"/>
                  </a:lnTo>
                  <a:lnTo>
                    <a:pt x="1005" y="288"/>
                  </a:lnTo>
                  <a:lnTo>
                    <a:pt x="1007" y="289"/>
                  </a:lnTo>
                  <a:lnTo>
                    <a:pt x="1010" y="290"/>
                  </a:lnTo>
                  <a:lnTo>
                    <a:pt x="1012" y="291"/>
                  </a:lnTo>
                  <a:lnTo>
                    <a:pt x="1015" y="293"/>
                  </a:lnTo>
                  <a:lnTo>
                    <a:pt x="1003" y="299"/>
                  </a:lnTo>
                </a:path>
              </a:pathLst>
            </a:custGeom>
            <a:noFill/>
            <a:ln w="28575">
              <a:solidFill>
                <a:srgbClr val="00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Text Box 20"/>
            <p:cNvSpPr txBox="1">
              <a:spLocks noChangeArrowheads="1"/>
            </p:cNvSpPr>
            <p:nvPr/>
          </p:nvSpPr>
          <p:spPr bwMode="auto">
            <a:xfrm>
              <a:off x="2807" y="1672"/>
              <a:ext cx="413" cy="258"/>
            </a:xfrm>
            <a:prstGeom prst="rect">
              <a:avLst/>
            </a:prstGeom>
            <a:solidFill>
              <a:srgbClr val="33CC33"/>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a:t>y</a:t>
              </a:r>
              <a:r>
                <a:rPr lang="en-US" sz="2000" i="1" baseline="-25000"/>
                <a:t>t</a:t>
              </a:r>
              <a:r>
                <a:rPr lang="en-US" sz="2000" i="1" baseline="30000"/>
                <a:t>true</a:t>
              </a:r>
            </a:p>
          </p:txBody>
        </p:sp>
      </p:grpSp>
      <p:grpSp>
        <p:nvGrpSpPr>
          <p:cNvPr id="23" name="Group 21"/>
          <p:cNvGrpSpPr>
            <a:grpSpLocks/>
          </p:cNvGrpSpPr>
          <p:nvPr/>
        </p:nvGrpSpPr>
        <p:grpSpPr bwMode="auto">
          <a:xfrm>
            <a:off x="1082675" y="2224088"/>
            <a:ext cx="7539038" cy="1701800"/>
            <a:chOff x="682" y="1091"/>
            <a:chExt cx="4749" cy="1072"/>
          </a:xfrm>
        </p:grpSpPr>
        <p:sp>
          <p:nvSpPr>
            <p:cNvPr id="24" name="Text Box 22"/>
            <p:cNvSpPr txBox="1">
              <a:spLocks noChangeArrowheads="1"/>
            </p:cNvSpPr>
            <p:nvPr/>
          </p:nvSpPr>
          <p:spPr bwMode="auto">
            <a:xfrm>
              <a:off x="1465" y="1652"/>
              <a:ext cx="28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a:t>e</a:t>
              </a:r>
              <a:r>
                <a:rPr lang="en-US" sz="2200" b="1" baseline="-25000"/>
                <a:t>t</a:t>
              </a:r>
            </a:p>
          </p:txBody>
        </p:sp>
        <p:sp>
          <p:nvSpPr>
            <p:cNvPr id="25" name="Line 23"/>
            <p:cNvSpPr>
              <a:spLocks noChangeShapeType="1"/>
            </p:cNvSpPr>
            <p:nvPr/>
          </p:nvSpPr>
          <p:spPr bwMode="auto">
            <a:xfrm flipV="1">
              <a:off x="1475" y="1425"/>
              <a:ext cx="0" cy="738"/>
            </a:xfrm>
            <a:prstGeom prst="line">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26" name="Group 24"/>
            <p:cNvGrpSpPr>
              <a:grpSpLocks/>
            </p:cNvGrpSpPr>
            <p:nvPr/>
          </p:nvGrpSpPr>
          <p:grpSpPr bwMode="auto">
            <a:xfrm>
              <a:off x="682" y="1091"/>
              <a:ext cx="4749" cy="972"/>
              <a:chOff x="682" y="1091"/>
              <a:chExt cx="4749" cy="972"/>
            </a:xfrm>
          </p:grpSpPr>
          <p:grpSp>
            <p:nvGrpSpPr>
              <p:cNvPr id="27" name="Group 25"/>
              <p:cNvGrpSpPr>
                <a:grpSpLocks/>
              </p:cNvGrpSpPr>
              <p:nvPr/>
            </p:nvGrpSpPr>
            <p:grpSpPr bwMode="auto">
              <a:xfrm>
                <a:off x="682" y="1091"/>
                <a:ext cx="2109" cy="972"/>
                <a:chOff x="682" y="1091"/>
                <a:chExt cx="2109" cy="972"/>
              </a:xfrm>
            </p:grpSpPr>
            <p:sp>
              <p:nvSpPr>
                <p:cNvPr id="29" name="Text Box 26"/>
                <p:cNvSpPr txBox="1">
                  <a:spLocks noChangeArrowheads="1"/>
                </p:cNvSpPr>
                <p:nvPr/>
              </p:nvSpPr>
              <p:spPr bwMode="auto">
                <a:xfrm>
                  <a:off x="2390" y="1091"/>
                  <a:ext cx="401" cy="258"/>
                </a:xfrm>
                <a:prstGeom prst="rect">
                  <a:avLst/>
                </a:prstGeom>
                <a:solidFill>
                  <a:srgbClr val="FF0000"/>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a:t>y</a:t>
                  </a:r>
                  <a:r>
                    <a:rPr lang="en-US" sz="2000" i="1" baseline="-25000"/>
                    <a:t>t</a:t>
                  </a:r>
                  <a:r>
                    <a:rPr lang="en-US" sz="2000" i="1" baseline="30000"/>
                    <a:t>obs</a:t>
                  </a:r>
                </a:p>
              </p:txBody>
            </p:sp>
            <p:sp>
              <p:nvSpPr>
                <p:cNvPr id="30" name="Oval 27"/>
                <p:cNvSpPr>
                  <a:spLocks noChangeArrowheads="1"/>
                </p:cNvSpPr>
                <p:nvPr/>
              </p:nvSpPr>
              <p:spPr bwMode="auto">
                <a:xfrm>
                  <a:off x="682" y="2007"/>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31" name="Oval 28"/>
                <p:cNvSpPr>
                  <a:spLocks noChangeArrowheads="1"/>
                </p:cNvSpPr>
                <p:nvPr/>
              </p:nvSpPr>
              <p:spPr bwMode="auto">
                <a:xfrm>
                  <a:off x="778" y="1899"/>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32" name="Oval 29"/>
                <p:cNvSpPr>
                  <a:spLocks noChangeArrowheads="1"/>
                </p:cNvSpPr>
                <p:nvPr/>
              </p:nvSpPr>
              <p:spPr bwMode="auto">
                <a:xfrm>
                  <a:off x="874" y="1497"/>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33" name="Oval 30"/>
                <p:cNvSpPr>
                  <a:spLocks noChangeArrowheads="1"/>
                </p:cNvSpPr>
                <p:nvPr/>
              </p:nvSpPr>
              <p:spPr bwMode="auto">
                <a:xfrm>
                  <a:off x="970" y="1521"/>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34" name="Oval 31"/>
                <p:cNvSpPr>
                  <a:spLocks noChangeArrowheads="1"/>
                </p:cNvSpPr>
                <p:nvPr/>
              </p:nvSpPr>
              <p:spPr bwMode="auto">
                <a:xfrm>
                  <a:off x="1066" y="1353"/>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35" name="Oval 32"/>
                <p:cNvSpPr>
                  <a:spLocks noChangeArrowheads="1"/>
                </p:cNvSpPr>
                <p:nvPr/>
              </p:nvSpPr>
              <p:spPr bwMode="auto">
                <a:xfrm>
                  <a:off x="1162" y="1113"/>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36" name="Oval 33"/>
                <p:cNvSpPr>
                  <a:spLocks noChangeArrowheads="1"/>
                </p:cNvSpPr>
                <p:nvPr/>
              </p:nvSpPr>
              <p:spPr bwMode="auto">
                <a:xfrm>
                  <a:off x="1258" y="1191"/>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37" name="Oval 34"/>
                <p:cNvSpPr>
                  <a:spLocks noChangeArrowheads="1"/>
                </p:cNvSpPr>
                <p:nvPr/>
              </p:nvSpPr>
              <p:spPr bwMode="auto">
                <a:xfrm>
                  <a:off x="1354" y="1221"/>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38" name="Oval 35"/>
                <p:cNvSpPr>
                  <a:spLocks noChangeArrowheads="1"/>
                </p:cNvSpPr>
                <p:nvPr/>
              </p:nvSpPr>
              <p:spPr bwMode="auto">
                <a:xfrm>
                  <a:off x="1450" y="1383"/>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39" name="Oval 36"/>
                <p:cNvSpPr>
                  <a:spLocks noChangeArrowheads="1"/>
                </p:cNvSpPr>
                <p:nvPr/>
              </p:nvSpPr>
              <p:spPr bwMode="auto">
                <a:xfrm>
                  <a:off x="1546" y="1587"/>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40" name="Oval 37"/>
                <p:cNvSpPr>
                  <a:spLocks noChangeArrowheads="1"/>
                </p:cNvSpPr>
                <p:nvPr/>
              </p:nvSpPr>
              <p:spPr bwMode="auto">
                <a:xfrm>
                  <a:off x="1642" y="1653"/>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41" name="Oval 38"/>
                <p:cNvSpPr>
                  <a:spLocks noChangeArrowheads="1"/>
                </p:cNvSpPr>
                <p:nvPr/>
              </p:nvSpPr>
              <p:spPr bwMode="auto">
                <a:xfrm>
                  <a:off x="1738" y="1593"/>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42" name="Oval 39"/>
                <p:cNvSpPr>
                  <a:spLocks noChangeArrowheads="1"/>
                </p:cNvSpPr>
                <p:nvPr/>
              </p:nvSpPr>
              <p:spPr bwMode="auto">
                <a:xfrm>
                  <a:off x="1834" y="1665"/>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43" name="Oval 40"/>
                <p:cNvSpPr>
                  <a:spLocks noChangeArrowheads="1"/>
                </p:cNvSpPr>
                <p:nvPr/>
              </p:nvSpPr>
              <p:spPr bwMode="auto">
                <a:xfrm>
                  <a:off x="1930" y="1599"/>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44" name="Oval 41"/>
                <p:cNvSpPr>
                  <a:spLocks noChangeArrowheads="1"/>
                </p:cNvSpPr>
                <p:nvPr/>
              </p:nvSpPr>
              <p:spPr bwMode="auto">
                <a:xfrm>
                  <a:off x="2026" y="1587"/>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45" name="Oval 42"/>
                <p:cNvSpPr>
                  <a:spLocks noChangeArrowheads="1"/>
                </p:cNvSpPr>
                <p:nvPr/>
              </p:nvSpPr>
              <p:spPr bwMode="auto">
                <a:xfrm>
                  <a:off x="2122" y="1563"/>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46" name="Oval 43"/>
                <p:cNvSpPr>
                  <a:spLocks noChangeArrowheads="1"/>
                </p:cNvSpPr>
                <p:nvPr/>
              </p:nvSpPr>
              <p:spPr bwMode="auto">
                <a:xfrm>
                  <a:off x="2218" y="1365"/>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47" name="Oval 44"/>
                <p:cNvSpPr>
                  <a:spLocks noChangeArrowheads="1"/>
                </p:cNvSpPr>
                <p:nvPr/>
              </p:nvSpPr>
              <p:spPr bwMode="auto">
                <a:xfrm>
                  <a:off x="2314" y="1377"/>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48" name="Oval 45"/>
                <p:cNvSpPr>
                  <a:spLocks noChangeArrowheads="1"/>
                </p:cNvSpPr>
                <p:nvPr/>
              </p:nvSpPr>
              <p:spPr bwMode="auto">
                <a:xfrm>
                  <a:off x="2410" y="1515"/>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49" name="Oval 46"/>
                <p:cNvSpPr>
                  <a:spLocks noChangeArrowheads="1"/>
                </p:cNvSpPr>
                <p:nvPr/>
              </p:nvSpPr>
              <p:spPr bwMode="auto">
                <a:xfrm>
                  <a:off x="2506" y="1527"/>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50" name="Oval 47"/>
                <p:cNvSpPr>
                  <a:spLocks noChangeArrowheads="1"/>
                </p:cNvSpPr>
                <p:nvPr/>
              </p:nvSpPr>
              <p:spPr bwMode="auto">
                <a:xfrm>
                  <a:off x="2602" y="1599"/>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sp>
              <p:nvSpPr>
                <p:cNvPr id="51" name="Oval 48"/>
                <p:cNvSpPr>
                  <a:spLocks noChangeArrowheads="1"/>
                </p:cNvSpPr>
                <p:nvPr/>
              </p:nvSpPr>
              <p:spPr bwMode="auto">
                <a:xfrm>
                  <a:off x="2698" y="1797"/>
                  <a:ext cx="56" cy="56"/>
                </a:xfrm>
                <a:prstGeom prst="ellipse">
                  <a:avLst/>
                </a:prstGeom>
                <a:solidFill>
                  <a:srgbClr val="FF0000"/>
                </a:solidFill>
                <a:ln w="12700">
                  <a:solidFill>
                    <a:schemeClr val="tx1"/>
                  </a:solidFill>
                  <a:round/>
                  <a:headEnd/>
                  <a:tailEnd/>
                </a:ln>
              </p:spPr>
              <p:txBody>
                <a:bodyPr wrap="none" anchor="ctr">
                  <a:spAutoFit/>
                </a:bodyPr>
                <a:lstStyle/>
                <a:p>
                  <a:endParaRPr lang="en-US"/>
                </a:p>
              </p:txBody>
            </p:sp>
          </p:grpSp>
          <p:sp>
            <p:nvSpPr>
              <p:cNvPr id="28" name="Text Box 49"/>
              <p:cNvSpPr txBox="1">
                <a:spLocks noChangeArrowheads="1"/>
              </p:cNvSpPr>
              <p:nvPr/>
            </p:nvSpPr>
            <p:spPr bwMode="auto">
              <a:xfrm>
                <a:off x="3871" y="1514"/>
                <a:ext cx="15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i="1">
                    <a:latin typeface="Arial Unicode MS" charset="0"/>
                  </a:rPr>
                  <a:t>e</a:t>
                </a:r>
                <a:r>
                  <a:rPr lang="en-US" sz="2000" i="1" baseline="-25000">
                    <a:latin typeface="Arial Unicode MS" charset="0"/>
                  </a:rPr>
                  <a:t>t</a:t>
                </a:r>
                <a:r>
                  <a:rPr lang="en-US" sz="2000" i="1">
                    <a:latin typeface="Arial Unicode MS" charset="0"/>
                  </a:rPr>
                  <a:t> = y</a:t>
                </a:r>
                <a:r>
                  <a:rPr lang="en-US" sz="2000" i="1" baseline="30000">
                    <a:latin typeface="Arial Unicode MS" charset="0"/>
                  </a:rPr>
                  <a:t>obs</a:t>
                </a:r>
                <a:r>
                  <a:rPr lang="en-US" sz="2000" i="1" baseline="-25000">
                    <a:latin typeface="Arial Unicode MS" charset="0"/>
                  </a:rPr>
                  <a:t>t</a:t>
                </a:r>
                <a:r>
                  <a:rPr lang="en-US" sz="2000" i="1">
                    <a:latin typeface="Arial Unicode MS" charset="0"/>
                  </a:rPr>
                  <a:t> – y</a:t>
                </a:r>
                <a:r>
                  <a:rPr lang="en-US" sz="2000" i="1" baseline="-25000">
                    <a:latin typeface="Arial Unicode MS" charset="0"/>
                  </a:rPr>
                  <a:t>t</a:t>
                </a:r>
                <a:r>
                  <a:rPr lang="en-US" sz="2000" i="1">
                    <a:latin typeface="Arial Unicode MS" charset="0"/>
                  </a:rPr>
                  <a:t>(</a:t>
                </a:r>
                <a:r>
                  <a:rPr lang="en-US" sz="2000" i="1">
                    <a:latin typeface="Symbol" charset="0"/>
                  </a:rPr>
                  <a:t>q</a:t>
                </a:r>
                <a:r>
                  <a:rPr lang="en-US" sz="2000" i="1">
                    <a:latin typeface="Arial Unicode MS" charset="0"/>
                  </a:rPr>
                  <a:t>)</a:t>
                </a:r>
              </a:p>
            </p:txBody>
          </p:sp>
        </p:grpSp>
      </p:grpSp>
    </p:spTree>
    <p:extLst>
      <p:ext uri="{BB962C8B-B14F-4D97-AF65-F5344CB8AC3E}">
        <p14:creationId xmlns:p14="http://schemas.microsoft.com/office/powerpoint/2010/main" val="1749779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typical error metric (objective or cost or likelihood function) is the Root Mean Squared Error</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23</a:t>
            </a:fld>
            <a:endParaRPr lang="en-US"/>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600200"/>
            <a:ext cx="7543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p:nvGrpSpPr>
        <p:grpSpPr bwMode="auto">
          <a:xfrm>
            <a:off x="5321300" y="4419600"/>
            <a:ext cx="3670300" cy="1371600"/>
            <a:chOff x="5321300" y="4419600"/>
            <a:chExt cx="3670300" cy="137160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1300" y="4811559"/>
              <a:ext cx="3670300" cy="97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6248400" y="44196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e.g.</a:t>
              </a:r>
            </a:p>
          </p:txBody>
        </p:sp>
      </p:grpSp>
      <p:sp>
        <p:nvSpPr>
          <p:cNvPr id="12" name="Rectangle 11"/>
          <p:cNvSpPr>
            <a:spLocks noChangeArrowheads="1"/>
          </p:cNvSpPr>
          <p:nvPr/>
        </p:nvSpPr>
        <p:spPr bwMode="auto">
          <a:xfrm>
            <a:off x="0" y="6367463"/>
            <a:ext cx="9144000" cy="276999"/>
          </a:xfrm>
          <a:prstGeom prst="rect">
            <a:avLst/>
          </a:prstGeom>
          <a:noFill/>
          <a:ln w="9525">
            <a:noFill/>
            <a:miter lim="800000"/>
            <a:headEnd/>
            <a:tailEnd/>
          </a:ln>
        </p:spPr>
        <p:txBody>
          <a:bodyPr wrap="square">
            <a:spAutoFit/>
          </a:bodyPr>
          <a:lstStyle/>
          <a:p>
            <a:pPr algn="ctr">
              <a:defRPr/>
            </a:pPr>
            <a:r>
              <a:rPr lang="en-US" sz="1200" dirty="0" smtClean="0">
                <a:solidFill>
                  <a:schemeClr val="tx1">
                    <a:lumMod val="50000"/>
                    <a:lumOff val="50000"/>
                  </a:schemeClr>
                </a:solidFill>
                <a:latin typeface="Arial"/>
                <a:ea typeface="+mn-ea"/>
                <a:cs typeface="Arial"/>
              </a:rPr>
              <a:t>Gupta et al. 2008 </a:t>
            </a:r>
            <a:r>
              <a:rPr lang="en-US" sz="1200" i="1" dirty="0">
                <a:solidFill>
                  <a:schemeClr val="tx1">
                    <a:lumMod val="50000"/>
                    <a:lumOff val="50000"/>
                  </a:schemeClr>
                </a:solidFill>
                <a:latin typeface="Arial"/>
                <a:ea typeface="+mn-ea"/>
                <a:cs typeface="Arial"/>
              </a:rPr>
              <a:t>Hydrological </a:t>
            </a:r>
            <a:r>
              <a:rPr lang="en-US" sz="1200" i="1" dirty="0" smtClean="0">
                <a:solidFill>
                  <a:schemeClr val="tx1">
                    <a:lumMod val="50000"/>
                    <a:lumOff val="50000"/>
                  </a:schemeClr>
                </a:solidFill>
                <a:latin typeface="Arial"/>
                <a:ea typeface="+mn-ea"/>
                <a:cs typeface="Arial"/>
              </a:rPr>
              <a:t>Processes</a:t>
            </a:r>
            <a:endParaRPr lang="en-US" sz="1200" dirty="0">
              <a:solidFill>
                <a:schemeClr val="tx1">
                  <a:lumMod val="50000"/>
                  <a:lumOff val="50000"/>
                </a:schemeClr>
              </a:solidFill>
              <a:latin typeface="Arial"/>
              <a:ea typeface="+mn-ea"/>
              <a:cs typeface="Arial"/>
            </a:endParaRPr>
          </a:p>
        </p:txBody>
      </p:sp>
      <p:grpSp>
        <p:nvGrpSpPr>
          <p:cNvPr id="6" name="Group 8"/>
          <p:cNvGrpSpPr>
            <a:grpSpLocks/>
          </p:cNvGrpSpPr>
          <p:nvPr/>
        </p:nvGrpSpPr>
        <p:grpSpPr bwMode="auto">
          <a:xfrm>
            <a:off x="2743200" y="2667000"/>
            <a:ext cx="2819400" cy="3352800"/>
            <a:chOff x="3276600" y="2667000"/>
            <a:chExt cx="2819400" cy="3352800"/>
          </a:xfrm>
        </p:grpSpPr>
        <p:sp>
          <p:nvSpPr>
            <p:cNvPr id="7" name="Oval 6"/>
            <p:cNvSpPr/>
            <p:nvPr/>
          </p:nvSpPr>
          <p:spPr>
            <a:xfrm>
              <a:off x="4343400" y="2667000"/>
              <a:ext cx="1219200" cy="381000"/>
            </a:xfrm>
            <a:prstGeom prst="ellipse">
              <a:avLst/>
            </a:prstGeom>
            <a:noFill/>
            <a:ln w="28575" cap="flat" cmpd="sng" algn="ctr">
              <a:solidFill>
                <a:srgbClr val="80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3276600" y="5486400"/>
              <a:ext cx="2819400" cy="533400"/>
            </a:xfrm>
            <a:prstGeom prst="ellipse">
              <a:avLst/>
            </a:prstGeom>
            <a:noFill/>
            <a:ln w="28575" cap="flat" cmpd="sng" algn="ctr">
              <a:solidFill>
                <a:srgbClr val="80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922980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sensitivity analysis result is very dependent on the metric chosen, e.g.</a:t>
            </a:r>
            <a:endParaRPr lang="en-US" dirty="0"/>
          </a:p>
        </p:txBody>
      </p:sp>
      <p:sp>
        <p:nvSpPr>
          <p:cNvPr id="3" name="Content Placeholder 2"/>
          <p:cNvSpPr>
            <a:spLocks noGrp="1"/>
          </p:cNvSpPr>
          <p:nvPr>
            <p:ph idx="1"/>
          </p:nvPr>
        </p:nvSpPr>
        <p:spPr/>
        <p:txBody>
          <a:bodyPr/>
          <a:lstStyle/>
          <a:p>
            <a:r>
              <a:rPr lang="en-US" dirty="0" smtClean="0"/>
              <a:t>Mass balance (e.g. bias)</a:t>
            </a:r>
          </a:p>
          <a:p>
            <a:r>
              <a:rPr lang="en-US" dirty="0" smtClean="0"/>
              <a:t>Dynamics (e.g. RMSE)</a:t>
            </a:r>
          </a:p>
          <a:p>
            <a:r>
              <a:rPr lang="en-US" dirty="0" smtClean="0"/>
              <a:t>Peaks over threshold </a:t>
            </a:r>
          </a:p>
          <a:p>
            <a:r>
              <a:rPr lang="en-US" dirty="0" smtClean="0"/>
              <a:t>Periods below threshold </a:t>
            </a:r>
          </a:p>
          <a:p>
            <a:r>
              <a:rPr lang="en-US" dirty="0" smtClean="0"/>
              <a:t>...</a:t>
            </a:r>
          </a:p>
          <a:p>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24</a:t>
            </a:fld>
            <a:endParaRPr lang="en-US"/>
          </a:p>
        </p:txBody>
      </p:sp>
    </p:spTree>
    <p:extLst>
      <p:ext uri="{BB962C8B-B14F-4D97-AF65-F5344CB8AC3E}">
        <p14:creationId xmlns:p14="http://schemas.microsoft.com/office/powerpoint/2010/main" val="2445413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 that part of the sensitivity analysis has to be a performance analysis</a:t>
            </a:r>
            <a:endParaRPr lang="en-US" dirty="0"/>
          </a:p>
        </p:txBody>
      </p:sp>
      <p:sp>
        <p:nvSpPr>
          <p:cNvPr id="3" name="Content Placeholder 2"/>
          <p:cNvSpPr>
            <a:spLocks noGrp="1"/>
          </p:cNvSpPr>
          <p:nvPr>
            <p:ph idx="1"/>
          </p:nvPr>
        </p:nvSpPr>
        <p:spPr/>
        <p:txBody>
          <a:bodyPr/>
          <a:lstStyle/>
          <a:p>
            <a:r>
              <a:rPr lang="en-US" dirty="0" smtClean="0"/>
              <a:t>The model sensitivities are more likely to be meaningful if the model shows a good performance!</a:t>
            </a:r>
          </a:p>
          <a:p>
            <a:r>
              <a:rPr lang="en-US" dirty="0" smtClean="0"/>
              <a:t>Performance of your model (i.e. how well it reproduces the data) is a large part of the justification for trusting your model in the first place.</a:t>
            </a:r>
          </a:p>
          <a:p>
            <a:r>
              <a:rPr lang="en-US" dirty="0" smtClean="0"/>
              <a:t>TIP: </a:t>
            </a:r>
            <a:r>
              <a:rPr lang="en-US" i="1" dirty="0" smtClean="0"/>
              <a:t>Assess the performance for all the samples you estimate during your sensitivity analysis (check the histogram)</a:t>
            </a:r>
            <a:r>
              <a:rPr lang="en-US" dirty="0" smtClean="0"/>
              <a:t>.</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25</a:t>
            </a:fld>
            <a:endParaRPr lang="en-US"/>
          </a:p>
        </p:txBody>
      </p:sp>
    </p:spTree>
    <p:extLst>
      <p:ext uri="{BB962C8B-B14F-4D97-AF65-F5344CB8AC3E}">
        <p14:creationId xmlns:p14="http://schemas.microsoft.com/office/powerpoint/2010/main" val="1841304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Visual, screening and variance-based methods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CDBDD61-31E5-BD4D-BA56-A94E3B8288B2}" type="slidenum">
              <a:rPr lang="en-US" smtClean="0"/>
              <a:pPr/>
              <a:t>26</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6663" y="491682"/>
            <a:ext cx="5378050" cy="3234958"/>
          </a:xfrm>
          <a:prstGeom prst="rect">
            <a:avLst/>
          </a:prstGeom>
          <a:ln>
            <a:solidFill>
              <a:srgbClr val="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25940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distinguish between local and global approaches to sensitivity analysis</a:t>
            </a:r>
            <a:endParaRPr lang="en-US" dirty="0"/>
          </a:p>
        </p:txBody>
      </p:sp>
      <p:sp>
        <p:nvSpPr>
          <p:cNvPr id="6" name="Content Placeholder 5"/>
          <p:cNvSpPr>
            <a:spLocks noGrp="1"/>
          </p:cNvSpPr>
          <p:nvPr>
            <p:ph sz="half" idx="1"/>
          </p:nvPr>
        </p:nvSpPr>
        <p:spPr>
          <a:xfrm>
            <a:off x="457200" y="1600200"/>
            <a:ext cx="4038600" cy="2264379"/>
          </a:xfrm>
        </p:spPr>
        <p:txBody>
          <a:bodyPr/>
          <a:lstStyle/>
          <a:p>
            <a:pPr marL="0" indent="0">
              <a:buNone/>
            </a:pPr>
            <a:r>
              <a:rPr lang="en-US" dirty="0" smtClean="0"/>
              <a:t>[1] </a:t>
            </a:r>
            <a:r>
              <a:rPr lang="en-US" dirty="0" smtClean="0">
                <a:solidFill>
                  <a:schemeClr val="accent3"/>
                </a:solidFill>
              </a:rPr>
              <a:t>Local methods </a:t>
            </a:r>
            <a:r>
              <a:rPr lang="en-US" dirty="0" smtClean="0"/>
              <a:t>analyze sensitivity around some (often optimal) point in the factor space</a:t>
            </a:r>
            <a:endParaRPr lang="en-US" dirty="0"/>
          </a:p>
        </p:txBody>
      </p:sp>
      <p:sp>
        <p:nvSpPr>
          <p:cNvPr id="7" name="Content Placeholder 6"/>
          <p:cNvSpPr>
            <a:spLocks noGrp="1"/>
          </p:cNvSpPr>
          <p:nvPr>
            <p:ph sz="half" idx="2"/>
          </p:nvPr>
        </p:nvSpPr>
        <p:spPr>
          <a:xfrm>
            <a:off x="4648200" y="1600200"/>
            <a:ext cx="4038600" cy="2264379"/>
          </a:xfrm>
        </p:spPr>
        <p:txBody>
          <a:bodyPr/>
          <a:lstStyle/>
          <a:p>
            <a:pPr marL="0" indent="0">
              <a:buNone/>
            </a:pPr>
            <a:r>
              <a:rPr lang="en-US" dirty="0" smtClean="0"/>
              <a:t>[2] </a:t>
            </a:r>
            <a:r>
              <a:rPr lang="en-US" dirty="0" smtClean="0">
                <a:solidFill>
                  <a:schemeClr val="accent1"/>
                </a:solidFill>
              </a:rPr>
              <a:t>Global methods </a:t>
            </a:r>
            <a:r>
              <a:rPr lang="en-US" dirty="0" smtClean="0"/>
              <a:t>attempt to analyze variability across the full factor space </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27</a:t>
            </a:fld>
            <a:endParaRPr lang="en-US"/>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59088" y="3467315"/>
            <a:ext cx="2833757" cy="27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0576" y="6195391"/>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8088" y="4038600"/>
            <a:ext cx="38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p:nvPr/>
        </p:nvGrpSpPr>
        <p:grpSpPr>
          <a:xfrm>
            <a:off x="4193200" y="3886290"/>
            <a:ext cx="605200" cy="586201"/>
            <a:chOff x="4192720" y="3864579"/>
            <a:chExt cx="605200" cy="586201"/>
          </a:xfrm>
        </p:grpSpPr>
        <p:sp>
          <p:nvSpPr>
            <p:cNvPr id="11" name="Oval 10"/>
            <p:cNvSpPr/>
            <p:nvPr/>
          </p:nvSpPr>
          <p:spPr>
            <a:xfrm>
              <a:off x="4419815" y="4081689"/>
              <a:ext cx="152400" cy="184544"/>
            </a:xfrm>
            <a:prstGeom prst="ellipse">
              <a:avLst/>
            </a:prstGeom>
            <a:solidFill>
              <a:schemeClr val="accent3"/>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11" idx="6"/>
            </p:cNvCxnSpPr>
            <p:nvPr/>
          </p:nvCxnSpPr>
          <p:spPr>
            <a:xfrm>
              <a:off x="4572215" y="4173961"/>
              <a:ext cx="225705" cy="543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192720" y="4163521"/>
              <a:ext cx="225705" cy="5430"/>
            </a:xfrm>
            <a:prstGeom prst="straightConnector1">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1" idx="0"/>
            </p:cNvCxnSpPr>
            <p:nvPr/>
          </p:nvCxnSpPr>
          <p:spPr>
            <a:xfrm flipH="1" flipV="1">
              <a:off x="4495800" y="3864579"/>
              <a:ext cx="215" cy="2171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4"/>
            </p:cNvCxnSpPr>
            <p:nvPr/>
          </p:nvCxnSpPr>
          <p:spPr>
            <a:xfrm>
              <a:off x="4496015" y="4266233"/>
              <a:ext cx="0" cy="18454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3419332" y="3744834"/>
            <a:ext cx="2111770" cy="2147798"/>
            <a:chOff x="3419332" y="3744834"/>
            <a:chExt cx="2111770" cy="2147798"/>
          </a:xfrm>
        </p:grpSpPr>
        <p:sp>
          <p:nvSpPr>
            <p:cNvPr id="20" name="Oval 19"/>
            <p:cNvSpPr/>
            <p:nvPr/>
          </p:nvSpPr>
          <p:spPr>
            <a:xfrm>
              <a:off x="3419332" y="374516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419332" y="4146817"/>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419332" y="453912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419761" y="488816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420190" y="5283637"/>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420619" y="5718282"/>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734558" y="374516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734558" y="4146817"/>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734558" y="453912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734987" y="488816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735416" y="5283637"/>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735845" y="5718282"/>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082452" y="3745492"/>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082452" y="4147146"/>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082452" y="4539452"/>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082881" y="4888492"/>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083310" y="5283966"/>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083739" y="5718611"/>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397678" y="3745492"/>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397678" y="4147146"/>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397678" y="4539452"/>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398107" y="4888492"/>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398536" y="5283966"/>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4398965" y="5718611"/>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4714724" y="3744834"/>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4714724" y="4146488"/>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714724" y="4538794"/>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4715153" y="4887834"/>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715582" y="5283308"/>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716011" y="571795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5062618" y="374516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5062618" y="4146817"/>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5062618" y="453912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5063047" y="488816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5063476" y="5283637"/>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063905" y="5718282"/>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377844" y="374516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377844" y="4146817"/>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377844" y="453912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378273" y="4888163"/>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78702" y="5283637"/>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379131" y="5718282"/>
              <a:ext cx="151971" cy="174021"/>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6224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Local methods require a good ‘baseline’ or ‘nominal point’</a:t>
            </a:r>
            <a:endParaRPr lang="en-US" dirty="0"/>
          </a:p>
        </p:txBody>
      </p:sp>
      <p:sp>
        <p:nvSpPr>
          <p:cNvPr id="7" name="Content Placeholder 6"/>
          <p:cNvSpPr>
            <a:spLocks noGrp="1"/>
          </p:cNvSpPr>
          <p:nvPr>
            <p:ph idx="1"/>
          </p:nvPr>
        </p:nvSpPr>
        <p:spPr>
          <a:xfrm>
            <a:off x="457200" y="4667891"/>
            <a:ext cx="8229600" cy="1458271"/>
          </a:xfrm>
        </p:spPr>
        <p:txBody>
          <a:bodyPr/>
          <a:lstStyle/>
          <a:p>
            <a:pPr marL="0" indent="0">
              <a:buNone/>
            </a:pPr>
            <a:r>
              <a:rPr lang="en-US" dirty="0" smtClean="0"/>
              <a:t>We will later discuss how looking at multiple starting points can help considerably in making the SA more robust</a:t>
            </a:r>
            <a:endParaRPr lang="en-US" dirty="0"/>
          </a:p>
        </p:txBody>
      </p:sp>
      <p:sp>
        <p:nvSpPr>
          <p:cNvPr id="5" name="Slide Number Placeholder 4"/>
          <p:cNvSpPr>
            <a:spLocks noGrp="1"/>
          </p:cNvSpPr>
          <p:nvPr>
            <p:ph type="sldNum" sz="quarter" idx="12"/>
          </p:nvPr>
        </p:nvSpPr>
        <p:spPr/>
        <p:txBody>
          <a:bodyPr/>
          <a:lstStyle/>
          <a:p>
            <a:fld id="{CCDBDD61-31E5-BD4D-BA56-A94E3B8288B2}" type="slidenum">
              <a:rPr lang="en-US" smtClean="0"/>
              <a:pPr/>
              <a:t>28</a:t>
            </a:fld>
            <a:endParaRPr lang="en-US"/>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78542" y="1310524"/>
            <a:ext cx="2833757" cy="27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0030" y="40386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7542" y="1881809"/>
            <a:ext cx="38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4012654" y="1729499"/>
            <a:ext cx="605200" cy="586201"/>
            <a:chOff x="4192720" y="3864579"/>
            <a:chExt cx="605200" cy="586201"/>
          </a:xfrm>
        </p:grpSpPr>
        <p:sp>
          <p:nvSpPr>
            <p:cNvPr id="12" name="Oval 11"/>
            <p:cNvSpPr/>
            <p:nvPr/>
          </p:nvSpPr>
          <p:spPr>
            <a:xfrm>
              <a:off x="4419815" y="4081689"/>
              <a:ext cx="152400" cy="184544"/>
            </a:xfrm>
            <a:prstGeom prst="ellipse">
              <a:avLst/>
            </a:prstGeom>
            <a:solidFill>
              <a:schemeClr val="accent3"/>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12" idx="6"/>
            </p:cNvCxnSpPr>
            <p:nvPr/>
          </p:nvCxnSpPr>
          <p:spPr>
            <a:xfrm>
              <a:off x="4572215" y="4173961"/>
              <a:ext cx="225705" cy="543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192720" y="4163521"/>
              <a:ext cx="225705" cy="5430"/>
            </a:xfrm>
            <a:prstGeom prst="straightConnector1">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2" idx="0"/>
            </p:cNvCxnSpPr>
            <p:nvPr/>
          </p:nvCxnSpPr>
          <p:spPr>
            <a:xfrm flipH="1" flipV="1">
              <a:off x="4495800" y="3864579"/>
              <a:ext cx="215" cy="2171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4"/>
            </p:cNvCxnSpPr>
            <p:nvPr/>
          </p:nvCxnSpPr>
          <p:spPr>
            <a:xfrm>
              <a:off x="4496015" y="4266233"/>
              <a:ext cx="0" cy="18454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1322962" y="3399041"/>
            <a:ext cx="1214012" cy="923330"/>
          </a:xfrm>
          <a:prstGeom prst="rect">
            <a:avLst/>
          </a:prstGeom>
          <a:noFill/>
        </p:spPr>
        <p:txBody>
          <a:bodyPr wrap="square" rtlCol="0">
            <a:spAutoFit/>
          </a:bodyPr>
          <a:lstStyle/>
          <a:p>
            <a:r>
              <a:rPr lang="en-US" dirty="0" smtClean="0">
                <a:solidFill>
                  <a:schemeClr val="accent3"/>
                </a:solidFill>
              </a:rPr>
              <a:t>A priori or optimized estimate</a:t>
            </a:r>
            <a:endParaRPr lang="en-US" dirty="0">
              <a:solidFill>
                <a:schemeClr val="accent3"/>
              </a:solidFill>
            </a:endParaRPr>
          </a:p>
        </p:txBody>
      </p:sp>
      <p:cxnSp>
        <p:nvCxnSpPr>
          <p:cNvPr id="4" name="Straight Arrow Connector 3"/>
          <p:cNvCxnSpPr>
            <a:stCxn id="2" idx="3"/>
            <a:endCxn id="12" idx="3"/>
          </p:cNvCxnSpPr>
          <p:nvPr/>
        </p:nvCxnSpPr>
        <p:spPr>
          <a:xfrm flipV="1">
            <a:off x="2536974" y="2104127"/>
            <a:ext cx="1725093" cy="1756579"/>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5"/>
          <a:stretch>
            <a:fillRect/>
          </a:stretch>
        </p:blipFill>
        <p:spPr>
          <a:xfrm>
            <a:off x="6998761" y="1545258"/>
            <a:ext cx="812801" cy="673101"/>
          </a:xfrm>
          <a:prstGeom prst="rect">
            <a:avLst/>
          </a:prstGeom>
        </p:spPr>
      </p:pic>
      <p:sp>
        <p:nvSpPr>
          <p:cNvPr id="17" name="TextBox 16"/>
          <p:cNvSpPr txBox="1"/>
          <p:nvPr/>
        </p:nvSpPr>
        <p:spPr>
          <a:xfrm>
            <a:off x="6010954" y="2420790"/>
            <a:ext cx="2759905" cy="923330"/>
          </a:xfrm>
          <a:prstGeom prst="rect">
            <a:avLst/>
          </a:prstGeom>
          <a:noFill/>
        </p:spPr>
        <p:txBody>
          <a:bodyPr wrap="square" rtlCol="0">
            <a:spAutoFit/>
          </a:bodyPr>
          <a:lstStyle/>
          <a:p>
            <a:r>
              <a:rPr lang="en-US" dirty="0" smtClean="0"/>
              <a:t>Local derivative of output Y with respect to factor X</a:t>
            </a:r>
            <a:r>
              <a:rPr lang="en-US" baseline="-25000" dirty="0" smtClean="0"/>
              <a:t>i</a:t>
            </a:r>
            <a:r>
              <a:rPr lang="en-US" dirty="0" smtClean="0"/>
              <a:t> at fixed point x</a:t>
            </a:r>
            <a:r>
              <a:rPr lang="en-US" baseline="30000" dirty="0" smtClean="0"/>
              <a:t>0</a:t>
            </a:r>
            <a:endParaRPr lang="en-US" baseline="30000" dirty="0"/>
          </a:p>
        </p:txBody>
      </p:sp>
    </p:spTree>
    <p:extLst>
      <p:ext uri="{BB962C8B-B14F-4D97-AF65-F5344CB8AC3E}">
        <p14:creationId xmlns:p14="http://schemas.microsoft.com/office/powerpoint/2010/main" val="432059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simplest strategy (and most widely used) is the One-at-A-Time SA</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29</a:t>
            </a:fld>
            <a:endParaRPr lang="en-US"/>
          </a:p>
        </p:txBody>
      </p:sp>
      <p:sp>
        <p:nvSpPr>
          <p:cNvPr id="6" name="Content Placeholder 2"/>
          <p:cNvSpPr txBox="1">
            <a:spLocks/>
          </p:cNvSpPr>
          <p:nvPr/>
        </p:nvSpPr>
        <p:spPr>
          <a:xfrm>
            <a:off x="457200" y="1542609"/>
            <a:ext cx="8229600" cy="452596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latin typeface="Calibri" charset="0"/>
              </a:rPr>
              <a:t>OAT is a local strategy. </a:t>
            </a:r>
            <a:r>
              <a:rPr lang="en-US" sz="2000" i="1" dirty="0" smtClean="0">
                <a:latin typeface="Calibri" charset="0"/>
              </a:rPr>
              <a:t>The term </a:t>
            </a:r>
            <a:r>
              <a:rPr lang="ja-JP" altLang="en-US" sz="2000" i="1" dirty="0" smtClean="0">
                <a:latin typeface="Calibri" charset="0"/>
              </a:rPr>
              <a:t>‘</a:t>
            </a:r>
            <a:r>
              <a:rPr lang="en-US" sz="2000" i="1" dirty="0" smtClean="0">
                <a:latin typeface="Calibri" charset="0"/>
              </a:rPr>
              <a:t>local</a:t>
            </a:r>
            <a:r>
              <a:rPr lang="ja-JP" altLang="en-US" sz="2000" i="1" dirty="0" smtClean="0">
                <a:latin typeface="Calibri" charset="0"/>
              </a:rPr>
              <a:t>’</a:t>
            </a:r>
            <a:r>
              <a:rPr lang="en-US" sz="2000" i="1" dirty="0" smtClean="0">
                <a:latin typeface="Calibri" charset="0"/>
              </a:rPr>
              <a:t> refers to the fact that all derivatives are taken at a single point, known as </a:t>
            </a:r>
            <a:r>
              <a:rPr lang="ja-JP" altLang="en-US" sz="2000" i="1" dirty="0" smtClean="0">
                <a:latin typeface="Calibri" charset="0"/>
              </a:rPr>
              <a:t>‘</a:t>
            </a:r>
            <a:r>
              <a:rPr lang="en-US" sz="2000" i="1" dirty="0" smtClean="0">
                <a:latin typeface="Calibri" charset="0"/>
              </a:rPr>
              <a:t>baseline</a:t>
            </a:r>
            <a:r>
              <a:rPr lang="ja-JP" altLang="en-US" sz="2000" i="1" dirty="0" smtClean="0">
                <a:latin typeface="Calibri" charset="0"/>
              </a:rPr>
              <a:t>’</a:t>
            </a:r>
            <a:r>
              <a:rPr lang="en-US" sz="2000" i="1" dirty="0" smtClean="0">
                <a:latin typeface="Calibri" charset="0"/>
              </a:rPr>
              <a:t> or </a:t>
            </a:r>
            <a:r>
              <a:rPr lang="ja-JP" altLang="en-US" sz="2000" i="1" dirty="0" smtClean="0">
                <a:latin typeface="Calibri" charset="0"/>
              </a:rPr>
              <a:t>‘</a:t>
            </a:r>
            <a:r>
              <a:rPr lang="en-US" sz="2000" i="1" dirty="0" smtClean="0">
                <a:latin typeface="Calibri" charset="0"/>
              </a:rPr>
              <a:t>nominal value</a:t>
            </a:r>
            <a:r>
              <a:rPr lang="ja-JP" altLang="en-US" sz="2000" i="1" dirty="0" smtClean="0">
                <a:latin typeface="Calibri" charset="0"/>
              </a:rPr>
              <a:t>’</a:t>
            </a:r>
            <a:r>
              <a:rPr lang="en-US" sz="2000" i="1" dirty="0" smtClean="0">
                <a:latin typeface="Calibri" charset="0"/>
              </a:rPr>
              <a:t> point, in the hyperspace of the input factors</a:t>
            </a:r>
            <a:r>
              <a:rPr lang="en-US" sz="2000" dirty="0" smtClean="0">
                <a:latin typeface="Calibri" charset="0"/>
              </a:rPr>
              <a:t>.</a:t>
            </a:r>
          </a:p>
          <a:p>
            <a:r>
              <a:rPr lang="en-US" sz="2000" dirty="0" smtClean="0">
                <a:latin typeface="Calibri" charset="0"/>
              </a:rPr>
              <a:t>Why </a:t>
            </a:r>
            <a:r>
              <a:rPr lang="en-US" sz="2000" dirty="0" err="1" smtClean="0">
                <a:latin typeface="Calibri" charset="0"/>
              </a:rPr>
              <a:t>modellers</a:t>
            </a:r>
            <a:r>
              <a:rPr lang="en-US" sz="2000" dirty="0" smtClean="0">
                <a:latin typeface="Calibri" charset="0"/>
              </a:rPr>
              <a:t> like OAT:</a:t>
            </a:r>
          </a:p>
          <a:p>
            <a:pPr lvl="1"/>
            <a:r>
              <a:rPr lang="en-US" sz="1800" dirty="0" smtClean="0">
                <a:latin typeface="Calibri" charset="0"/>
                <a:ea typeface="ＭＳ Ｐゴシック" charset="0"/>
              </a:rPr>
              <a:t>the baseline vector is a safe starting point where the model properties are well known;</a:t>
            </a:r>
          </a:p>
          <a:p>
            <a:pPr lvl="1"/>
            <a:r>
              <a:rPr lang="en-US" sz="1800" dirty="0" smtClean="0">
                <a:latin typeface="Calibri" charset="0"/>
                <a:ea typeface="ＭＳ Ｐゴシック" charset="0"/>
              </a:rPr>
              <a:t>all OAT sensitivities are referred to the same starting point;</a:t>
            </a:r>
          </a:p>
          <a:p>
            <a:pPr lvl="1"/>
            <a:r>
              <a:rPr lang="en-US" sz="1800" dirty="0" smtClean="0">
                <a:latin typeface="Calibri" charset="0"/>
                <a:ea typeface="ＭＳ Ｐゴシック" charset="0"/>
              </a:rPr>
              <a:t>moving one factor at a time means that whatever effect is observed on the output, this is due solely to that factor;</a:t>
            </a:r>
          </a:p>
          <a:p>
            <a:pPr lvl="1"/>
            <a:r>
              <a:rPr lang="en-US" sz="1800" dirty="0" smtClean="0">
                <a:latin typeface="Calibri" charset="0"/>
                <a:ea typeface="ＭＳ Ｐゴシック" charset="0"/>
              </a:rPr>
              <a:t>conversely, a non-zero effect implies influence, i.e. it never detects </a:t>
            </a:r>
            <a:r>
              <a:rPr lang="en-US" sz="1800" dirty="0" err="1" smtClean="0">
                <a:latin typeface="Calibri" charset="0"/>
                <a:ea typeface="ＭＳ Ｐゴシック" charset="0"/>
              </a:rPr>
              <a:t>uninfluential</a:t>
            </a:r>
            <a:r>
              <a:rPr lang="en-US" sz="1800" dirty="0" smtClean="0">
                <a:latin typeface="Calibri" charset="0"/>
                <a:ea typeface="ＭＳ Ｐゴシック" charset="0"/>
              </a:rPr>
              <a:t> factors as relevant;</a:t>
            </a:r>
          </a:p>
          <a:p>
            <a:pPr lvl="1"/>
            <a:r>
              <a:rPr lang="en-US" sz="1800" dirty="0" smtClean="0">
                <a:latin typeface="Calibri" charset="0"/>
                <a:ea typeface="ＭＳ Ｐゴシック" charset="0"/>
              </a:rPr>
              <a:t>the chances of the model crashing or otherwise giving unacceptable results is minimized, as these are likely to increase with the distance from the baseline. The model has more chances to crash when all its k factors are changed than when just one is. A global SA is by definition a stress testing practice.</a:t>
            </a:r>
            <a:endParaRPr lang="en-US" sz="1800" dirty="0">
              <a:latin typeface="Calibri" charset="0"/>
              <a:ea typeface="ＭＳ Ｐゴシック" charset="0"/>
            </a:endParaRPr>
          </a:p>
        </p:txBody>
      </p:sp>
    </p:spTree>
    <p:extLst>
      <p:ext uri="{BB962C8B-B14F-4D97-AF65-F5344CB8AC3E}">
        <p14:creationId xmlns:p14="http://schemas.microsoft.com/office/powerpoint/2010/main" val="1975334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8670" y="274638"/>
            <a:ext cx="4108129" cy="1143000"/>
          </a:xfrm>
        </p:spPr>
        <p:txBody>
          <a:bodyPr/>
          <a:lstStyle/>
          <a:p>
            <a:r>
              <a:rPr lang="en-US" dirty="0" smtClean="0"/>
              <a:t>The morning session will have four parts</a:t>
            </a:r>
            <a:endParaRPr lang="en-US" dirty="0"/>
          </a:p>
        </p:txBody>
      </p:sp>
      <p:sp>
        <p:nvSpPr>
          <p:cNvPr id="3" name="Content Placeholder 2"/>
          <p:cNvSpPr>
            <a:spLocks noGrp="1"/>
          </p:cNvSpPr>
          <p:nvPr>
            <p:ph idx="1"/>
          </p:nvPr>
        </p:nvSpPr>
        <p:spPr>
          <a:xfrm>
            <a:off x="2384091" y="1728265"/>
            <a:ext cx="4121470" cy="1035748"/>
          </a:xfrm>
        </p:spPr>
        <p:txBody>
          <a:bodyPr/>
          <a:lstStyle/>
          <a:p>
            <a:pPr marL="0" indent="0">
              <a:buNone/>
            </a:pPr>
            <a:r>
              <a:rPr lang="en-US" dirty="0" smtClean="0"/>
              <a:t>[1] Introduction to S.A. (Terminology, Use, etc.) </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3</a:t>
            </a:fld>
            <a:endParaRPr lang="en-US"/>
          </a:p>
        </p:txBody>
      </p:sp>
      <p:grpSp>
        <p:nvGrpSpPr>
          <p:cNvPr id="13" name="Group 12"/>
          <p:cNvGrpSpPr/>
          <p:nvPr/>
        </p:nvGrpSpPr>
        <p:grpSpPr>
          <a:xfrm>
            <a:off x="2164879" y="3820849"/>
            <a:ext cx="6051486" cy="1035748"/>
            <a:chOff x="2164879" y="3820849"/>
            <a:chExt cx="6051486" cy="1035748"/>
          </a:xfrm>
        </p:grpSpPr>
        <p:sp>
          <p:nvSpPr>
            <p:cNvPr id="6" name="Content Placeholder 2"/>
            <p:cNvSpPr txBox="1">
              <a:spLocks/>
            </p:cNvSpPr>
            <p:nvPr/>
          </p:nvSpPr>
          <p:spPr>
            <a:xfrm>
              <a:off x="4094895" y="3820849"/>
              <a:ext cx="4121470" cy="1035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[3] Visual, Screening and Variance-based Methods </a:t>
              </a:r>
              <a:endParaRPr lang="en-US"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4879" y="3822989"/>
              <a:ext cx="1718353" cy="1033608"/>
            </a:xfrm>
            <a:prstGeom prst="rect">
              <a:avLst/>
            </a:prstGeom>
            <a:ln>
              <a:solidFill>
                <a:srgbClr val="000000"/>
              </a:solidFill>
            </a:ln>
            <a:effectLst>
              <a:outerShdw blurRad="292100" dist="139700" dir="2700000" algn="tl" rotWithShape="0">
                <a:srgbClr val="333333">
                  <a:alpha val="65000"/>
                </a:srgbClr>
              </a:outerShdw>
            </a:effectLst>
          </p:spPr>
        </p:pic>
      </p:grpSp>
      <p:grpSp>
        <p:nvGrpSpPr>
          <p:cNvPr id="14" name="Group 13"/>
          <p:cNvGrpSpPr/>
          <p:nvPr/>
        </p:nvGrpSpPr>
        <p:grpSpPr>
          <a:xfrm>
            <a:off x="3332384" y="4868208"/>
            <a:ext cx="5526159" cy="1126284"/>
            <a:chOff x="3332384" y="4868208"/>
            <a:chExt cx="5526159" cy="1126284"/>
          </a:xfrm>
        </p:grpSpPr>
        <p:sp>
          <p:nvSpPr>
            <p:cNvPr id="8" name="Content Placeholder 2"/>
            <p:cNvSpPr txBox="1">
              <a:spLocks/>
            </p:cNvSpPr>
            <p:nvPr/>
          </p:nvSpPr>
          <p:spPr>
            <a:xfrm>
              <a:off x="4737073" y="4868208"/>
              <a:ext cx="4121470" cy="1035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[4] Validation and Robustness of Results </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2384" y="4883325"/>
              <a:ext cx="1111167" cy="1111167"/>
            </a:xfrm>
            <a:prstGeom prst="rect">
              <a:avLst/>
            </a:prstGeom>
            <a:ln>
              <a:solidFill>
                <a:srgbClr val="000000"/>
              </a:solidFill>
            </a:ln>
            <a:effectLst>
              <a:outerShdw blurRad="292100" dist="139700" dir="2700000" algn="tl" rotWithShape="0">
                <a:srgbClr val="333333">
                  <a:alpha val="65000"/>
                </a:srgbClr>
              </a:outerShdw>
            </a:effectLst>
          </p:spPr>
        </p:pic>
      </p:grpSp>
      <p:grpSp>
        <p:nvGrpSpPr>
          <p:cNvPr id="12" name="Group 11"/>
          <p:cNvGrpSpPr/>
          <p:nvPr/>
        </p:nvGrpSpPr>
        <p:grpSpPr>
          <a:xfrm>
            <a:off x="1585373" y="2764013"/>
            <a:ext cx="5565490" cy="1035748"/>
            <a:chOff x="1585373" y="2764013"/>
            <a:chExt cx="5565490" cy="1035748"/>
          </a:xfrm>
        </p:grpSpPr>
        <p:sp>
          <p:nvSpPr>
            <p:cNvPr id="5" name="Content Placeholder 2"/>
            <p:cNvSpPr txBox="1">
              <a:spLocks/>
            </p:cNvSpPr>
            <p:nvPr/>
          </p:nvSpPr>
          <p:spPr>
            <a:xfrm>
              <a:off x="3029393" y="2764013"/>
              <a:ext cx="4121470" cy="1035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[2] Sensitivity to what?   </a:t>
              </a: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5373" y="2764013"/>
              <a:ext cx="1151900" cy="1029261"/>
            </a:xfrm>
            <a:prstGeom prst="rect">
              <a:avLst/>
            </a:prstGeom>
            <a:ln>
              <a:solidFill>
                <a:srgbClr val="000000"/>
              </a:solidFill>
            </a:ln>
            <a:effectLst>
              <a:outerShdw blurRad="292100" dist="139700" dir="2700000" algn="tl" rotWithShape="0">
                <a:srgbClr val="333333">
                  <a:alpha val="65000"/>
                </a:srgbClr>
              </a:outerShdw>
            </a:effectLst>
          </p:spPr>
        </p:pic>
      </p:gr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0481" y="1690470"/>
            <a:ext cx="1035748" cy="1035748"/>
          </a:xfrm>
          <a:prstGeom prst="rect">
            <a:avLst/>
          </a:prstGeom>
          <a:ln>
            <a:solidFill>
              <a:srgbClr val="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5667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methods require a good definition of the space you are going to sample</a:t>
            </a:r>
            <a:endParaRPr lang="en-US" dirty="0"/>
          </a:p>
        </p:txBody>
      </p:sp>
      <p:sp>
        <p:nvSpPr>
          <p:cNvPr id="3" name="Content Placeholder 2"/>
          <p:cNvSpPr>
            <a:spLocks noGrp="1"/>
          </p:cNvSpPr>
          <p:nvPr>
            <p:ph idx="1"/>
          </p:nvPr>
        </p:nvSpPr>
        <p:spPr>
          <a:xfrm>
            <a:off x="457200" y="5258431"/>
            <a:ext cx="8229600" cy="1143461"/>
          </a:xfrm>
        </p:spPr>
        <p:txBody>
          <a:bodyPr>
            <a:normAutofit lnSpcReduction="10000"/>
          </a:bodyPr>
          <a:lstStyle/>
          <a:p>
            <a:pPr marL="0" indent="0">
              <a:buNone/>
            </a:pPr>
            <a:r>
              <a:rPr lang="en-US" sz="2400" dirty="0" smtClean="0"/>
              <a:t>A problem can occur when certain combinations of parameters are infeasible or produce infeasible results (difficult to know before running the model)</a:t>
            </a:r>
            <a:endParaRPr lang="en-US" sz="2400"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30</a:t>
            </a:fld>
            <a:endParaRPr lang="en-US"/>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3654" y="2057400"/>
            <a:ext cx="3989346" cy="2895600"/>
          </a:xfrm>
          <a:prstGeom prst="rect">
            <a:avLst/>
          </a:prstGeom>
          <a:noFill/>
          <a:ln w="9525">
            <a:noFill/>
            <a:miter lim="800000"/>
            <a:headEnd/>
            <a:tailEnd/>
          </a:ln>
        </p:spPr>
      </p:pic>
      <p:sp>
        <p:nvSpPr>
          <p:cNvPr id="6" name="TextBox 5"/>
          <p:cNvSpPr txBox="1"/>
          <p:nvPr/>
        </p:nvSpPr>
        <p:spPr>
          <a:xfrm>
            <a:off x="1295400" y="1524000"/>
            <a:ext cx="3505200" cy="369332"/>
          </a:xfrm>
          <a:prstGeom prst="rect">
            <a:avLst/>
          </a:prstGeom>
          <a:noFill/>
        </p:spPr>
        <p:txBody>
          <a:bodyPr wrap="square" rtlCol="0">
            <a:spAutoFit/>
          </a:bodyPr>
          <a:lstStyle/>
          <a:p>
            <a:pPr algn="ctr"/>
            <a:r>
              <a:rPr lang="en-US" dirty="0" smtClean="0">
                <a:latin typeface="Arial" pitchFamily="34" charset="0"/>
                <a:cs typeface="Arial" pitchFamily="34" charset="0"/>
              </a:rPr>
              <a:t>Stream processes</a:t>
            </a:r>
            <a:endParaRPr lang="en-US" dirty="0">
              <a:latin typeface="Arial" pitchFamily="34" charset="0"/>
              <a:cs typeface="Arial" pitchFamily="34" charset="0"/>
            </a:endParaRPr>
          </a:p>
        </p:txBody>
      </p:sp>
      <p:sp>
        <p:nvSpPr>
          <p:cNvPr id="7" name="TextBox 6"/>
          <p:cNvSpPr txBox="1"/>
          <p:nvPr/>
        </p:nvSpPr>
        <p:spPr>
          <a:xfrm>
            <a:off x="5257800" y="1524000"/>
            <a:ext cx="3505200" cy="369332"/>
          </a:xfrm>
          <a:prstGeom prst="rect">
            <a:avLst/>
          </a:prstGeom>
          <a:noFill/>
        </p:spPr>
        <p:txBody>
          <a:bodyPr wrap="square" rtlCol="0">
            <a:spAutoFit/>
          </a:bodyPr>
          <a:lstStyle/>
          <a:p>
            <a:pPr algn="ctr"/>
            <a:r>
              <a:rPr lang="en-US" dirty="0" smtClean="0">
                <a:latin typeface="Arial" pitchFamily="34" charset="0"/>
                <a:cs typeface="Arial" pitchFamily="34" charset="0"/>
              </a:rPr>
              <a:t>Transient storage model</a:t>
            </a:r>
            <a:endParaRPr lang="en-US" dirty="0">
              <a:latin typeface="Arial" pitchFamily="34" charset="0"/>
              <a:cs typeface="Arial" pitchFamily="34" charset="0"/>
            </a:endParaRPr>
          </a:p>
        </p:txBody>
      </p:sp>
      <p:pic>
        <p:nvPicPr>
          <p:cNvPr id="8" name="Picture 2" descr="http://water.usgs.gov/nrp/jharvey/photos/enlarged_view/stream_tracer.gif"/>
          <p:cNvPicPr>
            <a:picLocks noChangeAspect="1" noChangeArrowheads="1"/>
          </p:cNvPicPr>
          <p:nvPr/>
        </p:nvPicPr>
        <p:blipFill>
          <a:blip r:embed="rId3" cstate="email">
            <a:extLst>
              <a:ext uri="{28A0092B-C50C-407E-A947-70E740481C1C}">
                <a14:useLocalDpi xmlns:a14="http://schemas.microsoft.com/office/drawing/2010/main"/>
              </a:ext>
            </a:extLst>
          </a:blip>
          <a:srcRect b="38710"/>
          <a:stretch>
            <a:fillRect/>
          </a:stretch>
        </p:blipFill>
        <p:spPr bwMode="auto">
          <a:xfrm>
            <a:off x="582654" y="1676400"/>
            <a:ext cx="1319517" cy="1219200"/>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r="-187"/>
          <a:stretch>
            <a:fillRect/>
          </a:stretch>
        </p:blipFill>
        <p:spPr bwMode="auto">
          <a:xfrm>
            <a:off x="5257800" y="1981200"/>
            <a:ext cx="3276600" cy="2785421"/>
          </a:xfrm>
          <a:prstGeom prst="rect">
            <a:avLst/>
          </a:prstGeom>
          <a:noFill/>
          <a:ln w="9525">
            <a:noFill/>
            <a:miter lim="800000"/>
            <a:headEnd/>
            <a:tailEnd/>
          </a:ln>
        </p:spPr>
      </p:pic>
      <p:pic>
        <p:nvPicPr>
          <p:cNvPr id="10" name="Picture 4" descr="click to enlar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200" y="3962400"/>
            <a:ext cx="1752600" cy="1164805"/>
          </a:xfrm>
          <a:prstGeom prst="rect">
            <a:avLst/>
          </a:prstGeom>
          <a:ln>
            <a:solidFill>
              <a:schemeClr val="tx1"/>
            </a:solidFill>
          </a:ln>
          <a:effectLst>
            <a:outerShdw blurRad="292100" dist="139700" dir="2700000" algn="tl" rotWithShape="0">
              <a:srgbClr val="333333">
                <a:alpha val="65000"/>
              </a:srgbClr>
            </a:outerShdw>
          </a:effectLst>
        </p:spPr>
      </p:pic>
      <p:cxnSp>
        <p:nvCxnSpPr>
          <p:cNvPr id="11" name="Straight Connector 10"/>
          <p:cNvCxnSpPr/>
          <p:nvPr/>
        </p:nvCxnSpPr>
        <p:spPr>
          <a:xfrm>
            <a:off x="5257800" y="1828800"/>
            <a:ext cx="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7800" y="2590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72400" y="4114800"/>
            <a:ext cx="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72400" y="4876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7778663" y="4083485"/>
            <a:ext cx="926926" cy="753650"/>
          </a:xfrm>
          <a:custGeom>
            <a:avLst/>
            <a:gdLst>
              <a:gd name="connsiteX0" fmla="*/ 0 w 926926"/>
              <a:gd name="connsiteY0" fmla="*/ 726510 h 753650"/>
              <a:gd name="connsiteX1" fmla="*/ 50104 w 926926"/>
              <a:gd name="connsiteY1" fmla="*/ 726510 h 753650"/>
              <a:gd name="connsiteX2" fmla="*/ 100208 w 926926"/>
              <a:gd name="connsiteY2" fmla="*/ 563671 h 753650"/>
              <a:gd name="connsiteX3" fmla="*/ 125260 w 926926"/>
              <a:gd name="connsiteY3" fmla="*/ 338203 h 753650"/>
              <a:gd name="connsiteX4" fmla="*/ 150312 w 926926"/>
              <a:gd name="connsiteY4" fmla="*/ 75156 h 753650"/>
              <a:gd name="connsiteX5" fmla="*/ 200416 w 926926"/>
              <a:gd name="connsiteY5" fmla="*/ 50104 h 753650"/>
              <a:gd name="connsiteX6" fmla="*/ 250521 w 926926"/>
              <a:gd name="connsiteY6" fmla="*/ 375781 h 753650"/>
              <a:gd name="connsiteX7" fmla="*/ 313151 w 926926"/>
              <a:gd name="connsiteY7" fmla="*/ 551145 h 753650"/>
              <a:gd name="connsiteX8" fmla="*/ 488515 w 926926"/>
              <a:gd name="connsiteY8" fmla="*/ 638827 h 753650"/>
              <a:gd name="connsiteX9" fmla="*/ 676405 w 926926"/>
              <a:gd name="connsiteY9" fmla="*/ 676405 h 753650"/>
              <a:gd name="connsiteX10" fmla="*/ 926926 w 926926"/>
              <a:gd name="connsiteY10" fmla="*/ 688931 h 75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6926" h="753650">
                <a:moveTo>
                  <a:pt x="0" y="726510"/>
                </a:moveTo>
                <a:cubicBezTo>
                  <a:pt x="16701" y="740080"/>
                  <a:pt x="33403" y="753650"/>
                  <a:pt x="50104" y="726510"/>
                </a:cubicBezTo>
                <a:cubicBezTo>
                  <a:pt x="66805" y="699370"/>
                  <a:pt x="87682" y="628389"/>
                  <a:pt x="100208" y="563671"/>
                </a:cubicBezTo>
                <a:cubicBezTo>
                  <a:pt x="112734" y="498953"/>
                  <a:pt x="116909" y="419622"/>
                  <a:pt x="125260" y="338203"/>
                </a:cubicBezTo>
                <a:cubicBezTo>
                  <a:pt x="133611" y="256784"/>
                  <a:pt x="137786" y="123173"/>
                  <a:pt x="150312" y="75156"/>
                </a:cubicBezTo>
                <a:cubicBezTo>
                  <a:pt x="162838" y="27140"/>
                  <a:pt x="183715" y="0"/>
                  <a:pt x="200416" y="50104"/>
                </a:cubicBezTo>
                <a:cubicBezTo>
                  <a:pt x="217117" y="100208"/>
                  <a:pt x="231732" y="292274"/>
                  <a:pt x="250521" y="375781"/>
                </a:cubicBezTo>
                <a:cubicBezTo>
                  <a:pt x="269310" y="459288"/>
                  <a:pt x="273485" y="507304"/>
                  <a:pt x="313151" y="551145"/>
                </a:cubicBezTo>
                <a:cubicBezTo>
                  <a:pt x="352817" y="594986"/>
                  <a:pt x="427973" y="617950"/>
                  <a:pt x="488515" y="638827"/>
                </a:cubicBezTo>
                <a:cubicBezTo>
                  <a:pt x="549057" y="659704"/>
                  <a:pt x="603337" y="668054"/>
                  <a:pt x="676405" y="676405"/>
                </a:cubicBezTo>
                <a:cubicBezTo>
                  <a:pt x="749473" y="684756"/>
                  <a:pt x="838199" y="686843"/>
                  <a:pt x="926926" y="688931"/>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260932" y="1789134"/>
            <a:ext cx="212942" cy="816280"/>
          </a:xfrm>
          <a:custGeom>
            <a:avLst/>
            <a:gdLst>
              <a:gd name="connsiteX0" fmla="*/ 0 w 212942"/>
              <a:gd name="connsiteY0" fmla="*/ 778702 h 816280"/>
              <a:gd name="connsiteX1" fmla="*/ 50104 w 212942"/>
              <a:gd name="connsiteY1" fmla="*/ 766176 h 816280"/>
              <a:gd name="connsiteX2" fmla="*/ 62630 w 212942"/>
              <a:gd name="connsiteY2" fmla="*/ 603337 h 816280"/>
              <a:gd name="connsiteX3" fmla="*/ 62630 w 212942"/>
              <a:gd name="connsiteY3" fmla="*/ 102296 h 816280"/>
              <a:gd name="connsiteX4" fmla="*/ 75156 w 212942"/>
              <a:gd name="connsiteY4" fmla="*/ 52192 h 816280"/>
              <a:gd name="connsiteX5" fmla="*/ 75156 w 212942"/>
              <a:gd name="connsiteY5" fmla="*/ 27140 h 816280"/>
              <a:gd name="connsiteX6" fmla="*/ 87682 w 212942"/>
              <a:gd name="connsiteY6" fmla="*/ 215030 h 816280"/>
              <a:gd name="connsiteX7" fmla="*/ 112734 w 212942"/>
              <a:gd name="connsiteY7" fmla="*/ 615863 h 816280"/>
              <a:gd name="connsiteX8" fmla="*/ 150312 w 212942"/>
              <a:gd name="connsiteY8" fmla="*/ 741124 h 816280"/>
              <a:gd name="connsiteX9" fmla="*/ 212942 w 212942"/>
              <a:gd name="connsiteY9" fmla="*/ 816280 h 8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942" h="816280">
                <a:moveTo>
                  <a:pt x="0" y="778702"/>
                </a:moveTo>
                <a:cubicBezTo>
                  <a:pt x="19833" y="787052"/>
                  <a:pt x="39666" y="795403"/>
                  <a:pt x="50104" y="766176"/>
                </a:cubicBezTo>
                <a:cubicBezTo>
                  <a:pt x="60542" y="736949"/>
                  <a:pt x="60542" y="713984"/>
                  <a:pt x="62630" y="603337"/>
                </a:cubicBezTo>
                <a:cubicBezTo>
                  <a:pt x="64718" y="492690"/>
                  <a:pt x="60542" y="194153"/>
                  <a:pt x="62630" y="102296"/>
                </a:cubicBezTo>
                <a:cubicBezTo>
                  <a:pt x="64718" y="10439"/>
                  <a:pt x="73068" y="64718"/>
                  <a:pt x="75156" y="52192"/>
                </a:cubicBezTo>
                <a:cubicBezTo>
                  <a:pt x="77244" y="39666"/>
                  <a:pt x="73068" y="0"/>
                  <a:pt x="75156" y="27140"/>
                </a:cubicBezTo>
                <a:cubicBezTo>
                  <a:pt x="77244" y="54280"/>
                  <a:pt x="81419" y="116910"/>
                  <a:pt x="87682" y="215030"/>
                </a:cubicBezTo>
                <a:cubicBezTo>
                  <a:pt x="93945" y="313150"/>
                  <a:pt x="102296" y="528181"/>
                  <a:pt x="112734" y="615863"/>
                </a:cubicBezTo>
                <a:cubicBezTo>
                  <a:pt x="123172" y="703545"/>
                  <a:pt x="133611" y="707721"/>
                  <a:pt x="150312" y="741124"/>
                </a:cubicBezTo>
                <a:cubicBezTo>
                  <a:pt x="167013" y="774527"/>
                  <a:pt x="189977" y="795403"/>
                  <a:pt x="212942" y="816280"/>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rot="16200000">
            <a:off x="4533900" y="1971645"/>
            <a:ext cx="990600" cy="400110"/>
          </a:xfrm>
          <a:prstGeom prst="rect">
            <a:avLst/>
          </a:prstGeom>
          <a:noFill/>
        </p:spPr>
        <p:txBody>
          <a:bodyPr wrap="square" rtlCol="0">
            <a:spAutoFit/>
          </a:bodyPr>
          <a:lstStyle/>
          <a:p>
            <a:pPr algn="ctr"/>
            <a:r>
              <a:rPr lang="en-US" sz="1000" dirty="0" smtClean="0">
                <a:latin typeface="Arial" pitchFamily="34" charset="0"/>
                <a:cs typeface="Arial" pitchFamily="34" charset="0"/>
              </a:rPr>
              <a:t>Concentration</a:t>
            </a:r>
          </a:p>
          <a:p>
            <a:pPr algn="ctr"/>
            <a:r>
              <a:rPr lang="en-US" sz="1000" dirty="0" smtClean="0">
                <a:latin typeface="Arial" pitchFamily="34" charset="0"/>
                <a:cs typeface="Arial" pitchFamily="34" charset="0"/>
              </a:rPr>
              <a:t> [mg/L]</a:t>
            </a:r>
            <a:endParaRPr lang="en-US" sz="1000" dirty="0">
              <a:latin typeface="Arial" pitchFamily="34" charset="0"/>
              <a:cs typeface="Arial" pitchFamily="34" charset="0"/>
            </a:endParaRPr>
          </a:p>
        </p:txBody>
      </p:sp>
      <p:sp>
        <p:nvSpPr>
          <p:cNvPr id="18" name="TextBox 17"/>
          <p:cNvSpPr txBox="1"/>
          <p:nvPr/>
        </p:nvSpPr>
        <p:spPr>
          <a:xfrm rot="16200000">
            <a:off x="7077045" y="4281653"/>
            <a:ext cx="990600" cy="400110"/>
          </a:xfrm>
          <a:prstGeom prst="rect">
            <a:avLst/>
          </a:prstGeom>
          <a:noFill/>
        </p:spPr>
        <p:txBody>
          <a:bodyPr wrap="square" rtlCol="0">
            <a:spAutoFit/>
          </a:bodyPr>
          <a:lstStyle/>
          <a:p>
            <a:pPr algn="ctr"/>
            <a:r>
              <a:rPr lang="en-US" sz="1000" dirty="0" smtClean="0">
                <a:latin typeface="Arial" pitchFamily="34" charset="0"/>
                <a:cs typeface="Arial" pitchFamily="34" charset="0"/>
              </a:rPr>
              <a:t>Concentration</a:t>
            </a:r>
          </a:p>
          <a:p>
            <a:pPr algn="ctr"/>
            <a:r>
              <a:rPr lang="en-US" sz="1000" dirty="0" smtClean="0">
                <a:latin typeface="Arial" pitchFamily="34" charset="0"/>
                <a:cs typeface="Arial" pitchFamily="34" charset="0"/>
              </a:rPr>
              <a:t> [mg/L]</a:t>
            </a:r>
            <a:endParaRPr lang="en-US" sz="1000" dirty="0">
              <a:latin typeface="Arial" pitchFamily="34" charset="0"/>
              <a:cs typeface="Arial" pitchFamily="34" charset="0"/>
            </a:endParaRPr>
          </a:p>
        </p:txBody>
      </p:sp>
      <p:sp>
        <p:nvSpPr>
          <p:cNvPr id="19" name="TextBox 18"/>
          <p:cNvSpPr txBox="1"/>
          <p:nvPr/>
        </p:nvSpPr>
        <p:spPr>
          <a:xfrm>
            <a:off x="8601045" y="4782979"/>
            <a:ext cx="314355" cy="246221"/>
          </a:xfrm>
          <a:prstGeom prst="rect">
            <a:avLst/>
          </a:prstGeom>
          <a:noFill/>
        </p:spPr>
        <p:txBody>
          <a:bodyPr wrap="square" rtlCol="0">
            <a:spAutoFit/>
          </a:bodyPr>
          <a:lstStyle/>
          <a:p>
            <a:pPr algn="ctr"/>
            <a:r>
              <a:rPr lang="en-US" sz="1000" dirty="0" smtClean="0">
                <a:latin typeface="Arial" pitchFamily="34" charset="0"/>
                <a:cs typeface="Arial" pitchFamily="34" charset="0"/>
              </a:rPr>
              <a:t>t </a:t>
            </a:r>
            <a:endParaRPr lang="en-US" sz="1000" dirty="0">
              <a:latin typeface="Arial" pitchFamily="34" charset="0"/>
              <a:cs typeface="Arial" pitchFamily="34" charset="0"/>
            </a:endParaRPr>
          </a:p>
        </p:txBody>
      </p:sp>
      <p:sp>
        <p:nvSpPr>
          <p:cNvPr id="20" name="TextBox 19"/>
          <p:cNvSpPr txBox="1"/>
          <p:nvPr/>
        </p:nvSpPr>
        <p:spPr>
          <a:xfrm>
            <a:off x="6070948" y="2450926"/>
            <a:ext cx="314355" cy="246221"/>
          </a:xfrm>
          <a:prstGeom prst="rect">
            <a:avLst/>
          </a:prstGeom>
          <a:noFill/>
        </p:spPr>
        <p:txBody>
          <a:bodyPr wrap="square" rtlCol="0">
            <a:spAutoFit/>
          </a:bodyPr>
          <a:lstStyle/>
          <a:p>
            <a:pPr algn="ctr"/>
            <a:r>
              <a:rPr lang="en-US" sz="1000" dirty="0" smtClean="0">
                <a:latin typeface="Arial" pitchFamily="34" charset="0"/>
                <a:cs typeface="Arial" pitchFamily="34" charset="0"/>
              </a:rPr>
              <a:t>t </a:t>
            </a:r>
            <a:endParaRPr lang="en-US" sz="1000" dirty="0">
              <a:latin typeface="Arial" pitchFamily="34" charset="0"/>
              <a:cs typeface="Arial" pitchFamily="34" charset="0"/>
            </a:endParaRPr>
          </a:p>
        </p:txBody>
      </p:sp>
      <p:sp>
        <p:nvSpPr>
          <p:cNvPr id="21" name="Oval 20"/>
          <p:cNvSpPr/>
          <p:nvPr/>
        </p:nvSpPr>
        <p:spPr>
          <a:xfrm>
            <a:off x="7391400" y="2920652"/>
            <a:ext cx="381000"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a:off x="7722296" y="3568874"/>
            <a:ext cx="381000"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a:off x="6629400" y="3390378"/>
            <a:ext cx="381000"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Oval 23"/>
          <p:cNvSpPr/>
          <p:nvPr/>
        </p:nvSpPr>
        <p:spPr>
          <a:xfrm>
            <a:off x="6666978" y="3987452"/>
            <a:ext cx="457200" cy="4572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5" name="Oval 24"/>
          <p:cNvSpPr/>
          <p:nvPr/>
        </p:nvSpPr>
        <p:spPr>
          <a:xfrm rot="1721098">
            <a:off x="2217511" y="3334811"/>
            <a:ext cx="627705" cy="26457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21098">
            <a:off x="2378048" y="3141928"/>
            <a:ext cx="776524" cy="26457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0800000">
            <a:off x="3292446" y="2971798"/>
            <a:ext cx="898554" cy="81570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0800000">
            <a:off x="990600" y="2895600"/>
            <a:ext cx="1219200" cy="89190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376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5" grpId="0" animBg="1"/>
      <p:bldP spid="16" grpId="0" animBg="1"/>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impact of your choice of priors?</a:t>
            </a:r>
            <a:endParaRPr lang="en-US" dirty="0"/>
          </a:p>
        </p:txBody>
      </p:sp>
      <p:sp>
        <p:nvSpPr>
          <p:cNvPr id="6" name="Content Placeholder 2"/>
          <p:cNvSpPr>
            <a:spLocks noGrp="1"/>
          </p:cNvSpPr>
          <p:nvPr>
            <p:ph idx="1"/>
          </p:nvPr>
        </p:nvSpPr>
        <p:spPr/>
        <p:txBody>
          <a:bodyPr/>
          <a:lstStyle/>
          <a:p>
            <a:pPr>
              <a:buFont typeface="Arial" charset="0"/>
              <a:buNone/>
            </a:pPr>
            <a:r>
              <a:rPr lang="en-US" sz="2400" dirty="0">
                <a:latin typeface="Calibri" charset="0"/>
                <a:ea typeface="ＭＳ Ｐゴシック" charset="0"/>
                <a:cs typeface="ＭＳ Ｐゴシック" charset="0"/>
              </a:rPr>
              <a:t>A good way to test the sensitivity of your result to the choice of prior(s), is </a:t>
            </a:r>
            <a:r>
              <a:rPr lang="en-US" sz="2400" i="1" dirty="0">
                <a:latin typeface="Calibri" charset="0"/>
                <a:ea typeface="ＭＳ Ｐゴシック" charset="0"/>
                <a:cs typeface="ＭＳ Ｐゴシック" charset="0"/>
              </a:rPr>
              <a:t>to show how the posterior probabilities change under a reasonable variation of assumed priors</a:t>
            </a:r>
            <a:r>
              <a:rPr lang="en-US" sz="2400" dirty="0">
                <a:latin typeface="Calibri" charset="0"/>
                <a:ea typeface="ＭＳ Ｐゴシック" charset="0"/>
                <a:cs typeface="ＭＳ Ｐゴシック" charset="0"/>
              </a:rPr>
              <a:t>.</a:t>
            </a:r>
          </a:p>
          <a:p>
            <a:pPr>
              <a:buFont typeface="Arial" charset="0"/>
              <a:buNone/>
            </a:pPr>
            <a:r>
              <a:rPr lang="en-US" sz="2400" dirty="0">
                <a:latin typeface="Calibri" charset="0"/>
                <a:ea typeface="ＭＳ Ｐゴシック" charset="0"/>
                <a:cs typeface="ＭＳ Ｐゴシック" charset="0"/>
              </a:rPr>
              <a:t>You should also check for the impact of the assumptions made with specific priors, e.g. the boundaries chosen for uniform priors. The best simulations are often located close to the boundaries, which are often rather arbitrary.</a:t>
            </a:r>
          </a:p>
        </p:txBody>
      </p:sp>
      <p:sp>
        <p:nvSpPr>
          <p:cNvPr id="5" name="Slide Number Placeholder 4"/>
          <p:cNvSpPr>
            <a:spLocks noGrp="1"/>
          </p:cNvSpPr>
          <p:nvPr>
            <p:ph type="sldNum" sz="quarter" idx="12"/>
          </p:nvPr>
        </p:nvSpPr>
        <p:spPr/>
        <p:txBody>
          <a:bodyPr/>
          <a:lstStyle/>
          <a:p>
            <a:fld id="{CCDBDD61-31E5-BD4D-BA56-A94E3B8288B2}" type="slidenum">
              <a:rPr lang="en-US" smtClean="0"/>
              <a:pPr/>
              <a:t>31</a:t>
            </a:fld>
            <a:endParaRPr lang="en-US"/>
          </a:p>
        </p:txBody>
      </p:sp>
      <p:sp>
        <p:nvSpPr>
          <p:cNvPr id="7" name="TextBox 4"/>
          <p:cNvSpPr txBox="1">
            <a:spLocks noChangeArrowheads="1"/>
          </p:cNvSpPr>
          <p:nvPr/>
        </p:nvSpPr>
        <p:spPr bwMode="auto">
          <a:xfrm>
            <a:off x="0" y="635702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[Cowan, 2007, </a:t>
            </a:r>
            <a:r>
              <a:rPr lang="en-US" sz="1600" i="1"/>
              <a:t>Physics Today</a:t>
            </a:r>
            <a:r>
              <a:rPr lang="en-US" sz="1600"/>
              <a:t>]</a:t>
            </a:r>
          </a:p>
        </p:txBody>
      </p:sp>
    </p:spTree>
    <p:extLst>
      <p:ext uri="{BB962C8B-B14F-4D97-AF65-F5344CB8AC3E}">
        <p14:creationId xmlns:p14="http://schemas.microsoft.com/office/powerpoint/2010/main" val="2898724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regarding priors</a:t>
            </a:r>
            <a:endParaRPr lang="en-US" dirty="0"/>
          </a:p>
        </p:txBody>
      </p:sp>
      <p:sp>
        <p:nvSpPr>
          <p:cNvPr id="5" name="Slide Number Placeholder 4"/>
          <p:cNvSpPr>
            <a:spLocks noGrp="1"/>
          </p:cNvSpPr>
          <p:nvPr>
            <p:ph type="sldNum" sz="quarter" idx="12"/>
          </p:nvPr>
        </p:nvSpPr>
        <p:spPr/>
        <p:txBody>
          <a:bodyPr/>
          <a:lstStyle/>
          <a:p>
            <a:fld id="{CCDBDD61-31E5-BD4D-BA56-A94E3B8288B2}" type="slidenum">
              <a:rPr lang="en-US" smtClean="0"/>
              <a:pPr/>
              <a:t>32</a:t>
            </a:fld>
            <a:endParaRPr lang="en-US"/>
          </a:p>
        </p:txBody>
      </p:sp>
      <p:sp>
        <p:nvSpPr>
          <p:cNvPr id="6" name="Content Placeholder 2"/>
          <p:cNvSpPr>
            <a:spLocks noGrp="1"/>
          </p:cNvSpPr>
          <p:nvPr>
            <p:ph idx="1"/>
          </p:nvPr>
        </p:nvSpPr>
        <p:spPr>
          <a:xfrm>
            <a:off x="457200" y="1600200"/>
            <a:ext cx="8229600" cy="4525963"/>
          </a:xfrm>
        </p:spPr>
        <p:txBody>
          <a:bodyPr>
            <a:normAutofit/>
          </a:bodyPr>
          <a:lstStyle/>
          <a:p>
            <a:r>
              <a:rPr lang="en-US" sz="2000" dirty="0">
                <a:latin typeface="Calibri" charset="0"/>
                <a:ea typeface="ＭＳ Ｐゴシック" charset="0"/>
                <a:cs typeface="ＭＳ Ｐゴシック" charset="0"/>
                <a:hlinkClick r:id="rId2" action="ppaction://hlinkfile" tooltip="Andrew Gelman (page does not exist)"/>
              </a:rPr>
              <a:t>Andrew Gelman</a:t>
            </a:r>
            <a:r>
              <a:rPr lang="en-US" sz="2000" dirty="0">
                <a:latin typeface="Calibri" charset="0"/>
                <a:ea typeface="ＭＳ Ｐゴシック" charset="0"/>
                <a:cs typeface="ＭＳ Ｐゴシック" charset="0"/>
              </a:rPr>
              <a:t>, </a:t>
            </a:r>
            <a:r>
              <a:rPr lang="en-US" sz="2000" dirty="0">
                <a:latin typeface="Calibri" charset="0"/>
                <a:ea typeface="ＭＳ Ｐゴシック" charset="0"/>
                <a:cs typeface="ＭＳ Ｐゴシック" charset="0"/>
                <a:hlinkClick r:id="rId3" action="ppaction://hlinkfile" tooltip="John B. Carlin (page does not exist)"/>
              </a:rPr>
              <a:t>John B. Carlin</a:t>
            </a:r>
            <a:r>
              <a:rPr lang="en-US" sz="2000" dirty="0">
                <a:latin typeface="Calibri" charset="0"/>
                <a:ea typeface="ＭＳ Ｐゴシック" charset="0"/>
                <a:cs typeface="ＭＳ Ｐゴシック" charset="0"/>
              </a:rPr>
              <a:t>, </a:t>
            </a:r>
            <a:r>
              <a:rPr lang="en-US" sz="2000" dirty="0">
                <a:latin typeface="Calibri" charset="0"/>
                <a:ea typeface="ＭＳ Ｐゴシック" charset="0"/>
                <a:cs typeface="ＭＳ Ｐゴシック" charset="0"/>
                <a:hlinkClick r:id="rId4" action="ppaction://hlinkfile" tooltip="Hal S. Stern (page does not exist)"/>
              </a:rPr>
              <a:t>Hal S. Stern</a:t>
            </a:r>
            <a:r>
              <a:rPr lang="en-US" sz="2000" dirty="0">
                <a:latin typeface="Calibri" charset="0"/>
                <a:ea typeface="ＭＳ Ｐゴシック" charset="0"/>
                <a:cs typeface="ＭＳ Ｐゴシック" charset="0"/>
              </a:rPr>
              <a:t>, and </a:t>
            </a:r>
            <a:r>
              <a:rPr lang="en-US" sz="2000" dirty="0">
                <a:latin typeface="Calibri" charset="0"/>
                <a:ea typeface="ＭＳ Ｐゴシック" charset="0"/>
                <a:cs typeface="ＭＳ Ｐゴシック" charset="0"/>
                <a:hlinkClick r:id="rId5" action="ppaction://hlinkfile" tooltip="Donald B. Rubin (page does not exist)"/>
              </a:rPr>
              <a:t>Donald B. Rubin</a:t>
            </a:r>
            <a:r>
              <a:rPr lang="en-US" sz="2000" dirty="0">
                <a:latin typeface="Calibri" charset="0"/>
                <a:ea typeface="ＭＳ Ｐゴシック" charset="0"/>
                <a:cs typeface="ＭＳ Ｐゴシック" charset="0"/>
              </a:rPr>
              <a:t>. </a:t>
            </a:r>
            <a:r>
              <a:rPr lang="en-US" sz="2000" i="1" dirty="0">
                <a:latin typeface="Calibri" charset="0"/>
                <a:ea typeface="ＭＳ Ｐゴシック" charset="0"/>
                <a:cs typeface="ＭＳ Ｐゴシック" charset="0"/>
              </a:rPr>
              <a:t>Bayesian Data Analysis</a:t>
            </a:r>
            <a:r>
              <a:rPr lang="en-US" sz="2000" dirty="0">
                <a:latin typeface="Calibri" charset="0"/>
                <a:ea typeface="ＭＳ Ｐゴシック" charset="0"/>
                <a:cs typeface="ＭＳ Ｐゴシック" charset="0"/>
              </a:rPr>
              <a:t>, 2nd edition. </a:t>
            </a:r>
            <a:r>
              <a:rPr lang="en-US" sz="2000" dirty="0">
                <a:latin typeface="Calibri" charset="0"/>
                <a:ea typeface="ＭＳ Ｐゴシック" charset="0"/>
                <a:cs typeface="ＭＳ Ｐゴシック" charset="0"/>
                <a:hlinkClick r:id="rId6" action="ppaction://hlinkfile" tooltip="CRC Press"/>
              </a:rPr>
              <a:t>CRC Press</a:t>
            </a:r>
            <a:r>
              <a:rPr lang="en-US" sz="2000" dirty="0">
                <a:latin typeface="Calibri" charset="0"/>
                <a:ea typeface="ＭＳ Ｐゴシック" charset="0"/>
                <a:cs typeface="ＭＳ Ｐゴシック" charset="0"/>
              </a:rPr>
              <a:t>, 2003. </a:t>
            </a:r>
            <a:r>
              <a:rPr lang="en-US" sz="2000" dirty="0">
                <a:latin typeface="Calibri" charset="0"/>
                <a:ea typeface="ＭＳ Ｐゴシック" charset="0"/>
                <a:cs typeface="ＭＳ Ｐゴシック" charset="0"/>
                <a:hlinkClick r:id="rId7" action="ppaction://hlinkfile"/>
              </a:rPr>
              <a:t>ISBN 1-58488-388-X</a:t>
            </a:r>
            <a:endParaRPr lang="en-US" sz="2000" dirty="0">
              <a:latin typeface="Calibri" charset="0"/>
              <a:ea typeface="ＭＳ Ｐゴシック" charset="0"/>
              <a:cs typeface="ＭＳ Ｐゴシック" charset="0"/>
              <a:hlinkClick r:id="rId8" action="ppaction://hlinkfile" tooltip="Edwin T. Jaynes"/>
            </a:endParaRPr>
          </a:p>
          <a:p>
            <a:r>
              <a:rPr lang="en-US" sz="2000" dirty="0">
                <a:latin typeface="Calibri" charset="0"/>
                <a:ea typeface="ＭＳ Ｐゴシック" charset="0"/>
                <a:cs typeface="ＭＳ Ｐゴシック" charset="0"/>
              </a:rPr>
              <a:t>Cowan, G. 2007. Data analysis: Frequently Bayesian. Physics Today, April.</a:t>
            </a:r>
          </a:p>
          <a:p>
            <a:r>
              <a:rPr lang="en-US" sz="2000" dirty="0">
                <a:latin typeface="Calibri" charset="0"/>
                <a:ea typeface="ＭＳ Ｐゴシック" charset="0"/>
                <a:cs typeface="ＭＳ Ｐゴシック" charset="0"/>
                <a:hlinkClick r:id="rId8" action="ppaction://hlinkfile" tooltip="Edwin T. Jaynes"/>
              </a:rPr>
              <a:t>Edwin T. Jaynes</a:t>
            </a:r>
            <a:r>
              <a:rPr lang="en-US" sz="2000" dirty="0">
                <a:latin typeface="Calibri" charset="0"/>
                <a:ea typeface="ＭＳ Ｐゴシック" charset="0"/>
                <a:cs typeface="ＭＳ Ｐゴシック" charset="0"/>
              </a:rPr>
              <a:t>, "Prior Probabilities," </a:t>
            </a:r>
            <a:r>
              <a:rPr lang="en-US" sz="2000" i="1" dirty="0">
                <a:latin typeface="Calibri" charset="0"/>
                <a:ea typeface="ＭＳ Ｐゴシック" charset="0"/>
                <a:cs typeface="ＭＳ Ｐゴシック" charset="0"/>
                <a:hlinkClick r:id="rId9" action="ppaction://hlinkfile" tooltip="IEEE Transactions on Systems Science and Cybernetics"/>
              </a:rPr>
              <a:t>IEEE Transactions on Systems Science and Cybernetics</a:t>
            </a:r>
            <a:r>
              <a:rPr lang="en-US" sz="2000" dirty="0">
                <a:latin typeface="Calibri" charset="0"/>
                <a:ea typeface="ＭＳ Ｐゴシック" charset="0"/>
                <a:cs typeface="ＭＳ Ｐゴシック" charset="0"/>
              </a:rPr>
              <a:t>, </a:t>
            </a:r>
            <a:r>
              <a:rPr lang="en-US" sz="2000" b="1" dirty="0">
                <a:latin typeface="Calibri" charset="0"/>
                <a:ea typeface="ＭＳ Ｐゴシック" charset="0"/>
                <a:cs typeface="ＭＳ Ｐゴシック" charset="0"/>
              </a:rPr>
              <a:t>SSC-4</a:t>
            </a:r>
            <a:r>
              <a:rPr lang="en-US" sz="2000" dirty="0">
                <a:latin typeface="Calibri" charset="0"/>
                <a:ea typeface="ＭＳ Ｐゴシック" charset="0"/>
                <a:cs typeface="ＭＳ Ｐゴシック" charset="0"/>
              </a:rPr>
              <a:t>, 227-241, Sept. 1968. Reprinted in Roger D. </a:t>
            </a:r>
            <a:r>
              <a:rPr lang="en-US" sz="2000" dirty="0" err="1">
                <a:latin typeface="Calibri" charset="0"/>
                <a:ea typeface="ＭＳ Ｐゴシック" charset="0"/>
                <a:cs typeface="ＭＳ Ｐゴシック" charset="0"/>
              </a:rPr>
              <a:t>Rosenkrantz</a:t>
            </a:r>
            <a:r>
              <a:rPr lang="en-US" sz="2000" dirty="0">
                <a:latin typeface="Calibri" charset="0"/>
                <a:ea typeface="ＭＳ Ｐゴシック" charset="0"/>
                <a:cs typeface="ＭＳ Ｐゴシック" charset="0"/>
              </a:rPr>
              <a:t>, Compiler, </a:t>
            </a:r>
            <a:r>
              <a:rPr lang="en-US" sz="2000" i="1" dirty="0">
                <a:latin typeface="Calibri" charset="0"/>
                <a:ea typeface="ＭＳ Ｐゴシック" charset="0"/>
                <a:cs typeface="ＭＳ Ｐゴシック" charset="0"/>
              </a:rPr>
              <a:t>E. T. </a:t>
            </a:r>
            <a:r>
              <a:rPr lang="en-US" sz="2000" i="1" dirty="0" err="1">
                <a:latin typeface="Calibri" charset="0"/>
                <a:ea typeface="ＭＳ Ｐゴシック" charset="0"/>
                <a:cs typeface="ＭＳ Ｐゴシック" charset="0"/>
              </a:rPr>
              <a:t>Jaynes</a:t>
            </a:r>
            <a:r>
              <a:rPr lang="en-US" sz="2000" i="1" dirty="0">
                <a:latin typeface="Calibri" charset="0"/>
                <a:ea typeface="ＭＳ Ｐゴシック" charset="0"/>
                <a:cs typeface="ＭＳ Ｐゴシック" charset="0"/>
              </a:rPr>
              <a:t>: Papers on Probability, Statistics and Statistical Physics</a:t>
            </a:r>
            <a:r>
              <a:rPr lang="en-US" sz="2000" dirty="0">
                <a:latin typeface="Calibri" charset="0"/>
                <a:ea typeface="ＭＳ Ｐゴシック" charset="0"/>
                <a:cs typeface="ＭＳ Ｐゴシック" charset="0"/>
              </a:rPr>
              <a:t>. Dordrecht, Holland: </a:t>
            </a:r>
            <a:r>
              <a:rPr lang="en-US" sz="2000" dirty="0" err="1">
                <a:latin typeface="Calibri" charset="0"/>
                <a:ea typeface="ＭＳ Ｐゴシック" charset="0"/>
                <a:cs typeface="ＭＳ Ｐゴシック" charset="0"/>
              </a:rPr>
              <a:t>Reidel</a:t>
            </a:r>
            <a:r>
              <a:rPr lang="en-US" sz="2000" dirty="0">
                <a:latin typeface="Calibri" charset="0"/>
                <a:ea typeface="ＭＳ Ｐゴシック" charset="0"/>
                <a:cs typeface="ＭＳ Ｐゴシック" charset="0"/>
              </a:rPr>
              <a:t> Publishing Company, pp. 116-130, 1983. </a:t>
            </a:r>
            <a:r>
              <a:rPr lang="en-US" sz="2000" dirty="0">
                <a:latin typeface="Calibri" charset="0"/>
                <a:ea typeface="ＭＳ Ｐゴシック" charset="0"/>
                <a:cs typeface="ＭＳ Ｐゴシック" charset="0"/>
                <a:hlinkClick r:id="rId10" action="ppaction://hlinkfile"/>
              </a:rPr>
              <a:t>ISBN 90-277-1448-7</a:t>
            </a:r>
            <a:r>
              <a:rPr lang="en-US" sz="2000" dirty="0">
                <a:latin typeface="Calibri" charset="0"/>
                <a:ea typeface="ＭＳ Ｐゴシック" charset="0"/>
                <a:cs typeface="ＭＳ Ｐゴシック" charset="0"/>
              </a:rPr>
              <a:t> </a:t>
            </a:r>
          </a:p>
        </p:txBody>
      </p:sp>
    </p:spTree>
    <p:extLst>
      <p:ext uri="{BB962C8B-B14F-4D97-AF65-F5344CB8AC3E}">
        <p14:creationId xmlns:p14="http://schemas.microsoft.com/office/powerpoint/2010/main" val="2996860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[3.1] GRAPHICAL methods</a:t>
            </a:r>
            <a:endParaRPr lang="en-US" dirty="0"/>
          </a:p>
        </p:txBody>
      </p:sp>
      <p:sp>
        <p:nvSpPr>
          <p:cNvPr id="6" name="Text Placeholder 5"/>
          <p:cNvSpPr>
            <a:spLocks noGrp="1"/>
          </p:cNvSpPr>
          <p:nvPr>
            <p:ph type="body" idx="1"/>
          </p:nvPr>
        </p:nvSpPr>
        <p:spPr/>
        <p:txBody>
          <a:bodyPr/>
          <a:lstStyle/>
          <a:p>
            <a:r>
              <a:rPr lang="en-US" dirty="0" smtClean="0"/>
              <a:t>Output Plots</a:t>
            </a:r>
          </a:p>
          <a:p>
            <a:r>
              <a:rPr lang="en-US" dirty="0" smtClean="0"/>
              <a:t>Scatter Plots</a:t>
            </a:r>
          </a:p>
          <a:p>
            <a:r>
              <a:rPr lang="en-US" dirty="0" smtClean="0"/>
              <a:t>Regional Sensitivity Analysis Plots</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33</a:t>
            </a:fld>
            <a:endParaRPr lang="en-US"/>
          </a:p>
        </p:txBody>
      </p:sp>
    </p:spTree>
    <p:extLst>
      <p:ext uri="{BB962C8B-B14F-4D97-AF65-F5344CB8AC3E}">
        <p14:creationId xmlns:p14="http://schemas.microsoft.com/office/powerpoint/2010/main" val="13055228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pitch for looking at your results!</a:t>
            </a:r>
            <a:endParaRPr lang="en-US" dirty="0"/>
          </a:p>
        </p:txBody>
      </p:sp>
      <p:sp>
        <p:nvSpPr>
          <p:cNvPr id="6" name="Content Placeholder 5"/>
          <p:cNvSpPr>
            <a:spLocks noGrp="1"/>
          </p:cNvSpPr>
          <p:nvPr>
            <p:ph idx="1"/>
          </p:nvPr>
        </p:nvSpPr>
        <p:spPr/>
        <p:txBody>
          <a:bodyPr/>
          <a:lstStyle/>
          <a:p>
            <a:r>
              <a:rPr lang="en-US" dirty="0"/>
              <a:t>Graphical methods </a:t>
            </a:r>
            <a:r>
              <a:rPr lang="en-US" dirty="0" smtClean="0"/>
              <a:t>provide representations </a:t>
            </a:r>
            <a:r>
              <a:rPr lang="en-US" dirty="0"/>
              <a:t>of sensitivity in the form of graphs, charts, or </a:t>
            </a:r>
            <a:r>
              <a:rPr lang="en-US" dirty="0" smtClean="0"/>
              <a:t>surfaces</a:t>
            </a:r>
            <a:endParaRPr lang="en-US" dirty="0"/>
          </a:p>
          <a:p>
            <a:r>
              <a:rPr lang="en-US" dirty="0" smtClean="0"/>
              <a:t>Graphical methods are typically not the full solution, but rather in support of a more detailed analysis</a:t>
            </a:r>
          </a:p>
          <a:p>
            <a:r>
              <a:rPr lang="en-US" dirty="0" smtClean="0"/>
              <a:t>Often the results produced for another (not visual) method can easily be visualized as well (hence little extra work)</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34</a:t>
            </a:fld>
            <a:endParaRPr lang="en-US"/>
          </a:p>
        </p:txBody>
      </p:sp>
    </p:spTree>
    <p:extLst>
      <p:ext uri="{BB962C8B-B14F-4D97-AF65-F5344CB8AC3E}">
        <p14:creationId xmlns:p14="http://schemas.microsoft.com/office/powerpoint/2010/main" val="4166595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dirty="0" smtClean="0">
                <a:solidFill>
                  <a:srgbClr val="4F81BD"/>
                </a:solidFill>
              </a:rPr>
              <a:t>Example model: Nash Cascade</a:t>
            </a:r>
            <a:endParaRPr lang="en-US" dirty="0">
              <a:solidFill>
                <a:srgbClr val="4F81BD"/>
              </a:solidFill>
            </a:endParaRPr>
          </a:p>
        </p:txBody>
      </p:sp>
      <p:sp>
        <p:nvSpPr>
          <p:cNvPr id="4" name="Slide Number Placeholder 3"/>
          <p:cNvSpPr>
            <a:spLocks noGrp="1"/>
          </p:cNvSpPr>
          <p:nvPr>
            <p:ph type="sldNum" sz="quarter" idx="12"/>
          </p:nvPr>
        </p:nvSpPr>
        <p:spPr/>
        <p:txBody>
          <a:bodyPr/>
          <a:lstStyle/>
          <a:p>
            <a:fld id="{CCDBDD61-31E5-BD4D-BA56-A94E3B8288B2}" type="slidenum">
              <a:rPr lang="en-US" smtClean="0"/>
              <a:pPr/>
              <a:t>35</a:t>
            </a:fld>
            <a:endParaRPr lang="en-US"/>
          </a:p>
        </p:txBody>
      </p:sp>
      <p:sp>
        <p:nvSpPr>
          <p:cNvPr id="6" name="Content Placeholder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Font typeface="Arial" charset="0"/>
              <a:buNone/>
            </a:pPr>
            <a:r>
              <a:rPr lang="en-US" sz="2400" dirty="0" smtClean="0">
                <a:latin typeface="Calibri" charset="0"/>
                <a:ea typeface="ＭＳ Ｐゴシック" charset="0"/>
                <a:cs typeface="ＭＳ Ｐゴシック" charset="0"/>
              </a:rPr>
              <a:t>Parameters:</a:t>
            </a:r>
          </a:p>
          <a:p>
            <a:pPr algn="r">
              <a:buFont typeface="Arial" charset="0"/>
              <a:buNone/>
            </a:pPr>
            <a:r>
              <a:rPr lang="en-US" sz="2400" dirty="0" smtClean="0">
                <a:latin typeface="Calibri" charset="0"/>
                <a:ea typeface="ＭＳ Ｐゴシック" charset="0"/>
                <a:cs typeface="ＭＳ Ｐゴシック" charset="0"/>
              </a:rPr>
              <a:t>N – Number of linear reservoirs</a:t>
            </a:r>
          </a:p>
          <a:p>
            <a:pPr algn="r">
              <a:buFont typeface="Arial" charset="0"/>
              <a:buNone/>
            </a:pPr>
            <a:r>
              <a:rPr lang="en-US" sz="2400" dirty="0" smtClean="0">
                <a:latin typeface="Calibri" charset="0"/>
                <a:ea typeface="ＭＳ Ｐゴシック" charset="0"/>
                <a:cs typeface="ＭＳ Ｐゴシック" charset="0"/>
              </a:rPr>
              <a:t>K – Time constant of reservoirs</a:t>
            </a:r>
            <a:endParaRPr lang="en-US" sz="2400" dirty="0">
              <a:latin typeface="Calibri" charset="0"/>
              <a:ea typeface="ＭＳ Ｐゴシック" charset="0"/>
              <a:cs typeface="ＭＳ Ｐゴシック" charset="0"/>
            </a:endParaRPr>
          </a:p>
        </p:txBody>
      </p:sp>
      <p:sp>
        <p:nvSpPr>
          <p:cNvPr id="7" name="Rectangle 54"/>
          <p:cNvSpPr>
            <a:spLocks noChangeArrowheads="1"/>
          </p:cNvSpPr>
          <p:nvPr/>
        </p:nvSpPr>
        <p:spPr bwMode="auto">
          <a:xfrm>
            <a:off x="1524000" y="2286000"/>
            <a:ext cx="914400" cy="457200"/>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p>
            <a:endParaRPr lang="en-US"/>
          </a:p>
        </p:txBody>
      </p:sp>
      <p:sp>
        <p:nvSpPr>
          <p:cNvPr id="8" name="Rectangle 55"/>
          <p:cNvSpPr>
            <a:spLocks noChangeArrowheads="1"/>
          </p:cNvSpPr>
          <p:nvPr/>
        </p:nvSpPr>
        <p:spPr bwMode="auto">
          <a:xfrm>
            <a:off x="685800" y="1752600"/>
            <a:ext cx="1219200" cy="990600"/>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p>
            <a:endParaRPr lang="en-US"/>
          </a:p>
        </p:txBody>
      </p:sp>
      <p:sp>
        <p:nvSpPr>
          <p:cNvPr id="9" name="Line 56"/>
          <p:cNvSpPr>
            <a:spLocks noChangeShapeType="1"/>
          </p:cNvSpPr>
          <p:nvPr/>
        </p:nvSpPr>
        <p:spPr bwMode="auto">
          <a:xfrm>
            <a:off x="685800" y="1219200"/>
            <a:ext cx="0" cy="1524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 name="Line 57"/>
          <p:cNvSpPr>
            <a:spLocks noChangeShapeType="1"/>
          </p:cNvSpPr>
          <p:nvPr/>
        </p:nvSpPr>
        <p:spPr bwMode="auto">
          <a:xfrm>
            <a:off x="685800" y="2743200"/>
            <a:ext cx="1752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1" name="Line 58"/>
          <p:cNvSpPr>
            <a:spLocks noChangeShapeType="1"/>
          </p:cNvSpPr>
          <p:nvPr/>
        </p:nvSpPr>
        <p:spPr bwMode="auto">
          <a:xfrm flipH="1">
            <a:off x="1905000" y="22860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 name="Line 59"/>
          <p:cNvSpPr>
            <a:spLocks noChangeShapeType="1"/>
          </p:cNvSpPr>
          <p:nvPr/>
        </p:nvSpPr>
        <p:spPr bwMode="auto">
          <a:xfrm flipV="1">
            <a:off x="1905000" y="1219200"/>
            <a:ext cx="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3" name="Line 61"/>
          <p:cNvSpPr>
            <a:spLocks noChangeShapeType="1"/>
          </p:cNvSpPr>
          <p:nvPr/>
        </p:nvSpPr>
        <p:spPr bwMode="auto">
          <a:xfrm flipV="1">
            <a:off x="1600200" y="914400"/>
            <a:ext cx="0" cy="83820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4" name="Line 62"/>
          <p:cNvSpPr>
            <a:spLocks noChangeShapeType="1"/>
          </p:cNvSpPr>
          <p:nvPr/>
        </p:nvSpPr>
        <p:spPr bwMode="auto">
          <a:xfrm>
            <a:off x="2438400" y="2514600"/>
            <a:ext cx="381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 name="Text Box 63"/>
          <p:cNvSpPr txBox="1">
            <a:spLocks noChangeArrowheads="1"/>
          </p:cNvSpPr>
          <p:nvPr/>
        </p:nvSpPr>
        <p:spPr bwMode="auto">
          <a:xfrm>
            <a:off x="2743200" y="228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Q</a:t>
            </a:r>
            <a:r>
              <a:rPr lang="en-US" baseline="-25000">
                <a:latin typeface="Times New Roman" charset="0"/>
              </a:rPr>
              <a:t>1</a:t>
            </a:r>
          </a:p>
        </p:txBody>
      </p:sp>
      <p:sp>
        <p:nvSpPr>
          <p:cNvPr id="16" name="Text Box 65"/>
          <p:cNvSpPr txBox="1">
            <a:spLocks noChangeArrowheads="1"/>
          </p:cNvSpPr>
          <p:nvPr/>
        </p:nvSpPr>
        <p:spPr bwMode="auto">
          <a:xfrm>
            <a:off x="1295400" y="457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P</a:t>
            </a:r>
          </a:p>
        </p:txBody>
      </p:sp>
      <p:sp>
        <p:nvSpPr>
          <p:cNvPr id="17" name="Text Box 66"/>
          <p:cNvSpPr txBox="1">
            <a:spLocks noChangeArrowheads="1"/>
          </p:cNvSpPr>
          <p:nvPr/>
        </p:nvSpPr>
        <p:spPr bwMode="auto">
          <a:xfrm>
            <a:off x="1828800" y="1828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K</a:t>
            </a:r>
            <a:endParaRPr lang="en-US" baseline="-25000">
              <a:latin typeface="Times New Roman" charset="0"/>
            </a:endParaRPr>
          </a:p>
        </p:txBody>
      </p:sp>
      <p:sp>
        <p:nvSpPr>
          <p:cNvPr id="18" name="Text Box 67"/>
          <p:cNvSpPr txBox="1">
            <a:spLocks noChangeArrowheads="1"/>
          </p:cNvSpPr>
          <p:nvPr/>
        </p:nvSpPr>
        <p:spPr bwMode="auto">
          <a:xfrm>
            <a:off x="990600" y="2057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X</a:t>
            </a:r>
            <a:r>
              <a:rPr lang="en-US" baseline="-25000">
                <a:latin typeface="Times New Roman" charset="0"/>
              </a:rPr>
              <a:t>1</a:t>
            </a:r>
          </a:p>
        </p:txBody>
      </p:sp>
      <p:grpSp>
        <p:nvGrpSpPr>
          <p:cNvPr id="19" name="Group 97"/>
          <p:cNvGrpSpPr>
            <a:grpSpLocks/>
          </p:cNvGrpSpPr>
          <p:nvPr/>
        </p:nvGrpSpPr>
        <p:grpSpPr bwMode="auto">
          <a:xfrm>
            <a:off x="2057400" y="2743200"/>
            <a:ext cx="2743200" cy="1828800"/>
            <a:chOff x="1584" y="1728"/>
            <a:chExt cx="1728" cy="1152"/>
          </a:xfrm>
        </p:grpSpPr>
        <p:sp>
          <p:nvSpPr>
            <p:cNvPr id="20" name="Rectangle 68"/>
            <p:cNvSpPr>
              <a:spLocks noChangeArrowheads="1"/>
            </p:cNvSpPr>
            <p:nvPr/>
          </p:nvSpPr>
          <p:spPr bwMode="auto">
            <a:xfrm>
              <a:off x="2112" y="2592"/>
              <a:ext cx="576" cy="288"/>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p>
              <a:endParaRPr lang="en-US"/>
            </a:p>
          </p:txBody>
        </p:sp>
        <p:sp>
          <p:nvSpPr>
            <p:cNvPr id="21" name="Rectangle 69"/>
            <p:cNvSpPr>
              <a:spLocks noChangeArrowheads="1"/>
            </p:cNvSpPr>
            <p:nvPr/>
          </p:nvSpPr>
          <p:spPr bwMode="auto">
            <a:xfrm>
              <a:off x="1584" y="2256"/>
              <a:ext cx="768" cy="624"/>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p>
              <a:endParaRPr lang="en-US"/>
            </a:p>
          </p:txBody>
        </p:sp>
        <p:sp>
          <p:nvSpPr>
            <p:cNvPr id="22" name="Line 70"/>
            <p:cNvSpPr>
              <a:spLocks noChangeShapeType="1"/>
            </p:cNvSpPr>
            <p:nvPr/>
          </p:nvSpPr>
          <p:spPr bwMode="auto">
            <a:xfrm>
              <a:off x="1584" y="1920"/>
              <a:ext cx="0" cy="9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 name="Line 71"/>
            <p:cNvSpPr>
              <a:spLocks noChangeShapeType="1"/>
            </p:cNvSpPr>
            <p:nvPr/>
          </p:nvSpPr>
          <p:spPr bwMode="auto">
            <a:xfrm>
              <a:off x="1584" y="2880"/>
              <a:ext cx="11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 name="Line 72"/>
            <p:cNvSpPr>
              <a:spLocks noChangeShapeType="1"/>
            </p:cNvSpPr>
            <p:nvPr/>
          </p:nvSpPr>
          <p:spPr bwMode="auto">
            <a:xfrm flipH="1">
              <a:off x="2352" y="2592"/>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 name="Line 73"/>
            <p:cNvSpPr>
              <a:spLocks noChangeShapeType="1"/>
            </p:cNvSpPr>
            <p:nvPr/>
          </p:nvSpPr>
          <p:spPr bwMode="auto">
            <a:xfrm flipV="1">
              <a:off x="2352" y="1920"/>
              <a:ext cx="0" cy="6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6" name="Line 75"/>
            <p:cNvSpPr>
              <a:spLocks noChangeShapeType="1"/>
            </p:cNvSpPr>
            <p:nvPr/>
          </p:nvSpPr>
          <p:spPr bwMode="auto">
            <a:xfrm flipV="1">
              <a:off x="2160" y="1728"/>
              <a:ext cx="0" cy="528"/>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7" name="Line 76"/>
            <p:cNvSpPr>
              <a:spLocks noChangeShapeType="1"/>
            </p:cNvSpPr>
            <p:nvPr/>
          </p:nvSpPr>
          <p:spPr bwMode="auto">
            <a:xfrm>
              <a:off x="2688" y="2736"/>
              <a:ext cx="24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8" name="Text Box 77"/>
            <p:cNvSpPr txBox="1">
              <a:spLocks noChangeArrowheads="1"/>
            </p:cNvSpPr>
            <p:nvPr/>
          </p:nvSpPr>
          <p:spPr bwMode="auto">
            <a:xfrm>
              <a:off x="2832" y="2592"/>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Q</a:t>
              </a:r>
              <a:r>
                <a:rPr lang="en-US" sz="1800" baseline="-25000"/>
                <a:t>2</a:t>
              </a:r>
            </a:p>
          </p:txBody>
        </p:sp>
        <p:sp>
          <p:nvSpPr>
            <p:cNvPr id="29" name="Text Box 80"/>
            <p:cNvSpPr txBox="1">
              <a:spLocks noChangeArrowheads="1"/>
            </p:cNvSpPr>
            <p:nvPr/>
          </p:nvSpPr>
          <p:spPr bwMode="auto">
            <a:xfrm>
              <a:off x="2304" y="230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K</a:t>
              </a:r>
              <a:endParaRPr lang="en-US" baseline="-25000">
                <a:latin typeface="Times New Roman" charset="0"/>
              </a:endParaRPr>
            </a:p>
          </p:txBody>
        </p:sp>
        <p:sp>
          <p:nvSpPr>
            <p:cNvPr id="30" name="Text Box 81"/>
            <p:cNvSpPr txBox="1">
              <a:spLocks noChangeArrowheads="1"/>
            </p:cNvSpPr>
            <p:nvPr/>
          </p:nvSpPr>
          <p:spPr bwMode="auto">
            <a:xfrm>
              <a:off x="1776" y="244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X</a:t>
              </a:r>
              <a:r>
                <a:rPr lang="en-US" baseline="-25000">
                  <a:latin typeface="Times New Roman" charset="0"/>
                </a:rPr>
                <a:t>2</a:t>
              </a:r>
            </a:p>
          </p:txBody>
        </p:sp>
      </p:grpSp>
      <p:grpSp>
        <p:nvGrpSpPr>
          <p:cNvPr id="31" name="Group 98"/>
          <p:cNvGrpSpPr>
            <a:grpSpLocks/>
          </p:cNvGrpSpPr>
          <p:nvPr/>
        </p:nvGrpSpPr>
        <p:grpSpPr bwMode="auto">
          <a:xfrm>
            <a:off x="3429000" y="4572000"/>
            <a:ext cx="4470400" cy="1828800"/>
            <a:chOff x="2448" y="2880"/>
            <a:chExt cx="2816" cy="1152"/>
          </a:xfrm>
        </p:grpSpPr>
        <p:sp>
          <p:nvSpPr>
            <p:cNvPr id="32" name="Rectangle 82"/>
            <p:cNvSpPr>
              <a:spLocks noChangeArrowheads="1"/>
            </p:cNvSpPr>
            <p:nvPr/>
          </p:nvSpPr>
          <p:spPr bwMode="auto">
            <a:xfrm>
              <a:off x="2976" y="3744"/>
              <a:ext cx="576" cy="288"/>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p>
              <a:endParaRPr lang="en-US"/>
            </a:p>
          </p:txBody>
        </p:sp>
        <p:sp>
          <p:nvSpPr>
            <p:cNvPr id="33" name="Rectangle 83"/>
            <p:cNvSpPr>
              <a:spLocks noChangeArrowheads="1"/>
            </p:cNvSpPr>
            <p:nvPr/>
          </p:nvSpPr>
          <p:spPr bwMode="auto">
            <a:xfrm>
              <a:off x="2448" y="3408"/>
              <a:ext cx="768" cy="624"/>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p>
              <a:endParaRPr lang="en-US"/>
            </a:p>
          </p:txBody>
        </p:sp>
        <p:sp>
          <p:nvSpPr>
            <p:cNvPr id="34" name="Line 84"/>
            <p:cNvSpPr>
              <a:spLocks noChangeShapeType="1"/>
            </p:cNvSpPr>
            <p:nvPr/>
          </p:nvSpPr>
          <p:spPr bwMode="auto">
            <a:xfrm>
              <a:off x="2448" y="3072"/>
              <a:ext cx="0" cy="9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 name="Line 85"/>
            <p:cNvSpPr>
              <a:spLocks noChangeShapeType="1"/>
            </p:cNvSpPr>
            <p:nvPr/>
          </p:nvSpPr>
          <p:spPr bwMode="auto">
            <a:xfrm>
              <a:off x="2448" y="4032"/>
              <a:ext cx="11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6" name="Line 86"/>
            <p:cNvSpPr>
              <a:spLocks noChangeShapeType="1"/>
            </p:cNvSpPr>
            <p:nvPr/>
          </p:nvSpPr>
          <p:spPr bwMode="auto">
            <a:xfrm flipH="1">
              <a:off x="3216" y="3744"/>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 name="Line 87"/>
            <p:cNvSpPr>
              <a:spLocks noChangeShapeType="1"/>
            </p:cNvSpPr>
            <p:nvPr/>
          </p:nvSpPr>
          <p:spPr bwMode="auto">
            <a:xfrm flipV="1">
              <a:off x="3216" y="3072"/>
              <a:ext cx="0" cy="6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89"/>
            <p:cNvSpPr>
              <a:spLocks noChangeShapeType="1"/>
            </p:cNvSpPr>
            <p:nvPr/>
          </p:nvSpPr>
          <p:spPr bwMode="auto">
            <a:xfrm flipV="1">
              <a:off x="3024" y="2880"/>
              <a:ext cx="0" cy="528"/>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Line 90"/>
            <p:cNvSpPr>
              <a:spLocks noChangeShapeType="1"/>
            </p:cNvSpPr>
            <p:nvPr/>
          </p:nvSpPr>
          <p:spPr bwMode="auto">
            <a:xfrm>
              <a:off x="3552" y="3888"/>
              <a:ext cx="24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0" name="Text Box 91"/>
            <p:cNvSpPr txBox="1">
              <a:spLocks noChangeArrowheads="1"/>
            </p:cNvSpPr>
            <p:nvPr/>
          </p:nvSpPr>
          <p:spPr bwMode="auto">
            <a:xfrm>
              <a:off x="3744" y="374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Q</a:t>
              </a:r>
              <a:r>
                <a:rPr lang="en-US" baseline="-25000">
                  <a:latin typeface="Times New Roman" charset="0"/>
                </a:rPr>
                <a:t>3</a:t>
              </a:r>
            </a:p>
          </p:txBody>
        </p:sp>
        <p:sp>
          <p:nvSpPr>
            <p:cNvPr id="41" name="Text Box 94"/>
            <p:cNvSpPr txBox="1">
              <a:spLocks noChangeArrowheads="1"/>
            </p:cNvSpPr>
            <p:nvPr/>
          </p:nvSpPr>
          <p:spPr bwMode="auto">
            <a:xfrm>
              <a:off x="3168" y="345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K</a:t>
              </a:r>
              <a:endParaRPr lang="en-US" baseline="-25000">
                <a:latin typeface="Times New Roman" charset="0"/>
              </a:endParaRPr>
            </a:p>
          </p:txBody>
        </p:sp>
        <p:sp>
          <p:nvSpPr>
            <p:cNvPr id="42" name="Text Box 95"/>
            <p:cNvSpPr txBox="1">
              <a:spLocks noChangeArrowheads="1"/>
            </p:cNvSpPr>
            <p:nvPr/>
          </p:nvSpPr>
          <p:spPr bwMode="auto">
            <a:xfrm>
              <a:off x="2640" y="3600"/>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X</a:t>
              </a:r>
              <a:r>
                <a:rPr lang="en-US" baseline="-25000">
                  <a:latin typeface="Times New Roman" charset="0"/>
                </a:rPr>
                <a:t>3</a:t>
              </a:r>
            </a:p>
          </p:txBody>
        </p:sp>
        <p:sp>
          <p:nvSpPr>
            <p:cNvPr id="43" name="Rectangle 96"/>
            <p:cNvSpPr>
              <a:spLocks noChangeArrowheads="1"/>
            </p:cNvSpPr>
            <p:nvPr/>
          </p:nvSpPr>
          <p:spPr bwMode="auto">
            <a:xfrm>
              <a:off x="4244" y="3773"/>
              <a:ext cx="10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a:t>and so forth…</a:t>
              </a:r>
            </a:p>
          </p:txBody>
        </p:sp>
      </p:grpSp>
    </p:spTree>
    <p:extLst>
      <p:ext uri="{BB962C8B-B14F-4D97-AF65-F5344CB8AC3E}">
        <p14:creationId xmlns:p14="http://schemas.microsoft.com/office/powerpoint/2010/main" val="727620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80">
                                          <p:stCondLst>
                                            <p:cond delay="0"/>
                                          </p:stCondLst>
                                        </p:cTn>
                                        <p:tgtEl>
                                          <p:spTgt spid="31"/>
                                        </p:tgtEl>
                                      </p:cBhvr>
                                    </p:animEffect>
                                    <p:anim calcmode="lin" valueType="num">
                                      <p:cBhvr>
                                        <p:cTn id="2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1" dur="26">
                                          <p:stCondLst>
                                            <p:cond delay="650"/>
                                          </p:stCondLst>
                                        </p:cTn>
                                        <p:tgtEl>
                                          <p:spTgt spid="31"/>
                                        </p:tgtEl>
                                      </p:cBhvr>
                                      <p:to x="100000" y="60000"/>
                                    </p:animScale>
                                    <p:animScale>
                                      <p:cBhvr>
                                        <p:cTn id="32" dur="166" decel="50000">
                                          <p:stCondLst>
                                            <p:cond delay="676"/>
                                          </p:stCondLst>
                                        </p:cTn>
                                        <p:tgtEl>
                                          <p:spTgt spid="31"/>
                                        </p:tgtEl>
                                      </p:cBhvr>
                                      <p:to x="100000" y="100000"/>
                                    </p:animScale>
                                    <p:animScale>
                                      <p:cBhvr>
                                        <p:cTn id="33" dur="26">
                                          <p:stCondLst>
                                            <p:cond delay="1312"/>
                                          </p:stCondLst>
                                        </p:cTn>
                                        <p:tgtEl>
                                          <p:spTgt spid="31"/>
                                        </p:tgtEl>
                                      </p:cBhvr>
                                      <p:to x="100000" y="80000"/>
                                    </p:animScale>
                                    <p:animScale>
                                      <p:cBhvr>
                                        <p:cTn id="34" dur="166" decel="50000">
                                          <p:stCondLst>
                                            <p:cond delay="1338"/>
                                          </p:stCondLst>
                                        </p:cTn>
                                        <p:tgtEl>
                                          <p:spTgt spid="31"/>
                                        </p:tgtEl>
                                      </p:cBhvr>
                                      <p:to x="100000" y="100000"/>
                                    </p:animScale>
                                    <p:animScale>
                                      <p:cBhvr>
                                        <p:cTn id="35" dur="26">
                                          <p:stCondLst>
                                            <p:cond delay="1642"/>
                                          </p:stCondLst>
                                        </p:cTn>
                                        <p:tgtEl>
                                          <p:spTgt spid="31"/>
                                        </p:tgtEl>
                                      </p:cBhvr>
                                      <p:to x="100000" y="90000"/>
                                    </p:animScale>
                                    <p:animScale>
                                      <p:cBhvr>
                                        <p:cTn id="36" dur="166" decel="50000">
                                          <p:stCondLst>
                                            <p:cond delay="1668"/>
                                          </p:stCondLst>
                                        </p:cTn>
                                        <p:tgtEl>
                                          <p:spTgt spid="31"/>
                                        </p:tgtEl>
                                      </p:cBhvr>
                                      <p:to x="100000" y="100000"/>
                                    </p:animScale>
                                    <p:animScale>
                                      <p:cBhvr>
                                        <p:cTn id="37" dur="26">
                                          <p:stCondLst>
                                            <p:cond delay="1808"/>
                                          </p:stCondLst>
                                        </p:cTn>
                                        <p:tgtEl>
                                          <p:spTgt spid="31"/>
                                        </p:tgtEl>
                                      </p:cBhvr>
                                      <p:to x="100000" y="95000"/>
                                    </p:animScale>
                                    <p:animScale>
                                      <p:cBhvr>
                                        <p:cTn id="38"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1"/>
                </a:solidFill>
              </a:rPr>
              <a:t>Nash Cascade – Effect of perturbation of N from 1 to 9</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CCDBDD61-31E5-BD4D-BA56-A94E3B8288B2}" type="slidenum">
              <a:rPr lang="en-US" smtClean="0"/>
              <a:pPr/>
              <a:t>36</a:t>
            </a:fld>
            <a:endParaRPr lang="en-US"/>
          </a:p>
        </p:txBody>
      </p:sp>
      <p:pic>
        <p:nvPicPr>
          <p:cNvPr id="6" name="Immagine 5" descr="Nvariable.pdf"/>
          <p:cNvPicPr>
            <a:picLocks noChangeAspect="1"/>
          </p:cNvPicPr>
          <p:nvPr/>
        </p:nvPicPr>
        <p:blipFill>
          <a:blip r:embed="rId2"/>
          <a:stretch>
            <a:fillRect/>
          </a:stretch>
        </p:blipFill>
        <p:spPr>
          <a:xfrm>
            <a:off x="946150" y="1047750"/>
            <a:ext cx="7251700" cy="4762500"/>
          </a:xfrm>
          <a:prstGeom prst="rect">
            <a:avLst/>
          </a:prstGeom>
        </p:spPr>
      </p:pic>
      <p:sp>
        <p:nvSpPr>
          <p:cNvPr id="8" name="Rectangle 96"/>
          <p:cNvSpPr>
            <a:spLocks noChangeArrowheads="1"/>
          </p:cNvSpPr>
          <p:nvPr/>
        </p:nvSpPr>
        <p:spPr bwMode="auto">
          <a:xfrm>
            <a:off x="1980518" y="2089748"/>
            <a:ext cx="8288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dirty="0" smtClean="0">
                <a:solidFill>
                  <a:srgbClr val="FF0000"/>
                </a:solidFill>
              </a:rPr>
              <a:t>K=0.25</a:t>
            </a:r>
            <a:endParaRPr lang="en-US" dirty="0">
              <a:solidFill>
                <a:srgbClr val="FF0000"/>
              </a:solidFill>
            </a:endParaRPr>
          </a:p>
        </p:txBody>
      </p:sp>
      <p:sp>
        <p:nvSpPr>
          <p:cNvPr id="9" name="Rectangle 96"/>
          <p:cNvSpPr>
            <a:spLocks noChangeArrowheads="1"/>
          </p:cNvSpPr>
          <p:nvPr/>
        </p:nvSpPr>
        <p:spPr bwMode="auto">
          <a:xfrm>
            <a:off x="4345653" y="1802910"/>
            <a:ext cx="565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dirty="0" smtClean="0">
                <a:solidFill>
                  <a:srgbClr val="FF0000"/>
                </a:solidFill>
              </a:rPr>
              <a:t>N=1</a:t>
            </a:r>
            <a:endParaRPr lang="en-US" dirty="0">
              <a:solidFill>
                <a:srgbClr val="FF0000"/>
              </a:solidFill>
            </a:endParaRPr>
          </a:p>
        </p:txBody>
      </p:sp>
      <p:sp>
        <p:nvSpPr>
          <p:cNvPr id="10" name="Rectangle 96"/>
          <p:cNvSpPr>
            <a:spLocks noChangeArrowheads="1"/>
          </p:cNvSpPr>
          <p:nvPr/>
        </p:nvSpPr>
        <p:spPr bwMode="auto">
          <a:xfrm>
            <a:off x="4486401" y="2118424"/>
            <a:ext cx="565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dirty="0" smtClean="0">
                <a:solidFill>
                  <a:srgbClr val="FF0000"/>
                </a:solidFill>
              </a:rPr>
              <a:t>N=2</a:t>
            </a:r>
            <a:endParaRPr lang="en-US" dirty="0">
              <a:solidFill>
                <a:srgbClr val="FF0000"/>
              </a:solidFill>
            </a:endParaRPr>
          </a:p>
        </p:txBody>
      </p:sp>
      <p:cxnSp>
        <p:nvCxnSpPr>
          <p:cNvPr id="11" name="Connettore 2 10"/>
          <p:cNvCxnSpPr>
            <a:cxnSpLocks noChangeAspect="1"/>
          </p:cNvCxnSpPr>
          <p:nvPr/>
        </p:nvCxnSpPr>
        <p:spPr>
          <a:xfrm rot="10800000" flipV="1">
            <a:off x="4157059" y="2047333"/>
            <a:ext cx="247778" cy="207403"/>
          </a:xfrm>
          <a:prstGeom prst="straightConnector1">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2" name="Connettore 2 11"/>
          <p:cNvCxnSpPr>
            <a:cxnSpLocks/>
          </p:cNvCxnSpPr>
          <p:nvPr/>
        </p:nvCxnSpPr>
        <p:spPr>
          <a:xfrm rot="5400000">
            <a:off x="4162437" y="2559665"/>
            <a:ext cx="512391" cy="275364"/>
          </a:xfrm>
          <a:prstGeom prst="straightConnector1">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 name="Connettore 2 12"/>
          <p:cNvCxnSpPr>
            <a:cxnSpLocks/>
          </p:cNvCxnSpPr>
          <p:nvPr/>
        </p:nvCxnSpPr>
        <p:spPr>
          <a:xfrm rot="5400000">
            <a:off x="4911252" y="3382093"/>
            <a:ext cx="307109" cy="188674"/>
          </a:xfrm>
          <a:prstGeom prst="straightConnector1">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Rectangle 96"/>
          <p:cNvSpPr>
            <a:spLocks noChangeArrowheads="1"/>
          </p:cNvSpPr>
          <p:nvPr/>
        </p:nvSpPr>
        <p:spPr bwMode="auto">
          <a:xfrm>
            <a:off x="4957891" y="2988496"/>
            <a:ext cx="565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dirty="0" smtClean="0">
                <a:solidFill>
                  <a:srgbClr val="FF0000"/>
                </a:solidFill>
              </a:rPr>
              <a:t>N=9</a:t>
            </a:r>
            <a:endParaRPr lang="en-US" dirty="0">
              <a:solidFill>
                <a:srgbClr val="FF0000"/>
              </a:solidFill>
            </a:endParaRPr>
          </a:p>
        </p:txBody>
      </p:sp>
    </p:spTree>
    <p:extLst>
      <p:ext uri="{BB962C8B-B14F-4D97-AF65-F5344CB8AC3E}">
        <p14:creationId xmlns:p14="http://schemas.microsoft.com/office/powerpoint/2010/main" val="14396740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Nash Cascade – Effect of perturbation of K from 0.1 to 0.9</a:t>
            </a:r>
            <a:endParaRPr lang="en-US" dirty="0">
              <a:solidFill>
                <a:srgbClr val="4F81BD"/>
              </a:solidFill>
            </a:endParaRPr>
          </a:p>
        </p:txBody>
      </p:sp>
      <p:sp>
        <p:nvSpPr>
          <p:cNvPr id="3" name="Slide Number Placeholder 2"/>
          <p:cNvSpPr>
            <a:spLocks noGrp="1"/>
          </p:cNvSpPr>
          <p:nvPr>
            <p:ph type="sldNum" sz="quarter" idx="12"/>
          </p:nvPr>
        </p:nvSpPr>
        <p:spPr/>
        <p:txBody>
          <a:bodyPr/>
          <a:lstStyle/>
          <a:p>
            <a:fld id="{CCDBDD61-31E5-BD4D-BA56-A94E3B8288B2}" type="slidenum">
              <a:rPr lang="en-US" smtClean="0"/>
              <a:pPr/>
              <a:t>37</a:t>
            </a:fld>
            <a:endParaRPr lang="en-US"/>
          </a:p>
        </p:txBody>
      </p:sp>
      <p:pic>
        <p:nvPicPr>
          <p:cNvPr id="6" name="Immagine 5" descr="Kvariable.pdf"/>
          <p:cNvPicPr>
            <a:picLocks noChangeAspect="1"/>
          </p:cNvPicPr>
          <p:nvPr/>
        </p:nvPicPr>
        <p:blipFill>
          <a:blip r:embed="rId2"/>
          <a:stretch>
            <a:fillRect/>
          </a:stretch>
        </p:blipFill>
        <p:spPr>
          <a:xfrm>
            <a:off x="958850" y="1054100"/>
            <a:ext cx="7226300" cy="4749800"/>
          </a:xfrm>
          <a:prstGeom prst="rect">
            <a:avLst/>
          </a:prstGeom>
        </p:spPr>
      </p:pic>
      <p:sp>
        <p:nvSpPr>
          <p:cNvPr id="8" name="Rectangle 96"/>
          <p:cNvSpPr>
            <a:spLocks noChangeArrowheads="1"/>
          </p:cNvSpPr>
          <p:nvPr/>
        </p:nvSpPr>
        <p:spPr bwMode="auto">
          <a:xfrm>
            <a:off x="1980518" y="2089748"/>
            <a:ext cx="565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dirty="0" smtClean="0">
                <a:solidFill>
                  <a:srgbClr val="FF0000"/>
                </a:solidFill>
              </a:rPr>
              <a:t>N=2</a:t>
            </a:r>
            <a:endParaRPr lang="en-US" dirty="0">
              <a:solidFill>
                <a:srgbClr val="FF0000"/>
              </a:solidFill>
            </a:endParaRPr>
          </a:p>
        </p:txBody>
      </p:sp>
      <p:sp>
        <p:nvSpPr>
          <p:cNvPr id="9" name="Rectangle 96"/>
          <p:cNvSpPr>
            <a:spLocks noChangeArrowheads="1"/>
          </p:cNvSpPr>
          <p:nvPr/>
        </p:nvSpPr>
        <p:spPr bwMode="auto">
          <a:xfrm>
            <a:off x="4462437" y="2445266"/>
            <a:ext cx="8288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dirty="0" smtClean="0">
                <a:solidFill>
                  <a:srgbClr val="FF0000"/>
                </a:solidFill>
              </a:rPr>
              <a:t>K=0.25</a:t>
            </a:r>
            <a:endParaRPr lang="en-US" dirty="0">
              <a:solidFill>
                <a:srgbClr val="FF0000"/>
              </a:solidFill>
            </a:endParaRPr>
          </a:p>
        </p:txBody>
      </p:sp>
      <p:sp>
        <p:nvSpPr>
          <p:cNvPr id="10" name="Rectangle 96"/>
          <p:cNvSpPr>
            <a:spLocks noChangeArrowheads="1"/>
          </p:cNvSpPr>
          <p:nvPr/>
        </p:nvSpPr>
        <p:spPr bwMode="auto">
          <a:xfrm>
            <a:off x="4603185" y="2760780"/>
            <a:ext cx="8288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dirty="0" smtClean="0">
                <a:solidFill>
                  <a:srgbClr val="FF0000"/>
                </a:solidFill>
              </a:rPr>
              <a:t>K=0.20</a:t>
            </a:r>
            <a:endParaRPr lang="en-US" dirty="0">
              <a:solidFill>
                <a:srgbClr val="FF0000"/>
              </a:solidFill>
            </a:endParaRPr>
          </a:p>
        </p:txBody>
      </p:sp>
      <p:cxnSp>
        <p:nvCxnSpPr>
          <p:cNvPr id="11" name="Connettore 2 10"/>
          <p:cNvCxnSpPr>
            <a:cxnSpLocks noChangeAspect="1"/>
          </p:cNvCxnSpPr>
          <p:nvPr/>
        </p:nvCxnSpPr>
        <p:spPr>
          <a:xfrm rot="10800000" flipV="1">
            <a:off x="4273843" y="2689689"/>
            <a:ext cx="247778" cy="207403"/>
          </a:xfrm>
          <a:prstGeom prst="straightConnector1">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2" name="Connettore 2 11"/>
          <p:cNvCxnSpPr>
            <a:cxnSpLocks/>
          </p:cNvCxnSpPr>
          <p:nvPr/>
        </p:nvCxnSpPr>
        <p:spPr>
          <a:xfrm rot="10800000" flipV="1">
            <a:off x="4273843" y="2975506"/>
            <a:ext cx="399256" cy="154607"/>
          </a:xfrm>
          <a:prstGeom prst="straightConnector1">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 name="Connettore 2 12"/>
          <p:cNvCxnSpPr>
            <a:cxnSpLocks/>
          </p:cNvCxnSpPr>
          <p:nvPr/>
        </p:nvCxnSpPr>
        <p:spPr>
          <a:xfrm rot="5400000">
            <a:off x="5013438" y="3849261"/>
            <a:ext cx="307109" cy="188674"/>
          </a:xfrm>
          <a:prstGeom prst="straightConnector1">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Rectangle 96"/>
          <p:cNvSpPr>
            <a:spLocks noChangeArrowheads="1"/>
          </p:cNvSpPr>
          <p:nvPr/>
        </p:nvSpPr>
        <p:spPr bwMode="auto">
          <a:xfrm>
            <a:off x="5001685" y="3455664"/>
            <a:ext cx="8288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dirty="0" smtClean="0">
                <a:solidFill>
                  <a:srgbClr val="FF0000"/>
                </a:solidFill>
              </a:rPr>
              <a:t>K=0.05</a:t>
            </a:r>
            <a:endParaRPr lang="en-US" dirty="0">
              <a:solidFill>
                <a:srgbClr val="FF0000"/>
              </a:solidFill>
            </a:endParaRPr>
          </a:p>
        </p:txBody>
      </p:sp>
    </p:spTree>
    <p:extLst>
      <p:ext uri="{BB962C8B-B14F-4D97-AF65-F5344CB8AC3E}">
        <p14:creationId xmlns:p14="http://schemas.microsoft.com/office/powerpoint/2010/main" val="1956824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Scatter plots (factor </a:t>
            </a:r>
            <a:r>
              <a:rPr lang="en-US" dirty="0" err="1" smtClean="0">
                <a:solidFill>
                  <a:schemeClr val="accent1"/>
                </a:solidFill>
              </a:rPr>
              <a:t>vs</a:t>
            </a:r>
            <a:r>
              <a:rPr lang="en-US" dirty="0" smtClean="0">
                <a:solidFill>
                  <a:schemeClr val="accent1"/>
                </a:solidFill>
              </a:rPr>
              <a:t> output-metric)</a:t>
            </a:r>
            <a:endParaRPr lang="en-US" dirty="0">
              <a:solidFill>
                <a:schemeClr val="accent1"/>
              </a:solidFill>
            </a:endParaRPr>
          </a:p>
        </p:txBody>
      </p:sp>
      <p:sp>
        <p:nvSpPr>
          <p:cNvPr id="3" name="Slide Number Placeholder 2"/>
          <p:cNvSpPr>
            <a:spLocks noGrp="1"/>
          </p:cNvSpPr>
          <p:nvPr>
            <p:ph type="sldNum" sz="quarter" idx="12"/>
          </p:nvPr>
        </p:nvSpPr>
        <p:spPr/>
        <p:txBody>
          <a:bodyPr/>
          <a:lstStyle/>
          <a:p>
            <a:fld id="{CCDBDD61-31E5-BD4D-BA56-A94E3B8288B2}" type="slidenum">
              <a:rPr lang="en-US" smtClean="0"/>
              <a:pPr/>
              <a:t>38</a:t>
            </a:fld>
            <a:endParaRPr lang="en-US"/>
          </a:p>
        </p:txBody>
      </p:sp>
      <p:pic>
        <p:nvPicPr>
          <p:cNvPr id="5" name="Immagine 4" descr="scatter_plot.pdf"/>
          <p:cNvPicPr>
            <a:picLocks noChangeAspect="1"/>
          </p:cNvPicPr>
          <p:nvPr/>
        </p:nvPicPr>
        <p:blipFill>
          <a:blip r:embed="rId3"/>
          <a:stretch>
            <a:fillRect/>
          </a:stretch>
        </p:blipFill>
        <p:spPr>
          <a:xfrm>
            <a:off x="939800" y="1066800"/>
            <a:ext cx="7264400" cy="4724400"/>
          </a:xfrm>
          <a:prstGeom prst="rect">
            <a:avLst/>
          </a:prstGeom>
        </p:spPr>
      </p:pic>
    </p:spTree>
    <p:extLst>
      <p:ext uri="{BB962C8B-B14F-4D97-AF65-F5344CB8AC3E}">
        <p14:creationId xmlns:p14="http://schemas.microsoft.com/office/powerpoint/2010/main" val="416866793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Scatter plots (factor </a:t>
            </a:r>
            <a:r>
              <a:rPr lang="en-US" dirty="0" err="1" smtClean="0">
                <a:solidFill>
                  <a:srgbClr val="4F81BD"/>
                </a:solidFill>
              </a:rPr>
              <a:t>vs</a:t>
            </a:r>
            <a:r>
              <a:rPr lang="en-US" dirty="0" smtClean="0">
                <a:solidFill>
                  <a:srgbClr val="4F81BD"/>
                </a:solidFill>
              </a:rPr>
              <a:t> factor)</a:t>
            </a:r>
            <a:endParaRPr lang="en-US" dirty="0">
              <a:solidFill>
                <a:srgbClr val="4F81BD"/>
              </a:solidFill>
            </a:endParaRPr>
          </a:p>
        </p:txBody>
      </p:sp>
      <p:sp>
        <p:nvSpPr>
          <p:cNvPr id="3" name="Slide Number Placeholder 2"/>
          <p:cNvSpPr>
            <a:spLocks noGrp="1"/>
          </p:cNvSpPr>
          <p:nvPr>
            <p:ph type="sldNum" sz="quarter" idx="12"/>
          </p:nvPr>
        </p:nvSpPr>
        <p:spPr/>
        <p:txBody>
          <a:bodyPr/>
          <a:lstStyle/>
          <a:p>
            <a:fld id="{CCDBDD61-31E5-BD4D-BA56-A94E3B8288B2}" type="slidenum">
              <a:rPr lang="en-US" smtClean="0"/>
              <a:pPr/>
              <a:t>39</a:t>
            </a:fld>
            <a:endParaRPr lang="en-US"/>
          </a:p>
        </p:txBody>
      </p:sp>
      <p:pic>
        <p:nvPicPr>
          <p:cNvPr id="7" name="Immagine 6" descr="MC_RMSE.pdf"/>
          <p:cNvPicPr>
            <a:picLocks noChangeAspect="1"/>
          </p:cNvPicPr>
          <p:nvPr/>
        </p:nvPicPr>
        <p:blipFill>
          <a:blip r:embed="rId2"/>
          <a:stretch>
            <a:fillRect/>
          </a:stretch>
        </p:blipFill>
        <p:spPr>
          <a:xfrm>
            <a:off x="2108200" y="1092200"/>
            <a:ext cx="4927600" cy="4673600"/>
          </a:xfrm>
          <a:prstGeom prst="rect">
            <a:avLst/>
          </a:prstGeom>
        </p:spPr>
      </p:pic>
      <p:sp>
        <p:nvSpPr>
          <p:cNvPr id="8" name="Rettangolo 7"/>
          <p:cNvSpPr/>
          <p:nvPr/>
        </p:nvSpPr>
        <p:spPr>
          <a:xfrm>
            <a:off x="6743353" y="3136940"/>
            <a:ext cx="1486776" cy="369332"/>
          </a:xfrm>
          <a:prstGeom prst="rect">
            <a:avLst/>
          </a:prstGeom>
          <a:noFill/>
        </p:spPr>
        <p:txBody>
          <a:bodyPr wrap="square">
            <a:spAutoFit/>
          </a:bodyPr>
          <a:lstStyle/>
          <a:p>
            <a:r>
              <a:rPr lang="it-IT" b="1" dirty="0" smtClean="0">
                <a:ln>
                  <a:solidFill>
                    <a:srgbClr val="000000"/>
                  </a:solidFill>
                </a:ln>
                <a:solidFill>
                  <a:srgbClr val="3D5AF6"/>
                </a:solidFill>
              </a:rPr>
              <a:t>RMSE = 3.37</a:t>
            </a:r>
          </a:p>
        </p:txBody>
      </p:sp>
      <p:sp>
        <p:nvSpPr>
          <p:cNvPr id="9" name="Rettangolo 8"/>
          <p:cNvSpPr/>
          <p:nvPr/>
        </p:nvSpPr>
        <p:spPr>
          <a:xfrm>
            <a:off x="1049907" y="2164639"/>
            <a:ext cx="1486776" cy="369332"/>
          </a:xfrm>
          <a:prstGeom prst="rect">
            <a:avLst/>
          </a:prstGeom>
          <a:noFill/>
        </p:spPr>
        <p:txBody>
          <a:bodyPr wrap="square">
            <a:spAutoFit/>
          </a:bodyPr>
          <a:lstStyle/>
          <a:p>
            <a:r>
              <a:rPr lang="it-IT" b="1" dirty="0" smtClean="0">
                <a:ln>
                  <a:solidFill>
                    <a:schemeClr val="tx1"/>
                  </a:solidFill>
                </a:ln>
                <a:solidFill>
                  <a:srgbClr val="FFE58B"/>
                </a:solidFill>
              </a:rPr>
              <a:t>RMSE = 13.1</a:t>
            </a:r>
            <a:endParaRPr lang="en-GB" b="1" dirty="0">
              <a:ln>
                <a:solidFill>
                  <a:schemeClr val="tx1"/>
                </a:solidFill>
              </a:ln>
              <a:solidFill>
                <a:srgbClr val="FFE58B"/>
              </a:solidFill>
            </a:endParaRPr>
          </a:p>
        </p:txBody>
      </p:sp>
      <p:cxnSp>
        <p:nvCxnSpPr>
          <p:cNvPr id="10" name="Connettore 2 9"/>
          <p:cNvCxnSpPr>
            <a:cxnSpLocks/>
          </p:cNvCxnSpPr>
          <p:nvPr/>
        </p:nvCxnSpPr>
        <p:spPr>
          <a:xfrm flipV="1">
            <a:off x="2108200" y="2004810"/>
            <a:ext cx="851951" cy="242895"/>
          </a:xfrm>
          <a:prstGeom prst="straightConnector1">
            <a:avLst/>
          </a:prstGeom>
          <a:ln w="12700" cap="flat" cmpd="sng" algn="ctr">
            <a:solidFill>
              <a:schemeClr val="bg1">
                <a:lumMod val="50000"/>
              </a:schemeClr>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 name="Connettore 2 12"/>
          <p:cNvCxnSpPr>
            <a:cxnSpLocks/>
          </p:cNvCxnSpPr>
          <p:nvPr/>
        </p:nvCxnSpPr>
        <p:spPr>
          <a:xfrm rot="10800000">
            <a:off x="6172200" y="2818408"/>
            <a:ext cx="812800" cy="369332"/>
          </a:xfrm>
          <a:prstGeom prst="straightConnector1">
            <a:avLst/>
          </a:prstGeom>
          <a:ln w="12700" cap="flat" cmpd="sng" algn="ctr">
            <a:solidFill>
              <a:schemeClr val="bg1">
                <a:lumMod val="50000"/>
              </a:schemeClr>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3046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simulated </a:t>
            </a:r>
            <a:br>
              <a:rPr lang="en-US" dirty="0" smtClean="0"/>
            </a:br>
            <a:r>
              <a:rPr lang="en-US" dirty="0" smtClean="0"/>
              <a:t>environment!</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4</a:t>
            </a:fld>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34841" y="0"/>
            <a:ext cx="6209159" cy="6858000"/>
          </a:xfrm>
          <a:prstGeom prst="rect">
            <a:avLst/>
          </a:prstGeom>
        </p:spPr>
      </p:pic>
    </p:spTree>
    <p:extLst>
      <p:ext uri="{BB962C8B-B14F-4D97-AF65-F5344CB8AC3E}">
        <p14:creationId xmlns:p14="http://schemas.microsoft.com/office/powerpoint/2010/main" val="23462780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use simple graphs when we can compute stuff so easily?</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40</a:t>
            </a:fld>
            <a:endParaRPr lang="en-US"/>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3841" y="1431171"/>
            <a:ext cx="70866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667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78350" y="1037380"/>
            <a:ext cx="4397601" cy="5227000"/>
          </a:xfrm>
          <a:prstGeom prst="rect">
            <a:avLst/>
          </a:prstGeom>
          <a:ln>
            <a:solidFill>
              <a:srgbClr val="000000"/>
            </a:solidFill>
          </a:ln>
        </p:spPr>
      </p:pic>
      <p:sp>
        <p:nvSpPr>
          <p:cNvPr id="2" name="Title 1"/>
          <p:cNvSpPr>
            <a:spLocks noGrp="1"/>
          </p:cNvSpPr>
          <p:nvPr>
            <p:ph type="title"/>
          </p:nvPr>
        </p:nvSpPr>
        <p:spPr/>
        <p:txBody>
          <a:bodyPr/>
          <a:lstStyle/>
          <a:p>
            <a:r>
              <a:rPr lang="en-US" dirty="0" smtClean="0"/>
              <a:t>Under what conditions will algae grow in an Australian lake?</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41</a:t>
            </a:fld>
            <a:endParaRPr lang="en-US"/>
          </a:p>
        </p:txBody>
      </p:sp>
      <p:sp>
        <p:nvSpPr>
          <p:cNvPr id="6" name="Content Placeholder 5"/>
          <p:cNvSpPr txBox="1">
            <a:spLocks/>
          </p:cNvSpPr>
          <p:nvPr/>
        </p:nvSpPr>
        <p:spPr>
          <a:xfrm>
            <a:off x="457200" y="3372307"/>
            <a:ext cx="4021150" cy="289207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i="1" dirty="0" smtClean="0">
                <a:latin typeface="Calibri" charset="0"/>
                <a:ea typeface="ＭＳ Ｐゴシック" charset="0"/>
                <a:cs typeface="ＭＳ Ｐゴシック" charset="0"/>
              </a:rPr>
              <a:t>REGIONAL SENITIVITY ANALYSIS was first used by George </a:t>
            </a:r>
            <a:r>
              <a:rPr lang="en-US" sz="2000" i="1" dirty="0" err="1" smtClean="0">
                <a:latin typeface="Calibri" charset="0"/>
                <a:ea typeface="ＭＳ Ｐゴシック" charset="0"/>
                <a:cs typeface="ＭＳ Ｐゴシック" charset="0"/>
              </a:rPr>
              <a:t>Hornberger</a:t>
            </a:r>
            <a:r>
              <a:rPr lang="en-US" sz="2000" i="1" dirty="0" smtClean="0">
                <a:latin typeface="Calibri" charset="0"/>
                <a:ea typeface="ＭＳ Ｐゴシック" charset="0"/>
                <a:cs typeface="ＭＳ Ｐゴシック" charset="0"/>
              </a:rPr>
              <a:t>, Bob Spear and Peter Young (HSY) in the late 1970s in assessing a model of eutrophication and algal growth in the Peel Inlet near to Perth in Western Australia (</a:t>
            </a:r>
            <a:r>
              <a:rPr lang="en-US" sz="2000" i="1" dirty="0" err="1" smtClean="0">
                <a:latin typeface="Calibri" charset="0"/>
                <a:ea typeface="ＭＳ Ｐゴシック" charset="0"/>
                <a:cs typeface="ＭＳ Ｐゴシック" charset="0"/>
              </a:rPr>
              <a:t>Hornberger</a:t>
            </a:r>
            <a:r>
              <a:rPr lang="en-US" sz="2000" i="1" dirty="0" smtClean="0">
                <a:latin typeface="Calibri" charset="0"/>
                <a:ea typeface="ＭＳ Ｐゴシック" charset="0"/>
                <a:cs typeface="ＭＳ Ｐゴシック" charset="0"/>
              </a:rPr>
              <a:t> and Spear, 1980) and rivers in the UK (Whitehead and Young, 1979)</a:t>
            </a:r>
            <a:r>
              <a:rPr lang="en-US" sz="2000" dirty="0" smtClean="0">
                <a:latin typeface="Calibri" charset="0"/>
                <a:ea typeface="ＭＳ Ｐゴシック" charset="0"/>
                <a:cs typeface="ＭＳ Ｐゴシック" charset="0"/>
              </a:rPr>
              <a:t>. </a:t>
            </a:r>
            <a:endParaRPr lang="en-US" sz="20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1255821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Sensitivity </a:t>
            </a:r>
            <a:br>
              <a:rPr lang="en-US" dirty="0" smtClean="0"/>
            </a:br>
            <a:r>
              <a:rPr lang="en-US" dirty="0" smtClean="0"/>
              <a:t>Analysis (RSA)</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42</a:t>
            </a:fld>
            <a:endParaRPr lang="en-US"/>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6324600"/>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622" y="2059668"/>
            <a:ext cx="8617209" cy="386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tp://www.evsc.virginia.edu/photos/people/hornberg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285310"/>
            <a:ext cx="1295400"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Picture of Workshop Participant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01000" y="285310"/>
            <a:ext cx="1036638"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Robert C. Spea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86600" y="290073"/>
            <a:ext cx="9144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484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main idea is to break up the population into behavioral and non-behavioral parameters</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43</a:t>
            </a:fld>
            <a:endParaRPr lang="en-US"/>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407662"/>
            <a:ext cx="822960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2"/>
          <p:cNvGrpSpPr>
            <a:grpSpLocks/>
          </p:cNvGrpSpPr>
          <p:nvPr/>
        </p:nvGrpSpPr>
        <p:grpSpPr bwMode="auto">
          <a:xfrm>
            <a:off x="457200" y="1725082"/>
            <a:ext cx="1981200" cy="1981200"/>
            <a:chOff x="457201" y="1295400"/>
            <a:chExt cx="1981199" cy="1981200"/>
          </a:xfrm>
        </p:grpSpPr>
        <p:sp>
          <p:nvSpPr>
            <p:cNvPr id="6" name="Rectangle 5"/>
            <p:cNvSpPr/>
            <p:nvPr/>
          </p:nvSpPr>
          <p:spPr>
            <a:xfrm>
              <a:off x="838201" y="1295400"/>
              <a:ext cx="1600199" cy="16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5"/>
            <p:cNvSpPr txBox="1">
              <a:spLocks noChangeArrowheads="1"/>
            </p:cNvSpPr>
            <p:nvPr/>
          </p:nvSpPr>
          <p:spPr bwMode="auto">
            <a:xfrm>
              <a:off x="838200" y="28956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l-GR" sz="1800"/>
                <a:t>θ</a:t>
              </a:r>
              <a:r>
                <a:rPr lang="en-US" sz="1800"/>
                <a:t>1</a:t>
              </a:r>
            </a:p>
          </p:txBody>
        </p:sp>
        <p:sp>
          <p:nvSpPr>
            <p:cNvPr id="8" name="TextBox 6"/>
            <p:cNvSpPr txBox="1">
              <a:spLocks noChangeArrowheads="1"/>
            </p:cNvSpPr>
            <p:nvPr/>
          </p:nvSpPr>
          <p:spPr bwMode="auto">
            <a:xfrm rot="-5400000">
              <a:off x="-152399" y="19050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l-GR" sz="1800"/>
                <a:t>θ</a:t>
              </a:r>
              <a:r>
                <a:rPr lang="en-US" sz="1800"/>
                <a:t>2</a:t>
              </a:r>
            </a:p>
          </p:txBody>
        </p:sp>
        <p:sp>
          <p:nvSpPr>
            <p:cNvPr id="9" name="Oval 8"/>
            <p:cNvSpPr/>
            <p:nvPr/>
          </p:nvSpPr>
          <p:spPr>
            <a:xfrm>
              <a:off x="1143001" y="16002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295401" y="20574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447801" y="1752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600200" y="2514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133600" y="19050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676400" y="14478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600200" y="2133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990601" y="2514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1905000" y="20574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1981200" y="26670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2057400" y="23622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0" name="Group 33"/>
          <p:cNvGrpSpPr>
            <a:grpSpLocks/>
          </p:cNvGrpSpPr>
          <p:nvPr/>
        </p:nvGrpSpPr>
        <p:grpSpPr bwMode="auto">
          <a:xfrm>
            <a:off x="6324600" y="2306822"/>
            <a:ext cx="1981200" cy="1981200"/>
            <a:chOff x="6324601" y="2286000"/>
            <a:chExt cx="1981199" cy="1981200"/>
          </a:xfrm>
        </p:grpSpPr>
        <p:sp>
          <p:nvSpPr>
            <p:cNvPr id="21" name="Rectangle 20"/>
            <p:cNvSpPr/>
            <p:nvPr/>
          </p:nvSpPr>
          <p:spPr>
            <a:xfrm>
              <a:off x="6705601" y="2286000"/>
              <a:ext cx="1600199" cy="16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19"/>
            <p:cNvSpPr txBox="1">
              <a:spLocks noChangeArrowheads="1"/>
            </p:cNvSpPr>
            <p:nvPr/>
          </p:nvSpPr>
          <p:spPr bwMode="auto">
            <a:xfrm>
              <a:off x="6705600" y="38862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l-GR" sz="1800"/>
                <a:t>θ</a:t>
              </a:r>
              <a:r>
                <a:rPr lang="en-US" sz="1800"/>
                <a:t>1</a:t>
              </a:r>
            </a:p>
          </p:txBody>
        </p:sp>
        <p:sp>
          <p:nvSpPr>
            <p:cNvPr id="23" name="TextBox 20"/>
            <p:cNvSpPr txBox="1">
              <a:spLocks noChangeArrowheads="1"/>
            </p:cNvSpPr>
            <p:nvPr/>
          </p:nvSpPr>
          <p:spPr bwMode="auto">
            <a:xfrm rot="-5400000">
              <a:off x="5715001" y="28956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l-GR" sz="1800"/>
                <a:t>θ</a:t>
              </a:r>
              <a:r>
                <a:rPr lang="en-US" sz="1800"/>
                <a:t>2</a:t>
              </a:r>
            </a:p>
          </p:txBody>
        </p:sp>
        <p:sp>
          <p:nvSpPr>
            <p:cNvPr id="24" name="Oval 23"/>
            <p:cNvSpPr/>
            <p:nvPr/>
          </p:nvSpPr>
          <p:spPr>
            <a:xfrm>
              <a:off x="7010401" y="2590800"/>
              <a:ext cx="152400" cy="152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7162801" y="3048000"/>
              <a:ext cx="152400" cy="152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7315201" y="2743200"/>
              <a:ext cx="152400" cy="152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7467600" y="3505200"/>
              <a:ext cx="152400" cy="15240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8001000" y="2895600"/>
              <a:ext cx="152400" cy="15240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7543800" y="2438400"/>
              <a:ext cx="152400" cy="152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7467600" y="3124200"/>
              <a:ext cx="152400" cy="15240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6858001" y="3505200"/>
              <a:ext cx="152400" cy="152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7772400" y="3048000"/>
              <a:ext cx="152400" cy="15240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7848600" y="3657600"/>
              <a:ext cx="152400" cy="15240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7924800" y="3352800"/>
              <a:ext cx="152400" cy="15240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245852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cumulative distributions then tell us about possible preferential parameter values</a:t>
            </a:r>
            <a:endParaRPr lang="en-US" dirty="0"/>
          </a:p>
        </p:txBody>
      </p:sp>
      <p:sp>
        <p:nvSpPr>
          <p:cNvPr id="5" name="Content Placeholder 4"/>
          <p:cNvSpPr>
            <a:spLocks noGrp="1"/>
          </p:cNvSpPr>
          <p:nvPr>
            <p:ph idx="1"/>
          </p:nvPr>
        </p:nvSpPr>
        <p:spPr>
          <a:xfrm>
            <a:off x="457200" y="5235517"/>
            <a:ext cx="8229600" cy="890645"/>
          </a:xfrm>
        </p:spPr>
        <p:txBody>
          <a:bodyPr>
            <a:normAutofit/>
          </a:bodyPr>
          <a:lstStyle/>
          <a:p>
            <a:pPr marL="0" indent="0">
              <a:buNone/>
            </a:pPr>
            <a:r>
              <a:rPr lang="en-US" sz="2400" dirty="0" smtClean="0"/>
              <a:t>The approach is surprisingly robust even for small sample sizes</a:t>
            </a:r>
            <a:endParaRPr lang="en-US" sz="2400"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44</a:t>
            </a:fld>
            <a:endParaRPr lang="en-US"/>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5800" y="1802090"/>
            <a:ext cx="7848600" cy="317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0844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can use a Kolmogorov-Smirnov test to assess the statistical significance of the difference</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45</a:t>
            </a:fld>
            <a:endParaRPr lang="en-US"/>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780725"/>
            <a:ext cx="7315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790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approach has some significant drawbacks though</a:t>
            </a:r>
            <a:endParaRPr lang="en-US" dirty="0"/>
          </a:p>
        </p:txBody>
      </p:sp>
      <p:sp>
        <p:nvSpPr>
          <p:cNvPr id="8" name="Content Placeholder 7"/>
          <p:cNvSpPr>
            <a:spLocks noGrp="1"/>
          </p:cNvSpPr>
          <p:nvPr>
            <p:ph idx="1"/>
          </p:nvPr>
        </p:nvSpPr>
        <p:spPr>
          <a:xfrm>
            <a:off x="457200" y="5243625"/>
            <a:ext cx="8229600" cy="882538"/>
          </a:xfrm>
        </p:spPr>
        <p:txBody>
          <a:bodyPr>
            <a:normAutofit/>
          </a:bodyPr>
          <a:lstStyle/>
          <a:p>
            <a:pPr marL="0" indent="0">
              <a:buNone/>
            </a:pPr>
            <a:r>
              <a:rPr lang="en-US" sz="2400" dirty="0" smtClean="0"/>
              <a:t>It is most useful in combination with other strategies to assess sensitivity</a:t>
            </a:r>
            <a:endParaRPr lang="en-US" sz="2400"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46</a:t>
            </a:fld>
            <a:endParaRPr lang="en-US"/>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1662225"/>
            <a:ext cx="67040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19200" y="2652825"/>
            <a:ext cx="6096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6" name="Rectangle 5"/>
          <p:cNvSpPr/>
          <p:nvPr/>
        </p:nvSpPr>
        <p:spPr>
          <a:xfrm>
            <a:off x="1219200" y="3491025"/>
            <a:ext cx="609600"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a:t>
            </a:r>
          </a:p>
        </p:txBody>
      </p:sp>
      <p:sp>
        <p:nvSpPr>
          <p:cNvPr id="7" name="Rectangle 6"/>
          <p:cNvSpPr/>
          <p:nvPr/>
        </p:nvSpPr>
        <p:spPr>
          <a:xfrm>
            <a:off x="1219200" y="4329225"/>
            <a:ext cx="609600" cy="4572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a:t>
            </a:r>
          </a:p>
        </p:txBody>
      </p:sp>
    </p:spTree>
    <p:extLst>
      <p:ext uri="{BB962C8B-B14F-4D97-AF65-F5344CB8AC3E}">
        <p14:creationId xmlns:p14="http://schemas.microsoft.com/office/powerpoint/2010/main" val="141187339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problem is the need to distinguish behavioral and non-behavioral sets</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47</a:t>
            </a:fld>
            <a:endParaRPr lang="en-US"/>
          </a:p>
        </p:txBody>
      </p:sp>
      <p:grpSp>
        <p:nvGrpSpPr>
          <p:cNvPr id="4" name="Group 6"/>
          <p:cNvGrpSpPr>
            <a:grpSpLocks/>
          </p:cNvGrpSpPr>
          <p:nvPr/>
        </p:nvGrpSpPr>
        <p:grpSpPr bwMode="auto">
          <a:xfrm>
            <a:off x="685800" y="1272560"/>
            <a:ext cx="7772400" cy="4953000"/>
            <a:chOff x="685800" y="1219200"/>
            <a:chExt cx="7772400" cy="495300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2192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505200" y="1219200"/>
              <a:ext cx="4953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6"/>
          <p:cNvSpPr/>
          <p:nvPr/>
        </p:nvSpPr>
        <p:spPr>
          <a:xfrm>
            <a:off x="1066800" y="4919488"/>
            <a:ext cx="609600"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a:t>
            </a:r>
          </a:p>
        </p:txBody>
      </p:sp>
    </p:spTree>
    <p:extLst>
      <p:ext uri="{BB962C8B-B14F-4D97-AF65-F5344CB8AC3E}">
        <p14:creationId xmlns:p14="http://schemas.microsoft.com/office/powerpoint/2010/main" val="230937726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eliminate this choice, but turn it into a purely visual approach</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48</a:t>
            </a:fld>
            <a:endParaRPr lang="en-US"/>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752600"/>
            <a:ext cx="762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6278097"/>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t>[Freer et al. 1996, </a:t>
            </a:r>
            <a:r>
              <a:rPr lang="en-US" sz="1400" i="1" dirty="0"/>
              <a:t>Water Resources Research</a:t>
            </a:r>
            <a:r>
              <a:rPr lang="en-US" sz="1400" dirty="0"/>
              <a:t>]</a:t>
            </a:r>
          </a:p>
          <a:p>
            <a:pPr algn="ctr" eaLnBrk="1" hangingPunct="1"/>
            <a:r>
              <a:rPr lang="en-US" sz="1400" dirty="0"/>
              <a:t>[Wagener et al. 2001, </a:t>
            </a:r>
            <a:r>
              <a:rPr lang="en-US" sz="1400" i="1" dirty="0"/>
              <a:t>Hydrology and Earth System Sciences</a:t>
            </a:r>
            <a:r>
              <a:rPr lang="en-US" sz="1400" dirty="0"/>
              <a:t>]</a:t>
            </a:r>
          </a:p>
        </p:txBody>
      </p:sp>
      <p:sp>
        <p:nvSpPr>
          <p:cNvPr id="6" name="Rectangle 5"/>
          <p:cNvSpPr/>
          <p:nvPr/>
        </p:nvSpPr>
        <p:spPr>
          <a:xfrm>
            <a:off x="457200" y="1794709"/>
            <a:ext cx="609600"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a:t>
            </a:r>
          </a:p>
        </p:txBody>
      </p:sp>
    </p:spTree>
    <p:extLst>
      <p:ext uri="{BB962C8B-B14F-4D97-AF65-F5344CB8AC3E}">
        <p14:creationId xmlns:p14="http://schemas.microsoft.com/office/powerpoint/2010/main" val="151697704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an example application from the GLUE package by </a:t>
            </a:r>
            <a:r>
              <a:rPr lang="en-US" dirty="0" err="1" smtClean="0"/>
              <a:t>Beven</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49</a:t>
            </a:fld>
            <a:endParaRPr lang="en-US"/>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998" y="1538288"/>
            <a:ext cx="7315200"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6458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objective is to look inside your model!</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5</a:t>
            </a:fld>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643277" y="1363358"/>
            <a:ext cx="4042709" cy="404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596301" y="6440930"/>
            <a:ext cx="7086600" cy="276999"/>
          </a:xfrm>
          <a:prstGeom prst="rect">
            <a:avLst/>
          </a:prstGeom>
          <a:noFill/>
          <a:ln w="9525">
            <a:noFill/>
            <a:miter lim="800000"/>
            <a:headEnd/>
            <a:tailEnd/>
          </a:ln>
        </p:spPr>
        <p:txBody>
          <a:bodyPr wrap="square">
            <a:spAutoFit/>
          </a:bodyPr>
          <a:lstStyle/>
          <a:p>
            <a:pPr algn="ctr">
              <a:defRPr/>
            </a:pPr>
            <a:r>
              <a:rPr lang="en-US" sz="1200" dirty="0" err="1">
                <a:solidFill>
                  <a:schemeClr val="tx1">
                    <a:lumMod val="50000"/>
                    <a:lumOff val="50000"/>
                  </a:schemeClr>
                </a:solidFill>
                <a:latin typeface="Arial"/>
                <a:ea typeface="+mn-ea"/>
                <a:cs typeface="Arial"/>
              </a:rPr>
              <a:t>http://www.bytelove.com/images/uploads/Gadgets/linuxgear/x-ray-tux-sticker.jpg</a:t>
            </a:r>
            <a:endParaRPr lang="en-US" sz="1200" dirty="0">
              <a:solidFill>
                <a:schemeClr val="tx1">
                  <a:lumMod val="50000"/>
                  <a:lumOff val="50000"/>
                </a:schemeClr>
              </a:solidFill>
              <a:latin typeface="Arial"/>
              <a:ea typeface="+mn-ea"/>
              <a:cs typeface="Arial"/>
            </a:endParaRPr>
          </a:p>
        </p:txBody>
      </p:sp>
      <p:sp>
        <p:nvSpPr>
          <p:cNvPr id="3" name="TextBox 2"/>
          <p:cNvSpPr txBox="1"/>
          <p:nvPr/>
        </p:nvSpPr>
        <p:spPr>
          <a:xfrm>
            <a:off x="457200" y="5525494"/>
            <a:ext cx="8229600" cy="461665"/>
          </a:xfrm>
          <a:prstGeom prst="rect">
            <a:avLst/>
          </a:prstGeom>
          <a:noFill/>
        </p:spPr>
        <p:txBody>
          <a:bodyPr wrap="square" rtlCol="0">
            <a:spAutoFit/>
          </a:bodyPr>
          <a:lstStyle/>
          <a:p>
            <a:r>
              <a:rPr lang="en-US" sz="2400" dirty="0"/>
              <a:t>Would you trust a doctor who does not use x-ray?</a:t>
            </a:r>
          </a:p>
        </p:txBody>
      </p:sp>
    </p:spTree>
    <p:extLst>
      <p:ext uri="{BB962C8B-B14F-4D97-AF65-F5344CB8AC3E}">
        <p14:creationId xmlns:p14="http://schemas.microsoft.com/office/powerpoint/2010/main" val="189035074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might lead to straight lines in RSA</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50</a:t>
            </a:fld>
            <a:endParaRPr lang="en-US"/>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5240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76753" y="4527667"/>
            <a:ext cx="609600" cy="457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Tree>
    <p:extLst>
      <p:ext uri="{BB962C8B-B14F-4D97-AF65-F5344CB8AC3E}">
        <p14:creationId xmlns:p14="http://schemas.microsoft.com/office/powerpoint/2010/main" val="276280337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1"/>
                </a:solidFill>
              </a:rPr>
              <a:t>Example: Integrated </a:t>
            </a:r>
            <a:r>
              <a:rPr lang="en-US" dirty="0">
                <a:solidFill>
                  <a:schemeClr val="accent1"/>
                </a:solidFill>
              </a:rPr>
              <a:t>a</a:t>
            </a:r>
            <a:r>
              <a:rPr lang="en-US" dirty="0" smtClean="0">
                <a:solidFill>
                  <a:schemeClr val="accent1"/>
                </a:solidFill>
              </a:rPr>
              <a:t>ssessment model of global climate change impacts (DICE)</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CCDBDD61-31E5-BD4D-BA56-A94E3B8288B2}" type="slidenum">
              <a:rPr lang="en-US" smtClean="0"/>
              <a:pPr/>
              <a:t>51</a:t>
            </a:fld>
            <a:endParaRPr lang="en-US"/>
          </a:p>
        </p:txBody>
      </p:sp>
      <p:pic>
        <p:nvPicPr>
          <p:cNvPr id="53" name="Picture 5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6476" y="1549996"/>
            <a:ext cx="5876681" cy="5171479"/>
          </a:xfrm>
          <a:prstGeom prst="rect">
            <a:avLst/>
          </a:prstGeom>
        </p:spPr>
      </p:pic>
    </p:spTree>
    <p:extLst>
      <p:ext uri="{BB962C8B-B14F-4D97-AF65-F5344CB8AC3E}">
        <p14:creationId xmlns:p14="http://schemas.microsoft.com/office/powerpoint/2010/main" val="7351500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F81BD"/>
                </a:solidFill>
              </a:rPr>
              <a:t>Example: Regional Sensitivity Analysis (RSA) of model ensemble predictions</a:t>
            </a:r>
            <a:endParaRPr lang="en-US" dirty="0">
              <a:solidFill>
                <a:srgbClr val="4F81BD"/>
              </a:solidFill>
            </a:endParaRPr>
          </a:p>
        </p:txBody>
      </p:sp>
      <p:sp>
        <p:nvSpPr>
          <p:cNvPr id="4" name="Slide Number Placeholder 3"/>
          <p:cNvSpPr>
            <a:spLocks noGrp="1"/>
          </p:cNvSpPr>
          <p:nvPr>
            <p:ph type="sldNum" sz="quarter" idx="12"/>
          </p:nvPr>
        </p:nvSpPr>
        <p:spPr/>
        <p:txBody>
          <a:bodyPr/>
          <a:lstStyle/>
          <a:p>
            <a:fld id="{CCDBDD61-31E5-BD4D-BA56-A94E3B8288B2}" type="slidenum">
              <a:rPr lang="en-US" smtClean="0"/>
              <a:pPr/>
              <a:t>52</a:t>
            </a:fld>
            <a:endParaRPr lang="en-US"/>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4625" y="4336754"/>
            <a:ext cx="193516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70113" y="1517354"/>
            <a:ext cx="232568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1513" y="1517354"/>
            <a:ext cx="230028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53225" y="1517354"/>
            <a:ext cx="23145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0275" y="4108154"/>
            <a:ext cx="22653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91038" y="4108154"/>
            <a:ext cx="228123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92913" y="4108154"/>
            <a:ext cx="223361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6063" y="1745954"/>
            <a:ext cx="17907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a:spLocks noChangeArrowheads="1"/>
          </p:cNvSpPr>
          <p:nvPr/>
        </p:nvSpPr>
        <p:spPr bwMode="auto">
          <a:xfrm>
            <a:off x="685800" y="1452267"/>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2xCO2</a:t>
            </a:r>
          </a:p>
        </p:txBody>
      </p:sp>
      <p:sp>
        <p:nvSpPr>
          <p:cNvPr id="14" name="TextBox 13"/>
          <p:cNvSpPr txBox="1">
            <a:spLocks noChangeArrowheads="1"/>
          </p:cNvSpPr>
          <p:nvPr/>
        </p:nvSpPr>
        <p:spPr bwMode="auto">
          <a:xfrm>
            <a:off x="914400" y="4031954"/>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2C</a:t>
            </a:r>
          </a:p>
        </p:txBody>
      </p:sp>
    </p:spTree>
    <p:extLst>
      <p:ext uri="{BB962C8B-B14F-4D97-AF65-F5344CB8AC3E}">
        <p14:creationId xmlns:p14="http://schemas.microsoft.com/office/powerpoint/2010/main" val="3117712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[3.2] Screening methods</a:t>
            </a:r>
            <a:endParaRPr lang="en-US" dirty="0"/>
          </a:p>
        </p:txBody>
      </p:sp>
      <p:sp>
        <p:nvSpPr>
          <p:cNvPr id="6" name="Text Placeholder 5"/>
          <p:cNvSpPr>
            <a:spLocks noGrp="1"/>
          </p:cNvSpPr>
          <p:nvPr>
            <p:ph type="body" idx="1"/>
          </p:nvPr>
        </p:nvSpPr>
        <p:spPr/>
        <p:txBody>
          <a:bodyPr/>
          <a:lstStyle/>
          <a:p>
            <a:r>
              <a:rPr lang="en-US" dirty="0" smtClean="0"/>
              <a:t>Method of Morris</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53</a:t>
            </a:fld>
            <a:endParaRPr lang="en-US"/>
          </a:p>
        </p:txBody>
      </p:sp>
      <p:pic>
        <p:nvPicPr>
          <p:cNvPr id="7" name="Picture 6" descr="http://www.fitbuff.com/wp-content/uploads/2007/09/lifeline-screening-and-types-of-blood-tests.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9801"/>
          <a:stretch/>
        </p:blipFill>
        <p:spPr bwMode="auto">
          <a:xfrm>
            <a:off x="5635962" y="93699"/>
            <a:ext cx="3455988" cy="411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43101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if we have a very large number of parameters?</a:t>
            </a:r>
            <a:endParaRPr lang="en-US" dirty="0"/>
          </a:p>
        </p:txBody>
      </p:sp>
      <p:sp>
        <p:nvSpPr>
          <p:cNvPr id="8" name="Content Placeholder 7"/>
          <p:cNvSpPr>
            <a:spLocks noGrp="1"/>
          </p:cNvSpPr>
          <p:nvPr>
            <p:ph idx="1"/>
          </p:nvPr>
        </p:nvSpPr>
        <p:spPr>
          <a:xfrm>
            <a:off x="457200" y="5627715"/>
            <a:ext cx="8229600" cy="659887"/>
          </a:xfrm>
        </p:spPr>
        <p:txBody>
          <a:bodyPr>
            <a:noAutofit/>
          </a:bodyPr>
          <a:lstStyle/>
          <a:p>
            <a:pPr marL="0" indent="0">
              <a:buNone/>
            </a:pPr>
            <a:r>
              <a:rPr lang="en-US" sz="2000" dirty="0" smtClean="0"/>
              <a:t>We’d like to reduce the number of parameters in a first step, so that we can then assess the key parameters more thoroughly</a:t>
            </a:r>
            <a:endParaRPr lang="en-US" sz="2000"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54</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5716" y="1375813"/>
            <a:ext cx="6533143" cy="4214048"/>
          </a:xfrm>
          <a:prstGeom prst="rect">
            <a:avLst/>
          </a:prstGeom>
        </p:spPr>
      </p:pic>
      <p:sp>
        <p:nvSpPr>
          <p:cNvPr id="7" name="TextBox 6"/>
          <p:cNvSpPr txBox="1"/>
          <p:nvPr/>
        </p:nvSpPr>
        <p:spPr>
          <a:xfrm>
            <a:off x="5701186" y="1550123"/>
            <a:ext cx="2197673" cy="923330"/>
          </a:xfrm>
          <a:prstGeom prst="rect">
            <a:avLst/>
          </a:prstGeom>
          <a:noFill/>
        </p:spPr>
        <p:txBody>
          <a:bodyPr wrap="square" rtlCol="0">
            <a:spAutoFit/>
          </a:bodyPr>
          <a:lstStyle/>
          <a:p>
            <a:r>
              <a:rPr lang="en-US" dirty="0" smtClean="0"/>
              <a:t>e.g. large scale groundwater pollution model</a:t>
            </a:r>
            <a:endParaRPr lang="en-US" dirty="0"/>
          </a:p>
        </p:txBody>
      </p:sp>
    </p:spTree>
    <p:extLst>
      <p:ext uri="{BB962C8B-B14F-4D97-AF65-F5344CB8AC3E}">
        <p14:creationId xmlns:p14="http://schemas.microsoft.com/office/powerpoint/2010/main" val="142919430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such cases we can applied what is called a ‘screening method’</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55</a:t>
            </a:fld>
            <a:endParaRPr lang="en-US"/>
          </a:p>
        </p:txBody>
      </p:sp>
      <p:sp>
        <p:nvSpPr>
          <p:cNvPr id="6" name="TextBox 4"/>
          <p:cNvSpPr txBox="1">
            <a:spLocks noChangeArrowheads="1"/>
          </p:cNvSpPr>
          <p:nvPr/>
        </p:nvSpPr>
        <p:spPr bwMode="auto">
          <a:xfrm>
            <a:off x="1880703" y="6352665"/>
            <a:ext cx="61306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t>[</a:t>
            </a:r>
            <a:r>
              <a:rPr lang="en-US" sz="1400" dirty="0" err="1"/>
              <a:t>Pappenberger</a:t>
            </a:r>
            <a:r>
              <a:rPr lang="en-US" sz="1400" dirty="0"/>
              <a:t> and </a:t>
            </a:r>
            <a:r>
              <a:rPr lang="en-US" sz="1400" dirty="0" err="1"/>
              <a:t>Vandenberghe</a:t>
            </a:r>
            <a:r>
              <a:rPr lang="en-US" sz="1400" dirty="0"/>
              <a:t>, 2007. </a:t>
            </a:r>
            <a:r>
              <a:rPr lang="en-US" sz="1400" u="sng" dirty="0"/>
              <a:t>Sensitivity analysis, guidance manual</a:t>
            </a:r>
            <a:r>
              <a:rPr lang="en-US" sz="1400" dirty="0"/>
              <a:t>. EU </a:t>
            </a:r>
            <a:r>
              <a:rPr lang="en-US" sz="1400" dirty="0" err="1"/>
              <a:t>Harmoni</a:t>
            </a:r>
            <a:r>
              <a:rPr lang="en-US" sz="1400" dirty="0"/>
              <a:t>-CA Project.]</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0313" y="2209800"/>
            <a:ext cx="4103687"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457199" y="1868842"/>
            <a:ext cx="4784841" cy="403860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2200" b="1" i="1" dirty="0" smtClean="0">
                <a:latin typeface="Calibri" charset="0"/>
                <a:ea typeface="ＭＳ Ｐゴシック" charset="0"/>
                <a:cs typeface="ＭＳ Ｐゴシック" charset="0"/>
              </a:rPr>
              <a:t>Screening methods are preliminary numerical experiments whose purpose is to isolate the most important factors from amongst a large number that may affect a particular model response</a:t>
            </a:r>
            <a:r>
              <a:rPr lang="en-GB" sz="2200" i="1" dirty="0" smtClean="0">
                <a:latin typeface="Calibri" charset="0"/>
                <a:ea typeface="ＭＳ Ｐゴシック" charset="0"/>
                <a:cs typeface="ＭＳ Ｐゴシック" charset="0"/>
              </a:rPr>
              <a:t>. By using screening methods, factors can be ranked in order of their importance. However, the percentage of the output variation that each factor is accounting for cannot be quantified</a:t>
            </a:r>
            <a:r>
              <a:rPr lang="en-GB" sz="2200" dirty="0" smtClean="0">
                <a:latin typeface="Calibri" charset="0"/>
                <a:ea typeface="ＭＳ Ｐゴシック" charset="0"/>
                <a:cs typeface="ＭＳ Ｐゴシック" charset="0"/>
              </a:rPr>
              <a:t>.</a:t>
            </a:r>
          </a:p>
        </p:txBody>
      </p:sp>
    </p:spTree>
    <p:extLst>
      <p:ext uri="{BB962C8B-B14F-4D97-AF65-F5344CB8AC3E}">
        <p14:creationId xmlns:p14="http://schemas.microsoft.com/office/powerpoint/2010/main" val="37464079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earlier discussed OAT, which can easily be improved</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56</a:t>
            </a:fld>
            <a:endParaRPr lang="en-US"/>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Calibri" charset="0"/>
                <a:ea typeface="ＭＳ Ｐゴシック" charset="0"/>
              </a:rPr>
              <a:t>A good OAT would be one where, after having moved of one step in one direction, say along X</a:t>
            </a:r>
            <a:r>
              <a:rPr lang="en-US" baseline="-25000" dirty="0" smtClean="0">
                <a:latin typeface="Calibri" charset="0"/>
                <a:ea typeface="ＭＳ Ｐゴシック" charset="0"/>
              </a:rPr>
              <a:t>1</a:t>
            </a:r>
            <a:r>
              <a:rPr lang="en-US" dirty="0" smtClean="0">
                <a:latin typeface="Calibri" charset="0"/>
                <a:ea typeface="ＭＳ Ｐゴシック" charset="0"/>
              </a:rPr>
              <a:t>, one would straightway move of another step along X</a:t>
            </a:r>
            <a:r>
              <a:rPr lang="en-US" baseline="-25000" dirty="0" smtClean="0">
                <a:latin typeface="Calibri" charset="0"/>
                <a:ea typeface="ＭＳ Ｐゴシック" charset="0"/>
              </a:rPr>
              <a:t>2</a:t>
            </a:r>
            <a:r>
              <a:rPr lang="en-US" dirty="0" smtClean="0">
                <a:latin typeface="Calibri" charset="0"/>
                <a:ea typeface="ＭＳ Ｐゴシック" charset="0"/>
              </a:rPr>
              <a:t> and so on till all factors up to </a:t>
            </a:r>
            <a:r>
              <a:rPr lang="en-US" dirty="0" err="1" smtClean="0">
                <a:latin typeface="Calibri" charset="0"/>
                <a:ea typeface="ＭＳ Ｐゴシック" charset="0"/>
              </a:rPr>
              <a:t>X</a:t>
            </a:r>
            <a:r>
              <a:rPr lang="en-US" baseline="-25000" dirty="0" err="1" smtClean="0">
                <a:latin typeface="Calibri" charset="0"/>
                <a:ea typeface="ＭＳ Ｐゴシック" charset="0"/>
              </a:rPr>
              <a:t>k</a:t>
            </a:r>
            <a:r>
              <a:rPr lang="en-US" dirty="0" smtClean="0">
                <a:latin typeface="Calibri" charset="0"/>
                <a:ea typeface="ＭＳ Ｐゴシック" charset="0"/>
              </a:rPr>
              <a:t> have been moved of one step each.</a:t>
            </a:r>
          </a:p>
          <a:p>
            <a:r>
              <a:rPr lang="en-US" dirty="0" smtClean="0">
                <a:latin typeface="Calibri" charset="0"/>
                <a:ea typeface="ＭＳ Ｐゴシック" charset="0"/>
              </a:rPr>
              <a:t>This is the basis for </a:t>
            </a:r>
            <a:r>
              <a:rPr lang="en-US" b="1" dirty="0" smtClean="0">
                <a:latin typeface="Calibri" charset="0"/>
                <a:ea typeface="ＭＳ Ｐゴシック" charset="0"/>
              </a:rPr>
              <a:t>elementary effects methods</a:t>
            </a:r>
            <a:r>
              <a:rPr lang="en-US" dirty="0" smtClean="0">
                <a:latin typeface="Calibri" charset="0"/>
                <a:ea typeface="ＭＳ Ｐゴシック" charset="0"/>
              </a:rPr>
              <a:t>, a popular method of this type is the Method of Morris</a:t>
            </a:r>
            <a:endParaRPr lang="en-US" b="1" dirty="0" smtClean="0">
              <a:latin typeface="Calibri" charset="0"/>
              <a:ea typeface="ＭＳ Ｐゴシック" charset="0"/>
            </a:endParaRPr>
          </a:p>
          <a:p>
            <a:endParaRPr lang="en-US" dirty="0">
              <a:latin typeface="Calibri" charset="0"/>
            </a:endParaRPr>
          </a:p>
        </p:txBody>
      </p:sp>
    </p:spTree>
    <p:extLst>
      <p:ext uri="{BB962C8B-B14F-4D97-AF65-F5344CB8AC3E}">
        <p14:creationId xmlns:p14="http://schemas.microsoft.com/office/powerpoint/2010/main" val="29306732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popular strategy to implement this is the Method of </a:t>
            </a:r>
            <a:r>
              <a:rPr lang="en-US" dirty="0"/>
              <a:t>M</a:t>
            </a:r>
            <a:r>
              <a:rPr lang="en-US" dirty="0" smtClean="0"/>
              <a:t>orris </a:t>
            </a:r>
            <a:endParaRPr lang="en-US" dirty="0"/>
          </a:p>
        </p:txBody>
      </p:sp>
      <p:sp>
        <p:nvSpPr>
          <p:cNvPr id="4" name="Content Placeholder 3"/>
          <p:cNvSpPr>
            <a:spLocks noGrp="1"/>
          </p:cNvSpPr>
          <p:nvPr>
            <p:ph idx="1"/>
          </p:nvPr>
        </p:nvSpPr>
        <p:spPr>
          <a:xfrm>
            <a:off x="457200" y="1600200"/>
            <a:ext cx="8686800" cy="4525963"/>
          </a:xfrm>
        </p:spPr>
        <p:txBody>
          <a:bodyPr>
            <a:normAutofit/>
          </a:bodyPr>
          <a:lstStyle/>
          <a:p>
            <a:r>
              <a:rPr lang="en-US" dirty="0" smtClean="0"/>
              <a:t>Derives measures </a:t>
            </a:r>
            <a:r>
              <a:rPr lang="en-US" dirty="0"/>
              <a:t>of </a:t>
            </a:r>
            <a:r>
              <a:rPr lang="en-US" dirty="0" smtClean="0"/>
              <a:t>global sensitivity </a:t>
            </a:r>
            <a:r>
              <a:rPr lang="en-US" dirty="0"/>
              <a:t>from </a:t>
            </a:r>
            <a:r>
              <a:rPr lang="en-US" b="1" dirty="0"/>
              <a:t>a set of local derivatives, or elementary </a:t>
            </a:r>
            <a:r>
              <a:rPr lang="en-US" b="1" dirty="0" smtClean="0"/>
              <a:t>effects (EE)</a:t>
            </a:r>
            <a:endParaRPr lang="en-US" dirty="0"/>
          </a:p>
          <a:p>
            <a:r>
              <a:rPr lang="en-US" dirty="0" smtClean="0"/>
              <a:t>Each factor x</a:t>
            </a:r>
            <a:r>
              <a:rPr lang="en-US" baseline="-25000" dirty="0" smtClean="0"/>
              <a:t>i</a:t>
            </a:r>
            <a:r>
              <a:rPr lang="en-US" dirty="0" smtClean="0"/>
              <a:t>  </a:t>
            </a:r>
            <a:r>
              <a:rPr lang="en-US" dirty="0"/>
              <a:t>is perturbed along a grid of </a:t>
            </a:r>
            <a:r>
              <a:rPr lang="en-US" dirty="0" smtClean="0"/>
              <a:t>size </a:t>
            </a:r>
            <a:r>
              <a:rPr lang="en-US" dirty="0" err="1" smtClean="0"/>
              <a:t>Δ</a:t>
            </a:r>
            <a:r>
              <a:rPr lang="en-US" baseline="-25000" dirty="0" err="1" smtClean="0"/>
              <a:t>i</a:t>
            </a:r>
            <a:r>
              <a:rPr lang="en-US" dirty="0" smtClean="0"/>
              <a:t>  </a:t>
            </a:r>
            <a:r>
              <a:rPr lang="en-US" dirty="0"/>
              <a:t>to create a trajectory through the </a:t>
            </a:r>
            <a:r>
              <a:rPr lang="en-US" dirty="0" smtClean="0"/>
              <a:t>factor space, where f(x) is the baseline</a:t>
            </a:r>
          </a:p>
          <a:p>
            <a:r>
              <a:rPr lang="en-US" dirty="0" smtClean="0"/>
              <a:t>Each </a:t>
            </a:r>
            <a:r>
              <a:rPr lang="en-US" dirty="0"/>
              <a:t>trajectory </a:t>
            </a:r>
            <a:r>
              <a:rPr lang="en-US" dirty="0" smtClean="0"/>
              <a:t>yields one </a:t>
            </a:r>
            <a:r>
              <a:rPr lang="en-US" dirty="0"/>
              <a:t>estimate of the elementary effect for each </a:t>
            </a:r>
            <a:r>
              <a:rPr lang="en-US" dirty="0" smtClean="0"/>
              <a:t>factor, </a:t>
            </a:r>
            <a:r>
              <a:rPr lang="en-US" dirty="0"/>
              <a:t>i.e. </a:t>
            </a:r>
            <a:r>
              <a:rPr lang="en-US" dirty="0" smtClean="0"/>
              <a:t>, the </a:t>
            </a:r>
            <a:r>
              <a:rPr lang="en-US" dirty="0"/>
              <a:t>ratio of the change in model output to the change in </a:t>
            </a:r>
            <a:r>
              <a:rPr lang="en-US" dirty="0" smtClean="0"/>
              <a:t>that parameter</a:t>
            </a:r>
          </a:p>
          <a:p>
            <a:endParaRPr lang="en-GB" dirty="0" smtClean="0"/>
          </a:p>
          <a:p>
            <a:endParaRPr lang="en-GB" dirty="0"/>
          </a:p>
          <a:p>
            <a:endParaRPr lang="en-GB" dirty="0" smtClean="0"/>
          </a:p>
        </p:txBody>
      </p:sp>
      <p:sp>
        <p:nvSpPr>
          <p:cNvPr id="3" name="Slide Number Placeholder 2"/>
          <p:cNvSpPr>
            <a:spLocks noGrp="1"/>
          </p:cNvSpPr>
          <p:nvPr>
            <p:ph type="sldNum" sz="quarter" idx="12"/>
          </p:nvPr>
        </p:nvSpPr>
        <p:spPr/>
        <p:txBody>
          <a:bodyPr/>
          <a:lstStyle/>
          <a:p>
            <a:fld id="{CCDBDD61-31E5-BD4D-BA56-A94E3B8288B2}" type="slidenum">
              <a:rPr lang="en-US" smtClean="0"/>
              <a:pPr/>
              <a:t>57</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5037" y="5243493"/>
            <a:ext cx="5858877" cy="1224414"/>
          </a:xfrm>
          <a:prstGeom prst="rect">
            <a:avLst/>
          </a:prstGeom>
        </p:spPr>
      </p:pic>
    </p:spTree>
    <p:extLst>
      <p:ext uri="{BB962C8B-B14F-4D97-AF65-F5344CB8AC3E}">
        <p14:creationId xmlns:p14="http://schemas.microsoft.com/office/powerpoint/2010/main" val="72390851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computational cost is r(k+1) model runs, where </a:t>
            </a:r>
            <a:r>
              <a:rPr lang="en-GB" i="1" dirty="0"/>
              <a:t>k</a:t>
            </a:r>
            <a:r>
              <a:rPr lang="en-GB" dirty="0"/>
              <a:t> is the no. of parameters and r=4 to </a:t>
            </a:r>
            <a:r>
              <a:rPr lang="en-GB" dirty="0" smtClean="0"/>
              <a:t>10</a:t>
            </a:r>
            <a:endParaRPr lang="en-US" dirty="0"/>
          </a:p>
        </p:txBody>
      </p:sp>
      <p:sp>
        <p:nvSpPr>
          <p:cNvPr id="3" name="Content Placeholder 2"/>
          <p:cNvSpPr>
            <a:spLocks noGrp="1"/>
          </p:cNvSpPr>
          <p:nvPr>
            <p:ph idx="1"/>
          </p:nvPr>
        </p:nvSpPr>
        <p:spPr/>
        <p:txBody>
          <a:bodyPr/>
          <a:lstStyle/>
          <a:p>
            <a:r>
              <a:rPr lang="en-GB" dirty="0" smtClean="0"/>
              <a:t>We repeat this for </a:t>
            </a:r>
            <a:r>
              <a:rPr lang="en-GB" i="1" dirty="0" smtClean="0"/>
              <a:t>N</a:t>
            </a:r>
            <a:r>
              <a:rPr lang="en-GB" dirty="0" smtClean="0"/>
              <a:t> trajectories in the parameter space to avoid the dependence on a baseline</a:t>
            </a:r>
          </a:p>
          <a:p>
            <a:r>
              <a:rPr lang="en-GB" dirty="0" smtClean="0"/>
              <a:t>We can then estimate the mean elementary effects </a:t>
            </a:r>
            <a:r>
              <a:rPr lang="en-GB" i="1" dirty="0" smtClean="0"/>
              <a:t>μ</a:t>
            </a:r>
            <a:r>
              <a:rPr lang="en-GB" dirty="0" smtClean="0"/>
              <a:t> (first order effects) and their standard deviation</a:t>
            </a:r>
            <a:r>
              <a:rPr lang="en-GB" i="1" dirty="0" smtClean="0"/>
              <a:t> </a:t>
            </a:r>
            <a:r>
              <a:rPr lang="en-GB" i="1" dirty="0" err="1" smtClean="0"/>
              <a:t>σ</a:t>
            </a:r>
            <a:r>
              <a:rPr lang="en-GB" i="1" dirty="0" smtClean="0"/>
              <a:t> </a:t>
            </a:r>
            <a:r>
              <a:rPr lang="en-GB" dirty="0" smtClean="0"/>
              <a:t>(interactions)</a:t>
            </a:r>
          </a:p>
          <a:p>
            <a:r>
              <a:rPr lang="en-GB" dirty="0" err="1" smtClean="0"/>
              <a:t>Campalongo</a:t>
            </a:r>
            <a:r>
              <a:rPr lang="en-GB" dirty="0" smtClean="0"/>
              <a:t> et al. (2007, EM&amp;S) suggested calculating the absolute values of the mean</a:t>
            </a:r>
          </a:p>
          <a:p>
            <a:endParaRPr lang="en-GB" dirty="0"/>
          </a:p>
          <a:p>
            <a:endParaRPr lang="en-GB" dirty="0" smtClean="0"/>
          </a:p>
          <a:p>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58</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109" y="4877126"/>
            <a:ext cx="2858350" cy="1479224"/>
          </a:xfrm>
          <a:prstGeom prst="rect">
            <a:avLst/>
          </a:prstGeom>
        </p:spPr>
      </p:pic>
      <p:sp>
        <p:nvSpPr>
          <p:cNvPr id="6" name="TextBox 4"/>
          <p:cNvSpPr txBox="1">
            <a:spLocks noChangeArrowheads="1"/>
          </p:cNvSpPr>
          <p:nvPr/>
        </p:nvSpPr>
        <p:spPr bwMode="auto">
          <a:xfrm>
            <a:off x="0" y="635635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smtClean="0"/>
              <a:t>[Herman et al. 2013, </a:t>
            </a:r>
            <a:r>
              <a:rPr lang="en-US" sz="1400" i="1" dirty="0" smtClean="0"/>
              <a:t>HESS</a:t>
            </a:r>
            <a:r>
              <a:rPr lang="en-US" sz="1400" dirty="0" smtClean="0"/>
              <a:t>]</a:t>
            </a:r>
            <a:endParaRPr lang="en-US" sz="1400" dirty="0"/>
          </a:p>
        </p:txBody>
      </p:sp>
    </p:spTree>
    <p:extLst>
      <p:ext uri="{BB962C8B-B14F-4D97-AF65-F5344CB8AC3E}">
        <p14:creationId xmlns:p14="http://schemas.microsoft.com/office/powerpoint/2010/main" val="106192606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 provides and indication of factor importance and interactions</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59</a:t>
            </a:fld>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1975711"/>
            <a:ext cx="8217012" cy="2844158"/>
          </a:xfrm>
          <a:prstGeom prst="rect">
            <a:avLst/>
          </a:prstGeom>
        </p:spPr>
      </p:pic>
      <p:sp>
        <p:nvSpPr>
          <p:cNvPr id="6" name="TextBox 4"/>
          <p:cNvSpPr txBox="1">
            <a:spLocks noChangeArrowheads="1"/>
          </p:cNvSpPr>
          <p:nvPr/>
        </p:nvSpPr>
        <p:spPr bwMode="auto">
          <a:xfrm>
            <a:off x="0" y="635635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smtClean="0"/>
              <a:t>[Chu-</a:t>
            </a:r>
            <a:r>
              <a:rPr lang="en-US" sz="1400" dirty="0" err="1" smtClean="0"/>
              <a:t>Agor</a:t>
            </a:r>
            <a:r>
              <a:rPr lang="en-US" sz="1400" dirty="0" smtClean="0"/>
              <a:t> et al. 2011, </a:t>
            </a:r>
            <a:r>
              <a:rPr lang="en-US" sz="1400" i="1" dirty="0" smtClean="0"/>
              <a:t>EM&amp;S</a:t>
            </a:r>
            <a:r>
              <a:rPr lang="en-US" sz="1400" dirty="0" smtClean="0"/>
              <a:t>]</a:t>
            </a:r>
            <a:endParaRPr lang="en-US" sz="1400" dirty="0"/>
          </a:p>
        </p:txBody>
      </p:sp>
    </p:spTree>
    <p:extLst>
      <p:ext uri="{BB962C8B-B14F-4D97-AF65-F5344CB8AC3E}">
        <p14:creationId xmlns:p14="http://schemas.microsoft.com/office/powerpoint/2010/main" val="92873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Francesca </a:t>
            </a:r>
            <a:r>
              <a:rPr lang="en-US" dirty="0" err="1" smtClean="0"/>
              <a:t>Pianosi</a:t>
            </a:r>
            <a:r>
              <a:rPr lang="en-US" dirty="0" smtClean="0"/>
              <a:t> will lead the (applied) afternoon session</a:t>
            </a:r>
            <a:endParaRPr lang="en-US" dirty="0"/>
          </a:p>
        </p:txBody>
      </p:sp>
      <p:sp>
        <p:nvSpPr>
          <p:cNvPr id="3" name="Content Placeholder 2"/>
          <p:cNvSpPr>
            <a:spLocks noGrp="1"/>
          </p:cNvSpPr>
          <p:nvPr>
            <p:ph idx="1"/>
          </p:nvPr>
        </p:nvSpPr>
        <p:spPr>
          <a:xfrm>
            <a:off x="457200" y="1600200"/>
            <a:ext cx="4123277" cy="4525963"/>
          </a:xfrm>
        </p:spPr>
        <p:txBody>
          <a:bodyPr/>
          <a:lstStyle/>
          <a:p>
            <a:pPr marL="0" indent="0">
              <a:buNone/>
            </a:pPr>
            <a:r>
              <a:rPr lang="en-US" dirty="0" smtClean="0"/>
              <a:t>We will then focus on applying the theory of the morning to a relatively simple hydrologic model. </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6</a:t>
            </a:fld>
            <a:endParaRPr lang="en-US"/>
          </a:p>
        </p:txBody>
      </p:sp>
      <p:pic>
        <p:nvPicPr>
          <p:cNvPr id="5" name="Picture 4"/>
          <p:cNvPicPr>
            <a:picLocks noChangeAspect="1"/>
          </p:cNvPicPr>
          <p:nvPr/>
        </p:nvPicPr>
        <p:blipFill>
          <a:blip r:embed="rId2"/>
          <a:stretch>
            <a:fillRect/>
          </a:stretch>
        </p:blipFill>
        <p:spPr>
          <a:xfrm>
            <a:off x="1510339" y="3914335"/>
            <a:ext cx="1270000" cy="965200"/>
          </a:xfrm>
          <a:prstGeom prst="rect">
            <a:avLst/>
          </a:prstGeom>
        </p:spPr>
      </p:pic>
      <p:pic>
        <p:nvPicPr>
          <p:cNvPr id="6" name="Picture 5"/>
          <p:cNvPicPr>
            <a:picLocks noChangeAspect="1"/>
          </p:cNvPicPr>
          <p:nvPr/>
        </p:nvPicPr>
        <p:blipFill>
          <a:blip r:embed="rId3"/>
          <a:stretch>
            <a:fillRect/>
          </a:stretch>
        </p:blipFill>
        <p:spPr>
          <a:xfrm>
            <a:off x="4089400" y="2744480"/>
            <a:ext cx="4597400" cy="2959100"/>
          </a:xfrm>
          <a:prstGeom prst="rect">
            <a:avLst/>
          </a:prstGeom>
        </p:spPr>
      </p:pic>
    </p:spTree>
    <p:extLst>
      <p:ext uri="{BB962C8B-B14F-4D97-AF65-F5344CB8AC3E}">
        <p14:creationId xmlns:p14="http://schemas.microsoft.com/office/powerpoint/2010/main" val="16548521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60</a:t>
            </a:fld>
            <a:endParaRPr lang="en-US"/>
          </a:p>
        </p:txBody>
      </p:sp>
      <p:sp>
        <p:nvSpPr>
          <p:cNvPr id="4" name="Content Placeholder 2"/>
          <p:cNvSpPr txBox="1">
            <a:spLocks/>
          </p:cNvSpPr>
          <p:nvPr/>
        </p:nvSpPr>
        <p:spPr>
          <a:xfrm>
            <a:off x="457200" y="1371600"/>
            <a:ext cx="8229600" cy="452596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2000" i="1" dirty="0" smtClean="0">
                <a:latin typeface="Calibri" charset="0"/>
                <a:ea typeface="ＭＳ Ｐゴシック" charset="0"/>
                <a:cs typeface="ＭＳ Ｐゴシック" charset="0"/>
              </a:rPr>
              <a:t>Screening procedures do not give any quantitative information about the sensitivity, so they are very useful as a first screening when the number of parameters is too high to perform a quantitative analysis. T</a:t>
            </a:r>
            <a:r>
              <a:rPr lang="en-US" sz="2000" i="1" dirty="0" smtClean="0">
                <a:latin typeface="Calibri" charset="0"/>
                <a:ea typeface="ＭＳ Ｐゴシック" charset="0"/>
                <a:cs typeface="ＭＳ Ｐゴシック" charset="0"/>
              </a:rPr>
              <a:t>he low computational cost is one of the main advantages of the screening methods</a:t>
            </a:r>
            <a:r>
              <a:rPr lang="en-US" sz="2000" dirty="0" smtClean="0">
                <a:latin typeface="Calibri" charset="0"/>
                <a:ea typeface="ＭＳ Ｐゴシック" charset="0"/>
                <a:cs typeface="ＭＳ Ｐゴシック" charset="0"/>
              </a:rPr>
              <a:t>.</a:t>
            </a:r>
          </a:p>
          <a:p>
            <a:pPr>
              <a:buFont typeface="Arial" charset="0"/>
              <a:buNone/>
            </a:pPr>
            <a:endParaRPr lang="en-GB" sz="2000" b="1" i="1" dirty="0" smtClean="0">
              <a:latin typeface="Calibri" charset="0"/>
              <a:ea typeface="ＭＳ Ｐゴシック" charset="0"/>
              <a:cs typeface="ＭＳ Ｐゴシック" charset="0"/>
            </a:endParaRPr>
          </a:p>
          <a:p>
            <a:pPr>
              <a:buFont typeface="Arial" charset="0"/>
              <a:buNone/>
            </a:pPr>
            <a:r>
              <a:rPr lang="en-GB" sz="2000" b="1" i="1" dirty="0" smtClean="0">
                <a:latin typeface="Calibri" charset="0"/>
                <a:ea typeface="ＭＳ Ｐゴシック" charset="0"/>
                <a:cs typeface="ＭＳ Ｐゴシック" charset="0"/>
              </a:rPr>
              <a:t>Key References</a:t>
            </a:r>
            <a:endParaRPr lang="en-US" sz="1800" b="1" dirty="0" smtClean="0">
              <a:latin typeface="Calibri" charset="0"/>
              <a:ea typeface="ＭＳ Ｐゴシック" charset="0"/>
              <a:cs typeface="ＭＳ Ｐゴシック" charset="0"/>
            </a:endParaRPr>
          </a:p>
          <a:p>
            <a:pPr>
              <a:buFont typeface="Arial" charset="0"/>
              <a:buNone/>
            </a:pPr>
            <a:r>
              <a:rPr lang="it-IT" sz="2000" i="1" dirty="0" smtClean="0">
                <a:latin typeface="Calibri" charset="0"/>
                <a:ea typeface="ＭＳ Ｐゴシック" charset="0"/>
                <a:cs typeface="ＭＳ Ｐゴシック" charset="0"/>
              </a:rPr>
              <a:t>Saltelli, A., Ratto, M., </a:t>
            </a:r>
            <a:r>
              <a:rPr lang="it-IT" sz="2000" i="1" dirty="0" err="1" smtClean="0">
                <a:latin typeface="Calibri" charset="0"/>
                <a:ea typeface="ＭＳ Ｐゴシック" charset="0"/>
                <a:cs typeface="ＭＳ Ｐゴシック" charset="0"/>
              </a:rPr>
              <a:t>Andres</a:t>
            </a:r>
            <a:r>
              <a:rPr lang="it-IT" sz="2000" i="1" dirty="0" smtClean="0">
                <a:latin typeface="Calibri" charset="0"/>
                <a:ea typeface="ＭＳ Ｐゴシック" charset="0"/>
                <a:cs typeface="ＭＳ Ｐゴシック" charset="0"/>
              </a:rPr>
              <a:t>, T., Campolongo, </a:t>
            </a:r>
            <a:r>
              <a:rPr lang="it-IT" sz="2000" i="1" dirty="0" err="1" smtClean="0">
                <a:latin typeface="Calibri" charset="0"/>
                <a:ea typeface="ＭＳ Ｐゴシック" charset="0"/>
                <a:cs typeface="ＭＳ Ｐゴシック" charset="0"/>
              </a:rPr>
              <a:t>F</a:t>
            </a:r>
            <a:r>
              <a:rPr lang="it-IT" sz="2000" i="1" dirty="0" smtClean="0">
                <a:latin typeface="Calibri" charset="0"/>
                <a:ea typeface="ＭＳ Ｐゴシック" charset="0"/>
                <a:cs typeface="ＭＳ Ｐゴシック" charset="0"/>
              </a:rPr>
              <a:t>., </a:t>
            </a:r>
            <a:r>
              <a:rPr lang="it-IT" sz="2000" i="1" dirty="0" err="1" smtClean="0">
                <a:latin typeface="Calibri" charset="0"/>
                <a:ea typeface="ＭＳ Ｐゴシック" charset="0"/>
                <a:cs typeface="ＭＳ Ｐゴシック" charset="0"/>
              </a:rPr>
              <a:t>Cariboni</a:t>
            </a:r>
            <a:r>
              <a:rPr lang="it-IT" sz="2000" i="1" dirty="0" smtClean="0">
                <a:latin typeface="Calibri" charset="0"/>
                <a:ea typeface="ＭＳ Ｐゴシック" charset="0"/>
                <a:cs typeface="ＭＳ Ｐゴシック" charset="0"/>
              </a:rPr>
              <a:t>, </a:t>
            </a:r>
            <a:r>
              <a:rPr lang="it-IT" sz="2000" i="1" dirty="0" err="1" smtClean="0">
                <a:latin typeface="Calibri" charset="0"/>
                <a:ea typeface="ＭＳ Ｐゴシック" charset="0"/>
                <a:cs typeface="ＭＳ Ｐゴシック" charset="0"/>
              </a:rPr>
              <a:t>J</a:t>
            </a:r>
            <a:r>
              <a:rPr lang="it-IT" sz="2000" i="1" dirty="0" smtClean="0">
                <a:latin typeface="Calibri" charset="0"/>
                <a:ea typeface="ＭＳ Ｐゴシック" charset="0"/>
                <a:cs typeface="ＭＳ Ｐゴシック" charset="0"/>
              </a:rPr>
              <a:t>., </a:t>
            </a:r>
            <a:r>
              <a:rPr lang="it-IT" sz="2000" i="1" dirty="0" err="1" smtClean="0">
                <a:latin typeface="Calibri" charset="0"/>
                <a:ea typeface="ＭＳ Ｐゴシック" charset="0"/>
                <a:cs typeface="ＭＳ Ｐゴシック" charset="0"/>
              </a:rPr>
              <a:t>Gatelli</a:t>
            </a:r>
            <a:r>
              <a:rPr lang="it-IT" sz="2000" i="1" dirty="0" smtClean="0">
                <a:latin typeface="Calibri" charset="0"/>
                <a:ea typeface="ＭＳ Ｐゴシック" charset="0"/>
                <a:cs typeface="ＭＳ Ｐゴシック" charset="0"/>
              </a:rPr>
              <a:t>, D., </a:t>
            </a:r>
            <a:r>
              <a:rPr lang="it-IT" sz="2000" i="1" dirty="0" err="1" smtClean="0">
                <a:latin typeface="Calibri" charset="0"/>
                <a:ea typeface="ＭＳ Ｐゴシック" charset="0"/>
                <a:cs typeface="ＭＳ Ｐゴシック" charset="0"/>
              </a:rPr>
              <a:t>Saisana</a:t>
            </a:r>
            <a:r>
              <a:rPr lang="it-IT" sz="2000" i="1" dirty="0" smtClean="0">
                <a:latin typeface="Calibri" charset="0"/>
                <a:ea typeface="ＭＳ Ｐゴシック" charset="0"/>
                <a:cs typeface="ＭＳ Ｐゴシック" charset="0"/>
              </a:rPr>
              <a:t>, M., and  Tarantola, S., </a:t>
            </a:r>
            <a:r>
              <a:rPr lang="it-IT" sz="2000" dirty="0" smtClean="0">
                <a:latin typeface="Calibri" charset="0"/>
                <a:ea typeface="ＭＳ Ｐゴシック" charset="0"/>
                <a:cs typeface="ＭＳ Ｐゴシック" charset="0"/>
              </a:rPr>
              <a:t>2007. </a:t>
            </a:r>
            <a:r>
              <a:rPr lang="en-GB" sz="2000" dirty="0" smtClean="0">
                <a:latin typeface="Calibri" charset="0"/>
                <a:ea typeface="ＭＳ Ｐゴシック" charset="0"/>
                <a:cs typeface="ＭＳ Ｐゴシック" charset="0"/>
              </a:rPr>
              <a:t>Global sensitivity analysis. Gauging the worth of scientific models. John Wiley &amp; Sons. In press.</a:t>
            </a:r>
            <a:endParaRPr lang="en-US" sz="2000" dirty="0" smtClean="0">
              <a:latin typeface="Calibri" charset="0"/>
              <a:ea typeface="ＭＳ Ｐゴシック" charset="0"/>
              <a:cs typeface="ＭＳ Ｐゴシック" charset="0"/>
            </a:endParaRPr>
          </a:p>
          <a:p>
            <a:pPr>
              <a:buFont typeface="Arial" charset="0"/>
              <a:buNone/>
            </a:pPr>
            <a:r>
              <a:rPr lang="en-GB" sz="2000" i="1" dirty="0" smtClean="0">
                <a:latin typeface="Calibri" charset="0"/>
                <a:ea typeface="ＭＳ Ｐゴシック" charset="0"/>
                <a:cs typeface="ＭＳ Ｐゴシック" charset="0"/>
              </a:rPr>
              <a:t>Morris, M. D</a:t>
            </a:r>
            <a:r>
              <a:rPr lang="en-GB" sz="2000" dirty="0" smtClean="0">
                <a:latin typeface="Calibri" charset="0"/>
                <a:ea typeface="ＭＳ Ｐゴシック" charset="0"/>
                <a:cs typeface="ＭＳ Ｐゴシック" charset="0"/>
              </a:rPr>
              <a:t>., 1991 Factorial sampling plans for preliminary computational experiments, </a:t>
            </a:r>
            <a:r>
              <a:rPr lang="en-GB" sz="2000" dirty="0" err="1" smtClean="0">
                <a:latin typeface="Calibri" charset="0"/>
                <a:ea typeface="ＭＳ Ｐゴシック" charset="0"/>
                <a:cs typeface="ＭＳ Ｐゴシック" charset="0"/>
              </a:rPr>
              <a:t>Technometrics</a:t>
            </a:r>
            <a:r>
              <a:rPr lang="en-GB" sz="2000" dirty="0" smtClean="0">
                <a:latin typeface="Calibri" charset="0"/>
                <a:ea typeface="ＭＳ Ｐゴシック" charset="0"/>
                <a:cs typeface="ＭＳ Ｐゴシック" charset="0"/>
              </a:rPr>
              <a:t>, 33, 161–174</a:t>
            </a:r>
            <a:endParaRPr lang="en-US" sz="2000" dirty="0" smtClean="0">
              <a:latin typeface="Calibri" charset="0"/>
              <a:ea typeface="ＭＳ Ｐゴシック" charset="0"/>
              <a:cs typeface="ＭＳ Ｐゴシック" charset="0"/>
            </a:endParaRPr>
          </a:p>
          <a:p>
            <a:pPr>
              <a:buFont typeface="Arial" charset="0"/>
              <a:buNone/>
            </a:pPr>
            <a:r>
              <a:rPr lang="en-GB" sz="2000" i="1" dirty="0" err="1" smtClean="0">
                <a:latin typeface="Calibri" charset="0"/>
                <a:ea typeface="ＭＳ Ｐゴシック" charset="0"/>
                <a:cs typeface="ＭＳ Ｐゴシック" charset="0"/>
              </a:rPr>
              <a:t>Campolongo</a:t>
            </a:r>
            <a:r>
              <a:rPr lang="en-GB" sz="2000" i="1" dirty="0" smtClean="0">
                <a:latin typeface="Calibri" charset="0"/>
                <a:ea typeface="ＭＳ Ｐゴシック" charset="0"/>
                <a:cs typeface="ＭＳ Ｐゴシック" charset="0"/>
              </a:rPr>
              <a:t>, F., </a:t>
            </a:r>
            <a:r>
              <a:rPr lang="en-GB" sz="2000" i="1" dirty="0" err="1" smtClean="0">
                <a:latin typeface="Calibri" charset="0"/>
                <a:ea typeface="ＭＳ Ｐゴシック" charset="0"/>
                <a:cs typeface="ＭＳ Ｐゴシック" charset="0"/>
              </a:rPr>
              <a:t>Cariboni</a:t>
            </a:r>
            <a:r>
              <a:rPr lang="en-GB" sz="2000" i="1" dirty="0" smtClean="0">
                <a:latin typeface="Calibri" charset="0"/>
                <a:ea typeface="ＭＳ Ｐゴシック" charset="0"/>
                <a:cs typeface="ＭＳ Ｐゴシック" charset="0"/>
              </a:rPr>
              <a:t>, J. and </a:t>
            </a:r>
            <a:r>
              <a:rPr lang="en-GB" sz="2000" i="1" dirty="0" err="1" smtClean="0">
                <a:latin typeface="Calibri" charset="0"/>
                <a:ea typeface="ＭＳ Ｐゴシック" charset="0"/>
                <a:cs typeface="ＭＳ Ｐゴシック" charset="0"/>
              </a:rPr>
              <a:t>Saltelli</a:t>
            </a:r>
            <a:r>
              <a:rPr lang="en-GB" sz="2000" i="1" dirty="0" smtClean="0">
                <a:latin typeface="Calibri" charset="0"/>
                <a:ea typeface="ＭＳ Ｐゴシック" charset="0"/>
                <a:cs typeface="ＭＳ Ｐゴシック" charset="0"/>
              </a:rPr>
              <a:t>, A.,</a:t>
            </a:r>
            <a:r>
              <a:rPr lang="en-GB" sz="2000" dirty="0" smtClean="0">
                <a:latin typeface="Calibri" charset="0"/>
                <a:ea typeface="ＭＳ Ｐゴシック" charset="0"/>
                <a:cs typeface="ＭＳ Ｐゴシック" charset="0"/>
              </a:rPr>
              <a:t> 2007. An effective screening design for sensitivity analysis of large models. Environmental Modelling and Software 22: 1509-1518.</a:t>
            </a:r>
            <a:endParaRPr lang="en-US" sz="2000" dirty="0" smtClean="0">
              <a:latin typeface="Calibri" charset="0"/>
              <a:ea typeface="ＭＳ Ｐゴシック" charset="0"/>
              <a:cs typeface="ＭＳ Ｐゴシック" charset="0"/>
            </a:endParaRPr>
          </a:p>
          <a:p>
            <a:pPr>
              <a:buFont typeface="Arial" charset="0"/>
              <a:buNone/>
            </a:pPr>
            <a:r>
              <a:rPr lang="en-US" sz="2000" dirty="0" smtClean="0">
                <a:latin typeface="Calibri" charset="0"/>
                <a:ea typeface="ＭＳ Ｐゴシック" charset="0"/>
                <a:cs typeface="ＭＳ Ｐゴシック" charset="0"/>
              </a:rPr>
              <a:t> </a:t>
            </a:r>
            <a:endParaRPr lang="en-US" sz="20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6814927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Variance-based methods</a:t>
            </a:r>
            <a:endParaRPr lang="en-US" dirty="0"/>
          </a:p>
        </p:txBody>
      </p:sp>
      <p:sp>
        <p:nvSpPr>
          <p:cNvPr id="3" name="Text Placeholder 2"/>
          <p:cNvSpPr>
            <a:spLocks noGrp="1"/>
          </p:cNvSpPr>
          <p:nvPr>
            <p:ph type="body" idx="1"/>
          </p:nvPr>
        </p:nvSpPr>
        <p:spPr/>
        <p:txBody>
          <a:bodyPr/>
          <a:lstStyle/>
          <a:p>
            <a:r>
              <a:rPr lang="en-US" dirty="0" err="1" smtClean="0"/>
              <a:t>Sobol’s</a:t>
            </a:r>
            <a:r>
              <a:rPr lang="en-US" dirty="0" smtClean="0"/>
              <a:t> Method</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61</a:t>
            </a:fld>
            <a:endParaRPr lang="en-US"/>
          </a:p>
        </p:txBody>
      </p:sp>
      <p:pic>
        <p:nvPicPr>
          <p:cNvPr id="5" name="Picture 8" descr="http://www.creative-wisdom.com/teaching/assessment/high_varianc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752600"/>
            <a:ext cx="2514600" cy="201453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6826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i="1" dirty="0">
                <a:ea typeface="ＭＳ Ｐゴシック" charset="0"/>
              </a:rPr>
              <a:t>Variance-based methods quantify sensitivity by decomposing the variance of model outputs into factors related </a:t>
            </a:r>
            <a:r>
              <a:rPr lang="en-GB" sz="2800" i="1" dirty="0" smtClean="0">
                <a:ea typeface="ＭＳ Ｐゴシック" charset="0"/>
              </a:rPr>
              <a:t>components </a:t>
            </a:r>
            <a:endParaRPr lang="en-US" sz="2800"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62</a:t>
            </a:fld>
            <a:endParaRPr lang="en-US"/>
          </a:p>
        </p:txBody>
      </p:sp>
      <p:sp>
        <p:nvSpPr>
          <p:cNvPr id="6" name="Content Placeholder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2400" i="1" dirty="0" smtClean="0">
                <a:latin typeface="Calibri" charset="0"/>
                <a:ea typeface="ＭＳ Ｐゴシック" charset="0"/>
                <a:cs typeface="ＭＳ Ｐゴシック" charset="0"/>
              </a:rPr>
              <a:t>In particular, the variance is decomposed into </a:t>
            </a:r>
            <a:r>
              <a:rPr lang="en-GB" sz="2400" i="1" dirty="0" smtClean="0">
                <a:solidFill>
                  <a:srgbClr val="FF0000"/>
                </a:solidFill>
                <a:latin typeface="Calibri" charset="0"/>
                <a:ea typeface="ＭＳ Ｐゴシック" charset="0"/>
                <a:cs typeface="ＭＳ Ｐゴシック" charset="0"/>
              </a:rPr>
              <a:t>main effects </a:t>
            </a:r>
            <a:r>
              <a:rPr lang="en-GB" sz="2400" i="1" dirty="0" smtClean="0">
                <a:latin typeface="Calibri" charset="0"/>
                <a:ea typeface="ＭＳ Ｐゴシック" charset="0"/>
                <a:cs typeface="ＭＳ Ｐゴシック" charset="0"/>
              </a:rPr>
              <a:t>(or </a:t>
            </a:r>
            <a:r>
              <a:rPr lang="en-GB" sz="2400" i="1" dirty="0" smtClean="0">
                <a:solidFill>
                  <a:srgbClr val="FF0000"/>
                </a:solidFill>
                <a:latin typeface="Calibri" charset="0"/>
                <a:ea typeface="ＭＳ Ｐゴシック" charset="0"/>
                <a:cs typeface="ＭＳ Ｐゴシック" charset="0"/>
              </a:rPr>
              <a:t>first-order </a:t>
            </a:r>
            <a:r>
              <a:rPr lang="en-GB" sz="2400" i="1" dirty="0" smtClean="0">
                <a:latin typeface="Calibri" charset="0"/>
                <a:ea typeface="ＭＳ Ｐゴシック" charset="0"/>
                <a:cs typeface="ＭＳ Ｐゴシック" charset="0"/>
              </a:rPr>
              <a:t>effects) and </a:t>
            </a:r>
            <a:r>
              <a:rPr lang="en-GB" sz="2400" i="1" dirty="0" smtClean="0">
                <a:solidFill>
                  <a:srgbClr val="FF0000"/>
                </a:solidFill>
                <a:latin typeface="Calibri" charset="0"/>
                <a:ea typeface="ＭＳ Ｐゴシック" charset="0"/>
                <a:cs typeface="ＭＳ Ｐゴシック" charset="0"/>
              </a:rPr>
              <a:t>interaction effects</a:t>
            </a:r>
            <a:r>
              <a:rPr lang="en-GB" sz="2400" i="1" dirty="0" smtClean="0">
                <a:latin typeface="Calibri" charset="0"/>
                <a:ea typeface="ＭＳ Ｐゴシック" charset="0"/>
                <a:cs typeface="ＭＳ Ｐゴシック" charset="0"/>
              </a:rPr>
              <a:t>. The main effect of a parameter quantifies the portion of the variance of the model output which is explained by that parameter, by allowing all other parameters to be varied at the same time</a:t>
            </a:r>
            <a:r>
              <a:rPr lang="en-GB" sz="2400" dirty="0" smtClean="0">
                <a:latin typeface="Calibri" charset="0"/>
                <a:ea typeface="ＭＳ Ｐゴシック" charset="0"/>
                <a:cs typeface="ＭＳ Ｐゴシック" charset="0"/>
              </a:rPr>
              <a:t>.</a:t>
            </a:r>
          </a:p>
          <a:p>
            <a:pPr>
              <a:buFont typeface="Arial" charset="0"/>
              <a:buNone/>
            </a:pPr>
            <a:r>
              <a:rPr lang="en-GB" sz="2400" i="1" dirty="0" smtClean="0">
                <a:latin typeface="Calibri" charset="0"/>
                <a:ea typeface="ＭＳ Ｐゴシック" charset="0"/>
                <a:cs typeface="ＭＳ Ｐゴシック" charset="0"/>
              </a:rPr>
              <a:t>The </a:t>
            </a:r>
            <a:r>
              <a:rPr lang="en-GB" sz="2400" i="1" dirty="0" smtClean="0">
                <a:solidFill>
                  <a:srgbClr val="FF0000"/>
                </a:solidFill>
                <a:latin typeface="Calibri" charset="0"/>
                <a:ea typeface="ＭＳ Ｐゴシック" charset="0"/>
                <a:cs typeface="ＭＳ Ｐゴシック" charset="0"/>
              </a:rPr>
              <a:t>total effect </a:t>
            </a:r>
            <a:r>
              <a:rPr lang="en-GB" sz="2400" i="1" dirty="0" smtClean="0">
                <a:latin typeface="Calibri" charset="0"/>
                <a:ea typeface="ＭＳ Ｐゴシック" charset="0"/>
                <a:cs typeface="ＭＳ Ｐゴシック" charset="0"/>
              </a:rPr>
              <a:t>of a parameter measures the residual variance of the model output that remains by removing the portion explained by all other parameters, i.e. quantifies the variance (i.e. the uncertainty) in the model output that would be left by fixing any other factor to its ‘true’, albeit unknown, value</a:t>
            </a:r>
            <a:r>
              <a:rPr lang="en-GB" sz="2400" dirty="0" smtClean="0">
                <a:latin typeface="Calibri" charset="0"/>
                <a:ea typeface="ＭＳ Ｐゴシック" charset="0"/>
                <a:cs typeface="ＭＳ Ｐゴシック" charset="0"/>
              </a:rPr>
              <a:t>.</a:t>
            </a:r>
            <a:endParaRPr lang="en-US" sz="2400" dirty="0">
              <a:latin typeface="Calibri" charset="0"/>
              <a:ea typeface="ＭＳ Ｐゴシック" charset="0"/>
              <a:cs typeface="ＭＳ Ｐゴシック" charset="0"/>
            </a:endParaRPr>
          </a:p>
        </p:txBody>
      </p:sp>
      <p:sp>
        <p:nvSpPr>
          <p:cNvPr id="7" name="TextBox 4"/>
          <p:cNvSpPr txBox="1">
            <a:spLocks noChangeArrowheads="1"/>
          </p:cNvSpPr>
          <p:nvPr/>
        </p:nvSpPr>
        <p:spPr bwMode="auto">
          <a:xfrm>
            <a:off x="0" y="6342191"/>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dirty="0"/>
              <a:t>[</a:t>
            </a:r>
            <a:r>
              <a:rPr lang="en-US" sz="1100" dirty="0" err="1"/>
              <a:t>Pappenberger</a:t>
            </a:r>
            <a:r>
              <a:rPr lang="en-US" sz="1100" dirty="0"/>
              <a:t> and </a:t>
            </a:r>
            <a:r>
              <a:rPr lang="en-US" sz="1100" dirty="0" err="1"/>
              <a:t>Vandenberghe</a:t>
            </a:r>
            <a:r>
              <a:rPr lang="en-US" sz="1100" dirty="0"/>
              <a:t>, 2007]</a:t>
            </a:r>
          </a:p>
        </p:txBody>
      </p:sp>
    </p:spTree>
    <p:extLst>
      <p:ext uri="{BB962C8B-B14F-4D97-AF65-F5344CB8AC3E}">
        <p14:creationId xmlns:p14="http://schemas.microsoft.com/office/powerpoint/2010/main" val="332996635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http://upload.wikimedia.org/wikipedia/en/0/01/Sensitivity_schem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67191" y="3196465"/>
            <a:ext cx="6919609" cy="366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r>
              <a:rPr lang="en-GB" dirty="0" smtClean="0"/>
              <a:t>The steps in this type of approach are:</a:t>
            </a:r>
            <a:endParaRPr lang="en-GB" dirty="0"/>
          </a:p>
        </p:txBody>
      </p:sp>
      <p:sp>
        <p:nvSpPr>
          <p:cNvPr id="4" name="Segnaposto numero diapositiva 3"/>
          <p:cNvSpPr>
            <a:spLocks noGrp="1"/>
          </p:cNvSpPr>
          <p:nvPr>
            <p:ph type="sldNum" sz="quarter" idx="12"/>
          </p:nvPr>
        </p:nvSpPr>
        <p:spPr/>
        <p:txBody>
          <a:bodyPr/>
          <a:lstStyle/>
          <a:p>
            <a:fld id="{CCDBDD61-31E5-BD4D-BA56-A94E3B8288B2}" type="slidenum">
              <a:rPr lang="en-US" smtClean="0"/>
              <a:pPr/>
              <a:t>63</a:t>
            </a:fld>
            <a:endParaRPr lang="en-US"/>
          </a:p>
        </p:txBody>
      </p:sp>
      <p:sp>
        <p:nvSpPr>
          <p:cNvPr id="5" name="Content Placeholder 2"/>
          <p:cNvSpPr txBox="1">
            <a:spLocks/>
          </p:cNvSpPr>
          <p:nvPr/>
        </p:nvSpPr>
        <p:spPr>
          <a:xfrm>
            <a:off x="534930" y="1479284"/>
            <a:ext cx="2140599" cy="887882"/>
          </a:xfrm>
          <a:prstGeom prst="rect">
            <a:avLst/>
          </a:prstGeom>
          <a:solidFill>
            <a:schemeClr val="accent1">
              <a:lumMod val="20000"/>
              <a:lumOff val="80000"/>
            </a:schemeClr>
          </a:solidFill>
        </p:spPr>
        <p:txBody>
          <a:bodyPr vert="horz" lIns="91440" tIns="45720" rIns="91440" bIns="45720" rtlCol="0" anchor="ctr">
            <a:noAutofit/>
          </a:bodyPr>
          <a:lstStyle/>
          <a:p>
            <a:pPr lvl="0" algn="ctr">
              <a:spcBef>
                <a:spcPct val="20000"/>
              </a:spcBef>
              <a:defRPr/>
            </a:pPr>
            <a:r>
              <a:rPr lang="en-US" dirty="0" smtClean="0"/>
              <a:t>Sampling</a:t>
            </a:r>
            <a:br>
              <a:rPr lang="en-US" dirty="0" smtClean="0"/>
            </a:br>
            <a:r>
              <a:rPr lang="en-US" dirty="0" smtClean="0"/>
              <a:t>of parameter space</a:t>
            </a:r>
            <a:endParaRPr lang="en-US" dirty="0"/>
          </a:p>
        </p:txBody>
      </p:sp>
      <p:sp>
        <p:nvSpPr>
          <p:cNvPr id="7" name="Content Placeholder 2"/>
          <p:cNvSpPr txBox="1">
            <a:spLocks/>
          </p:cNvSpPr>
          <p:nvPr/>
        </p:nvSpPr>
        <p:spPr>
          <a:xfrm>
            <a:off x="3830319" y="1479284"/>
            <a:ext cx="2140599" cy="887882"/>
          </a:xfrm>
          <a:prstGeom prst="rect">
            <a:avLst/>
          </a:prstGeom>
          <a:solidFill>
            <a:schemeClr val="accent1">
              <a:lumMod val="20000"/>
              <a:lumOff val="80000"/>
            </a:schemeClr>
          </a:solidFill>
        </p:spPr>
        <p:txBody>
          <a:bodyPr vert="horz" lIns="91440" tIns="45720" rIns="91440" bIns="45720" rtlCol="0" anchor="ctr">
            <a:noAutofit/>
          </a:bodyPr>
          <a:lstStyle/>
          <a:p>
            <a:pPr lvl="0" algn="ctr">
              <a:spcBef>
                <a:spcPct val="20000"/>
              </a:spcBef>
              <a:defRPr/>
            </a:pPr>
            <a:r>
              <a:rPr lang="en-US" dirty="0" smtClean="0"/>
              <a:t>Model evaluation</a:t>
            </a:r>
            <a:br>
              <a:rPr lang="en-US" dirty="0" smtClean="0"/>
            </a:br>
            <a:r>
              <a:rPr lang="en-US" dirty="0" smtClean="0"/>
              <a:t>against sampled parameter sets</a:t>
            </a:r>
            <a:endParaRPr lang="en-US" dirty="0"/>
          </a:p>
        </p:txBody>
      </p:sp>
      <p:cxnSp>
        <p:nvCxnSpPr>
          <p:cNvPr id="20" name="Connettore 2 19"/>
          <p:cNvCxnSpPr>
            <a:stCxn id="5" idx="3"/>
            <a:endCxn id="7" idx="1"/>
          </p:cNvCxnSpPr>
          <p:nvPr/>
        </p:nvCxnSpPr>
        <p:spPr>
          <a:xfrm>
            <a:off x="2675529" y="1923225"/>
            <a:ext cx="115479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Content Placeholder 2"/>
          <p:cNvSpPr txBox="1">
            <a:spLocks/>
          </p:cNvSpPr>
          <p:nvPr/>
        </p:nvSpPr>
        <p:spPr>
          <a:xfrm>
            <a:off x="6589073" y="1479286"/>
            <a:ext cx="2140599" cy="887882"/>
          </a:xfrm>
          <a:prstGeom prst="rect">
            <a:avLst/>
          </a:prstGeom>
          <a:solidFill>
            <a:schemeClr val="accent1">
              <a:lumMod val="20000"/>
              <a:lumOff val="80000"/>
            </a:schemeClr>
          </a:solidFill>
        </p:spPr>
        <p:txBody>
          <a:bodyPr vert="horz" lIns="91440" tIns="45720" rIns="91440" bIns="45720" rtlCol="0" anchor="ctr">
            <a:noAutofit/>
          </a:bodyPr>
          <a:lstStyle/>
          <a:p>
            <a:pPr lvl="0" algn="ctr">
              <a:spcBef>
                <a:spcPct val="20000"/>
              </a:spcBef>
              <a:defRPr/>
            </a:pPr>
            <a:r>
              <a:rPr lang="en-US" dirty="0" smtClean="0"/>
              <a:t>Compute sensitivity indices</a:t>
            </a:r>
            <a:endParaRPr lang="en-US" i="1" dirty="0" smtClean="0"/>
          </a:p>
        </p:txBody>
      </p:sp>
      <p:sp>
        <p:nvSpPr>
          <p:cNvPr id="34" name="Content Placeholder 2"/>
          <p:cNvSpPr txBox="1">
            <a:spLocks/>
          </p:cNvSpPr>
          <p:nvPr/>
        </p:nvSpPr>
        <p:spPr>
          <a:xfrm>
            <a:off x="6589073" y="2367166"/>
            <a:ext cx="1998672" cy="829299"/>
          </a:xfrm>
          <a:prstGeom prst="rect">
            <a:avLst/>
          </a:prstGeom>
          <a:noFill/>
        </p:spPr>
        <p:txBody>
          <a:bodyPr vert="horz" lIns="91440" tIns="45720" rIns="91440" bIns="45720" rtlCol="0" anchor="t">
            <a:noAutofit/>
          </a:bodyPr>
          <a:lstStyle/>
          <a:p>
            <a:pPr>
              <a:spcBef>
                <a:spcPct val="20000"/>
              </a:spcBef>
              <a:defRPr/>
            </a:pPr>
            <a:r>
              <a:rPr lang="it-IT" sz="1600" i="1" dirty="0" err="1" smtClean="0">
                <a:solidFill>
                  <a:srgbClr val="FF0000"/>
                </a:solidFill>
                <a:latin typeface="Calibri"/>
                <a:cs typeface="Calibri"/>
              </a:rPr>
              <a:t>main</a:t>
            </a:r>
            <a:r>
              <a:rPr lang="it-IT" sz="1600" i="1" dirty="0" smtClean="0">
                <a:solidFill>
                  <a:srgbClr val="FF0000"/>
                </a:solidFill>
                <a:latin typeface="Calibri"/>
                <a:cs typeface="Calibri"/>
              </a:rPr>
              <a:t> </a:t>
            </a:r>
            <a:r>
              <a:rPr lang="it-IT" sz="1600" i="1" dirty="0" err="1" smtClean="0">
                <a:solidFill>
                  <a:srgbClr val="FF0000"/>
                </a:solidFill>
                <a:latin typeface="Calibri"/>
                <a:cs typeface="Calibri"/>
              </a:rPr>
              <a:t>effects</a:t>
            </a:r>
            <a:endParaRPr lang="it-IT" sz="1600" i="1" dirty="0" smtClean="0">
              <a:solidFill>
                <a:srgbClr val="FF0000"/>
              </a:solidFill>
              <a:latin typeface="Calibri"/>
              <a:cs typeface="Calibri"/>
            </a:endParaRPr>
          </a:p>
          <a:p>
            <a:pPr>
              <a:spcBef>
                <a:spcPct val="20000"/>
              </a:spcBef>
              <a:defRPr/>
            </a:pPr>
            <a:r>
              <a:rPr lang="it-IT" sz="1600" i="1" dirty="0" err="1" smtClean="0">
                <a:solidFill>
                  <a:srgbClr val="FF0000"/>
                </a:solidFill>
                <a:latin typeface="Calibri"/>
                <a:cs typeface="Calibri"/>
              </a:rPr>
              <a:t>interaction</a:t>
            </a:r>
            <a:r>
              <a:rPr lang="it-IT" sz="1600" i="1" dirty="0" smtClean="0">
                <a:solidFill>
                  <a:srgbClr val="FF0000"/>
                </a:solidFill>
                <a:latin typeface="Calibri"/>
                <a:cs typeface="Calibri"/>
              </a:rPr>
              <a:t> </a:t>
            </a:r>
            <a:r>
              <a:rPr lang="it-IT" sz="1600" i="1" dirty="0" err="1" smtClean="0">
                <a:solidFill>
                  <a:srgbClr val="FF0000"/>
                </a:solidFill>
                <a:latin typeface="Calibri"/>
                <a:cs typeface="Calibri"/>
              </a:rPr>
              <a:t>effects</a:t>
            </a:r>
            <a:endParaRPr lang="it-IT" sz="1600" i="1" dirty="0" smtClean="0">
              <a:solidFill>
                <a:srgbClr val="FF0000"/>
              </a:solidFill>
              <a:latin typeface="Calibri"/>
              <a:cs typeface="Calibri"/>
            </a:endParaRPr>
          </a:p>
          <a:p>
            <a:pPr>
              <a:spcBef>
                <a:spcPct val="20000"/>
              </a:spcBef>
              <a:defRPr/>
            </a:pPr>
            <a:r>
              <a:rPr lang="it-IT" sz="1600" i="1" dirty="0" smtClean="0">
                <a:solidFill>
                  <a:srgbClr val="FF0000"/>
                </a:solidFill>
                <a:latin typeface="Calibri"/>
                <a:cs typeface="Calibri"/>
              </a:rPr>
              <a:t>total </a:t>
            </a:r>
            <a:r>
              <a:rPr lang="it-IT" sz="1600" i="1" dirty="0" err="1" smtClean="0">
                <a:solidFill>
                  <a:srgbClr val="FF0000"/>
                </a:solidFill>
                <a:latin typeface="Calibri"/>
                <a:cs typeface="Calibri"/>
              </a:rPr>
              <a:t>effect</a:t>
            </a:r>
            <a:endParaRPr lang="it-IT" sz="1600" i="1" dirty="0" smtClean="0">
              <a:solidFill>
                <a:srgbClr val="FF0000"/>
              </a:solidFill>
              <a:latin typeface="Calibri"/>
              <a:cs typeface="Calibri"/>
            </a:endParaRPr>
          </a:p>
        </p:txBody>
      </p:sp>
      <p:sp>
        <p:nvSpPr>
          <p:cNvPr id="29" name="Content Placeholder 2"/>
          <p:cNvSpPr txBox="1">
            <a:spLocks/>
          </p:cNvSpPr>
          <p:nvPr/>
        </p:nvSpPr>
        <p:spPr>
          <a:xfrm>
            <a:off x="534929" y="2367166"/>
            <a:ext cx="3739395" cy="990858"/>
          </a:xfrm>
          <a:prstGeom prst="rect">
            <a:avLst/>
          </a:prstGeom>
          <a:noFill/>
        </p:spPr>
        <p:txBody>
          <a:bodyPr vert="horz" lIns="91440" tIns="45720" rIns="91440" bIns="45720" rtlCol="0" anchor="t">
            <a:noAutofit/>
          </a:bodyPr>
          <a:lstStyle/>
          <a:p>
            <a:pPr>
              <a:spcBef>
                <a:spcPct val="20000"/>
              </a:spcBef>
              <a:defRPr/>
            </a:pPr>
            <a:r>
              <a:rPr lang="it-IT" sz="1600" i="1" dirty="0" err="1" smtClean="0">
                <a:solidFill>
                  <a:srgbClr val="FF0000"/>
                </a:solidFill>
                <a:latin typeface="Calibri"/>
                <a:cs typeface="Calibri"/>
              </a:rPr>
              <a:t>Latin-hypercube</a:t>
            </a:r>
            <a:r>
              <a:rPr lang="it-IT" sz="1600" i="1" dirty="0" smtClean="0">
                <a:solidFill>
                  <a:srgbClr val="FF0000"/>
                </a:solidFill>
                <a:latin typeface="Calibri"/>
                <a:cs typeface="Calibri"/>
              </a:rPr>
              <a:t> </a:t>
            </a:r>
            <a:r>
              <a:rPr lang="it-IT" sz="1600" i="1" dirty="0" err="1" smtClean="0">
                <a:solidFill>
                  <a:srgbClr val="FF0000"/>
                </a:solidFill>
                <a:latin typeface="Calibri"/>
                <a:cs typeface="Calibri"/>
              </a:rPr>
              <a:t>sampling</a:t>
            </a:r>
            <a:endParaRPr lang="it-IT" sz="1600" i="1" dirty="0" smtClean="0">
              <a:solidFill>
                <a:srgbClr val="FF0000"/>
              </a:solidFill>
              <a:latin typeface="Calibri"/>
              <a:cs typeface="Calibri"/>
            </a:endParaRPr>
          </a:p>
          <a:p>
            <a:pPr>
              <a:spcBef>
                <a:spcPct val="20000"/>
              </a:spcBef>
              <a:defRPr/>
            </a:pPr>
            <a:r>
              <a:rPr lang="it-IT" sz="1600" i="1" dirty="0" err="1" smtClean="0">
                <a:solidFill>
                  <a:srgbClr val="FF0000"/>
                </a:solidFill>
                <a:latin typeface="Calibri"/>
                <a:cs typeface="Calibri"/>
              </a:rPr>
              <a:t>Sobol</a:t>
            </a:r>
            <a:r>
              <a:rPr lang="it-IT" sz="1600" i="1" dirty="0" smtClean="0">
                <a:solidFill>
                  <a:srgbClr val="FF0000"/>
                </a:solidFill>
                <a:latin typeface="Calibri"/>
                <a:cs typeface="Calibri"/>
              </a:rPr>
              <a:t>’</a:t>
            </a:r>
            <a:r>
              <a:rPr lang="it-IT" sz="1600" i="1" dirty="0" err="1" smtClean="0">
                <a:solidFill>
                  <a:srgbClr val="FF0000"/>
                </a:solidFill>
                <a:latin typeface="Calibri"/>
                <a:cs typeface="Calibri"/>
              </a:rPr>
              <a:t>s</a:t>
            </a:r>
            <a:r>
              <a:rPr lang="it-IT" sz="1600" i="1" dirty="0" smtClean="0">
                <a:solidFill>
                  <a:srgbClr val="FF0000"/>
                </a:solidFill>
                <a:latin typeface="Calibri"/>
                <a:cs typeface="Calibri"/>
              </a:rPr>
              <a:t> </a:t>
            </a:r>
            <a:r>
              <a:rPr lang="it-IT" sz="1600" i="1" dirty="0" err="1" smtClean="0">
                <a:solidFill>
                  <a:srgbClr val="FF0000"/>
                </a:solidFill>
                <a:latin typeface="Calibri"/>
                <a:cs typeface="Calibri"/>
              </a:rPr>
              <a:t>sequences</a:t>
            </a:r>
            <a:endParaRPr lang="it-IT" sz="1600" i="1" dirty="0" smtClean="0">
              <a:solidFill>
                <a:srgbClr val="FF0000"/>
              </a:solidFill>
              <a:latin typeface="Calibri"/>
              <a:cs typeface="Calibri"/>
            </a:endParaRPr>
          </a:p>
          <a:p>
            <a:pPr>
              <a:spcBef>
                <a:spcPct val="20000"/>
              </a:spcBef>
              <a:defRPr/>
            </a:pPr>
            <a:r>
              <a:rPr lang="it-IT" sz="1600" i="1" dirty="0" smtClean="0">
                <a:solidFill>
                  <a:srgbClr val="FF0000"/>
                </a:solidFill>
                <a:latin typeface="Calibri"/>
                <a:cs typeface="Calibri"/>
              </a:rPr>
              <a:t>...</a:t>
            </a:r>
          </a:p>
        </p:txBody>
      </p:sp>
      <p:cxnSp>
        <p:nvCxnSpPr>
          <p:cNvPr id="6" name="Straight Arrow Connector 5"/>
          <p:cNvCxnSpPr>
            <a:stCxn id="7" idx="3"/>
            <a:endCxn id="33" idx="1"/>
          </p:cNvCxnSpPr>
          <p:nvPr/>
        </p:nvCxnSpPr>
        <p:spPr>
          <a:xfrm>
            <a:off x="5970918" y="1923225"/>
            <a:ext cx="618155"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variance-based approach is called FAST (and extended versions of it)</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64</a:t>
            </a:fld>
            <a:endParaRPr lang="en-US"/>
          </a:p>
        </p:txBody>
      </p:sp>
      <p:sp>
        <p:nvSpPr>
          <p:cNvPr id="4" name="Content Placeholder 2"/>
          <p:cNvSpPr txBox="1">
            <a:spLocks/>
          </p:cNvSpPr>
          <p:nvPr/>
        </p:nvSpPr>
        <p:spPr>
          <a:xfrm>
            <a:off x="457200" y="1459072"/>
            <a:ext cx="8382000" cy="452596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2400" b="1" i="1" dirty="0" smtClean="0">
                <a:latin typeface="Calibri" charset="0"/>
                <a:ea typeface="ＭＳ Ｐゴシック" charset="0"/>
                <a:cs typeface="ＭＳ Ｐゴシック" charset="0"/>
              </a:rPr>
              <a:t>FAST (Fourier Amplitude Sensitivity Test) </a:t>
            </a:r>
            <a:r>
              <a:rPr lang="en-GB" sz="2400" i="1" dirty="0" smtClean="0">
                <a:latin typeface="Calibri" charset="0"/>
                <a:ea typeface="ＭＳ Ｐゴシック" charset="0"/>
                <a:cs typeface="ＭＳ Ｐゴシック" charset="0"/>
              </a:rPr>
              <a:t>is a methodology which allows to estimate the entire set of main effect sensitivities by Fourier transformation (</a:t>
            </a:r>
            <a:r>
              <a:rPr lang="en-GB" sz="2400" i="1" dirty="0" err="1" smtClean="0">
                <a:latin typeface="Calibri" charset="0"/>
                <a:ea typeface="ＭＳ Ｐゴシック" charset="0"/>
                <a:cs typeface="ＭＳ Ｐゴシック" charset="0"/>
              </a:rPr>
              <a:t>Koda</a:t>
            </a:r>
            <a:r>
              <a:rPr lang="en-GB" sz="2400" i="1" dirty="0" smtClean="0">
                <a:latin typeface="Calibri" charset="0"/>
                <a:ea typeface="ＭＳ Ｐゴシック" charset="0"/>
                <a:cs typeface="ＭＳ Ｐゴシック" charset="0"/>
              </a:rPr>
              <a:t> et al., 1979; McRae et al., 1982), using a single sample of size N. </a:t>
            </a:r>
          </a:p>
          <a:p>
            <a:pPr>
              <a:buFont typeface="Arial" charset="0"/>
              <a:buNone/>
            </a:pPr>
            <a:r>
              <a:rPr lang="en-GB" sz="2400" b="1" i="1" dirty="0" smtClean="0">
                <a:latin typeface="Calibri" charset="0"/>
                <a:ea typeface="ＭＳ Ｐゴシック" charset="0"/>
                <a:cs typeface="ＭＳ Ｐゴシック" charset="0"/>
              </a:rPr>
              <a:t>Extensions of the FAST method </a:t>
            </a:r>
            <a:r>
              <a:rPr lang="en-GB" sz="2400" i="1" dirty="0" smtClean="0">
                <a:latin typeface="Calibri" charset="0"/>
                <a:ea typeface="ＭＳ Ｐゴシック" charset="0"/>
                <a:cs typeface="ＭＳ Ｐゴシック" charset="0"/>
              </a:rPr>
              <a:t>are described in </a:t>
            </a:r>
            <a:r>
              <a:rPr lang="en-GB" sz="2400" i="1" dirty="0" err="1" smtClean="0">
                <a:latin typeface="Calibri" charset="0"/>
                <a:ea typeface="ＭＳ Ｐゴシック" charset="0"/>
                <a:cs typeface="ＭＳ Ｐゴシック" charset="0"/>
              </a:rPr>
              <a:t>Saltelli</a:t>
            </a:r>
            <a:r>
              <a:rPr lang="en-GB" sz="2400" i="1" dirty="0" smtClean="0">
                <a:latin typeface="Calibri" charset="0"/>
                <a:ea typeface="ＭＳ Ｐゴシック" charset="0"/>
                <a:cs typeface="ＭＳ Ｐゴシック" charset="0"/>
              </a:rPr>
              <a:t> et al. (1999) and </a:t>
            </a:r>
            <a:r>
              <a:rPr lang="en-GB" sz="2400" i="1" dirty="0" err="1" smtClean="0">
                <a:latin typeface="Calibri" charset="0"/>
                <a:ea typeface="ＭＳ Ｐゴシック" charset="0"/>
                <a:cs typeface="ＭＳ Ｐゴシック" charset="0"/>
              </a:rPr>
              <a:t>Tarantola</a:t>
            </a:r>
            <a:r>
              <a:rPr lang="en-GB" sz="2400" i="1" dirty="0" smtClean="0">
                <a:latin typeface="Calibri" charset="0"/>
                <a:ea typeface="ＭＳ Ｐゴシック" charset="0"/>
                <a:cs typeface="ＭＳ Ｐゴシック" charset="0"/>
              </a:rPr>
              <a:t> et al. (2006). In classic FAST only the main effect terms are computed. Extended FAST allows the computation of higher order terms, in particular it allows to compute the entire set of main and total effects, at the cost of </a:t>
            </a:r>
            <a:r>
              <a:rPr lang="en-GB" sz="2400" i="1" dirty="0" err="1" smtClean="0">
                <a:latin typeface="Calibri" charset="0"/>
                <a:ea typeface="ＭＳ Ｐゴシック" charset="0"/>
                <a:cs typeface="ＭＳ Ｐゴシック" charset="0"/>
              </a:rPr>
              <a:t>kN</a:t>
            </a:r>
            <a:r>
              <a:rPr lang="en-GB" sz="2400" i="1" dirty="0" smtClean="0">
                <a:latin typeface="Calibri" charset="0"/>
                <a:ea typeface="ＭＳ Ｐゴシック" charset="0"/>
                <a:cs typeface="ＭＳ Ｐゴシック" charset="0"/>
              </a:rPr>
              <a:t> model runs</a:t>
            </a:r>
            <a:r>
              <a:rPr lang="en-GB" sz="2400" dirty="0" smtClean="0">
                <a:latin typeface="Calibri" charset="0"/>
                <a:ea typeface="ＭＳ Ｐゴシック" charset="0"/>
                <a:cs typeface="ＭＳ Ｐゴシック" charset="0"/>
              </a:rPr>
              <a:t>.  </a:t>
            </a:r>
          </a:p>
          <a:p>
            <a:pPr>
              <a:buFont typeface="Arial" charset="0"/>
              <a:buNone/>
            </a:pPr>
            <a:r>
              <a:rPr lang="en-GB" sz="2400" b="1" dirty="0" smtClean="0">
                <a:latin typeface="Calibri" charset="0"/>
                <a:ea typeface="ＭＳ Ｐゴシック" charset="0"/>
                <a:cs typeface="ＭＳ Ｐゴシック" charset="0"/>
              </a:rPr>
              <a:t>FAST decomposes the output variance V(Y) by means of spectral analysis</a:t>
            </a:r>
            <a:r>
              <a:rPr lang="en-GB" sz="2400" dirty="0" smtClean="0">
                <a:latin typeface="Calibri" charset="0"/>
                <a:ea typeface="ＭＳ Ｐゴシック" charset="0"/>
                <a:cs typeface="ＭＳ Ｐゴシック" charset="0"/>
              </a:rPr>
              <a:t>: Where Vi is the amount of variance explained by factor X</a:t>
            </a:r>
            <a:r>
              <a:rPr lang="en-GB" sz="2400" baseline="-25000" dirty="0" smtClean="0">
                <a:latin typeface="Calibri" charset="0"/>
                <a:ea typeface="ＭＳ Ｐゴシック" charset="0"/>
                <a:cs typeface="ＭＳ Ｐゴシック" charset="0"/>
              </a:rPr>
              <a:t>i</a:t>
            </a:r>
            <a:r>
              <a:rPr lang="en-GB" sz="2400" dirty="0" smtClean="0">
                <a:latin typeface="Calibri" charset="0"/>
                <a:ea typeface="ＭＳ Ｐゴシック" charset="0"/>
                <a:cs typeface="ＭＳ Ｐゴシック" charset="0"/>
              </a:rPr>
              <a:t> and K is the residual.</a:t>
            </a:r>
            <a:endParaRPr lang="en-US" sz="2400" dirty="0" smtClean="0">
              <a:latin typeface="Calibri" charset="0"/>
              <a:ea typeface="ＭＳ Ｐゴシック" charset="0"/>
              <a:cs typeface="ＭＳ Ｐゴシック" charset="0"/>
            </a:endParaRPr>
          </a:p>
          <a:p>
            <a:pPr>
              <a:buFont typeface="Arial" charset="0"/>
              <a:buNone/>
            </a:pPr>
            <a:endParaRPr lang="en-US" sz="2400" dirty="0">
              <a:latin typeface="Calibri" charset="0"/>
              <a:ea typeface="ＭＳ Ｐゴシック" charset="0"/>
              <a:cs typeface="ＭＳ Ｐゴシック" charset="0"/>
            </a:endParaRPr>
          </a:p>
        </p:txBody>
      </p:sp>
      <p:sp>
        <p:nvSpPr>
          <p:cNvPr id="5" name="TextBox 4"/>
          <p:cNvSpPr txBox="1">
            <a:spLocks noChangeArrowheads="1"/>
          </p:cNvSpPr>
          <p:nvPr/>
        </p:nvSpPr>
        <p:spPr bwMode="auto">
          <a:xfrm>
            <a:off x="0" y="6441465"/>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[Pappenberger and Vandenberghe, 2007]</a:t>
            </a:r>
          </a:p>
        </p:txBody>
      </p:sp>
    </p:spTree>
    <p:extLst>
      <p:ext uri="{BB962C8B-B14F-4D97-AF65-F5344CB8AC3E}">
        <p14:creationId xmlns:p14="http://schemas.microsoft.com/office/powerpoint/2010/main" val="390947381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Sobol</a:t>
            </a:r>
            <a:r>
              <a:rPr lang="en-US" dirty="0" smtClean="0"/>
              <a:t>’ is becoming a very popular strategy in environmental modeling</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65</a:t>
            </a:fld>
            <a:endParaRPr lang="en-US"/>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2400" b="1" dirty="0" smtClean="0">
                <a:latin typeface="Calibri" charset="0"/>
                <a:ea typeface="ＭＳ Ｐゴシック" charset="0"/>
                <a:cs typeface="ＭＳ Ｐゴシック" charset="0"/>
              </a:rPr>
              <a:t>The </a:t>
            </a:r>
            <a:r>
              <a:rPr lang="en-GB" sz="2400" b="1" dirty="0" err="1" smtClean="0">
                <a:latin typeface="Calibri" charset="0"/>
                <a:ea typeface="ＭＳ Ｐゴシック" charset="0"/>
                <a:cs typeface="ＭＳ Ｐゴシック" charset="0"/>
              </a:rPr>
              <a:t>Sobol</a:t>
            </a:r>
            <a:r>
              <a:rPr lang="en-GB" sz="2400" b="1" dirty="0" smtClean="0">
                <a:latin typeface="Calibri" charset="0"/>
                <a:ea typeface="ＭＳ Ｐゴシック" charset="0"/>
                <a:cs typeface="ＭＳ Ｐゴシック" charset="0"/>
              </a:rPr>
              <a:t>’ method is a Monte Carlo procedure </a:t>
            </a:r>
            <a:r>
              <a:rPr lang="en-GB" sz="2400" dirty="0" smtClean="0">
                <a:latin typeface="Calibri" charset="0"/>
                <a:ea typeface="ＭＳ Ｐゴシック" charset="0"/>
                <a:cs typeface="ＭＳ Ｐゴシック" charset="0"/>
              </a:rPr>
              <a:t>that allows to compute any term of the variance decomposition, each at the cost of </a:t>
            </a:r>
            <a:r>
              <a:rPr lang="en-GB" sz="2400" i="1" dirty="0" smtClean="0">
                <a:latin typeface="Calibri" charset="0"/>
                <a:ea typeface="ＭＳ Ｐゴシック" charset="0"/>
                <a:cs typeface="ＭＳ Ｐゴシック" charset="0"/>
              </a:rPr>
              <a:t>N</a:t>
            </a:r>
            <a:r>
              <a:rPr lang="en-GB" sz="2400" dirty="0" smtClean="0">
                <a:latin typeface="Calibri" charset="0"/>
                <a:ea typeface="ＭＳ Ｐゴシック" charset="0"/>
                <a:cs typeface="ＭＳ Ｐゴシック" charset="0"/>
              </a:rPr>
              <a:t> model runs (</a:t>
            </a:r>
            <a:r>
              <a:rPr lang="en-GB" sz="2400" dirty="0" err="1" smtClean="0">
                <a:latin typeface="Calibri" charset="0"/>
                <a:ea typeface="ＭＳ Ｐゴシック" charset="0"/>
                <a:cs typeface="ＭＳ Ｐゴシック" charset="0"/>
              </a:rPr>
              <a:t>Sobol</a:t>
            </a:r>
            <a:r>
              <a:rPr lang="en-GB" sz="2400" dirty="0" smtClean="0">
                <a:latin typeface="Calibri" charset="0"/>
                <a:ea typeface="ＭＳ Ｐゴシック" charset="0"/>
                <a:cs typeface="ＭＳ Ｐゴシック" charset="0"/>
              </a:rPr>
              <a:t>’, 1993). </a:t>
            </a:r>
          </a:p>
          <a:p>
            <a:pPr>
              <a:buFont typeface="Arial" charset="0"/>
              <a:buNone/>
            </a:pPr>
            <a:r>
              <a:rPr lang="en-GB" sz="2400" dirty="0" smtClean="0">
                <a:latin typeface="Calibri" charset="0"/>
                <a:ea typeface="ＭＳ Ｐゴシック" charset="0"/>
                <a:cs typeface="ＭＳ Ｐゴシック" charset="0"/>
              </a:rPr>
              <a:t>Following </a:t>
            </a:r>
            <a:r>
              <a:rPr lang="en-GB" sz="2400" dirty="0" err="1" smtClean="0">
                <a:latin typeface="Calibri" charset="0"/>
                <a:ea typeface="ＭＳ Ｐゴシック" charset="0"/>
                <a:cs typeface="ＭＳ Ｐゴシック" charset="0"/>
              </a:rPr>
              <a:t>Saltelli</a:t>
            </a:r>
            <a:r>
              <a:rPr lang="en-GB" sz="2400" dirty="0" smtClean="0">
                <a:latin typeface="Calibri" charset="0"/>
                <a:ea typeface="ＭＳ Ｐゴシック" charset="0"/>
                <a:cs typeface="ＭＳ Ｐゴシック" charset="0"/>
              </a:rPr>
              <a:t> (2002), the cost of estimating the entire set of main and total effects is of </a:t>
            </a:r>
            <a:r>
              <a:rPr lang="en-GB" sz="2400" b="1" dirty="0" smtClean="0">
                <a:latin typeface="Calibri" charset="0"/>
                <a:ea typeface="ＭＳ Ｐゴシック" charset="0"/>
                <a:cs typeface="ＭＳ Ｐゴシック" charset="0"/>
              </a:rPr>
              <a:t>(2+</a:t>
            </a:r>
            <a:r>
              <a:rPr lang="en-GB" sz="2400" b="1" i="1" dirty="0" smtClean="0">
                <a:latin typeface="Calibri" charset="0"/>
                <a:ea typeface="ＭＳ Ｐゴシック" charset="0"/>
                <a:cs typeface="ＭＳ Ｐゴシック" charset="0"/>
              </a:rPr>
              <a:t>k</a:t>
            </a:r>
            <a:r>
              <a:rPr lang="en-GB" sz="2400" b="1" dirty="0" smtClean="0">
                <a:latin typeface="Calibri" charset="0"/>
                <a:ea typeface="ＭＳ Ｐゴシック" charset="0"/>
                <a:cs typeface="ＭＳ Ｐゴシック" charset="0"/>
              </a:rPr>
              <a:t>)</a:t>
            </a:r>
            <a:r>
              <a:rPr lang="en-GB" sz="2400" b="1" i="1" dirty="0" smtClean="0">
                <a:latin typeface="Calibri" charset="0"/>
                <a:ea typeface="ＭＳ Ｐゴシック" charset="0"/>
                <a:cs typeface="ＭＳ Ｐゴシック" charset="0"/>
              </a:rPr>
              <a:t>N</a:t>
            </a:r>
            <a:r>
              <a:rPr lang="en-GB" sz="2400" b="1" dirty="0" smtClean="0">
                <a:latin typeface="Calibri" charset="0"/>
                <a:ea typeface="ＭＳ Ｐゴシック" charset="0"/>
                <a:cs typeface="ＭＳ Ｐゴシック" charset="0"/>
              </a:rPr>
              <a:t> model evaluations</a:t>
            </a:r>
            <a:r>
              <a:rPr lang="en-GB" sz="2400" dirty="0" smtClean="0">
                <a:latin typeface="Calibri" charset="0"/>
                <a:ea typeface="ＭＳ Ｐゴシック" charset="0"/>
                <a:cs typeface="ＭＳ Ｐゴシック" charset="0"/>
              </a:rPr>
              <a:t>, which roughly halves the computational cost with respect to the original </a:t>
            </a:r>
            <a:r>
              <a:rPr lang="en-GB" sz="2400" dirty="0" err="1" smtClean="0">
                <a:latin typeface="Calibri" charset="0"/>
                <a:ea typeface="ＭＳ Ｐゴシック" charset="0"/>
                <a:cs typeface="ＭＳ Ｐゴシック" charset="0"/>
              </a:rPr>
              <a:t>Sobol</a:t>
            </a:r>
            <a:r>
              <a:rPr lang="en-GB" sz="2400" dirty="0" smtClean="0">
                <a:latin typeface="Calibri" charset="0"/>
                <a:ea typeface="ＭＳ Ｐゴシック" charset="0"/>
                <a:cs typeface="ＭＳ Ｐゴシック" charset="0"/>
              </a:rPr>
              <a:t>’ algorithm.</a:t>
            </a:r>
            <a:endParaRPr lang="en-US" sz="2400" dirty="0" smtClean="0">
              <a:latin typeface="Calibri" charset="0"/>
              <a:ea typeface="ＭＳ Ｐゴシック" charset="0"/>
              <a:cs typeface="ＭＳ Ｐゴシック" charset="0"/>
            </a:endParaRPr>
          </a:p>
          <a:p>
            <a:pPr>
              <a:buFont typeface="Arial" charset="0"/>
              <a:buNone/>
            </a:pPr>
            <a:endParaRPr lang="en-US" sz="2400" dirty="0">
              <a:latin typeface="Calibri" charset="0"/>
              <a:ea typeface="ＭＳ Ｐゴシック" charset="0"/>
              <a:cs typeface="ＭＳ Ｐゴシック" charset="0"/>
            </a:endParaRPr>
          </a:p>
        </p:txBody>
      </p:sp>
      <p:sp>
        <p:nvSpPr>
          <p:cNvPr id="5" name="TextBox 4"/>
          <p:cNvSpPr txBox="1">
            <a:spLocks noChangeArrowheads="1"/>
          </p:cNvSpPr>
          <p:nvPr/>
        </p:nvSpPr>
        <p:spPr bwMode="auto">
          <a:xfrm>
            <a:off x="0" y="6550025"/>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[Pappenberger and Vandenberghe, 2007]</a:t>
            </a:r>
          </a:p>
        </p:txBody>
      </p:sp>
    </p:spTree>
    <p:extLst>
      <p:ext uri="{BB962C8B-B14F-4D97-AF65-F5344CB8AC3E}">
        <p14:creationId xmlns:p14="http://schemas.microsoft.com/office/powerpoint/2010/main" val="122604303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Sobol</a:t>
            </a:r>
            <a:r>
              <a:rPr lang="en-US" dirty="0" smtClean="0"/>
              <a:t>’ attributes the the variance in the model output as follows …</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66</a:t>
            </a:fld>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8277" y="1964856"/>
            <a:ext cx="7405016" cy="3824141"/>
          </a:xfrm>
          <a:prstGeom prst="rect">
            <a:avLst/>
          </a:prstGeom>
        </p:spPr>
      </p:pic>
      <p:sp>
        <p:nvSpPr>
          <p:cNvPr id="5" name="Rectangle 4"/>
          <p:cNvSpPr/>
          <p:nvPr/>
        </p:nvSpPr>
        <p:spPr>
          <a:xfrm>
            <a:off x="7761341" y="3115546"/>
            <a:ext cx="611952" cy="4885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2315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first-order and total sensitivity indices are defines as …</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67</a:t>
            </a:fld>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 y="1951210"/>
            <a:ext cx="6772246" cy="198129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4088657"/>
            <a:ext cx="8229600" cy="1626143"/>
          </a:xfrm>
          <a:prstGeom prst="rect">
            <a:avLst/>
          </a:prstGeom>
        </p:spPr>
      </p:pic>
      <p:sp>
        <p:nvSpPr>
          <p:cNvPr id="7" name="Rectangle 6"/>
          <p:cNvSpPr/>
          <p:nvPr/>
        </p:nvSpPr>
        <p:spPr>
          <a:xfrm>
            <a:off x="5210411" y="5275802"/>
            <a:ext cx="3582158" cy="4389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62388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the sensitivity indices</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68</a:t>
            </a:fld>
            <a:endParaRPr lang="en-US"/>
          </a:p>
        </p:txBody>
      </p:sp>
      <p:sp>
        <p:nvSpPr>
          <p:cNvPr id="4" name="Content Placeholder 2"/>
          <p:cNvSpPr txBox="1">
            <a:spLocks/>
          </p:cNvSpPr>
          <p:nvPr/>
        </p:nvSpPr>
        <p:spPr>
          <a:xfrm>
            <a:off x="457200" y="1417638"/>
            <a:ext cx="8229600" cy="4708525"/>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1800" dirty="0" smtClean="0">
                <a:solidFill>
                  <a:srgbClr val="FF0000"/>
                </a:solidFill>
                <a:latin typeface="Calibri" charset="0"/>
                <a:ea typeface="ＭＳ Ｐゴシック" charset="0"/>
                <a:cs typeface="ＭＳ Ｐゴシック" charset="0"/>
              </a:rPr>
              <a:t>The main </a:t>
            </a:r>
            <a:r>
              <a:rPr lang="en-GB" sz="1800" dirty="0" smtClean="0">
                <a:latin typeface="Calibri" charset="0"/>
                <a:ea typeface="ＭＳ Ｐゴシック" charset="0"/>
                <a:cs typeface="ＭＳ Ｐゴシック" charset="0"/>
              </a:rPr>
              <a:t>(or </a:t>
            </a:r>
            <a:r>
              <a:rPr lang="en-GB" sz="1800" dirty="0" smtClean="0">
                <a:solidFill>
                  <a:srgbClr val="FF0000"/>
                </a:solidFill>
                <a:latin typeface="Calibri" charset="0"/>
                <a:ea typeface="ＭＳ Ｐゴシック" charset="0"/>
                <a:cs typeface="ＭＳ Ｐゴシック" charset="0"/>
              </a:rPr>
              <a:t>first-order</a:t>
            </a:r>
            <a:r>
              <a:rPr lang="en-GB" sz="1800" dirty="0" smtClean="0">
                <a:latin typeface="Calibri" charset="0"/>
                <a:ea typeface="ＭＳ Ｐゴシック" charset="0"/>
                <a:cs typeface="ＭＳ Ｐゴシック" charset="0"/>
              </a:rPr>
              <a:t>) </a:t>
            </a:r>
            <a:r>
              <a:rPr lang="en-GB" sz="1800" dirty="0" smtClean="0">
                <a:solidFill>
                  <a:srgbClr val="FF0000"/>
                </a:solidFill>
                <a:latin typeface="Calibri" charset="0"/>
                <a:ea typeface="ＭＳ Ｐゴシック" charset="0"/>
                <a:cs typeface="ＭＳ Ｐゴシック" charset="0"/>
              </a:rPr>
              <a:t>effect </a:t>
            </a:r>
            <a:r>
              <a:rPr lang="en-GB" sz="1800" dirty="0" smtClean="0">
                <a:latin typeface="Calibri" charset="0"/>
                <a:ea typeface="ＭＳ Ｐゴシック" charset="0"/>
                <a:cs typeface="ＭＳ Ｐゴシック" charset="0"/>
              </a:rPr>
              <a:t>(S</a:t>
            </a:r>
            <a:r>
              <a:rPr lang="en-GB" sz="1800" baseline="-25000" dirty="0" smtClean="0">
                <a:latin typeface="Calibri" charset="0"/>
                <a:ea typeface="ＭＳ Ｐゴシック" charset="0"/>
                <a:cs typeface="ＭＳ Ｐゴシック" charset="0"/>
              </a:rPr>
              <a:t>i</a:t>
            </a:r>
            <a:r>
              <a:rPr lang="en-GB" sz="1800" dirty="0" smtClean="0">
                <a:latin typeface="Calibri" charset="0"/>
                <a:ea typeface="ＭＳ Ｐゴシック" charset="0"/>
                <a:cs typeface="ＭＳ Ｐゴシック" charset="0"/>
              </a:rPr>
              <a:t>) measures the contribution to the output variance from varying the </a:t>
            </a:r>
            <a:r>
              <a:rPr lang="it-IT" sz="1800" i="1" dirty="0" smtClean="0">
                <a:latin typeface="Calibri" charset="0"/>
                <a:ea typeface="ＭＳ Ｐゴシック" charset="0"/>
                <a:cs typeface="ＭＳ Ｐゴシック" charset="0"/>
              </a:rPr>
              <a:t>i</a:t>
            </a:r>
            <a:r>
              <a:rPr lang="it-IT" sz="1800" dirty="0" smtClean="0">
                <a:latin typeface="Calibri" charset="0"/>
                <a:ea typeface="ＭＳ Ｐゴシック" charset="0"/>
                <a:cs typeface="ＭＳ Ｐゴシック" charset="0"/>
              </a:rPr>
              <a:t>-the </a:t>
            </a:r>
            <a:r>
              <a:rPr lang="it-IT" sz="1800" dirty="0" err="1" smtClean="0">
                <a:latin typeface="Calibri" charset="0"/>
                <a:ea typeface="ＭＳ Ｐゴシック" charset="0"/>
                <a:cs typeface="ＭＳ Ｐゴシック" charset="0"/>
              </a:rPr>
              <a:t>factor</a:t>
            </a:r>
            <a:r>
              <a:rPr lang="en-GB" sz="1800" dirty="0" smtClean="0">
                <a:latin typeface="Calibri" charset="0"/>
                <a:ea typeface="ＭＳ Ｐゴシック" charset="0"/>
                <a:cs typeface="ＭＳ Ｐゴシック" charset="0"/>
              </a:rPr>
              <a:t> </a:t>
            </a:r>
            <a:r>
              <a:rPr lang="en-GB" sz="1800" u="sng" dirty="0" smtClean="0">
                <a:latin typeface="Calibri" charset="0"/>
                <a:ea typeface="ＭＳ Ｐゴシック" charset="0"/>
                <a:cs typeface="ＭＳ Ｐゴシック" charset="0"/>
              </a:rPr>
              <a:t>alone </a:t>
            </a:r>
            <a:r>
              <a:rPr lang="en-GB" sz="1800" dirty="0" smtClean="0">
                <a:latin typeface="Calibri" charset="0"/>
                <a:ea typeface="ＭＳ Ｐゴシック" charset="0"/>
                <a:cs typeface="ＭＳ Ｐゴシック" charset="0"/>
              </a:rPr>
              <a:t>(but averaged over variations in other factors)</a:t>
            </a:r>
          </a:p>
          <a:p>
            <a:pPr marL="0">
              <a:spcBef>
                <a:spcPts val="0"/>
              </a:spcBef>
              <a:buNone/>
            </a:pPr>
            <a:endParaRPr lang="en-GB" sz="600" dirty="0" smtClean="0">
              <a:latin typeface="Calibri" charset="0"/>
              <a:ea typeface="ＭＳ Ｐゴシック" charset="0"/>
              <a:cs typeface="ＭＳ Ｐゴシック" charset="0"/>
            </a:endParaRPr>
          </a:p>
          <a:p>
            <a:pPr marL="0" lvl="0" indent="0">
              <a:spcBef>
                <a:spcPts val="0"/>
              </a:spcBef>
              <a:buNone/>
            </a:pPr>
            <a:r>
              <a:rPr lang="en-GB" sz="1600" dirty="0" smtClean="0">
                <a:solidFill>
                  <a:schemeClr val="tx1">
                    <a:lumMod val="65000"/>
                    <a:lumOff val="35000"/>
                  </a:schemeClr>
                </a:solidFill>
                <a:latin typeface="Calibri" charset="0"/>
                <a:ea typeface="ＭＳ Ｐゴシック" charset="0"/>
                <a:cs typeface="ＭＳ Ｐゴシック" charset="0"/>
              </a:rPr>
              <a:t>(</a:t>
            </a:r>
            <a:r>
              <a:rPr lang="en-GB" sz="1600" dirty="0" err="1" smtClean="0">
                <a:solidFill>
                  <a:schemeClr val="tx1">
                    <a:lumMod val="65000"/>
                    <a:lumOff val="35000"/>
                  </a:schemeClr>
                </a:solidFill>
                <a:latin typeface="Calibri" charset="0"/>
                <a:ea typeface="ＭＳ Ｐゴシック" charset="0"/>
                <a:cs typeface="ＭＳ Ｐゴシック" charset="0"/>
              </a:rPr>
              <a:t>i</a:t>
            </a:r>
            <a:r>
              <a:rPr lang="en-GB" sz="1600" dirty="0" smtClean="0">
                <a:solidFill>
                  <a:schemeClr val="tx1">
                    <a:lumMod val="65000"/>
                    <a:lumOff val="35000"/>
                  </a:schemeClr>
                </a:solidFill>
                <a:latin typeface="Calibri" charset="0"/>
                <a:ea typeface="ＭＳ Ｐゴシック" charset="0"/>
                <a:cs typeface="ＭＳ Ｐゴシック" charset="0"/>
              </a:rPr>
              <a:t>) the higher the value of Si, the higher the influence of the </a:t>
            </a:r>
            <a:r>
              <a:rPr lang="en-GB" sz="1600" i="1" dirty="0" err="1" smtClean="0">
                <a:solidFill>
                  <a:schemeClr val="tx1">
                    <a:lumMod val="65000"/>
                    <a:lumOff val="35000"/>
                  </a:schemeClr>
                </a:solidFill>
                <a:latin typeface="Calibri" charset="0"/>
                <a:ea typeface="ＭＳ Ｐゴシック" charset="0"/>
                <a:cs typeface="ＭＳ Ｐゴシック" charset="0"/>
              </a:rPr>
              <a:t>i</a:t>
            </a:r>
            <a:r>
              <a:rPr lang="en-GB" sz="1600" dirty="0" err="1" smtClean="0">
                <a:solidFill>
                  <a:schemeClr val="tx1">
                    <a:lumMod val="65000"/>
                    <a:lumOff val="35000"/>
                  </a:schemeClr>
                </a:solidFill>
                <a:latin typeface="Calibri" charset="0"/>
                <a:ea typeface="ＭＳ Ｐゴシック" charset="0"/>
                <a:cs typeface="ＭＳ Ｐゴシック" charset="0"/>
              </a:rPr>
              <a:t>-th</a:t>
            </a:r>
            <a:r>
              <a:rPr lang="en-GB" sz="1600" dirty="0" smtClean="0">
                <a:solidFill>
                  <a:schemeClr val="tx1">
                    <a:lumMod val="65000"/>
                    <a:lumOff val="35000"/>
                  </a:schemeClr>
                </a:solidFill>
                <a:latin typeface="Calibri" charset="0"/>
                <a:ea typeface="ＭＳ Ｐゴシック" charset="0"/>
                <a:cs typeface="ＭＳ Ｐゴシック" charset="0"/>
              </a:rPr>
              <a:t> factor on the output</a:t>
            </a:r>
          </a:p>
          <a:p>
            <a:pPr marL="0">
              <a:spcBef>
                <a:spcPts val="0"/>
              </a:spcBef>
              <a:buNone/>
            </a:pPr>
            <a:endParaRPr lang="en-GB" sz="600" dirty="0" smtClean="0">
              <a:solidFill>
                <a:schemeClr val="tx1">
                  <a:lumMod val="65000"/>
                  <a:lumOff val="35000"/>
                </a:schemeClr>
              </a:solidFill>
              <a:latin typeface="Calibri" charset="0"/>
              <a:ea typeface="ＭＳ Ｐゴシック" charset="0"/>
              <a:cs typeface="ＭＳ Ｐゴシック" charset="0"/>
            </a:endParaRPr>
          </a:p>
          <a:p>
            <a:pPr marL="0">
              <a:spcBef>
                <a:spcPts val="0"/>
              </a:spcBef>
              <a:buNone/>
            </a:pPr>
            <a:r>
              <a:rPr lang="en-GB" sz="1600" dirty="0" smtClean="0">
                <a:solidFill>
                  <a:schemeClr val="tx1">
                    <a:lumMod val="65000"/>
                    <a:lumOff val="35000"/>
                  </a:schemeClr>
                </a:solidFill>
                <a:latin typeface="Calibri" charset="0"/>
                <a:ea typeface="ＭＳ Ｐゴシック" charset="0"/>
                <a:cs typeface="ＭＳ Ｐゴシック" charset="0"/>
              </a:rPr>
              <a:t>(</a:t>
            </a:r>
            <a:r>
              <a:rPr lang="en-GB" sz="1600" dirty="0" err="1" smtClean="0">
                <a:solidFill>
                  <a:schemeClr val="tx1">
                    <a:lumMod val="65000"/>
                    <a:lumOff val="35000"/>
                  </a:schemeClr>
                </a:solidFill>
                <a:latin typeface="Calibri" charset="0"/>
                <a:ea typeface="ＭＳ Ｐゴシック" charset="0"/>
                <a:cs typeface="ＭＳ Ｐゴシック" charset="0"/>
              </a:rPr>
              <a:t>i</a:t>
            </a:r>
            <a:r>
              <a:rPr lang="en-GB" sz="1600" dirty="0" smtClean="0">
                <a:solidFill>
                  <a:schemeClr val="tx1">
                    <a:lumMod val="65000"/>
                    <a:lumOff val="35000"/>
                  </a:schemeClr>
                </a:solidFill>
                <a:latin typeface="Calibri" charset="0"/>
                <a:ea typeface="ＭＳ Ｐゴシック" charset="0"/>
                <a:cs typeface="ＭＳ Ｐゴシック" charset="0"/>
              </a:rPr>
              <a:t>) if S</a:t>
            </a:r>
            <a:r>
              <a:rPr lang="en-GB" sz="1600" baseline="-25000" dirty="0" smtClean="0">
                <a:solidFill>
                  <a:schemeClr val="tx1">
                    <a:lumMod val="65000"/>
                    <a:lumOff val="35000"/>
                  </a:schemeClr>
                </a:solidFill>
                <a:latin typeface="Calibri" charset="0"/>
                <a:ea typeface="ＭＳ Ｐゴシック" charset="0"/>
                <a:cs typeface="ＭＳ Ｐゴシック" charset="0"/>
              </a:rPr>
              <a:t>i</a:t>
            </a:r>
            <a:r>
              <a:rPr lang="en-GB" sz="1600" dirty="0" smtClean="0">
                <a:solidFill>
                  <a:schemeClr val="tx1">
                    <a:lumMod val="65000"/>
                    <a:lumOff val="35000"/>
                  </a:schemeClr>
                </a:solidFill>
                <a:latin typeface="Calibri" charset="0"/>
                <a:ea typeface="ＭＳ Ｐゴシック" charset="0"/>
                <a:cs typeface="ＭＳ Ｐゴシック" charset="0"/>
              </a:rPr>
              <a:t> = 0, then the </a:t>
            </a:r>
            <a:r>
              <a:rPr lang="en-GB" sz="1600" i="1" dirty="0" err="1" smtClean="0">
                <a:solidFill>
                  <a:schemeClr val="tx1">
                    <a:lumMod val="65000"/>
                    <a:lumOff val="35000"/>
                  </a:schemeClr>
                </a:solidFill>
                <a:latin typeface="Calibri" charset="0"/>
                <a:ea typeface="ＭＳ Ｐゴシック" charset="0"/>
                <a:cs typeface="ＭＳ Ｐゴシック" charset="0"/>
              </a:rPr>
              <a:t>i</a:t>
            </a:r>
            <a:r>
              <a:rPr lang="en-GB" sz="1600" dirty="0" err="1" smtClean="0">
                <a:solidFill>
                  <a:schemeClr val="tx1">
                    <a:lumMod val="65000"/>
                    <a:lumOff val="35000"/>
                  </a:schemeClr>
                </a:solidFill>
                <a:latin typeface="Calibri" charset="0"/>
                <a:ea typeface="ＭＳ Ｐゴシック" charset="0"/>
                <a:cs typeface="ＭＳ Ｐゴシック" charset="0"/>
              </a:rPr>
              <a:t>-th</a:t>
            </a:r>
            <a:r>
              <a:rPr lang="en-GB" sz="1600" dirty="0" smtClean="0">
                <a:solidFill>
                  <a:schemeClr val="tx1">
                    <a:lumMod val="65000"/>
                    <a:lumOff val="35000"/>
                  </a:schemeClr>
                </a:solidFill>
                <a:latin typeface="Calibri" charset="0"/>
                <a:ea typeface="ＭＳ Ｐゴシック" charset="0"/>
                <a:cs typeface="ＭＳ Ｐゴシック" charset="0"/>
              </a:rPr>
              <a:t> parameter has no direct influence on the output (but it might still have some in interaction with other parameters!)</a:t>
            </a:r>
          </a:p>
          <a:p>
            <a:pPr marL="0">
              <a:spcBef>
                <a:spcPts val="0"/>
              </a:spcBef>
              <a:buNone/>
            </a:pPr>
            <a:endParaRPr lang="en-GB" sz="800" dirty="0" smtClean="0">
              <a:solidFill>
                <a:schemeClr val="tx1">
                  <a:lumMod val="65000"/>
                  <a:lumOff val="35000"/>
                </a:schemeClr>
              </a:solidFill>
              <a:latin typeface="Calibri" charset="0"/>
              <a:ea typeface="ＭＳ Ｐゴシック" charset="0"/>
              <a:cs typeface="ＭＳ Ｐゴシック" charset="0"/>
            </a:endParaRPr>
          </a:p>
          <a:p>
            <a:pPr marL="0">
              <a:spcBef>
                <a:spcPts val="0"/>
              </a:spcBef>
              <a:buNone/>
            </a:pPr>
            <a:r>
              <a:rPr lang="en-GB" sz="1600" dirty="0" smtClean="0">
                <a:solidFill>
                  <a:schemeClr val="tx1">
                    <a:lumMod val="65000"/>
                    <a:lumOff val="35000"/>
                  </a:schemeClr>
                </a:solidFill>
                <a:latin typeface="Calibri" charset="0"/>
                <a:ea typeface="ＭＳ Ｐゴシック" charset="0"/>
                <a:cs typeface="ＭＳ Ｐゴシック" charset="0"/>
              </a:rPr>
              <a:t>(iii) the sum of all S</a:t>
            </a:r>
            <a:r>
              <a:rPr lang="en-GB" sz="1600" baseline="-25000" dirty="0" smtClean="0">
                <a:solidFill>
                  <a:schemeClr val="tx1">
                    <a:lumMod val="65000"/>
                    <a:lumOff val="35000"/>
                  </a:schemeClr>
                </a:solidFill>
                <a:latin typeface="Calibri" charset="0"/>
                <a:ea typeface="ＭＳ Ｐゴシック" charset="0"/>
                <a:cs typeface="ＭＳ Ｐゴシック" charset="0"/>
              </a:rPr>
              <a:t>i</a:t>
            </a:r>
            <a:r>
              <a:rPr lang="en-GB" sz="1600" dirty="0" smtClean="0">
                <a:solidFill>
                  <a:schemeClr val="tx1">
                    <a:lumMod val="65000"/>
                    <a:lumOff val="35000"/>
                  </a:schemeClr>
                </a:solidFill>
                <a:latin typeface="Calibri" charset="0"/>
                <a:ea typeface="ＭＳ Ｐゴシック" charset="0"/>
                <a:cs typeface="ＭＳ Ｐゴシック" charset="0"/>
              </a:rPr>
              <a:t> is always lower or equal to 1. If it is equal to 1, then there are no interactions between the parameters (“additive” model)</a:t>
            </a:r>
          </a:p>
          <a:p>
            <a:pPr marL="0">
              <a:spcBef>
                <a:spcPts val="0"/>
              </a:spcBef>
              <a:buNone/>
            </a:pPr>
            <a:endParaRPr lang="en-GB" sz="1800" dirty="0" smtClean="0">
              <a:latin typeface="Calibri" charset="0"/>
              <a:ea typeface="ＭＳ Ｐゴシック" charset="0"/>
              <a:cs typeface="ＭＳ Ｐゴシック" charset="0"/>
            </a:endParaRPr>
          </a:p>
          <a:p>
            <a:pPr>
              <a:buFont typeface="Arial" charset="0"/>
              <a:buNone/>
            </a:pPr>
            <a:r>
              <a:rPr lang="en-GB" sz="1800" dirty="0" smtClean="0">
                <a:latin typeface="Calibri" charset="0"/>
                <a:ea typeface="ＭＳ Ｐゴシック" charset="0"/>
                <a:cs typeface="ＭＳ Ｐゴシック" charset="0"/>
              </a:rPr>
              <a:t>The </a:t>
            </a:r>
            <a:r>
              <a:rPr lang="en-GB" sz="1800" dirty="0" smtClean="0">
                <a:solidFill>
                  <a:srgbClr val="FF0000"/>
                </a:solidFill>
                <a:latin typeface="Calibri" charset="0"/>
                <a:ea typeface="ＭＳ Ｐゴシック" charset="0"/>
                <a:cs typeface="ＭＳ Ｐゴシック" charset="0"/>
              </a:rPr>
              <a:t>total effect </a:t>
            </a:r>
            <a:r>
              <a:rPr lang="en-GB" sz="1800" dirty="0" smtClean="0">
                <a:latin typeface="Calibri" charset="0"/>
                <a:ea typeface="ＭＳ Ｐゴシック" charset="0"/>
                <a:cs typeface="ＭＳ Ｐゴシック" charset="0"/>
              </a:rPr>
              <a:t>(</a:t>
            </a:r>
            <a:r>
              <a:rPr lang="en-GB" sz="1800" dirty="0" err="1" smtClean="0">
                <a:latin typeface="Calibri" charset="0"/>
                <a:ea typeface="ＭＳ Ｐゴシック" charset="0"/>
                <a:cs typeface="ＭＳ Ｐゴシック" charset="0"/>
              </a:rPr>
              <a:t>S</a:t>
            </a:r>
            <a:r>
              <a:rPr lang="en-GB" sz="1800" baseline="-25000" dirty="0" err="1" smtClean="0">
                <a:latin typeface="Calibri" charset="0"/>
                <a:ea typeface="ＭＳ Ｐゴシック" charset="0"/>
                <a:cs typeface="ＭＳ Ｐゴシック" charset="0"/>
              </a:rPr>
              <a:t>Ti</a:t>
            </a:r>
            <a:r>
              <a:rPr lang="en-GB" sz="1800" dirty="0" smtClean="0">
                <a:latin typeface="Calibri" charset="0"/>
                <a:ea typeface="ＭＳ Ｐゴシック" charset="0"/>
                <a:cs typeface="ＭＳ Ｐゴシック" charset="0"/>
              </a:rPr>
              <a:t>)	</a:t>
            </a:r>
            <a:r>
              <a:rPr lang="it-IT" sz="1800" dirty="0" err="1" smtClean="0"/>
              <a:t>measures</a:t>
            </a:r>
            <a:r>
              <a:rPr lang="it-IT" sz="1800" dirty="0" smtClean="0"/>
              <a:t> the total </a:t>
            </a:r>
            <a:r>
              <a:rPr lang="it-IT" sz="1800" dirty="0" err="1" smtClean="0"/>
              <a:t>contribution</a:t>
            </a:r>
            <a:r>
              <a:rPr lang="it-IT" sz="1800" dirty="0" smtClean="0"/>
              <a:t> </a:t>
            </a:r>
            <a:r>
              <a:rPr lang="it-IT" sz="1800" dirty="0" err="1" smtClean="0"/>
              <a:t>to</a:t>
            </a:r>
            <a:r>
              <a:rPr lang="it-IT" sz="1800" dirty="0" smtClean="0"/>
              <a:t> the output </a:t>
            </a:r>
            <a:r>
              <a:rPr lang="it-IT" sz="1800" dirty="0" err="1" smtClean="0"/>
              <a:t>variance</a:t>
            </a:r>
            <a:r>
              <a:rPr lang="it-IT" sz="1800" dirty="0" smtClean="0"/>
              <a:t> </a:t>
            </a:r>
            <a:r>
              <a:rPr lang="it-IT" sz="1800" dirty="0" err="1" smtClean="0"/>
              <a:t>of</a:t>
            </a:r>
            <a:r>
              <a:rPr lang="it-IT" sz="1800" dirty="0" smtClean="0"/>
              <a:t> the </a:t>
            </a:r>
            <a:r>
              <a:rPr lang="it-IT" sz="1800" i="1" dirty="0" err="1" smtClean="0"/>
              <a:t>i</a:t>
            </a:r>
            <a:r>
              <a:rPr lang="it-IT" sz="1800" dirty="0" err="1" smtClean="0"/>
              <a:t>-th</a:t>
            </a:r>
            <a:r>
              <a:rPr lang="it-IT" sz="1800" dirty="0" smtClean="0"/>
              <a:t> </a:t>
            </a:r>
            <a:r>
              <a:rPr lang="it-IT" sz="1800" dirty="0" err="1" smtClean="0"/>
              <a:t>factor</a:t>
            </a:r>
            <a:r>
              <a:rPr lang="it-IT" sz="1800" dirty="0" smtClean="0"/>
              <a:t>, </a:t>
            </a:r>
            <a:r>
              <a:rPr lang="it-IT" sz="1800" dirty="0" err="1" smtClean="0"/>
              <a:t>including</a:t>
            </a:r>
            <a:r>
              <a:rPr lang="it-IT" sz="1800" dirty="0" smtClean="0"/>
              <a:t> </a:t>
            </a:r>
            <a:r>
              <a:rPr lang="it-IT" sz="1800" dirty="0" err="1" smtClean="0"/>
              <a:t>its</a:t>
            </a:r>
            <a:r>
              <a:rPr lang="it-IT" sz="1800" dirty="0" smtClean="0"/>
              <a:t> </a:t>
            </a:r>
            <a:r>
              <a:rPr lang="it-IT" sz="1800" u="sng" dirty="0" err="1" smtClean="0"/>
              <a:t>direct</a:t>
            </a:r>
            <a:r>
              <a:rPr lang="it-IT" sz="1800" u="sng" dirty="0" smtClean="0"/>
              <a:t> </a:t>
            </a:r>
            <a:r>
              <a:rPr lang="it-IT" sz="1800" dirty="0" err="1" smtClean="0"/>
              <a:t>effect</a:t>
            </a:r>
            <a:r>
              <a:rPr lang="it-IT" sz="1800" dirty="0" smtClean="0"/>
              <a:t> and </a:t>
            </a:r>
            <a:r>
              <a:rPr lang="it-IT" sz="1800" u="sng" dirty="0" err="1" smtClean="0"/>
              <a:t>interactions</a:t>
            </a:r>
            <a:r>
              <a:rPr lang="it-IT" sz="1800" u="sng" dirty="0" smtClean="0"/>
              <a:t> </a:t>
            </a:r>
            <a:r>
              <a:rPr lang="it-IT" sz="1800" dirty="0" err="1" smtClean="0"/>
              <a:t>with</a:t>
            </a:r>
            <a:r>
              <a:rPr lang="it-IT" sz="1800" dirty="0" smtClean="0"/>
              <a:t> </a:t>
            </a:r>
            <a:r>
              <a:rPr lang="it-IT" sz="1800" dirty="0" err="1" smtClean="0"/>
              <a:t>other</a:t>
            </a:r>
            <a:r>
              <a:rPr lang="it-IT" sz="1800" dirty="0" smtClean="0"/>
              <a:t> </a:t>
            </a:r>
            <a:r>
              <a:rPr lang="it-IT" sz="1800" dirty="0" err="1" smtClean="0"/>
              <a:t>factors</a:t>
            </a:r>
            <a:endParaRPr lang="en-GB" sz="1800" dirty="0" smtClean="0">
              <a:latin typeface="Calibri" charset="0"/>
              <a:ea typeface="ＭＳ Ｐゴシック" charset="0"/>
              <a:cs typeface="ＭＳ Ｐゴシック" charset="0"/>
            </a:endParaRPr>
          </a:p>
          <a:p>
            <a:pPr marL="0" indent="0">
              <a:spcBef>
                <a:spcPts val="0"/>
              </a:spcBef>
              <a:buNone/>
            </a:pPr>
            <a:endParaRPr lang="en-GB" sz="600" dirty="0" smtClean="0">
              <a:solidFill>
                <a:prstClr val="black"/>
              </a:solidFill>
              <a:latin typeface="Calibri" charset="0"/>
              <a:ea typeface="ＭＳ Ｐゴシック" charset="0"/>
              <a:cs typeface="ＭＳ Ｐゴシック" charset="0"/>
            </a:endParaRPr>
          </a:p>
          <a:p>
            <a:pPr marL="0" indent="0">
              <a:spcBef>
                <a:spcPts val="0"/>
              </a:spcBef>
              <a:buNone/>
            </a:pPr>
            <a:r>
              <a:rPr lang="en-GB" sz="1600" dirty="0" smtClean="0">
                <a:solidFill>
                  <a:schemeClr val="tx1">
                    <a:lumMod val="65000"/>
                    <a:lumOff val="35000"/>
                  </a:schemeClr>
                </a:solidFill>
                <a:latin typeface="Calibri" charset="0"/>
                <a:ea typeface="ＭＳ Ｐゴシック" charset="0"/>
                <a:cs typeface="ＭＳ Ｐゴシック" charset="0"/>
              </a:rPr>
              <a:t>(</a:t>
            </a:r>
            <a:r>
              <a:rPr lang="en-GB" sz="1600" dirty="0" err="1" smtClean="0">
                <a:solidFill>
                  <a:schemeClr val="tx1">
                    <a:lumMod val="65000"/>
                    <a:lumOff val="35000"/>
                  </a:schemeClr>
                </a:solidFill>
                <a:latin typeface="Calibri" charset="0"/>
                <a:ea typeface="ＭＳ Ｐゴシック" charset="0"/>
                <a:cs typeface="ＭＳ Ｐゴシック" charset="0"/>
              </a:rPr>
              <a:t>i</a:t>
            </a:r>
            <a:r>
              <a:rPr lang="en-GB" sz="1600" dirty="0" smtClean="0">
                <a:solidFill>
                  <a:schemeClr val="tx1">
                    <a:lumMod val="65000"/>
                    <a:lumOff val="35000"/>
                  </a:schemeClr>
                </a:solidFill>
                <a:latin typeface="Calibri" charset="0"/>
                <a:ea typeface="ＭＳ Ｐゴシック" charset="0"/>
                <a:cs typeface="ＭＳ Ｐゴシック" charset="0"/>
              </a:rPr>
              <a:t>)  </a:t>
            </a:r>
            <a:r>
              <a:rPr lang="en-GB" sz="1600" dirty="0" err="1" smtClean="0">
                <a:solidFill>
                  <a:schemeClr val="tx1">
                    <a:lumMod val="65000"/>
                    <a:lumOff val="35000"/>
                  </a:schemeClr>
                </a:solidFill>
                <a:latin typeface="Calibri" charset="0"/>
                <a:ea typeface="ＭＳ Ｐゴシック" charset="0"/>
                <a:cs typeface="ＭＳ Ｐゴシック" charset="0"/>
              </a:rPr>
              <a:t>S</a:t>
            </a:r>
            <a:r>
              <a:rPr lang="en-GB" sz="1600" baseline="-25000" dirty="0" err="1" smtClean="0">
                <a:solidFill>
                  <a:schemeClr val="tx1">
                    <a:lumMod val="65000"/>
                    <a:lumOff val="35000"/>
                  </a:schemeClr>
                </a:solidFill>
                <a:latin typeface="Calibri" charset="0"/>
                <a:ea typeface="ＭＳ Ｐゴシック" charset="0"/>
                <a:cs typeface="ＭＳ Ｐゴシック" charset="0"/>
              </a:rPr>
              <a:t>Ti</a:t>
            </a:r>
            <a:r>
              <a:rPr lang="en-GB" sz="1600" dirty="0" smtClean="0">
                <a:solidFill>
                  <a:schemeClr val="tx1">
                    <a:lumMod val="65000"/>
                    <a:lumOff val="35000"/>
                  </a:schemeClr>
                </a:solidFill>
                <a:latin typeface="Calibri" charset="0"/>
                <a:ea typeface="ＭＳ Ｐゴシック" charset="0"/>
                <a:cs typeface="ＭＳ Ｐゴシック" charset="0"/>
              </a:rPr>
              <a:t> must be higher or equal to S</a:t>
            </a:r>
            <a:r>
              <a:rPr lang="en-GB" sz="1600" baseline="-25000" dirty="0" smtClean="0">
                <a:solidFill>
                  <a:schemeClr val="tx1">
                    <a:lumMod val="65000"/>
                    <a:lumOff val="35000"/>
                  </a:schemeClr>
                </a:solidFill>
                <a:latin typeface="Calibri" charset="0"/>
                <a:ea typeface="ＭＳ Ｐゴシック" charset="0"/>
                <a:cs typeface="ＭＳ Ｐゴシック" charset="0"/>
              </a:rPr>
              <a:t>i</a:t>
            </a:r>
            <a:r>
              <a:rPr lang="en-GB" sz="1600" dirty="0" smtClean="0">
                <a:solidFill>
                  <a:schemeClr val="tx1">
                    <a:lumMod val="65000"/>
                    <a:lumOff val="35000"/>
                  </a:schemeClr>
                </a:solidFill>
                <a:latin typeface="Calibri" charset="0"/>
                <a:ea typeface="ＭＳ Ｐゴシック" charset="0"/>
                <a:cs typeface="ＭＳ Ｐゴシック" charset="0"/>
              </a:rPr>
              <a:t>. If it is equal, then</a:t>
            </a:r>
            <a:r>
              <a:rPr lang="it-IT" sz="1600" dirty="0" smtClean="0">
                <a:solidFill>
                  <a:schemeClr val="tx1">
                    <a:lumMod val="65000"/>
                    <a:lumOff val="35000"/>
                  </a:schemeClr>
                </a:solidFill>
                <a:latin typeface="Calibri" charset="0"/>
                <a:ea typeface="ＭＳ Ｐゴシック" charset="0"/>
                <a:cs typeface="ＭＳ Ｐゴシック" charset="0"/>
                <a:sym typeface="Wingdings"/>
              </a:rPr>
              <a:t> the </a:t>
            </a:r>
            <a:r>
              <a:rPr lang="it-IT" sz="1600" dirty="0" err="1" smtClean="0">
                <a:solidFill>
                  <a:schemeClr val="tx1">
                    <a:lumMod val="65000"/>
                    <a:lumOff val="35000"/>
                  </a:schemeClr>
                </a:solidFill>
                <a:latin typeface="Calibri" charset="0"/>
                <a:ea typeface="ＭＳ Ｐゴシック" charset="0"/>
                <a:cs typeface="ＭＳ Ｐゴシック" charset="0"/>
                <a:sym typeface="Wingdings"/>
              </a:rPr>
              <a:t>parameter</a:t>
            </a:r>
            <a:r>
              <a:rPr lang="it-IT" sz="1600" dirty="0" smtClean="0">
                <a:solidFill>
                  <a:schemeClr val="tx1">
                    <a:lumMod val="65000"/>
                    <a:lumOff val="35000"/>
                  </a:schemeClr>
                </a:solidFill>
                <a:latin typeface="Calibri" charset="0"/>
                <a:ea typeface="ＭＳ Ｐゴシック" charset="0"/>
                <a:cs typeface="ＭＳ Ｐゴシック" charset="0"/>
                <a:sym typeface="Wingdings"/>
              </a:rPr>
              <a:t> </a:t>
            </a:r>
            <a:r>
              <a:rPr lang="it-IT" sz="1600" dirty="0" err="1" smtClean="0">
                <a:solidFill>
                  <a:schemeClr val="tx1">
                    <a:lumMod val="65000"/>
                    <a:lumOff val="35000"/>
                  </a:schemeClr>
                </a:solidFill>
                <a:latin typeface="Calibri" charset="0"/>
                <a:ea typeface="ＭＳ Ｐゴシック" charset="0"/>
                <a:cs typeface="ＭＳ Ｐゴシック" charset="0"/>
                <a:sym typeface="Wingdings"/>
              </a:rPr>
              <a:t>has</a:t>
            </a:r>
            <a:r>
              <a:rPr lang="it-IT" sz="1600" dirty="0" smtClean="0">
                <a:solidFill>
                  <a:schemeClr val="tx1">
                    <a:lumMod val="65000"/>
                    <a:lumOff val="35000"/>
                  </a:schemeClr>
                </a:solidFill>
                <a:latin typeface="Calibri" charset="0"/>
                <a:ea typeface="ＭＳ Ｐゴシック" charset="0"/>
                <a:cs typeface="ＭＳ Ｐゴシック" charset="0"/>
                <a:sym typeface="Wingdings"/>
              </a:rPr>
              <a:t> no </a:t>
            </a:r>
            <a:r>
              <a:rPr lang="it-IT" sz="1600" dirty="0" err="1" smtClean="0">
                <a:solidFill>
                  <a:schemeClr val="tx1">
                    <a:lumMod val="65000"/>
                    <a:lumOff val="35000"/>
                  </a:schemeClr>
                </a:solidFill>
                <a:latin typeface="Calibri" charset="0"/>
                <a:ea typeface="ＭＳ Ｐゴシック" charset="0"/>
                <a:cs typeface="ＭＳ Ｐゴシック" charset="0"/>
                <a:sym typeface="Wingdings"/>
              </a:rPr>
              <a:t>interactions</a:t>
            </a:r>
            <a:r>
              <a:rPr lang="it-IT" sz="1600" dirty="0" smtClean="0">
                <a:solidFill>
                  <a:schemeClr val="tx1">
                    <a:lumMod val="65000"/>
                    <a:lumOff val="35000"/>
                  </a:schemeClr>
                </a:solidFill>
                <a:latin typeface="Calibri" charset="0"/>
                <a:ea typeface="ＭＳ Ｐゴシック" charset="0"/>
                <a:cs typeface="ＭＳ Ｐゴシック" charset="0"/>
                <a:sym typeface="Wingdings"/>
              </a:rPr>
              <a:t> </a:t>
            </a:r>
            <a:r>
              <a:rPr lang="it-IT" sz="1600" dirty="0" err="1" smtClean="0">
                <a:solidFill>
                  <a:schemeClr val="tx1">
                    <a:lumMod val="65000"/>
                    <a:lumOff val="35000"/>
                  </a:schemeClr>
                </a:solidFill>
                <a:latin typeface="Calibri" charset="0"/>
                <a:ea typeface="ＭＳ Ｐゴシック" charset="0"/>
                <a:cs typeface="ＭＳ Ｐゴシック" charset="0"/>
                <a:sym typeface="Wingdings"/>
              </a:rPr>
              <a:t>with</a:t>
            </a:r>
            <a:r>
              <a:rPr lang="it-IT" sz="1600" dirty="0" smtClean="0">
                <a:solidFill>
                  <a:schemeClr val="tx1">
                    <a:lumMod val="65000"/>
                    <a:lumOff val="35000"/>
                  </a:schemeClr>
                </a:solidFill>
                <a:latin typeface="Calibri" charset="0"/>
                <a:ea typeface="ＭＳ Ｐゴシック" charset="0"/>
                <a:cs typeface="ＭＳ Ｐゴシック" charset="0"/>
                <a:sym typeface="Wingdings"/>
              </a:rPr>
              <a:t> the </a:t>
            </a:r>
            <a:r>
              <a:rPr lang="it-IT" sz="1600" dirty="0" err="1" smtClean="0">
                <a:solidFill>
                  <a:schemeClr val="tx1">
                    <a:lumMod val="65000"/>
                    <a:lumOff val="35000"/>
                  </a:schemeClr>
                </a:solidFill>
                <a:latin typeface="Calibri" charset="0"/>
                <a:ea typeface="ＭＳ Ｐゴシック" charset="0"/>
                <a:cs typeface="ＭＳ Ｐゴシック" charset="0"/>
                <a:sym typeface="Wingdings"/>
              </a:rPr>
              <a:t>other</a:t>
            </a:r>
            <a:r>
              <a:rPr lang="it-IT" sz="1600" dirty="0" smtClean="0">
                <a:solidFill>
                  <a:schemeClr val="tx1">
                    <a:lumMod val="65000"/>
                    <a:lumOff val="35000"/>
                  </a:schemeClr>
                </a:solidFill>
                <a:latin typeface="Calibri" charset="0"/>
                <a:ea typeface="ＭＳ Ｐゴシック" charset="0"/>
                <a:cs typeface="ＭＳ Ｐゴシック" charset="0"/>
                <a:sym typeface="Wingdings"/>
              </a:rPr>
              <a:t> </a:t>
            </a:r>
            <a:r>
              <a:rPr lang="it-IT" sz="1600" dirty="0" err="1" smtClean="0">
                <a:solidFill>
                  <a:schemeClr val="tx1">
                    <a:lumMod val="65000"/>
                    <a:lumOff val="35000"/>
                  </a:schemeClr>
                </a:solidFill>
                <a:latin typeface="Calibri" charset="0"/>
                <a:ea typeface="ＭＳ Ｐゴシック" charset="0"/>
                <a:cs typeface="ＭＳ Ｐゴシック" charset="0"/>
                <a:sym typeface="Wingdings"/>
              </a:rPr>
              <a:t>parameters</a:t>
            </a:r>
            <a:endParaRPr lang="en-GB" sz="1600" dirty="0" smtClean="0">
              <a:solidFill>
                <a:schemeClr val="tx1">
                  <a:lumMod val="65000"/>
                  <a:lumOff val="35000"/>
                </a:schemeClr>
              </a:solidFill>
              <a:latin typeface="Calibri" charset="0"/>
              <a:ea typeface="ＭＳ Ｐゴシック" charset="0"/>
              <a:cs typeface="ＭＳ Ｐゴシック" charset="0"/>
            </a:endParaRPr>
          </a:p>
          <a:p>
            <a:pPr marL="0" indent="0">
              <a:spcBef>
                <a:spcPts val="0"/>
              </a:spcBef>
              <a:buNone/>
            </a:pPr>
            <a:endParaRPr lang="en-GB" sz="800" dirty="0" smtClean="0">
              <a:solidFill>
                <a:schemeClr val="tx1">
                  <a:lumMod val="65000"/>
                  <a:lumOff val="35000"/>
                </a:schemeClr>
              </a:solidFill>
              <a:latin typeface="Calibri" charset="0"/>
              <a:ea typeface="ＭＳ Ｐゴシック" charset="0"/>
              <a:cs typeface="ＭＳ Ｐゴシック" charset="0"/>
            </a:endParaRPr>
          </a:p>
          <a:p>
            <a:pPr marL="0" indent="0">
              <a:spcBef>
                <a:spcPts val="0"/>
              </a:spcBef>
              <a:buNone/>
            </a:pPr>
            <a:r>
              <a:rPr lang="en-GB" sz="1600" dirty="0" smtClean="0">
                <a:solidFill>
                  <a:schemeClr val="tx1">
                    <a:lumMod val="65000"/>
                    <a:lumOff val="35000"/>
                  </a:schemeClr>
                </a:solidFill>
                <a:latin typeface="Calibri" charset="0"/>
                <a:ea typeface="ＭＳ Ｐゴシック" charset="0"/>
                <a:cs typeface="ＭＳ Ｐゴシック" charset="0"/>
              </a:rPr>
              <a:t>(ii)  if </a:t>
            </a:r>
            <a:r>
              <a:rPr lang="en-GB" sz="1600" dirty="0" err="1" smtClean="0">
                <a:solidFill>
                  <a:schemeClr val="tx1">
                    <a:lumMod val="65000"/>
                    <a:lumOff val="35000"/>
                  </a:schemeClr>
                </a:solidFill>
                <a:latin typeface="Calibri" charset="0"/>
                <a:ea typeface="ＭＳ Ｐゴシック" charset="0"/>
                <a:cs typeface="ＭＳ Ｐゴシック" charset="0"/>
              </a:rPr>
              <a:t>S</a:t>
            </a:r>
            <a:r>
              <a:rPr lang="en-GB" sz="1600" baseline="-25000" dirty="0" err="1" smtClean="0">
                <a:solidFill>
                  <a:schemeClr val="tx1">
                    <a:lumMod val="65000"/>
                    <a:lumOff val="35000"/>
                  </a:schemeClr>
                </a:solidFill>
                <a:latin typeface="Calibri" charset="0"/>
                <a:ea typeface="ＭＳ Ｐゴシック" charset="0"/>
                <a:cs typeface="ＭＳ Ｐゴシック" charset="0"/>
              </a:rPr>
              <a:t>Ti</a:t>
            </a:r>
            <a:r>
              <a:rPr lang="en-GB" sz="1600" dirty="0" smtClean="0">
                <a:solidFill>
                  <a:schemeClr val="tx1">
                    <a:lumMod val="65000"/>
                    <a:lumOff val="35000"/>
                  </a:schemeClr>
                </a:solidFill>
                <a:latin typeface="Calibri" charset="0"/>
                <a:ea typeface="ＭＳ Ｐゴシック" charset="0"/>
                <a:cs typeface="ＭＳ Ｐゴシック" charset="0"/>
              </a:rPr>
              <a:t> = 0, the </a:t>
            </a:r>
            <a:r>
              <a:rPr lang="en-GB" sz="1600" i="1" dirty="0" err="1" smtClean="0">
                <a:solidFill>
                  <a:schemeClr val="tx1">
                    <a:lumMod val="65000"/>
                    <a:lumOff val="35000"/>
                  </a:schemeClr>
                </a:solidFill>
                <a:latin typeface="Calibri" charset="0"/>
                <a:ea typeface="ＭＳ Ｐゴシック" charset="0"/>
                <a:cs typeface="ＭＳ Ｐゴシック" charset="0"/>
              </a:rPr>
              <a:t>i</a:t>
            </a:r>
            <a:r>
              <a:rPr lang="en-GB" sz="1600" dirty="0" err="1" smtClean="0">
                <a:solidFill>
                  <a:schemeClr val="tx1">
                    <a:lumMod val="65000"/>
                    <a:lumOff val="35000"/>
                  </a:schemeClr>
                </a:solidFill>
                <a:latin typeface="Calibri" charset="0"/>
                <a:ea typeface="ＭＳ Ｐゴシック" charset="0"/>
                <a:cs typeface="ＭＳ Ｐゴシック" charset="0"/>
              </a:rPr>
              <a:t>-th</a:t>
            </a:r>
            <a:r>
              <a:rPr lang="en-GB" sz="1600" dirty="0" smtClean="0">
                <a:solidFill>
                  <a:schemeClr val="tx1">
                    <a:lumMod val="65000"/>
                    <a:lumOff val="35000"/>
                  </a:schemeClr>
                </a:solidFill>
                <a:latin typeface="Calibri" charset="0"/>
                <a:ea typeface="ＭＳ Ｐゴシック" charset="0"/>
                <a:cs typeface="ＭＳ Ｐゴシック" charset="0"/>
              </a:rPr>
              <a:t> parameter has no influence (neither direct or indirect) on the model output</a:t>
            </a:r>
          </a:p>
          <a:p>
            <a:pPr marL="0" lvl="0" indent="0">
              <a:spcBef>
                <a:spcPts val="0"/>
              </a:spcBef>
              <a:buNone/>
            </a:pPr>
            <a:endParaRPr lang="en-GB" sz="800" dirty="0" smtClean="0">
              <a:solidFill>
                <a:schemeClr val="tx1">
                  <a:lumMod val="65000"/>
                  <a:lumOff val="35000"/>
                </a:schemeClr>
              </a:solidFill>
              <a:latin typeface="Calibri" charset="0"/>
              <a:ea typeface="ＭＳ Ｐゴシック" charset="0"/>
              <a:cs typeface="ＭＳ Ｐゴシック" charset="0"/>
            </a:endParaRPr>
          </a:p>
          <a:p>
            <a:pPr marL="0" indent="0">
              <a:spcBef>
                <a:spcPts val="0"/>
              </a:spcBef>
              <a:buNone/>
            </a:pPr>
            <a:r>
              <a:rPr lang="en-GB" sz="1600" dirty="0" smtClean="0">
                <a:solidFill>
                  <a:schemeClr val="tx1">
                    <a:lumMod val="65000"/>
                    <a:lumOff val="35000"/>
                  </a:schemeClr>
                </a:solidFill>
                <a:latin typeface="Calibri" charset="0"/>
                <a:ea typeface="ＭＳ Ｐゴシック" charset="0"/>
                <a:cs typeface="ＭＳ Ｐゴシック" charset="0"/>
              </a:rPr>
              <a:t>(ii) the sum of all </a:t>
            </a:r>
            <a:r>
              <a:rPr lang="en-GB" sz="1600" dirty="0" err="1" smtClean="0">
                <a:solidFill>
                  <a:schemeClr val="tx1">
                    <a:lumMod val="65000"/>
                    <a:lumOff val="35000"/>
                  </a:schemeClr>
                </a:solidFill>
                <a:latin typeface="Calibri" charset="0"/>
                <a:ea typeface="ＭＳ Ｐゴシック" charset="0"/>
                <a:cs typeface="ＭＳ Ｐゴシック" charset="0"/>
              </a:rPr>
              <a:t>S</a:t>
            </a:r>
            <a:r>
              <a:rPr lang="en-GB" sz="1600" baseline="-25000" dirty="0" err="1" smtClean="0">
                <a:solidFill>
                  <a:schemeClr val="tx1">
                    <a:lumMod val="65000"/>
                    <a:lumOff val="35000"/>
                  </a:schemeClr>
                </a:solidFill>
                <a:latin typeface="Calibri" charset="0"/>
                <a:ea typeface="ＭＳ Ｐゴシック" charset="0"/>
                <a:cs typeface="ＭＳ Ｐゴシック" charset="0"/>
              </a:rPr>
              <a:t>Ti</a:t>
            </a:r>
            <a:r>
              <a:rPr lang="en-GB" sz="1600" dirty="0" smtClean="0">
                <a:solidFill>
                  <a:schemeClr val="tx1">
                    <a:lumMod val="65000"/>
                    <a:lumOff val="35000"/>
                  </a:schemeClr>
                </a:solidFill>
                <a:latin typeface="Calibri" charset="0"/>
                <a:ea typeface="ＭＳ Ｐゴシック" charset="0"/>
                <a:cs typeface="ＭＳ Ｐゴシック" charset="0"/>
              </a:rPr>
              <a:t> is always higher or equal to 1. If it is equal to 1, then there are no interactions between the parameters</a:t>
            </a:r>
          </a:p>
          <a:p>
            <a:pPr>
              <a:buFont typeface="Arial" charset="0"/>
              <a:buNone/>
            </a:pPr>
            <a:endParaRPr lang="en-US" sz="1800" dirty="0">
              <a:latin typeface="Calibri" charset="0"/>
              <a:ea typeface="ＭＳ Ｐゴシック" charset="0"/>
              <a:cs typeface="ＭＳ Ｐゴシック" charset="0"/>
            </a:endParaRPr>
          </a:p>
        </p:txBody>
      </p:sp>
      <p:sp>
        <p:nvSpPr>
          <p:cNvPr id="5" name="TextBox 4"/>
          <p:cNvSpPr txBox="1">
            <a:spLocks noChangeArrowheads="1"/>
          </p:cNvSpPr>
          <p:nvPr/>
        </p:nvSpPr>
        <p:spPr bwMode="auto">
          <a:xfrm>
            <a:off x="0" y="6356350"/>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t>[</a:t>
            </a:r>
            <a:r>
              <a:rPr lang="en-US" sz="1200" dirty="0" err="1"/>
              <a:t>Pappenberger</a:t>
            </a:r>
            <a:r>
              <a:rPr lang="en-US" sz="1200" dirty="0"/>
              <a:t> and </a:t>
            </a:r>
            <a:r>
              <a:rPr lang="en-US" sz="1200" dirty="0" err="1"/>
              <a:t>Vandenberghe</a:t>
            </a:r>
            <a:r>
              <a:rPr lang="en-US" sz="1200" dirty="0"/>
              <a:t>, 2007]</a:t>
            </a:r>
          </a:p>
        </p:txBody>
      </p:sp>
    </p:spTree>
    <p:extLst>
      <p:ext uri="{BB962C8B-B14F-4D97-AF65-F5344CB8AC3E}">
        <p14:creationId xmlns:p14="http://schemas.microsoft.com/office/powerpoint/2010/main" val="122604303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&amp; -</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69</a:t>
            </a:fld>
            <a:endParaRPr lang="en-US"/>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1800" b="1" i="1" dirty="0" smtClean="0">
                <a:latin typeface="Calibri" charset="0"/>
                <a:ea typeface="ＭＳ Ｐゴシック" charset="0"/>
                <a:cs typeface="ＭＳ Ｐゴシック" charset="0"/>
              </a:rPr>
              <a:t>Advantages</a:t>
            </a:r>
            <a:endParaRPr lang="en-US" sz="1800" b="1" dirty="0" smtClean="0">
              <a:latin typeface="Calibri" charset="0"/>
              <a:ea typeface="ＭＳ Ｐゴシック" charset="0"/>
              <a:cs typeface="ＭＳ Ｐゴシック" charset="0"/>
            </a:endParaRPr>
          </a:p>
          <a:p>
            <a:pPr>
              <a:buFont typeface="Arial" charset="0"/>
              <a:buNone/>
            </a:pPr>
            <a:r>
              <a:rPr lang="en-GB" sz="1800" dirty="0" smtClean="0">
                <a:solidFill>
                  <a:srgbClr val="558ED5"/>
                </a:solidFill>
                <a:latin typeface="Calibri" charset="0"/>
                <a:ea typeface="ＭＳ Ｐゴシック" charset="0"/>
                <a:cs typeface="ＭＳ Ｐゴシック" charset="0"/>
              </a:rPr>
              <a:t>Extremely robust, they work with any type of discontinuous (even randomised) mapping between input factors and the output</a:t>
            </a:r>
            <a:r>
              <a:rPr lang="en-GB" sz="1800" dirty="0" smtClean="0">
                <a:latin typeface="Calibri" charset="0"/>
                <a:ea typeface="ＭＳ Ｐゴシック" charset="0"/>
                <a:cs typeface="ＭＳ Ｐゴシック" charset="0"/>
              </a:rPr>
              <a:t>. </a:t>
            </a:r>
            <a:r>
              <a:rPr lang="en-GB" sz="1800" dirty="0" err="1" smtClean="0">
                <a:latin typeface="Calibri" charset="0"/>
                <a:ea typeface="ＭＳ Ｐゴシック" charset="0"/>
                <a:cs typeface="ＭＳ Ｐゴシック" charset="0"/>
              </a:rPr>
              <a:t>Sobol</a:t>
            </a:r>
            <a:r>
              <a:rPr lang="en-GB" sz="1800" dirty="0" smtClean="0">
                <a:latin typeface="Calibri" charset="0"/>
                <a:ea typeface="ＭＳ Ｐゴシック" charset="0"/>
                <a:cs typeface="ＭＳ Ｐゴシック" charset="0"/>
              </a:rPr>
              <a:t>’ estimator is unbiased. They do not rely on any hypothesis about the smoothness of the mapping. The only key assumption is that variance (i.e. the second moment) is an adequate measure for quantifying the uncertainty of the model output.</a:t>
            </a:r>
            <a:endParaRPr lang="en-US" sz="1800" dirty="0" smtClean="0">
              <a:latin typeface="Calibri" charset="0"/>
              <a:ea typeface="ＭＳ Ｐゴシック" charset="0"/>
              <a:cs typeface="ＭＳ Ｐゴシック" charset="0"/>
            </a:endParaRPr>
          </a:p>
          <a:p>
            <a:pPr>
              <a:buFont typeface="Arial" charset="0"/>
              <a:buNone/>
            </a:pPr>
            <a:r>
              <a:rPr lang="en-GB" sz="1800" dirty="0" smtClean="0">
                <a:solidFill>
                  <a:srgbClr val="558ED5"/>
                </a:solidFill>
                <a:latin typeface="Calibri" charset="0"/>
                <a:ea typeface="ＭＳ Ｐゴシック" charset="0"/>
                <a:cs typeface="ＭＳ Ｐゴシック" charset="0"/>
              </a:rPr>
              <a:t>Computing main effects and total effects for each factor</a:t>
            </a:r>
            <a:r>
              <a:rPr lang="en-GB" sz="1800" dirty="0" smtClean="0">
                <a:latin typeface="Calibri" charset="0"/>
                <a:ea typeface="ＭＳ Ｐゴシック" charset="0"/>
                <a:cs typeface="ＭＳ Ｐゴシック" charset="0"/>
              </a:rPr>
              <a:t>, while still being far from a full factors mapping, gives a fairly instructive description of the system. Moreover, they provide unambiguous and clear answers to well specified sensitivity settings (prioritisation and fixing).</a:t>
            </a:r>
            <a:endParaRPr lang="en-US" sz="1800" dirty="0" smtClean="0">
              <a:latin typeface="Calibri" charset="0"/>
              <a:ea typeface="ＭＳ Ｐゴシック" charset="0"/>
              <a:cs typeface="ＭＳ Ｐゴシック" charset="0"/>
            </a:endParaRPr>
          </a:p>
          <a:p>
            <a:pPr>
              <a:buFont typeface="Arial" charset="0"/>
              <a:buNone/>
            </a:pPr>
            <a:r>
              <a:rPr lang="en-GB" sz="1800" b="1" i="1" dirty="0" smtClean="0">
                <a:latin typeface="Calibri" charset="0"/>
                <a:ea typeface="ＭＳ Ｐゴシック" charset="0"/>
                <a:cs typeface="ＭＳ Ｐゴシック" charset="0"/>
              </a:rPr>
              <a:t>Disadvantages</a:t>
            </a:r>
            <a:endParaRPr lang="en-US" sz="1800" b="1" dirty="0" smtClean="0">
              <a:latin typeface="Calibri" charset="0"/>
              <a:ea typeface="ＭＳ Ｐゴシック" charset="0"/>
              <a:cs typeface="ＭＳ Ｐゴシック" charset="0"/>
            </a:endParaRPr>
          </a:p>
          <a:p>
            <a:pPr>
              <a:buFont typeface="Arial" charset="0"/>
              <a:buNone/>
            </a:pPr>
            <a:r>
              <a:rPr lang="en-GB" sz="1800" dirty="0" smtClean="0">
                <a:latin typeface="Calibri" charset="0"/>
                <a:ea typeface="ＭＳ Ｐゴシック" charset="0"/>
                <a:cs typeface="ＭＳ Ｐゴシック" charset="0"/>
              </a:rPr>
              <a:t>The </a:t>
            </a:r>
            <a:r>
              <a:rPr lang="en-GB" sz="1800" dirty="0" smtClean="0">
                <a:solidFill>
                  <a:srgbClr val="558ED5"/>
                </a:solidFill>
                <a:latin typeface="Calibri" charset="0"/>
                <a:ea typeface="ＭＳ Ｐゴシック" charset="0"/>
                <a:cs typeface="ＭＳ Ｐゴシック" charset="0"/>
              </a:rPr>
              <a:t>computational cost is relatively high</a:t>
            </a:r>
            <a:r>
              <a:rPr lang="en-GB" sz="1800" dirty="0" smtClean="0">
                <a:latin typeface="Calibri" charset="0"/>
                <a:ea typeface="ＭＳ Ｐゴシック" charset="0"/>
                <a:cs typeface="ＭＳ Ｐゴシック" charset="0"/>
              </a:rPr>
              <a:t>, which implies that these methods cannot be applied to computationally expensive models. They </a:t>
            </a:r>
            <a:r>
              <a:rPr lang="en-GB" sz="1800" dirty="0" smtClean="0">
                <a:solidFill>
                  <a:srgbClr val="558ED5"/>
                </a:solidFill>
                <a:latin typeface="Calibri" charset="0"/>
                <a:ea typeface="ＭＳ Ｐゴシック" charset="0"/>
                <a:cs typeface="ＭＳ Ｐゴシック" charset="0"/>
              </a:rPr>
              <a:t>do not provide any mapping</a:t>
            </a:r>
            <a:r>
              <a:rPr lang="en-GB" sz="1800" dirty="0" smtClean="0">
                <a:latin typeface="Calibri" charset="0"/>
                <a:ea typeface="ＭＳ Ｐゴシック" charset="0"/>
                <a:cs typeface="ＭＳ Ｐゴシック" charset="0"/>
              </a:rPr>
              <a:t>, i.e. they decompose the output uncertainty but they do not provide information about, e.g., the input factors responsible for producing </a:t>
            </a:r>
            <a:r>
              <a:rPr lang="en-GB" sz="1800" i="1" dirty="0" smtClean="0">
                <a:latin typeface="Calibri" charset="0"/>
                <a:ea typeface="ＭＳ Ｐゴシック" charset="0"/>
                <a:cs typeface="ＭＳ Ｐゴシック" charset="0"/>
              </a:rPr>
              <a:t>Y</a:t>
            </a:r>
            <a:r>
              <a:rPr lang="en-GB" sz="1800" dirty="0" smtClean="0">
                <a:latin typeface="Calibri" charset="0"/>
                <a:ea typeface="ＭＳ Ｐゴシック" charset="0"/>
                <a:cs typeface="ＭＳ Ｐゴシック" charset="0"/>
              </a:rPr>
              <a:t> values in specified regions, such as extreme high/low or any behavioural classification.</a:t>
            </a:r>
            <a:endParaRPr lang="en-US" sz="1800" dirty="0" smtClean="0">
              <a:latin typeface="Calibri" charset="0"/>
              <a:ea typeface="ＭＳ Ｐゴシック" charset="0"/>
              <a:cs typeface="ＭＳ Ｐゴシック" charset="0"/>
            </a:endParaRPr>
          </a:p>
          <a:p>
            <a:pPr>
              <a:buFont typeface="Arial" charset="0"/>
              <a:buNone/>
            </a:pPr>
            <a:endParaRPr lang="en-US" sz="1800" dirty="0">
              <a:latin typeface="Calibri" charset="0"/>
              <a:ea typeface="ＭＳ Ｐゴシック" charset="0"/>
              <a:cs typeface="ＭＳ Ｐゴシック" charset="0"/>
            </a:endParaRPr>
          </a:p>
        </p:txBody>
      </p:sp>
      <p:sp>
        <p:nvSpPr>
          <p:cNvPr id="5" name="TextBox 4"/>
          <p:cNvSpPr txBox="1">
            <a:spLocks noChangeArrowheads="1"/>
          </p:cNvSpPr>
          <p:nvPr/>
        </p:nvSpPr>
        <p:spPr bwMode="auto">
          <a:xfrm>
            <a:off x="0" y="6379071"/>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t>[</a:t>
            </a:r>
            <a:r>
              <a:rPr lang="en-US" sz="1400" dirty="0" err="1"/>
              <a:t>Pappenberger</a:t>
            </a:r>
            <a:r>
              <a:rPr lang="en-US" sz="1400" dirty="0"/>
              <a:t> and </a:t>
            </a:r>
            <a:r>
              <a:rPr lang="en-US" sz="1400" dirty="0" err="1"/>
              <a:t>Vandenberghe</a:t>
            </a:r>
            <a:r>
              <a:rPr lang="en-US" sz="1400" dirty="0"/>
              <a:t>, 2007]</a:t>
            </a:r>
          </a:p>
        </p:txBody>
      </p:sp>
    </p:spTree>
    <p:extLst>
      <p:ext uri="{BB962C8B-B14F-4D97-AF65-F5344CB8AC3E}">
        <p14:creationId xmlns:p14="http://schemas.microsoft.com/office/powerpoint/2010/main" val="1365331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Introduction to sensitivity analysis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CDBDD61-31E5-BD4D-BA56-A94E3B8288B2}" type="slidenum">
              <a:rPr lang="en-US" smtClean="0"/>
              <a:pPr/>
              <a:t>7</a:t>
            </a:fld>
            <a:endParaRPr lang="en-US"/>
          </a:p>
        </p:txBody>
      </p:sp>
      <p:pic>
        <p:nvPicPr>
          <p:cNvPr id="7" name="Picture 6"/>
          <p:cNvPicPr>
            <a:picLocks noChangeAspect="1"/>
          </p:cNvPicPr>
          <p:nvPr/>
        </p:nvPicPr>
        <p:blipFill>
          <a:blip r:embed="rId2"/>
          <a:stretch>
            <a:fillRect/>
          </a:stretch>
        </p:blipFill>
        <p:spPr>
          <a:xfrm>
            <a:off x="5495660" y="637102"/>
            <a:ext cx="2999054" cy="2999054"/>
          </a:xfrm>
          <a:prstGeom prst="rect">
            <a:avLst/>
          </a:prstGeom>
          <a:ln>
            <a:solidFill>
              <a:srgbClr val="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586683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Sobol</a:t>
            </a:r>
            <a:r>
              <a:rPr lang="en-US" dirty="0"/>
              <a:t>’ sequences of quasi-random </a:t>
            </a:r>
            <a:r>
              <a:rPr lang="en-US" dirty="0" smtClean="0"/>
              <a:t>points sample spaces very evenly</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70</a:t>
            </a:fld>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520700"/>
            <a:ext cx="3689419" cy="371705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8325" y="1542412"/>
            <a:ext cx="3648475" cy="3717055"/>
          </a:xfrm>
          <a:prstGeom prst="rect">
            <a:avLst/>
          </a:prstGeom>
        </p:spPr>
      </p:pic>
      <p:sp>
        <p:nvSpPr>
          <p:cNvPr id="6" name="Rectangle 5"/>
          <p:cNvSpPr/>
          <p:nvPr/>
        </p:nvSpPr>
        <p:spPr>
          <a:xfrm>
            <a:off x="457200" y="5271710"/>
            <a:ext cx="8229600" cy="1015663"/>
          </a:xfrm>
          <a:prstGeom prst="rect">
            <a:avLst/>
          </a:prstGeom>
        </p:spPr>
        <p:txBody>
          <a:bodyPr wrap="square">
            <a:spAutoFit/>
          </a:bodyPr>
          <a:lstStyle/>
          <a:p>
            <a:r>
              <a:rPr lang="en-US" sz="2000" dirty="0"/>
              <a:t>256 points from a pseudorandom number source </a:t>
            </a:r>
            <a:r>
              <a:rPr lang="en-US" sz="2000" dirty="0" smtClean="0"/>
              <a:t>(left)</a:t>
            </a:r>
            <a:r>
              <a:rPr lang="en-US" sz="2000" dirty="0"/>
              <a:t>; compared with the first 256 points from the 2,3 </a:t>
            </a:r>
            <a:r>
              <a:rPr lang="en-US" sz="2000" dirty="0" err="1"/>
              <a:t>Sobol</a:t>
            </a:r>
            <a:r>
              <a:rPr lang="en-US" sz="2000" dirty="0"/>
              <a:t> sequence </a:t>
            </a:r>
            <a:r>
              <a:rPr lang="en-US" sz="2000" dirty="0" smtClean="0"/>
              <a:t>(right)</a:t>
            </a:r>
            <a:r>
              <a:rPr lang="en-US" sz="2000" dirty="0"/>
              <a:t>. The </a:t>
            </a:r>
            <a:r>
              <a:rPr lang="en-US" sz="2000" dirty="0" err="1"/>
              <a:t>Sobol</a:t>
            </a:r>
            <a:r>
              <a:rPr lang="en-US" sz="2000" dirty="0"/>
              <a:t> sequence covers the space more </a:t>
            </a:r>
            <a:r>
              <a:rPr lang="en-US" sz="2000" dirty="0" smtClean="0"/>
              <a:t>evenly </a:t>
            </a:r>
            <a:r>
              <a:rPr lang="en-US" sz="2000" dirty="0"/>
              <a:t>(red=1,..,10, blue=11,..,100, green=101,..,256)</a:t>
            </a:r>
          </a:p>
        </p:txBody>
      </p:sp>
    </p:spTree>
    <p:extLst>
      <p:ext uri="{BB962C8B-B14F-4D97-AF65-F5344CB8AC3E}">
        <p14:creationId xmlns:p14="http://schemas.microsoft.com/office/powerpoint/2010/main" val="340621897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 Which method should I select?</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CDBDD61-31E5-BD4D-BA56-A94E3B8288B2}" type="slidenum">
              <a:rPr lang="en-US" smtClean="0"/>
              <a:pPr/>
              <a:t>71</a:t>
            </a:fld>
            <a:endParaRPr lang="en-US"/>
          </a:p>
        </p:txBody>
      </p:sp>
      <p:pic>
        <p:nvPicPr>
          <p:cNvPr id="5" name="Picture 4"/>
          <p:cNvPicPr>
            <a:picLocks noChangeAspect="1"/>
          </p:cNvPicPr>
          <p:nvPr/>
        </p:nvPicPr>
        <p:blipFill>
          <a:blip r:embed="rId3"/>
          <a:stretch>
            <a:fillRect/>
          </a:stretch>
        </p:blipFill>
        <p:spPr>
          <a:xfrm>
            <a:off x="3389313" y="612149"/>
            <a:ext cx="5105400" cy="3797300"/>
          </a:xfrm>
          <a:prstGeom prst="rect">
            <a:avLst/>
          </a:prstGeom>
        </p:spPr>
      </p:pic>
    </p:spTree>
    <p:extLst>
      <p:ext uri="{BB962C8B-B14F-4D97-AF65-F5344CB8AC3E}">
        <p14:creationId xmlns:p14="http://schemas.microsoft.com/office/powerpoint/2010/main" val="35531266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There is not single best strategy for all problems!</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72</a:t>
            </a:fld>
            <a:endParaRPr lang="en-US"/>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200" y="2285999"/>
            <a:ext cx="8300536" cy="211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0" y="6376329"/>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a:t>[Frey and Patil 2002. </a:t>
            </a:r>
            <a:r>
              <a:rPr lang="en-US" sz="1400" i="1"/>
              <a:t>Risk Analysis</a:t>
            </a:r>
            <a:r>
              <a:rPr lang="en-US" sz="1400"/>
              <a:t>]</a:t>
            </a:r>
          </a:p>
        </p:txBody>
      </p:sp>
    </p:spTree>
    <p:extLst>
      <p:ext uri="{BB962C8B-B14F-4D97-AF65-F5344CB8AC3E}">
        <p14:creationId xmlns:p14="http://schemas.microsoft.com/office/powerpoint/2010/main" val="640310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V</a:t>
            </a:r>
            <a:r>
              <a:rPr lang="en-US" sz="3200" kern="1200" baseline="0" dirty="0" smtClean="0">
                <a:solidFill>
                  <a:schemeClr val="accent2"/>
                </a:solidFill>
                <a:effectLst/>
              </a:rPr>
              <a:t>arious techniques available and their use as a function of computational cost of the model and dimensionality of the input space</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73</a:t>
            </a:fld>
            <a:endParaRPr lang="en-US"/>
          </a:p>
        </p:txBody>
      </p:sp>
      <p:grpSp>
        <p:nvGrpSpPr>
          <p:cNvPr id="6" name="Group 6"/>
          <p:cNvGrpSpPr>
            <a:grpSpLocks/>
          </p:cNvGrpSpPr>
          <p:nvPr/>
        </p:nvGrpSpPr>
        <p:grpSpPr bwMode="auto">
          <a:xfrm>
            <a:off x="2105453" y="1575862"/>
            <a:ext cx="6302613" cy="4571126"/>
            <a:chOff x="1143000" y="1447800"/>
            <a:chExt cx="6934200" cy="502920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447800"/>
              <a:ext cx="693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219200" y="5943600"/>
              <a:ext cx="609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Rectangle 7"/>
          <p:cNvSpPr>
            <a:spLocks noChangeArrowheads="1"/>
          </p:cNvSpPr>
          <p:nvPr/>
        </p:nvSpPr>
        <p:spPr bwMode="auto">
          <a:xfrm>
            <a:off x="0" y="6379273"/>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dirty="0"/>
              <a:t>[</a:t>
            </a:r>
            <a:r>
              <a:rPr lang="en-US" sz="1400" dirty="0" err="1"/>
              <a:t>Cariboni</a:t>
            </a:r>
            <a:r>
              <a:rPr lang="en-US" sz="1400" dirty="0"/>
              <a:t> et al., 2007. Ecological </a:t>
            </a:r>
            <a:r>
              <a:rPr lang="en-US" sz="1400" dirty="0" err="1"/>
              <a:t>Modellling</a:t>
            </a:r>
            <a:r>
              <a:rPr lang="en-US" sz="1400" dirty="0"/>
              <a:t>]</a:t>
            </a:r>
          </a:p>
        </p:txBody>
      </p:sp>
      <p:sp>
        <p:nvSpPr>
          <p:cNvPr id="10" name="Rectangle 9"/>
          <p:cNvSpPr/>
          <p:nvPr/>
        </p:nvSpPr>
        <p:spPr>
          <a:xfrm>
            <a:off x="0" y="5662172"/>
            <a:ext cx="2572167" cy="646331"/>
          </a:xfrm>
          <a:prstGeom prst="rect">
            <a:avLst/>
          </a:prstGeom>
        </p:spPr>
        <p:txBody>
          <a:bodyPr wrap="square">
            <a:spAutoFit/>
          </a:bodyPr>
          <a:lstStyle/>
          <a:p>
            <a:r>
              <a:rPr lang="en-US" i="1" dirty="0">
                <a:solidFill>
                  <a:schemeClr val="accent2"/>
                </a:solidFill>
                <a:latin typeface="Comic Sans MS"/>
                <a:cs typeface="Comic Sans MS"/>
              </a:rPr>
              <a:t>AD means </a:t>
            </a:r>
            <a:r>
              <a:rPr lang="ja-JP" altLang="en-US" i="1" dirty="0">
                <a:solidFill>
                  <a:schemeClr val="accent2"/>
                </a:solidFill>
                <a:latin typeface="Comic Sans MS"/>
                <a:cs typeface="Comic Sans MS"/>
              </a:rPr>
              <a:t>“</a:t>
            </a:r>
            <a:r>
              <a:rPr lang="en-US" i="1" dirty="0">
                <a:solidFill>
                  <a:schemeClr val="accent2"/>
                </a:solidFill>
                <a:latin typeface="Comic Sans MS"/>
                <a:cs typeface="Comic Sans MS"/>
              </a:rPr>
              <a:t>automated differentiation</a:t>
            </a:r>
            <a:r>
              <a:rPr lang="ja-JP" altLang="en-US" i="1" dirty="0">
                <a:solidFill>
                  <a:schemeClr val="accent2"/>
                </a:solidFill>
                <a:latin typeface="Comic Sans MS"/>
                <a:cs typeface="Comic Sans MS"/>
              </a:rPr>
              <a:t>”</a:t>
            </a:r>
            <a:r>
              <a:rPr lang="en-US" i="1" dirty="0">
                <a:solidFill>
                  <a:schemeClr val="accent2"/>
                </a:solidFill>
                <a:latin typeface="Comic Sans MS"/>
                <a:cs typeface="Comic Sans MS"/>
              </a:rPr>
              <a:t>. </a:t>
            </a:r>
            <a:endParaRPr lang="en-US" dirty="0"/>
          </a:p>
        </p:txBody>
      </p:sp>
    </p:spTree>
    <p:extLst>
      <p:ext uri="{BB962C8B-B14F-4D97-AF65-F5344CB8AC3E}">
        <p14:creationId xmlns:p14="http://schemas.microsoft.com/office/powerpoint/2010/main" val="305086095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1676400" y="163513"/>
            <a:ext cx="7391400" cy="6618287"/>
            <a:chOff x="838200" y="87719"/>
            <a:chExt cx="7391400" cy="6617881"/>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87719"/>
              <a:ext cx="7391400" cy="661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86000" y="6324623"/>
              <a:ext cx="457200" cy="380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Slide Number Placeholder 2"/>
          <p:cNvSpPr>
            <a:spLocks noGrp="1"/>
          </p:cNvSpPr>
          <p:nvPr>
            <p:ph type="sldNum" sz="quarter" idx="12"/>
          </p:nvPr>
        </p:nvSpPr>
        <p:spPr/>
        <p:txBody>
          <a:bodyPr/>
          <a:lstStyle/>
          <a:p>
            <a:fld id="{CCDBDD61-31E5-BD4D-BA56-A94E3B8288B2}" type="slidenum">
              <a:rPr lang="en-US" smtClean="0"/>
              <a:pPr/>
              <a:t>74</a:t>
            </a:fld>
            <a:endParaRPr lang="en-US"/>
          </a:p>
        </p:txBody>
      </p:sp>
      <p:sp>
        <p:nvSpPr>
          <p:cNvPr id="7" name="TextBox 6"/>
          <p:cNvSpPr txBox="1"/>
          <p:nvPr/>
        </p:nvSpPr>
        <p:spPr>
          <a:xfrm>
            <a:off x="727287" y="4602757"/>
            <a:ext cx="184666" cy="369332"/>
          </a:xfrm>
          <a:prstGeom prst="rect">
            <a:avLst/>
          </a:prstGeom>
          <a:noFill/>
        </p:spPr>
        <p:txBody>
          <a:bodyPr wrap="none" rtlCol="0">
            <a:spAutoFit/>
          </a:bodyPr>
          <a:lstStyle/>
          <a:p>
            <a:endParaRPr lang="en-US" dirty="0"/>
          </a:p>
        </p:txBody>
      </p:sp>
      <p:sp>
        <p:nvSpPr>
          <p:cNvPr id="8" name="Rectangle 7"/>
          <p:cNvSpPr>
            <a:spLocks noChangeArrowheads="1"/>
          </p:cNvSpPr>
          <p:nvPr/>
        </p:nvSpPr>
        <p:spPr bwMode="auto">
          <a:xfrm>
            <a:off x="218096" y="274638"/>
            <a:ext cx="17526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t>MCF </a:t>
            </a:r>
          </a:p>
          <a:p>
            <a:r>
              <a:rPr lang="ja-JP" altLang="en-US" sz="1600" b="1" dirty="0"/>
              <a:t>“</a:t>
            </a:r>
            <a:r>
              <a:rPr lang="en-US" sz="1600" b="1" dirty="0"/>
              <a:t>Monte Carlo Filtering</a:t>
            </a:r>
            <a:r>
              <a:rPr lang="ja-JP" altLang="en-US" sz="1600" b="1" dirty="0"/>
              <a:t>”</a:t>
            </a:r>
            <a:endParaRPr lang="en-US" sz="1600" b="1" dirty="0"/>
          </a:p>
          <a:p>
            <a:endParaRPr lang="en-US" sz="1600" b="1" dirty="0"/>
          </a:p>
          <a:p>
            <a:r>
              <a:rPr lang="en-US" sz="1600" b="1" dirty="0"/>
              <a:t>FF</a:t>
            </a:r>
          </a:p>
          <a:p>
            <a:r>
              <a:rPr lang="ja-JP" altLang="en-US" sz="1600" b="1" dirty="0"/>
              <a:t>“</a:t>
            </a:r>
            <a:r>
              <a:rPr lang="en-US" sz="1600" b="1" dirty="0"/>
              <a:t>Factor</a:t>
            </a:r>
          </a:p>
          <a:p>
            <a:r>
              <a:rPr lang="en-US" sz="1600" b="1" dirty="0"/>
              <a:t>Fixing</a:t>
            </a:r>
            <a:r>
              <a:rPr lang="ja-JP" altLang="en-US" sz="1600" b="1" dirty="0"/>
              <a:t>”</a:t>
            </a:r>
            <a:endParaRPr lang="en-US" sz="1600" b="1" dirty="0"/>
          </a:p>
          <a:p>
            <a:endParaRPr lang="en-US" sz="1600" b="1" dirty="0"/>
          </a:p>
          <a:p>
            <a:r>
              <a:rPr lang="en-US" sz="1600" b="1" dirty="0"/>
              <a:t>FP</a:t>
            </a:r>
          </a:p>
          <a:p>
            <a:r>
              <a:rPr lang="ja-JP" altLang="en-US" sz="1600" b="1" dirty="0"/>
              <a:t>“</a:t>
            </a:r>
            <a:r>
              <a:rPr lang="en-US" sz="1600" b="1" dirty="0"/>
              <a:t>Factor Prioritization</a:t>
            </a:r>
            <a:r>
              <a:rPr lang="ja-JP" altLang="en-US" sz="1600" b="1" dirty="0"/>
              <a:t>”</a:t>
            </a:r>
            <a:endParaRPr lang="en-US" sz="1600" b="1" dirty="0"/>
          </a:p>
          <a:p>
            <a:endParaRPr lang="en-US" sz="1600" b="1" dirty="0"/>
          </a:p>
          <a:p>
            <a:r>
              <a:rPr lang="en-US" sz="1600" b="1" dirty="0"/>
              <a:t>VC </a:t>
            </a:r>
          </a:p>
          <a:p>
            <a:r>
              <a:rPr lang="ja-JP" altLang="en-US" sz="1600" b="1" dirty="0"/>
              <a:t>“</a:t>
            </a:r>
            <a:r>
              <a:rPr lang="en-US" sz="1600" b="1" dirty="0"/>
              <a:t>Variance Cutting</a:t>
            </a:r>
            <a:r>
              <a:rPr lang="ja-JP" altLang="en-US" sz="1600" b="1" dirty="0"/>
              <a:t>”</a:t>
            </a:r>
            <a:r>
              <a:rPr lang="en-US" sz="1600" b="1" dirty="0"/>
              <a:t> </a:t>
            </a:r>
          </a:p>
          <a:p>
            <a:endParaRPr lang="en-US" sz="1600" b="1" dirty="0"/>
          </a:p>
          <a:p>
            <a:r>
              <a:rPr lang="en-US" sz="1600" b="1" dirty="0"/>
              <a:t>FM </a:t>
            </a:r>
          </a:p>
          <a:p>
            <a:r>
              <a:rPr lang="ja-JP" altLang="en-US" sz="1600" b="1" dirty="0"/>
              <a:t>“</a:t>
            </a:r>
            <a:r>
              <a:rPr lang="en-US" sz="1600" b="1" dirty="0"/>
              <a:t>Factor Mapping</a:t>
            </a:r>
            <a:r>
              <a:rPr lang="ja-JP" altLang="en-US" sz="1600" b="1" dirty="0"/>
              <a:t>”</a:t>
            </a:r>
            <a:endParaRPr lang="en-US" sz="1600" dirty="0"/>
          </a:p>
        </p:txBody>
      </p:sp>
      <p:sp>
        <p:nvSpPr>
          <p:cNvPr id="9" name="Rectangle 8"/>
          <p:cNvSpPr>
            <a:spLocks noChangeArrowheads="1"/>
          </p:cNvSpPr>
          <p:nvPr/>
        </p:nvSpPr>
        <p:spPr bwMode="auto">
          <a:xfrm>
            <a:off x="320730" y="5443600"/>
            <a:ext cx="882327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t>[</a:t>
            </a:r>
            <a:r>
              <a:rPr lang="en-US" sz="1400" dirty="0" err="1"/>
              <a:t>Cariboni</a:t>
            </a:r>
            <a:r>
              <a:rPr lang="en-US" sz="1400" dirty="0"/>
              <a:t> et al., 2007. </a:t>
            </a:r>
          </a:p>
          <a:p>
            <a:r>
              <a:rPr lang="en-US" sz="1400" dirty="0"/>
              <a:t>Ecological </a:t>
            </a:r>
            <a:r>
              <a:rPr lang="en-US" sz="1400" dirty="0" err="1"/>
              <a:t>Modellling</a:t>
            </a:r>
            <a:r>
              <a:rPr lang="en-US" sz="1400" dirty="0"/>
              <a:t>]</a:t>
            </a:r>
          </a:p>
        </p:txBody>
      </p:sp>
    </p:spTree>
    <p:extLst>
      <p:ext uri="{BB962C8B-B14F-4D97-AF65-F5344CB8AC3E}">
        <p14:creationId xmlns:p14="http://schemas.microsoft.com/office/powerpoint/2010/main" val="260833049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Validation and robustness analysis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CDBDD61-31E5-BD4D-BA56-A94E3B8288B2}" type="slidenum">
              <a:rPr lang="en-US" smtClean="0"/>
              <a:pPr/>
              <a:t>75</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2982" y="1385169"/>
            <a:ext cx="3021731" cy="3021731"/>
          </a:xfrm>
          <a:prstGeom prst="rect">
            <a:avLst/>
          </a:prstGeom>
          <a:ln>
            <a:solidFill>
              <a:srgbClr val="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901873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7"/>
            <a:ext cx="8229600" cy="1630507"/>
          </a:xfrm>
        </p:spPr>
        <p:txBody>
          <a:bodyPr>
            <a:normAutofit/>
          </a:bodyPr>
          <a:lstStyle/>
          <a:p>
            <a:r>
              <a:rPr lang="en-US" dirty="0" smtClean="0"/>
              <a:t>Andres (1997) suggested a simple strategy to verify that all important factors have been identified</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76</a:t>
            </a:fld>
            <a:endParaRPr lang="en-US"/>
          </a:p>
        </p:txBody>
      </p:sp>
      <p:sp>
        <p:nvSpPr>
          <p:cNvPr id="6" name="Rectangle 5"/>
          <p:cNvSpPr/>
          <p:nvPr/>
        </p:nvSpPr>
        <p:spPr>
          <a:xfrm>
            <a:off x="0" y="6345320"/>
            <a:ext cx="9144000" cy="276999"/>
          </a:xfrm>
          <a:prstGeom prst="rect">
            <a:avLst/>
          </a:prstGeom>
        </p:spPr>
        <p:txBody>
          <a:bodyPr wrap="square">
            <a:spAutoFit/>
          </a:bodyPr>
          <a:lstStyle/>
          <a:p>
            <a:pPr algn="ctr"/>
            <a:r>
              <a:rPr lang="en-US" sz="1200" dirty="0" smtClean="0">
                <a:solidFill>
                  <a:srgbClr val="7F7F7F"/>
                </a:solidFill>
                <a:latin typeface="Arial"/>
                <a:cs typeface="Arial"/>
              </a:rPr>
              <a:t>Andres 1997 </a:t>
            </a:r>
            <a:r>
              <a:rPr lang="en-US" sz="1200" i="1" dirty="0" smtClean="0">
                <a:solidFill>
                  <a:srgbClr val="7F7F7F"/>
                </a:solidFill>
                <a:latin typeface="Arial"/>
                <a:cs typeface="Arial"/>
              </a:rPr>
              <a:t>J. Statistical Computing and Simulation</a:t>
            </a:r>
            <a:endParaRPr lang="en-US" sz="1200" dirty="0">
              <a:solidFill>
                <a:srgbClr val="7F7F7F"/>
              </a:solidFill>
              <a:latin typeface="Arial"/>
              <a:cs typeface="Arial"/>
            </a:endParaRPr>
          </a:p>
        </p:txBody>
      </p:sp>
      <p:cxnSp>
        <p:nvCxnSpPr>
          <p:cNvPr id="8" name="Straight Arrow Connector 7"/>
          <p:cNvCxnSpPr/>
          <p:nvPr/>
        </p:nvCxnSpPr>
        <p:spPr>
          <a:xfrm flipV="1">
            <a:off x="1384548" y="2498567"/>
            <a:ext cx="0" cy="2529782"/>
          </a:xfrm>
          <a:prstGeom prst="straightConnector1">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384548" y="5028349"/>
            <a:ext cx="2706634" cy="0"/>
          </a:xfrm>
          <a:prstGeom prst="straightConnector1">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5043731" y="2498567"/>
            <a:ext cx="0" cy="2529782"/>
          </a:xfrm>
          <a:prstGeom prst="straightConnector1">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043731" y="5028349"/>
            <a:ext cx="2706634" cy="0"/>
          </a:xfrm>
          <a:prstGeom prst="straightConnector1">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84548" y="2498567"/>
            <a:ext cx="2706634"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091182" y="2498567"/>
            <a:ext cx="0" cy="2529782"/>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043731" y="2498567"/>
            <a:ext cx="2706634"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50365" y="2498567"/>
            <a:ext cx="0" cy="2529782"/>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1384548" y="2498567"/>
            <a:ext cx="2706634" cy="2529782"/>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043731" y="2498567"/>
            <a:ext cx="2706634" cy="2529782"/>
          </a:xfrm>
          <a:prstGeom prst="line">
            <a:avLst/>
          </a:pr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800953" y="3350224"/>
            <a:ext cx="1873824" cy="646331"/>
          </a:xfrm>
          <a:prstGeom prst="rect">
            <a:avLst/>
          </a:prstGeom>
          <a:solidFill>
            <a:schemeClr val="bg1"/>
          </a:solidFill>
        </p:spPr>
        <p:txBody>
          <a:bodyPr wrap="square" rtlCol="0">
            <a:spAutoFit/>
          </a:bodyPr>
          <a:lstStyle/>
          <a:p>
            <a:pPr algn="ctr"/>
            <a:r>
              <a:rPr lang="en-US" dirty="0" smtClean="0"/>
              <a:t>Optimal: No correlation</a:t>
            </a:r>
            <a:endParaRPr lang="en-US" dirty="0"/>
          </a:p>
        </p:txBody>
      </p:sp>
      <p:sp>
        <p:nvSpPr>
          <p:cNvPr id="26" name="TextBox 25"/>
          <p:cNvSpPr txBox="1"/>
          <p:nvPr/>
        </p:nvSpPr>
        <p:spPr>
          <a:xfrm>
            <a:off x="5461567" y="3338941"/>
            <a:ext cx="1873824" cy="646331"/>
          </a:xfrm>
          <a:prstGeom prst="rect">
            <a:avLst/>
          </a:prstGeom>
          <a:solidFill>
            <a:schemeClr val="bg1"/>
          </a:solidFill>
        </p:spPr>
        <p:txBody>
          <a:bodyPr wrap="square" rtlCol="0">
            <a:spAutoFit/>
          </a:bodyPr>
          <a:lstStyle/>
          <a:p>
            <a:pPr algn="ctr"/>
            <a:r>
              <a:rPr lang="en-US" dirty="0" smtClean="0"/>
              <a:t>Optimal: Perfect correlation</a:t>
            </a:r>
            <a:endParaRPr lang="en-US" dirty="0"/>
          </a:p>
        </p:txBody>
      </p:sp>
      <p:sp>
        <p:nvSpPr>
          <p:cNvPr id="2" name="TextBox 1"/>
          <p:cNvSpPr txBox="1"/>
          <p:nvPr/>
        </p:nvSpPr>
        <p:spPr>
          <a:xfrm>
            <a:off x="5043731" y="5169457"/>
            <a:ext cx="2706634" cy="369332"/>
          </a:xfrm>
          <a:prstGeom prst="rect">
            <a:avLst/>
          </a:prstGeom>
          <a:noFill/>
        </p:spPr>
        <p:txBody>
          <a:bodyPr wrap="square" rtlCol="0">
            <a:spAutoFit/>
          </a:bodyPr>
          <a:lstStyle/>
          <a:p>
            <a:pPr algn="ctr"/>
            <a:r>
              <a:rPr lang="en-US" dirty="0" smtClean="0"/>
              <a:t>Vary all factors</a:t>
            </a:r>
            <a:endParaRPr lang="en-US" dirty="0"/>
          </a:p>
        </p:txBody>
      </p:sp>
      <p:sp>
        <p:nvSpPr>
          <p:cNvPr id="19" name="TextBox 18"/>
          <p:cNvSpPr txBox="1"/>
          <p:nvPr/>
        </p:nvSpPr>
        <p:spPr>
          <a:xfrm rot="16200000">
            <a:off x="3448669" y="3578792"/>
            <a:ext cx="2529782" cy="369332"/>
          </a:xfrm>
          <a:prstGeom prst="rect">
            <a:avLst/>
          </a:prstGeom>
          <a:noFill/>
        </p:spPr>
        <p:txBody>
          <a:bodyPr wrap="square" rtlCol="0">
            <a:spAutoFit/>
          </a:bodyPr>
          <a:lstStyle/>
          <a:p>
            <a:pPr algn="ctr"/>
            <a:r>
              <a:rPr lang="en-US" dirty="0" smtClean="0"/>
              <a:t>Vary all </a:t>
            </a:r>
            <a:r>
              <a:rPr lang="en-US" b="1" dirty="0" smtClean="0"/>
              <a:t>sensitive</a:t>
            </a:r>
            <a:r>
              <a:rPr lang="en-US" dirty="0" smtClean="0"/>
              <a:t> factors</a:t>
            </a:r>
            <a:endParaRPr lang="en-US" dirty="0"/>
          </a:p>
        </p:txBody>
      </p:sp>
      <p:sp>
        <p:nvSpPr>
          <p:cNvPr id="21" name="TextBox 20"/>
          <p:cNvSpPr txBox="1"/>
          <p:nvPr/>
        </p:nvSpPr>
        <p:spPr>
          <a:xfrm>
            <a:off x="1384548" y="5169457"/>
            <a:ext cx="2706634" cy="369332"/>
          </a:xfrm>
          <a:prstGeom prst="rect">
            <a:avLst/>
          </a:prstGeom>
          <a:noFill/>
        </p:spPr>
        <p:txBody>
          <a:bodyPr wrap="square" rtlCol="0">
            <a:spAutoFit/>
          </a:bodyPr>
          <a:lstStyle/>
          <a:p>
            <a:pPr algn="ctr"/>
            <a:r>
              <a:rPr lang="en-US" dirty="0" smtClean="0"/>
              <a:t>Vary all factors</a:t>
            </a:r>
            <a:endParaRPr lang="en-US" dirty="0"/>
          </a:p>
        </p:txBody>
      </p:sp>
      <p:sp>
        <p:nvSpPr>
          <p:cNvPr id="23" name="TextBox 22"/>
          <p:cNvSpPr txBox="1"/>
          <p:nvPr/>
        </p:nvSpPr>
        <p:spPr>
          <a:xfrm rot="16200000">
            <a:off x="-210514" y="3440293"/>
            <a:ext cx="2529782" cy="646331"/>
          </a:xfrm>
          <a:prstGeom prst="rect">
            <a:avLst/>
          </a:prstGeom>
          <a:noFill/>
        </p:spPr>
        <p:txBody>
          <a:bodyPr wrap="square" rtlCol="0">
            <a:spAutoFit/>
          </a:bodyPr>
          <a:lstStyle/>
          <a:p>
            <a:pPr algn="ctr"/>
            <a:r>
              <a:rPr lang="en-US" dirty="0" smtClean="0"/>
              <a:t>Vary all </a:t>
            </a:r>
            <a:r>
              <a:rPr lang="en-US" b="1" dirty="0" smtClean="0"/>
              <a:t>insensitive</a:t>
            </a:r>
            <a:r>
              <a:rPr lang="en-US" dirty="0" smtClean="0"/>
              <a:t> factors</a:t>
            </a:r>
            <a:endParaRPr lang="en-US" dirty="0"/>
          </a:p>
        </p:txBody>
      </p:sp>
    </p:spTree>
    <p:extLst>
      <p:ext uri="{BB962C8B-B14F-4D97-AF65-F5344CB8AC3E}">
        <p14:creationId xmlns:p14="http://schemas.microsoft.com/office/powerpoint/2010/main" val="119802175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4F81BD"/>
                </a:solidFill>
              </a:rPr>
              <a:t>Example: Verification results for 4 different S.A. strategies</a:t>
            </a:r>
            <a:endParaRPr lang="en-US" dirty="0">
              <a:solidFill>
                <a:srgbClr val="4F81BD"/>
              </a:solidFill>
            </a:endParaRPr>
          </a:p>
        </p:txBody>
      </p:sp>
      <p:sp>
        <p:nvSpPr>
          <p:cNvPr id="4" name="Slide Number Placeholder 3"/>
          <p:cNvSpPr>
            <a:spLocks noGrp="1"/>
          </p:cNvSpPr>
          <p:nvPr>
            <p:ph type="sldNum" sz="quarter" idx="12"/>
          </p:nvPr>
        </p:nvSpPr>
        <p:spPr/>
        <p:txBody>
          <a:bodyPr/>
          <a:lstStyle/>
          <a:p>
            <a:fld id="{CCDBDD61-31E5-BD4D-BA56-A94E3B8288B2}" type="slidenum">
              <a:rPr lang="en-US" smtClean="0"/>
              <a:pPr/>
              <a:t>77</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036" y="1613643"/>
            <a:ext cx="7339537" cy="4577620"/>
          </a:xfrm>
          <a:prstGeom prst="rect">
            <a:avLst/>
          </a:prstGeom>
        </p:spPr>
      </p:pic>
      <p:sp>
        <p:nvSpPr>
          <p:cNvPr id="7" name="TextBox 6"/>
          <p:cNvSpPr txBox="1">
            <a:spLocks noChangeArrowheads="1"/>
          </p:cNvSpPr>
          <p:nvPr/>
        </p:nvSpPr>
        <p:spPr bwMode="auto">
          <a:xfrm>
            <a:off x="1899774" y="6400800"/>
            <a:ext cx="64677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smtClean="0">
                <a:solidFill>
                  <a:srgbClr val="7F7F7F"/>
                </a:solidFill>
              </a:rPr>
              <a:t>Tang et al. 2007 </a:t>
            </a:r>
            <a:r>
              <a:rPr lang="en-US" sz="1200" i="1" dirty="0" smtClean="0">
                <a:solidFill>
                  <a:srgbClr val="7F7F7F"/>
                </a:solidFill>
              </a:rPr>
              <a:t>Hydrology and Earth System Sciences</a:t>
            </a:r>
          </a:p>
        </p:txBody>
      </p:sp>
    </p:spTree>
    <p:extLst>
      <p:ext uri="{BB962C8B-B14F-4D97-AF65-F5344CB8AC3E}">
        <p14:creationId xmlns:p14="http://schemas.microsoft.com/office/powerpoint/2010/main" val="220414574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finally, we can use bootstrapping to assess the robustness of the results</a:t>
            </a:r>
            <a:endParaRPr lang="en-US" dirty="0"/>
          </a:p>
        </p:txBody>
      </p:sp>
      <p:sp>
        <p:nvSpPr>
          <p:cNvPr id="3" name="Slide Number Placeholder 2"/>
          <p:cNvSpPr>
            <a:spLocks noGrp="1"/>
          </p:cNvSpPr>
          <p:nvPr>
            <p:ph type="sldNum" sz="quarter" idx="12"/>
          </p:nvPr>
        </p:nvSpPr>
        <p:spPr/>
        <p:txBody>
          <a:bodyPr/>
          <a:lstStyle/>
          <a:p>
            <a:fld id="{CCDBDD61-31E5-BD4D-BA56-A94E3B8288B2}" type="slidenum">
              <a:rPr lang="en-US" smtClean="0"/>
              <a:pPr/>
              <a:t>78</a:t>
            </a:fld>
            <a:endParaRPr lang="en-US"/>
          </a:p>
        </p:txBody>
      </p:sp>
      <p:pic>
        <p:nvPicPr>
          <p:cNvPr id="4" name="Picture 3"/>
          <p:cNvPicPr>
            <a:picLocks noChangeAspect="1"/>
          </p:cNvPicPr>
          <p:nvPr/>
        </p:nvPicPr>
        <p:blipFill>
          <a:blip r:embed="rId3"/>
          <a:stretch>
            <a:fillRect/>
          </a:stretch>
        </p:blipFill>
        <p:spPr>
          <a:xfrm>
            <a:off x="2133600" y="1862485"/>
            <a:ext cx="4876800" cy="3987800"/>
          </a:xfrm>
          <a:prstGeom prst="rect">
            <a:avLst/>
          </a:prstGeom>
        </p:spPr>
      </p:pic>
      <p:sp>
        <p:nvSpPr>
          <p:cNvPr id="5" name="TextBox 4"/>
          <p:cNvSpPr txBox="1">
            <a:spLocks noChangeArrowheads="1"/>
          </p:cNvSpPr>
          <p:nvPr/>
        </p:nvSpPr>
        <p:spPr bwMode="auto">
          <a:xfrm>
            <a:off x="1899774" y="6400800"/>
            <a:ext cx="64677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err="1" smtClean="0">
                <a:solidFill>
                  <a:srgbClr val="7F7F7F"/>
                </a:solidFill>
              </a:rPr>
              <a:t>Blatman</a:t>
            </a:r>
            <a:r>
              <a:rPr lang="en-US" sz="1200" dirty="0" smtClean="0">
                <a:solidFill>
                  <a:srgbClr val="7F7F7F"/>
                </a:solidFill>
              </a:rPr>
              <a:t> and </a:t>
            </a:r>
            <a:r>
              <a:rPr lang="en-US" sz="1200" dirty="0" err="1" smtClean="0">
                <a:solidFill>
                  <a:srgbClr val="7F7F7F"/>
                </a:solidFill>
              </a:rPr>
              <a:t>Sudret</a:t>
            </a:r>
            <a:r>
              <a:rPr lang="en-US" sz="1200" dirty="0" smtClean="0">
                <a:solidFill>
                  <a:srgbClr val="7F7F7F"/>
                </a:solidFill>
              </a:rPr>
              <a:t> 2010. </a:t>
            </a:r>
            <a:r>
              <a:rPr lang="en-US" sz="1200" i="1" dirty="0" smtClean="0">
                <a:solidFill>
                  <a:srgbClr val="7F7F7F"/>
                </a:solidFill>
              </a:rPr>
              <a:t>Reliability Engineering &amp; System </a:t>
            </a:r>
            <a:r>
              <a:rPr lang="en-US" sz="1200" i="1" dirty="0" err="1" smtClean="0">
                <a:solidFill>
                  <a:srgbClr val="7F7F7F"/>
                </a:solidFill>
              </a:rPr>
              <a:t>Savety</a:t>
            </a:r>
            <a:endParaRPr lang="en-US" sz="1200" i="1" dirty="0" smtClean="0">
              <a:solidFill>
                <a:srgbClr val="7F7F7F"/>
              </a:solidFill>
            </a:endParaRPr>
          </a:p>
        </p:txBody>
      </p:sp>
    </p:spTree>
    <p:extLst>
      <p:ext uri="{BB962C8B-B14F-4D97-AF65-F5344CB8AC3E}">
        <p14:creationId xmlns:p14="http://schemas.microsoft.com/office/powerpoint/2010/main" val="191749868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CDBDD61-31E5-BD4D-BA56-A94E3B8288B2}" type="slidenum">
              <a:rPr lang="en-US" smtClean="0"/>
              <a:pPr/>
              <a:t>79</a:t>
            </a:fld>
            <a:endParaRPr lang="en-US"/>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828800"/>
            <a:ext cx="8382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2600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6550025"/>
            <a:ext cx="9144000" cy="307975"/>
          </a:xfrm>
          <a:prstGeom prst="rect">
            <a:avLst/>
          </a:prstGeom>
          <a:noFill/>
          <a:ln w="9525">
            <a:noFill/>
            <a:miter lim="800000"/>
            <a:headEnd/>
            <a:tailEnd/>
          </a:ln>
        </p:spPr>
        <p:txBody>
          <a:bodyPr>
            <a:spAutoFit/>
          </a:bodyPr>
          <a:lstStyle/>
          <a:p>
            <a:pPr algn="ctr">
              <a:defRPr/>
            </a:pPr>
            <a:r>
              <a:rPr lang="en-US" sz="1400" dirty="0">
                <a:solidFill>
                  <a:schemeClr val="tx2">
                    <a:lumMod val="60000"/>
                    <a:lumOff val="40000"/>
                  </a:schemeClr>
                </a:solidFill>
                <a:ea typeface="+mn-ea"/>
                <a:cs typeface="+mn-cs"/>
              </a:rPr>
              <a:t>[Tang et al., 2007. </a:t>
            </a:r>
            <a:r>
              <a:rPr lang="en-US" sz="1400" i="1" dirty="0">
                <a:solidFill>
                  <a:schemeClr val="tx2">
                    <a:lumMod val="60000"/>
                    <a:lumOff val="40000"/>
                  </a:schemeClr>
                </a:solidFill>
                <a:ea typeface="+mn-ea"/>
                <a:cs typeface="+mn-cs"/>
              </a:rPr>
              <a:t>HESS</a:t>
            </a:r>
            <a:r>
              <a:rPr lang="en-US" sz="1400" dirty="0">
                <a:solidFill>
                  <a:schemeClr val="tx2">
                    <a:lumMod val="60000"/>
                    <a:lumOff val="40000"/>
                  </a:schemeClr>
                </a:solidFill>
                <a:ea typeface="+mn-ea"/>
                <a:cs typeface="+mn-cs"/>
              </a:rPr>
              <a:t>]</a:t>
            </a:r>
          </a:p>
        </p:txBody>
      </p:sp>
    </p:spTree>
    <p:extLst>
      <p:ext uri="{BB962C8B-B14F-4D97-AF65-F5344CB8AC3E}">
        <p14:creationId xmlns:p14="http://schemas.microsoft.com/office/powerpoint/2010/main" val="195139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will use the following terminology</a:t>
            </a:r>
            <a:endParaRPr lang="en-US" dirty="0"/>
          </a:p>
        </p:txBody>
      </p:sp>
      <p:sp>
        <p:nvSpPr>
          <p:cNvPr id="5" name="Content Placeholder 4"/>
          <p:cNvSpPr>
            <a:spLocks noGrp="1"/>
          </p:cNvSpPr>
          <p:nvPr>
            <p:ph idx="1"/>
          </p:nvPr>
        </p:nvSpPr>
        <p:spPr>
          <a:xfrm>
            <a:off x="457200" y="4185072"/>
            <a:ext cx="8229600" cy="1941091"/>
          </a:xfrm>
        </p:spPr>
        <p:txBody>
          <a:bodyPr/>
          <a:lstStyle/>
          <a:p>
            <a:pPr marL="0" indent="0">
              <a:buNone/>
            </a:pPr>
            <a:r>
              <a:rPr lang="en-US" dirty="0" smtClean="0"/>
              <a:t>Sensitivity Analysis</a:t>
            </a:r>
          </a:p>
          <a:p>
            <a:pPr marL="0" indent="0">
              <a:buNone/>
            </a:pPr>
            <a:r>
              <a:rPr lang="en-US" i="1" dirty="0" smtClean="0"/>
              <a:t>The study of how uncertainty in the output of a model can be apportioned to different sources of uncertainty in the model input </a:t>
            </a:r>
            <a:r>
              <a:rPr lang="en-US" dirty="0" smtClean="0"/>
              <a:t>(factors)</a:t>
            </a:r>
            <a:r>
              <a:rPr lang="en-US" i="1" dirty="0" smtClean="0"/>
              <a:t> </a:t>
            </a:r>
            <a:r>
              <a:rPr lang="en-US" dirty="0" smtClean="0"/>
              <a:t>(</a:t>
            </a:r>
            <a:r>
              <a:rPr lang="en-US" dirty="0" err="1" smtClean="0"/>
              <a:t>Saltelli</a:t>
            </a:r>
            <a:r>
              <a:rPr lang="en-US" dirty="0" smtClean="0"/>
              <a:t> et al., 2004).</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8</a:t>
            </a:fld>
            <a:endParaRPr lang="en-US"/>
          </a:p>
        </p:txBody>
      </p:sp>
      <p:sp>
        <p:nvSpPr>
          <p:cNvPr id="6" name="Rounded Rectangle 5"/>
          <p:cNvSpPr/>
          <p:nvPr/>
        </p:nvSpPr>
        <p:spPr>
          <a:xfrm>
            <a:off x="3601906" y="1905144"/>
            <a:ext cx="1977925" cy="1665700"/>
          </a:xfrm>
          <a:prstGeom prst="roundRect">
            <a:avLst/>
          </a:prstGeom>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endParaRPr lang="en-US" dirty="0"/>
          </a:p>
        </p:txBody>
      </p:sp>
      <p:sp>
        <p:nvSpPr>
          <p:cNvPr id="7" name="Rectangle 6"/>
          <p:cNvSpPr/>
          <p:nvPr/>
        </p:nvSpPr>
        <p:spPr>
          <a:xfrm>
            <a:off x="801580" y="1905144"/>
            <a:ext cx="1832183" cy="437246"/>
          </a:xfrm>
          <a:prstGeom prst="rect">
            <a:avLst/>
          </a:prstGeom>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Factor 1</a:t>
            </a:r>
            <a:endParaRPr lang="en-US" dirty="0"/>
          </a:p>
        </p:txBody>
      </p:sp>
      <p:sp>
        <p:nvSpPr>
          <p:cNvPr id="8" name="Rectangle 7"/>
          <p:cNvSpPr/>
          <p:nvPr/>
        </p:nvSpPr>
        <p:spPr>
          <a:xfrm>
            <a:off x="801580" y="2401091"/>
            <a:ext cx="1832183" cy="437246"/>
          </a:xfrm>
          <a:prstGeom prst="rect">
            <a:avLst/>
          </a:prstGeom>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Factor 2</a:t>
            </a:r>
            <a:endParaRPr lang="en-US" dirty="0"/>
          </a:p>
        </p:txBody>
      </p:sp>
      <p:sp>
        <p:nvSpPr>
          <p:cNvPr id="9" name="Rectangle 8"/>
          <p:cNvSpPr/>
          <p:nvPr/>
        </p:nvSpPr>
        <p:spPr>
          <a:xfrm>
            <a:off x="801580" y="3133598"/>
            <a:ext cx="1832183" cy="437246"/>
          </a:xfrm>
          <a:prstGeom prst="rect">
            <a:avLst/>
          </a:prstGeom>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Factor N</a:t>
            </a:r>
            <a:endParaRPr lang="en-US" dirty="0"/>
          </a:p>
        </p:txBody>
      </p:sp>
      <p:sp>
        <p:nvSpPr>
          <p:cNvPr id="10" name="Rectangle 9"/>
          <p:cNvSpPr/>
          <p:nvPr/>
        </p:nvSpPr>
        <p:spPr>
          <a:xfrm>
            <a:off x="6553200" y="1905144"/>
            <a:ext cx="1832183" cy="437246"/>
          </a:xfrm>
          <a:prstGeom prst="rect">
            <a:avLst/>
          </a:prstGeom>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Output 1</a:t>
            </a:r>
            <a:endParaRPr lang="en-US" dirty="0"/>
          </a:p>
        </p:txBody>
      </p:sp>
      <p:sp>
        <p:nvSpPr>
          <p:cNvPr id="11" name="Rectangle 10"/>
          <p:cNvSpPr/>
          <p:nvPr/>
        </p:nvSpPr>
        <p:spPr>
          <a:xfrm>
            <a:off x="6553200" y="2401091"/>
            <a:ext cx="1832183" cy="437246"/>
          </a:xfrm>
          <a:prstGeom prst="rect">
            <a:avLst/>
          </a:prstGeom>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Output 2</a:t>
            </a:r>
            <a:endParaRPr lang="en-US" dirty="0"/>
          </a:p>
        </p:txBody>
      </p:sp>
      <p:sp>
        <p:nvSpPr>
          <p:cNvPr id="12" name="Rectangle 11"/>
          <p:cNvSpPr/>
          <p:nvPr/>
        </p:nvSpPr>
        <p:spPr>
          <a:xfrm>
            <a:off x="6553200" y="3133598"/>
            <a:ext cx="1832183" cy="437246"/>
          </a:xfrm>
          <a:prstGeom prst="rect">
            <a:avLst/>
          </a:prstGeom>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Output M</a:t>
            </a:r>
            <a:endParaRPr lang="en-US" dirty="0"/>
          </a:p>
        </p:txBody>
      </p:sp>
      <p:cxnSp>
        <p:nvCxnSpPr>
          <p:cNvPr id="14" name="Straight Arrow Connector 13"/>
          <p:cNvCxnSpPr>
            <a:stCxn id="6" idx="3"/>
          </p:cNvCxnSpPr>
          <p:nvPr/>
        </p:nvCxnSpPr>
        <p:spPr>
          <a:xfrm>
            <a:off x="5579831" y="2737994"/>
            <a:ext cx="655838" cy="0"/>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946068" y="2737994"/>
            <a:ext cx="655838" cy="0"/>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01580" y="2737994"/>
            <a:ext cx="1832183" cy="369332"/>
          </a:xfrm>
          <a:prstGeom prst="rect">
            <a:avLst/>
          </a:prstGeom>
          <a:noFill/>
        </p:spPr>
        <p:txBody>
          <a:bodyPr wrap="square" rtlCol="0">
            <a:spAutoFit/>
          </a:bodyPr>
          <a:lstStyle/>
          <a:p>
            <a:pPr algn="ctr"/>
            <a:r>
              <a:rPr lang="en-US" dirty="0" smtClean="0"/>
              <a:t>…</a:t>
            </a:r>
            <a:endParaRPr lang="en-US" dirty="0"/>
          </a:p>
        </p:txBody>
      </p:sp>
      <p:sp>
        <p:nvSpPr>
          <p:cNvPr id="16" name="TextBox 15"/>
          <p:cNvSpPr txBox="1"/>
          <p:nvPr/>
        </p:nvSpPr>
        <p:spPr>
          <a:xfrm>
            <a:off x="6553200" y="2730475"/>
            <a:ext cx="1832183" cy="369332"/>
          </a:xfrm>
          <a:prstGeom prst="rect">
            <a:avLst/>
          </a:prstGeom>
          <a:noFill/>
        </p:spPr>
        <p:txBody>
          <a:bodyPr wrap="square" rtlCol="0">
            <a:spAutoFit/>
          </a:bodyPr>
          <a:lstStyle/>
          <a:p>
            <a:pPr algn="ctr"/>
            <a:r>
              <a:rPr lang="en-US" dirty="0" smtClean="0"/>
              <a:t>…</a:t>
            </a:r>
            <a:endParaRPr lang="en-US" dirty="0"/>
          </a:p>
        </p:txBody>
      </p:sp>
    </p:spTree>
    <p:extLst>
      <p:ext uri="{BB962C8B-B14F-4D97-AF65-F5344CB8AC3E}">
        <p14:creationId xmlns:p14="http://schemas.microsoft.com/office/powerpoint/2010/main" val="2813106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A brief outlook regarding developments</a:t>
            </a:r>
            <a:endParaRPr lang="en-US" dirty="0"/>
          </a:p>
        </p:txBody>
      </p:sp>
      <p:sp>
        <p:nvSpPr>
          <p:cNvPr id="5" name="Text Placeholder 4"/>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CCDBDD61-31E5-BD4D-BA56-A94E3B8288B2}" type="slidenum">
              <a:rPr lang="en-US" smtClean="0"/>
              <a:pPr/>
              <a:t>80</a:t>
            </a:fld>
            <a:endParaRPr lang="en-US"/>
          </a:p>
        </p:txBody>
      </p:sp>
      <p:pic>
        <p:nvPicPr>
          <p:cNvPr id="6" name="Picture 6" descr="http://i234.photobucket.com/albums/ee62/nafishasan60/FlashGordon198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4585" y="152400"/>
            <a:ext cx="30480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88200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Better visualization of complex spaces and interactions</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81</a:t>
            </a:fld>
            <a:endParaRPr lang="en-US"/>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3531" y="2764185"/>
            <a:ext cx="2438400" cy="2286000"/>
          </a:xfrm>
          <a:prstGeom prst="rect">
            <a:avLst/>
          </a:prstGeom>
          <a:noFill/>
          <a:ln w="9525">
            <a:noFill/>
            <a:miter lim="800000"/>
            <a:headEnd/>
            <a:tailEnd/>
          </a:ln>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5131" y="2764185"/>
            <a:ext cx="2209800" cy="2286000"/>
          </a:xfrm>
          <a:prstGeom prst="rect">
            <a:avLst/>
          </a:prstGeom>
          <a:noFill/>
          <a:ln w="9525">
            <a:noFill/>
            <a:miter lim="800000"/>
            <a:headEnd/>
            <a:tailEnd/>
          </a:ln>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4331" y="2764185"/>
            <a:ext cx="2438400" cy="2286000"/>
          </a:xfrm>
          <a:prstGeom prst="rect">
            <a:avLst/>
          </a:prstGeom>
          <a:noFill/>
          <a:ln w="9525">
            <a:noFill/>
            <a:miter lim="800000"/>
            <a:headEnd/>
            <a:tailEnd/>
          </a:ln>
        </p:spPr>
      </p:pic>
      <p:sp>
        <p:nvSpPr>
          <p:cNvPr id="10" name="TextBox 9"/>
          <p:cNvSpPr txBox="1"/>
          <p:nvPr/>
        </p:nvSpPr>
        <p:spPr>
          <a:xfrm>
            <a:off x="771931" y="5888385"/>
            <a:ext cx="4597400" cy="369332"/>
          </a:xfrm>
          <a:prstGeom prst="rect">
            <a:avLst/>
          </a:prstGeom>
          <a:noFill/>
        </p:spPr>
        <p:txBody>
          <a:bodyPr wrap="square" rtlCol="0">
            <a:spAutoFit/>
          </a:bodyPr>
          <a:lstStyle/>
          <a:p>
            <a:r>
              <a:rPr lang="en-US" dirty="0" smtClean="0">
                <a:latin typeface="Arial" pitchFamily="34" charset="0"/>
                <a:cs typeface="Arial" pitchFamily="34" charset="0"/>
              </a:rPr>
              <a:t>Color corresponds to parameters:</a:t>
            </a:r>
            <a:endParaRPr lang="en-US" dirty="0">
              <a:latin typeface="Arial" pitchFamily="34" charset="0"/>
              <a:cs typeface="Arial" pitchFamily="34" charset="0"/>
            </a:endParaRPr>
          </a:p>
        </p:txBody>
      </p:sp>
      <p:sp>
        <p:nvSpPr>
          <p:cNvPr id="11" name="TextBox 10"/>
          <p:cNvSpPr txBox="1"/>
          <p:nvPr/>
        </p:nvSpPr>
        <p:spPr>
          <a:xfrm>
            <a:off x="771931" y="5366653"/>
            <a:ext cx="2362200" cy="369332"/>
          </a:xfrm>
          <a:prstGeom prst="rect">
            <a:avLst/>
          </a:prstGeom>
          <a:noFill/>
        </p:spPr>
        <p:txBody>
          <a:bodyPr wrap="square" rtlCol="0">
            <a:spAutoFit/>
          </a:bodyPr>
          <a:lstStyle/>
          <a:p>
            <a:pPr algn="ctr"/>
            <a:r>
              <a:rPr lang="en-US" dirty="0" smtClean="0">
                <a:latin typeface="Arial" pitchFamily="34" charset="0"/>
                <a:cs typeface="Arial" pitchFamily="34" charset="0"/>
              </a:rPr>
              <a:t>Outside</a:t>
            </a:r>
            <a:endParaRPr lang="en-US" dirty="0">
              <a:latin typeface="Arial" pitchFamily="34" charset="0"/>
              <a:cs typeface="Arial" pitchFamily="34" charset="0"/>
            </a:endParaRPr>
          </a:p>
        </p:txBody>
      </p:sp>
      <p:sp>
        <p:nvSpPr>
          <p:cNvPr id="12" name="TextBox 11"/>
          <p:cNvSpPr txBox="1"/>
          <p:nvPr/>
        </p:nvSpPr>
        <p:spPr>
          <a:xfrm>
            <a:off x="3388131" y="5366653"/>
            <a:ext cx="2362200" cy="369332"/>
          </a:xfrm>
          <a:prstGeom prst="rect">
            <a:avLst/>
          </a:prstGeom>
          <a:noFill/>
        </p:spPr>
        <p:txBody>
          <a:bodyPr wrap="square" rtlCol="0">
            <a:spAutoFit/>
          </a:bodyPr>
          <a:lstStyle/>
          <a:p>
            <a:pPr algn="ctr"/>
            <a:r>
              <a:rPr lang="en-US" dirty="0" smtClean="0">
                <a:latin typeface="Arial" pitchFamily="34" charset="0"/>
                <a:cs typeface="Arial" pitchFamily="34" charset="0"/>
              </a:rPr>
              <a:t>Inside, white space</a:t>
            </a:r>
            <a:endParaRPr lang="en-US" dirty="0">
              <a:latin typeface="Arial" pitchFamily="34" charset="0"/>
              <a:cs typeface="Arial" pitchFamily="34" charset="0"/>
            </a:endParaRPr>
          </a:p>
        </p:txBody>
      </p:sp>
      <p:sp>
        <p:nvSpPr>
          <p:cNvPr id="13" name="TextBox 12"/>
          <p:cNvSpPr txBox="1"/>
          <p:nvPr/>
        </p:nvSpPr>
        <p:spPr>
          <a:xfrm>
            <a:off x="5826531" y="5366653"/>
            <a:ext cx="2590800" cy="369332"/>
          </a:xfrm>
          <a:prstGeom prst="rect">
            <a:avLst/>
          </a:prstGeom>
          <a:noFill/>
        </p:spPr>
        <p:txBody>
          <a:bodyPr wrap="square" rtlCol="0">
            <a:spAutoFit/>
          </a:bodyPr>
          <a:lstStyle/>
          <a:p>
            <a:pPr algn="ctr"/>
            <a:r>
              <a:rPr lang="en-US" dirty="0" smtClean="0">
                <a:latin typeface="Arial" pitchFamily="34" charset="0"/>
                <a:cs typeface="Arial" pitchFamily="34" charset="0"/>
              </a:rPr>
              <a:t>Inside, connection</a:t>
            </a:r>
            <a:endParaRPr lang="en-US" dirty="0">
              <a:latin typeface="Arial" pitchFamily="34" charset="0"/>
              <a:cs typeface="Arial" pitchFamily="34" charset="0"/>
            </a:endParaRPr>
          </a:p>
        </p:txBody>
      </p:sp>
      <p:sp>
        <p:nvSpPr>
          <p:cNvPr id="14" name="TextBox 13"/>
          <p:cNvSpPr txBox="1"/>
          <p:nvPr/>
        </p:nvSpPr>
        <p:spPr>
          <a:xfrm>
            <a:off x="797331" y="1621185"/>
            <a:ext cx="236220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Total Order</a:t>
            </a:r>
            <a:endParaRPr lang="en-US" sz="2400" dirty="0">
              <a:latin typeface="Arial" pitchFamily="34" charset="0"/>
              <a:cs typeface="Arial" pitchFamily="34" charset="0"/>
            </a:endParaRPr>
          </a:p>
        </p:txBody>
      </p:sp>
      <p:sp>
        <p:nvSpPr>
          <p:cNvPr id="15" name="TextBox 14"/>
          <p:cNvSpPr txBox="1"/>
          <p:nvPr/>
        </p:nvSpPr>
        <p:spPr>
          <a:xfrm>
            <a:off x="3413531" y="1621185"/>
            <a:ext cx="236220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First Order</a:t>
            </a:r>
            <a:endParaRPr lang="en-US" sz="2400" dirty="0">
              <a:latin typeface="Arial" pitchFamily="34" charset="0"/>
              <a:cs typeface="Arial" pitchFamily="34" charset="0"/>
            </a:endParaRPr>
          </a:p>
        </p:txBody>
      </p:sp>
      <p:sp>
        <p:nvSpPr>
          <p:cNvPr id="16" name="TextBox 15"/>
          <p:cNvSpPr txBox="1"/>
          <p:nvPr/>
        </p:nvSpPr>
        <p:spPr>
          <a:xfrm>
            <a:off x="5851931" y="1621185"/>
            <a:ext cx="259080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Interactions</a:t>
            </a:r>
            <a:endParaRPr lang="en-US" sz="2400" dirty="0">
              <a:latin typeface="Arial" pitchFamily="34" charset="0"/>
              <a:cs typeface="Arial" pitchFamily="34" charset="0"/>
            </a:endParaRPr>
          </a:p>
        </p:txBody>
      </p:sp>
      <p:sp>
        <p:nvSpPr>
          <p:cNvPr id="17" name="Rectangle 16"/>
          <p:cNvSpPr/>
          <p:nvPr/>
        </p:nvSpPr>
        <p:spPr>
          <a:xfrm>
            <a:off x="3212286" y="1972682"/>
            <a:ext cx="139700" cy="258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50071" y="5910444"/>
            <a:ext cx="423746" cy="400110"/>
          </a:xfrm>
          <a:prstGeom prst="rect">
            <a:avLst/>
          </a:prstGeom>
          <a:noFill/>
        </p:spPr>
        <p:txBody>
          <a:bodyPr wrap="square" rtlCol="0">
            <a:spAutoFit/>
          </a:bodyPr>
          <a:lstStyle/>
          <a:p>
            <a:r>
              <a:rPr lang="en-US" sz="2000" dirty="0" smtClean="0">
                <a:latin typeface="Arial" pitchFamily="34" charset="0"/>
                <a:cs typeface="Arial" pitchFamily="34" charset="0"/>
              </a:rPr>
              <a:t>D</a:t>
            </a:r>
            <a:endParaRPr lang="en-US" sz="2000" dirty="0">
              <a:latin typeface="Arial" pitchFamily="34" charset="0"/>
              <a:cs typeface="Arial" pitchFamily="34" charset="0"/>
            </a:endParaRPr>
          </a:p>
        </p:txBody>
      </p:sp>
      <p:sp>
        <p:nvSpPr>
          <p:cNvPr id="19" name="TextBox 18"/>
          <p:cNvSpPr txBox="1"/>
          <p:nvPr/>
        </p:nvSpPr>
        <p:spPr>
          <a:xfrm>
            <a:off x="5388271" y="5910444"/>
            <a:ext cx="423746" cy="400110"/>
          </a:xfrm>
          <a:prstGeom prst="rect">
            <a:avLst/>
          </a:prstGeom>
          <a:noFill/>
        </p:spPr>
        <p:txBody>
          <a:bodyPr wrap="square" rtlCol="0">
            <a:spAutoFit/>
          </a:bodyPr>
          <a:lstStyle/>
          <a:p>
            <a:r>
              <a:rPr lang="en-US" sz="2000" dirty="0" smtClean="0">
                <a:latin typeface="Arial" pitchFamily="34" charset="0"/>
                <a:cs typeface="Arial" pitchFamily="34" charset="0"/>
              </a:rPr>
              <a:t>A</a:t>
            </a:r>
            <a:endParaRPr lang="en-US" sz="2000" dirty="0">
              <a:latin typeface="Arial" pitchFamily="34" charset="0"/>
              <a:cs typeface="Arial" pitchFamily="34" charset="0"/>
            </a:endParaRPr>
          </a:p>
        </p:txBody>
      </p:sp>
      <p:sp>
        <p:nvSpPr>
          <p:cNvPr id="20" name="TextBox 19"/>
          <p:cNvSpPr txBox="1"/>
          <p:nvPr/>
        </p:nvSpPr>
        <p:spPr>
          <a:xfrm>
            <a:off x="6234789" y="5910444"/>
            <a:ext cx="506142" cy="400110"/>
          </a:xfrm>
          <a:prstGeom prst="rect">
            <a:avLst/>
          </a:prstGeom>
          <a:noFill/>
        </p:spPr>
        <p:txBody>
          <a:bodyPr wrap="square" rtlCol="0">
            <a:spAutoFit/>
          </a:bodyPr>
          <a:lstStyle/>
          <a:p>
            <a:r>
              <a:rPr lang="en-US" sz="2000" dirty="0" smtClean="0">
                <a:latin typeface="Arial" pitchFamily="34" charset="0"/>
                <a:cs typeface="Arial" pitchFamily="34" charset="0"/>
              </a:rPr>
              <a:t>A</a:t>
            </a:r>
            <a:r>
              <a:rPr lang="en-US" sz="2000" baseline="-25000" dirty="0" smtClean="0">
                <a:latin typeface="Arial" pitchFamily="34" charset="0"/>
                <a:cs typeface="Arial" pitchFamily="34" charset="0"/>
              </a:rPr>
              <a:t>s</a:t>
            </a:r>
            <a:endParaRPr lang="en-US" sz="2000" baseline="-25000" dirty="0">
              <a:latin typeface="Arial" pitchFamily="34" charset="0"/>
              <a:cs typeface="Arial" pitchFamily="34" charset="0"/>
            </a:endParaRPr>
          </a:p>
        </p:txBody>
      </p:sp>
      <p:sp>
        <p:nvSpPr>
          <p:cNvPr id="21" name="TextBox 20"/>
          <p:cNvSpPr txBox="1"/>
          <p:nvPr/>
        </p:nvSpPr>
        <p:spPr>
          <a:xfrm>
            <a:off x="7155385" y="5910444"/>
            <a:ext cx="423746" cy="400110"/>
          </a:xfrm>
          <a:prstGeom prst="rect">
            <a:avLst/>
          </a:prstGeom>
          <a:noFill/>
        </p:spPr>
        <p:txBody>
          <a:bodyPr wrap="square" rtlCol="0">
            <a:spAutoFit/>
          </a:bodyPr>
          <a:lstStyle/>
          <a:p>
            <a:r>
              <a:rPr lang="el-GR" sz="2000" dirty="0" smtClean="0">
                <a:latin typeface="Arial" pitchFamily="34" charset="0"/>
                <a:cs typeface="Arial" pitchFamily="34" charset="0"/>
              </a:rPr>
              <a:t>α</a:t>
            </a:r>
            <a:endParaRPr lang="en-US" sz="2000" dirty="0">
              <a:latin typeface="Arial" pitchFamily="34" charset="0"/>
              <a:cs typeface="Arial" pitchFamily="34" charset="0"/>
            </a:endParaRPr>
          </a:p>
        </p:txBody>
      </p:sp>
      <p:sp>
        <p:nvSpPr>
          <p:cNvPr id="22" name="Rectangle 21"/>
          <p:cNvSpPr/>
          <p:nvPr/>
        </p:nvSpPr>
        <p:spPr>
          <a:xfrm>
            <a:off x="4867968" y="5981685"/>
            <a:ext cx="211873" cy="228600"/>
          </a:xfrm>
          <a:prstGeom prst="rect">
            <a:avLst/>
          </a:prstGeom>
          <a:solidFill>
            <a:srgbClr val="8DAF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698999" y="5981685"/>
            <a:ext cx="211873" cy="228600"/>
          </a:xfrm>
          <a:prstGeom prst="rect">
            <a:avLst/>
          </a:prstGeom>
          <a:solidFill>
            <a:srgbClr val="0744C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12426" y="5981685"/>
            <a:ext cx="211873" cy="228600"/>
          </a:xfrm>
          <a:prstGeom prst="rect">
            <a:avLst/>
          </a:prstGeom>
          <a:solidFill>
            <a:srgbClr val="B2DF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443458" y="5981685"/>
            <a:ext cx="211873" cy="228600"/>
          </a:xfrm>
          <a:prstGeom prst="rect">
            <a:avLst/>
          </a:prstGeom>
          <a:solidFill>
            <a:srgbClr val="33A0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78331" y="3297585"/>
            <a:ext cx="423746" cy="400110"/>
          </a:xfrm>
          <a:prstGeom prst="rect">
            <a:avLst/>
          </a:prstGeom>
          <a:noFill/>
        </p:spPr>
        <p:txBody>
          <a:bodyPr wrap="square" rtlCol="0">
            <a:spAutoFit/>
          </a:bodyPr>
          <a:lstStyle/>
          <a:p>
            <a:r>
              <a:rPr lang="en-US" sz="2000" dirty="0" smtClean="0">
                <a:latin typeface="Arial" pitchFamily="34" charset="0"/>
                <a:cs typeface="Arial" pitchFamily="34" charset="0"/>
              </a:rPr>
              <a:t>A</a:t>
            </a:r>
            <a:endParaRPr lang="en-US" sz="2000" dirty="0">
              <a:latin typeface="Arial" pitchFamily="34" charset="0"/>
              <a:cs typeface="Arial" pitchFamily="34" charset="0"/>
            </a:endParaRPr>
          </a:p>
        </p:txBody>
      </p:sp>
      <p:sp>
        <p:nvSpPr>
          <p:cNvPr id="27" name="TextBox 26"/>
          <p:cNvSpPr txBox="1"/>
          <p:nvPr/>
        </p:nvSpPr>
        <p:spPr>
          <a:xfrm>
            <a:off x="2549931" y="3830985"/>
            <a:ext cx="506142" cy="400110"/>
          </a:xfrm>
          <a:prstGeom prst="rect">
            <a:avLst/>
          </a:prstGeom>
          <a:noFill/>
        </p:spPr>
        <p:txBody>
          <a:bodyPr wrap="square" rtlCol="0">
            <a:spAutoFit/>
          </a:bodyPr>
          <a:lstStyle/>
          <a:p>
            <a:r>
              <a:rPr lang="en-US" sz="2000" dirty="0" smtClean="0">
                <a:latin typeface="Arial" pitchFamily="34" charset="0"/>
                <a:cs typeface="Arial" pitchFamily="34" charset="0"/>
              </a:rPr>
              <a:t>A</a:t>
            </a:r>
            <a:r>
              <a:rPr lang="en-US" sz="2000" baseline="-25000" dirty="0" smtClean="0">
                <a:latin typeface="Arial" pitchFamily="34" charset="0"/>
                <a:cs typeface="Arial" pitchFamily="34" charset="0"/>
              </a:rPr>
              <a:t>s</a:t>
            </a:r>
            <a:endParaRPr lang="en-US" sz="2000" baseline="-25000" dirty="0">
              <a:latin typeface="Arial" pitchFamily="34" charset="0"/>
              <a:cs typeface="Arial" pitchFamily="34" charset="0"/>
            </a:endParaRPr>
          </a:p>
        </p:txBody>
      </p:sp>
      <p:sp>
        <p:nvSpPr>
          <p:cNvPr id="28" name="TextBox 27"/>
          <p:cNvSpPr txBox="1"/>
          <p:nvPr/>
        </p:nvSpPr>
        <p:spPr>
          <a:xfrm>
            <a:off x="1559331" y="4440585"/>
            <a:ext cx="423746" cy="400110"/>
          </a:xfrm>
          <a:prstGeom prst="rect">
            <a:avLst/>
          </a:prstGeom>
          <a:noFill/>
        </p:spPr>
        <p:txBody>
          <a:bodyPr wrap="square" rtlCol="0">
            <a:spAutoFit/>
          </a:bodyPr>
          <a:lstStyle/>
          <a:p>
            <a:r>
              <a:rPr lang="el-GR" sz="2000" dirty="0" smtClean="0">
                <a:latin typeface="Arial" pitchFamily="34" charset="0"/>
                <a:cs typeface="Arial" pitchFamily="34" charset="0"/>
              </a:rPr>
              <a:t>α</a:t>
            </a:r>
            <a:endParaRPr lang="en-US" sz="2000" dirty="0">
              <a:latin typeface="Arial" pitchFamily="34" charset="0"/>
              <a:cs typeface="Arial" pitchFamily="34" charset="0"/>
            </a:endParaRPr>
          </a:p>
        </p:txBody>
      </p:sp>
      <p:sp>
        <p:nvSpPr>
          <p:cNvPr id="29" name="TextBox 28"/>
          <p:cNvSpPr txBox="1"/>
          <p:nvPr/>
        </p:nvSpPr>
        <p:spPr>
          <a:xfrm>
            <a:off x="1211785" y="4288185"/>
            <a:ext cx="423746" cy="400110"/>
          </a:xfrm>
          <a:prstGeom prst="rect">
            <a:avLst/>
          </a:prstGeom>
          <a:noFill/>
        </p:spPr>
        <p:txBody>
          <a:bodyPr wrap="square" rtlCol="0">
            <a:spAutoFit/>
          </a:bodyPr>
          <a:lstStyle/>
          <a:p>
            <a:r>
              <a:rPr lang="en-US" sz="2000" dirty="0" smtClean="0">
                <a:latin typeface="Arial" pitchFamily="34" charset="0"/>
                <a:cs typeface="Arial" pitchFamily="34" charset="0"/>
              </a:rPr>
              <a:t>D</a:t>
            </a:r>
            <a:endParaRPr lang="en-US" sz="2000" dirty="0">
              <a:latin typeface="Arial" pitchFamily="34" charset="0"/>
              <a:cs typeface="Arial" pitchFamily="34" charset="0"/>
            </a:endParaRPr>
          </a:p>
        </p:txBody>
      </p:sp>
      <p:sp>
        <p:nvSpPr>
          <p:cNvPr id="30" name="TextBox 29"/>
          <p:cNvSpPr txBox="1"/>
          <p:nvPr/>
        </p:nvSpPr>
        <p:spPr>
          <a:xfrm>
            <a:off x="3769131" y="3907185"/>
            <a:ext cx="423746" cy="400110"/>
          </a:xfrm>
          <a:prstGeom prst="rect">
            <a:avLst/>
          </a:prstGeom>
          <a:noFill/>
        </p:spPr>
        <p:txBody>
          <a:bodyPr wrap="square" rtlCol="0">
            <a:spAutoFit/>
          </a:bodyPr>
          <a:lstStyle/>
          <a:p>
            <a:r>
              <a:rPr lang="en-US" sz="2000" dirty="0" smtClean="0">
                <a:latin typeface="Arial" pitchFamily="34" charset="0"/>
                <a:cs typeface="Arial" pitchFamily="34" charset="0"/>
              </a:rPr>
              <a:t>A</a:t>
            </a:r>
            <a:endParaRPr lang="en-US" sz="2000" dirty="0">
              <a:latin typeface="Arial" pitchFamily="34" charset="0"/>
              <a:cs typeface="Arial" pitchFamily="34" charset="0"/>
            </a:endParaRPr>
          </a:p>
        </p:txBody>
      </p:sp>
      <p:sp>
        <p:nvSpPr>
          <p:cNvPr id="31" name="TextBox 30"/>
          <p:cNvSpPr txBox="1"/>
          <p:nvPr/>
        </p:nvSpPr>
        <p:spPr>
          <a:xfrm>
            <a:off x="4183585" y="3049875"/>
            <a:ext cx="423746" cy="400110"/>
          </a:xfrm>
          <a:prstGeom prst="rect">
            <a:avLst/>
          </a:prstGeom>
          <a:noFill/>
        </p:spPr>
        <p:txBody>
          <a:bodyPr wrap="square" rtlCol="0">
            <a:spAutoFit/>
          </a:bodyPr>
          <a:lstStyle/>
          <a:p>
            <a:r>
              <a:rPr lang="en-US" sz="2000" dirty="0" smtClean="0">
                <a:latin typeface="Arial" pitchFamily="34" charset="0"/>
                <a:cs typeface="Arial" pitchFamily="34" charset="0"/>
              </a:rPr>
              <a:t>A</a:t>
            </a:r>
            <a:endParaRPr lang="en-US" sz="2000" dirty="0">
              <a:latin typeface="Arial" pitchFamily="34" charset="0"/>
              <a:cs typeface="Arial" pitchFamily="34" charset="0"/>
            </a:endParaRPr>
          </a:p>
        </p:txBody>
      </p:sp>
      <p:sp>
        <p:nvSpPr>
          <p:cNvPr id="32" name="TextBox 31"/>
          <p:cNvSpPr txBox="1"/>
          <p:nvPr/>
        </p:nvSpPr>
        <p:spPr>
          <a:xfrm>
            <a:off x="4786989" y="3068985"/>
            <a:ext cx="506142" cy="400110"/>
          </a:xfrm>
          <a:prstGeom prst="rect">
            <a:avLst/>
          </a:prstGeom>
          <a:noFill/>
        </p:spPr>
        <p:txBody>
          <a:bodyPr wrap="square" rtlCol="0">
            <a:spAutoFit/>
          </a:bodyPr>
          <a:lstStyle/>
          <a:p>
            <a:r>
              <a:rPr lang="en-US" sz="2000" dirty="0" smtClean="0">
                <a:latin typeface="Arial" pitchFamily="34" charset="0"/>
                <a:cs typeface="Arial" pitchFamily="34" charset="0"/>
              </a:rPr>
              <a:t>A</a:t>
            </a:r>
            <a:r>
              <a:rPr lang="en-US" sz="2000" baseline="-25000" dirty="0" smtClean="0">
                <a:latin typeface="Arial" pitchFamily="34" charset="0"/>
                <a:cs typeface="Arial" pitchFamily="34" charset="0"/>
              </a:rPr>
              <a:t>s</a:t>
            </a:r>
            <a:endParaRPr lang="en-US" sz="2000" baseline="-25000" dirty="0">
              <a:latin typeface="Arial" pitchFamily="34" charset="0"/>
              <a:cs typeface="Arial" pitchFamily="34" charset="0"/>
            </a:endParaRPr>
          </a:p>
        </p:txBody>
      </p:sp>
      <p:sp>
        <p:nvSpPr>
          <p:cNvPr id="33" name="TextBox 32"/>
          <p:cNvSpPr txBox="1"/>
          <p:nvPr/>
        </p:nvSpPr>
        <p:spPr>
          <a:xfrm>
            <a:off x="4710789" y="4269075"/>
            <a:ext cx="506142" cy="400110"/>
          </a:xfrm>
          <a:prstGeom prst="rect">
            <a:avLst/>
          </a:prstGeom>
          <a:noFill/>
        </p:spPr>
        <p:txBody>
          <a:bodyPr wrap="square" rtlCol="0">
            <a:spAutoFit/>
          </a:bodyPr>
          <a:lstStyle/>
          <a:p>
            <a:r>
              <a:rPr lang="en-US" sz="2000" dirty="0" smtClean="0">
                <a:latin typeface="Arial" pitchFamily="34" charset="0"/>
                <a:cs typeface="Arial" pitchFamily="34" charset="0"/>
              </a:rPr>
              <a:t>A</a:t>
            </a:r>
            <a:r>
              <a:rPr lang="en-US" sz="2000" baseline="-25000" dirty="0" smtClean="0">
                <a:latin typeface="Arial" pitchFamily="34" charset="0"/>
                <a:cs typeface="Arial" pitchFamily="34" charset="0"/>
              </a:rPr>
              <a:t>s</a:t>
            </a:r>
            <a:endParaRPr lang="en-US" sz="2000" baseline="-25000" dirty="0">
              <a:latin typeface="Arial" pitchFamily="34" charset="0"/>
              <a:cs typeface="Arial" pitchFamily="34" charset="0"/>
            </a:endParaRPr>
          </a:p>
        </p:txBody>
      </p:sp>
      <p:sp>
        <p:nvSpPr>
          <p:cNvPr id="34" name="TextBox 33"/>
          <p:cNvSpPr txBox="1"/>
          <p:nvPr/>
        </p:nvSpPr>
        <p:spPr>
          <a:xfrm>
            <a:off x="6359931" y="3335565"/>
            <a:ext cx="423746" cy="400110"/>
          </a:xfrm>
          <a:prstGeom prst="rect">
            <a:avLst/>
          </a:prstGeom>
          <a:noFill/>
        </p:spPr>
        <p:txBody>
          <a:bodyPr wrap="square" rtlCol="0">
            <a:spAutoFit/>
          </a:bodyPr>
          <a:lstStyle/>
          <a:p>
            <a:r>
              <a:rPr lang="en-US" sz="2000" dirty="0" smtClean="0">
                <a:latin typeface="Arial" pitchFamily="34" charset="0"/>
                <a:cs typeface="Arial" pitchFamily="34" charset="0"/>
              </a:rPr>
              <a:t>A</a:t>
            </a:r>
            <a:endParaRPr lang="en-US" sz="2000" dirty="0">
              <a:latin typeface="Arial" pitchFamily="34" charset="0"/>
              <a:cs typeface="Arial" pitchFamily="34" charset="0"/>
            </a:endParaRPr>
          </a:p>
        </p:txBody>
      </p:sp>
      <p:sp>
        <p:nvSpPr>
          <p:cNvPr id="35" name="TextBox 34"/>
          <p:cNvSpPr txBox="1"/>
          <p:nvPr/>
        </p:nvSpPr>
        <p:spPr>
          <a:xfrm>
            <a:off x="7655331" y="3678585"/>
            <a:ext cx="506142" cy="400110"/>
          </a:xfrm>
          <a:prstGeom prst="rect">
            <a:avLst/>
          </a:prstGeom>
          <a:noFill/>
        </p:spPr>
        <p:txBody>
          <a:bodyPr wrap="square" rtlCol="0">
            <a:spAutoFit/>
          </a:bodyPr>
          <a:lstStyle/>
          <a:p>
            <a:r>
              <a:rPr lang="en-US" sz="2000" dirty="0" smtClean="0">
                <a:latin typeface="Arial" pitchFamily="34" charset="0"/>
                <a:cs typeface="Arial" pitchFamily="34" charset="0"/>
              </a:rPr>
              <a:t>A</a:t>
            </a:r>
            <a:r>
              <a:rPr lang="en-US" sz="2000" baseline="-25000" dirty="0" smtClean="0">
                <a:latin typeface="Arial" pitchFamily="34" charset="0"/>
                <a:cs typeface="Arial" pitchFamily="34" charset="0"/>
              </a:rPr>
              <a:t>s</a:t>
            </a:r>
            <a:endParaRPr lang="en-US" sz="2000" baseline="-25000" dirty="0">
              <a:latin typeface="Arial" pitchFamily="34" charset="0"/>
              <a:cs typeface="Arial" pitchFamily="34" charset="0"/>
            </a:endParaRPr>
          </a:p>
        </p:txBody>
      </p:sp>
      <p:sp>
        <p:nvSpPr>
          <p:cNvPr id="36" name="TextBox 35"/>
          <p:cNvSpPr txBox="1"/>
          <p:nvPr/>
        </p:nvSpPr>
        <p:spPr>
          <a:xfrm>
            <a:off x="6469585" y="4250931"/>
            <a:ext cx="423746" cy="400110"/>
          </a:xfrm>
          <a:prstGeom prst="rect">
            <a:avLst/>
          </a:prstGeom>
          <a:noFill/>
        </p:spPr>
        <p:txBody>
          <a:bodyPr wrap="square" rtlCol="0">
            <a:spAutoFit/>
          </a:bodyPr>
          <a:lstStyle/>
          <a:p>
            <a:r>
              <a:rPr lang="en-US" sz="2000" dirty="0" smtClean="0">
                <a:latin typeface="Arial" pitchFamily="34" charset="0"/>
                <a:cs typeface="Arial" pitchFamily="34" charset="0"/>
              </a:rPr>
              <a:t>D</a:t>
            </a:r>
            <a:endParaRPr lang="en-US" sz="2000" dirty="0">
              <a:latin typeface="Arial" pitchFamily="34" charset="0"/>
              <a:cs typeface="Arial" pitchFamily="34" charset="0"/>
            </a:endParaRPr>
          </a:p>
        </p:txBody>
      </p:sp>
      <p:sp>
        <p:nvSpPr>
          <p:cNvPr id="37" name="TextBox 36"/>
          <p:cNvSpPr txBox="1"/>
          <p:nvPr/>
        </p:nvSpPr>
        <p:spPr>
          <a:xfrm>
            <a:off x="6740931" y="4364385"/>
            <a:ext cx="423746" cy="400110"/>
          </a:xfrm>
          <a:prstGeom prst="rect">
            <a:avLst/>
          </a:prstGeom>
          <a:noFill/>
        </p:spPr>
        <p:txBody>
          <a:bodyPr wrap="square" rtlCol="0">
            <a:spAutoFit/>
          </a:bodyPr>
          <a:lstStyle/>
          <a:p>
            <a:r>
              <a:rPr lang="el-GR" sz="2000" dirty="0" smtClean="0">
                <a:latin typeface="Arial" pitchFamily="34" charset="0"/>
                <a:cs typeface="Arial" pitchFamily="34" charset="0"/>
              </a:rPr>
              <a:t>α</a:t>
            </a:r>
            <a:endParaRPr lang="en-US" sz="2000" dirty="0">
              <a:latin typeface="Arial" pitchFamily="34" charset="0"/>
              <a:cs typeface="Arial" pitchFamily="34" charset="0"/>
            </a:endParaRPr>
          </a:p>
        </p:txBody>
      </p:sp>
      <p:sp>
        <p:nvSpPr>
          <p:cNvPr id="38" name="TextBox 37"/>
          <p:cNvSpPr txBox="1"/>
          <p:nvPr/>
        </p:nvSpPr>
        <p:spPr>
          <a:xfrm>
            <a:off x="1152931" y="2078385"/>
            <a:ext cx="1524000" cy="369332"/>
          </a:xfrm>
          <a:prstGeom prst="rect">
            <a:avLst/>
          </a:prstGeom>
          <a:noFill/>
        </p:spPr>
        <p:txBody>
          <a:bodyPr wrap="square" rtlCol="0">
            <a:spAutoFit/>
          </a:bodyPr>
          <a:lstStyle/>
          <a:p>
            <a:pPr algn="ctr"/>
            <a:r>
              <a:rPr lang="en-US" dirty="0" smtClean="0">
                <a:latin typeface="Arial" pitchFamily="34" charset="0"/>
                <a:cs typeface="Arial" pitchFamily="34" charset="0"/>
              </a:rPr>
              <a:t>Total effect</a:t>
            </a:r>
            <a:endParaRPr lang="en-US" dirty="0">
              <a:latin typeface="Arial" pitchFamily="34" charset="0"/>
              <a:cs typeface="Arial" pitchFamily="34" charset="0"/>
            </a:endParaRPr>
          </a:p>
        </p:txBody>
      </p:sp>
      <p:sp>
        <p:nvSpPr>
          <p:cNvPr id="39" name="TextBox 38"/>
          <p:cNvSpPr txBox="1"/>
          <p:nvPr/>
        </p:nvSpPr>
        <p:spPr>
          <a:xfrm>
            <a:off x="3756431" y="2078385"/>
            <a:ext cx="1524000" cy="369332"/>
          </a:xfrm>
          <a:prstGeom prst="rect">
            <a:avLst/>
          </a:prstGeom>
          <a:noFill/>
        </p:spPr>
        <p:txBody>
          <a:bodyPr wrap="square" rtlCol="0">
            <a:spAutoFit/>
          </a:bodyPr>
          <a:lstStyle/>
          <a:p>
            <a:pPr algn="ctr"/>
            <a:r>
              <a:rPr lang="en-US" dirty="0" smtClean="0">
                <a:latin typeface="Arial" pitchFamily="34" charset="0"/>
                <a:cs typeface="Arial" pitchFamily="34" charset="0"/>
              </a:rPr>
              <a:t>Identifiability</a:t>
            </a:r>
            <a:endParaRPr lang="en-US" dirty="0">
              <a:latin typeface="Arial" pitchFamily="34" charset="0"/>
              <a:cs typeface="Arial" pitchFamily="34" charset="0"/>
            </a:endParaRPr>
          </a:p>
        </p:txBody>
      </p:sp>
      <p:sp>
        <p:nvSpPr>
          <p:cNvPr id="40" name="TextBox 39"/>
          <p:cNvSpPr txBox="1"/>
          <p:nvPr/>
        </p:nvSpPr>
        <p:spPr>
          <a:xfrm>
            <a:off x="6359931" y="2078385"/>
            <a:ext cx="1524000" cy="369332"/>
          </a:xfrm>
          <a:prstGeom prst="rect">
            <a:avLst/>
          </a:prstGeom>
          <a:noFill/>
        </p:spPr>
        <p:txBody>
          <a:bodyPr wrap="square" rtlCol="0">
            <a:spAutoFit/>
          </a:bodyPr>
          <a:lstStyle/>
          <a:p>
            <a:pPr algn="ctr"/>
            <a:r>
              <a:rPr lang="en-US" dirty="0" smtClean="0">
                <a:latin typeface="Arial" pitchFamily="34" charset="0"/>
                <a:cs typeface="Arial" pitchFamily="34" charset="0"/>
              </a:rPr>
              <a:t>Interactions</a:t>
            </a:r>
            <a:endParaRPr lang="en-US" dirty="0">
              <a:latin typeface="Arial" pitchFamily="34" charset="0"/>
              <a:cs typeface="Arial" pitchFamily="34" charset="0"/>
            </a:endParaRPr>
          </a:p>
        </p:txBody>
      </p:sp>
      <p:sp>
        <p:nvSpPr>
          <p:cNvPr id="41" name="TextBox 40"/>
          <p:cNvSpPr txBox="1"/>
          <p:nvPr/>
        </p:nvSpPr>
        <p:spPr>
          <a:xfrm>
            <a:off x="3070631" y="2078385"/>
            <a:ext cx="304800" cy="369332"/>
          </a:xfrm>
          <a:prstGeom prst="rect">
            <a:avLst/>
          </a:prstGeom>
          <a:noFill/>
        </p:spPr>
        <p:txBody>
          <a:bodyPr wrap="square" rtlCol="0">
            <a:spAutoFi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2" name="TextBox 41"/>
          <p:cNvSpPr txBox="1"/>
          <p:nvPr/>
        </p:nvSpPr>
        <p:spPr>
          <a:xfrm>
            <a:off x="5750331" y="2078385"/>
            <a:ext cx="304800" cy="369332"/>
          </a:xfrm>
          <a:prstGeom prst="rect">
            <a:avLst/>
          </a:prstGeom>
          <a:noFill/>
        </p:spPr>
        <p:txBody>
          <a:bodyPr wrap="square" rtlCol="0">
            <a:spAutoFi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3" name="Rectangle 42"/>
          <p:cNvSpPr/>
          <p:nvPr/>
        </p:nvSpPr>
        <p:spPr>
          <a:xfrm>
            <a:off x="0" y="6345320"/>
            <a:ext cx="9144000" cy="276999"/>
          </a:xfrm>
          <a:prstGeom prst="rect">
            <a:avLst/>
          </a:prstGeom>
        </p:spPr>
        <p:txBody>
          <a:bodyPr wrap="square">
            <a:spAutoFit/>
          </a:bodyPr>
          <a:lstStyle/>
          <a:p>
            <a:pPr algn="ctr"/>
            <a:r>
              <a:rPr lang="en-US" sz="1200" dirty="0" smtClean="0">
                <a:solidFill>
                  <a:srgbClr val="7F7F7F"/>
                </a:solidFill>
                <a:latin typeface="Arial"/>
                <a:cs typeface="Arial"/>
              </a:rPr>
              <a:t>Kelleher et al. In Press. </a:t>
            </a:r>
            <a:r>
              <a:rPr lang="en-US" sz="1200" i="1" dirty="0" smtClean="0">
                <a:solidFill>
                  <a:srgbClr val="7F7F7F"/>
                </a:solidFill>
                <a:latin typeface="Arial"/>
                <a:cs typeface="Arial"/>
              </a:rPr>
              <a:t>Water Resources Research</a:t>
            </a:r>
            <a:endParaRPr lang="en-US" sz="1200" dirty="0">
              <a:solidFill>
                <a:srgbClr val="7F7F7F"/>
              </a:solidFill>
              <a:latin typeface="Arial"/>
              <a:cs typeface="Arial"/>
            </a:endParaRPr>
          </a:p>
        </p:txBody>
      </p:sp>
    </p:spTree>
    <p:extLst>
      <p:ext uri="{BB962C8B-B14F-4D97-AF65-F5344CB8AC3E}">
        <p14:creationId xmlns:p14="http://schemas.microsoft.com/office/powerpoint/2010/main" val="1982024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 Analyzing increasingly complex models (incl. emulation)</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82</a:t>
            </a:fld>
            <a:endParaRPr lang="en-US"/>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17638"/>
            <a:ext cx="9144000" cy="4822180"/>
          </a:xfrm>
          <a:prstGeom prst="rect">
            <a:avLst/>
          </a:prstGeom>
        </p:spPr>
      </p:pic>
    </p:spTree>
    <p:extLst>
      <p:ext uri="{BB962C8B-B14F-4D97-AF65-F5344CB8AC3E}">
        <p14:creationId xmlns:p14="http://schemas.microsoft.com/office/powerpoint/2010/main" val="162199685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 Understanding space-time variability of controls in environmental systems</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83</a:t>
            </a:fld>
            <a:endParaRPr lang="en-US"/>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452" y="1417638"/>
            <a:ext cx="7149373" cy="4938712"/>
          </a:xfrm>
          <a:prstGeom prst="rect">
            <a:avLst/>
          </a:prstGeom>
        </p:spPr>
      </p:pic>
      <p:sp>
        <p:nvSpPr>
          <p:cNvPr id="7" name="Rectangle 6"/>
          <p:cNvSpPr/>
          <p:nvPr/>
        </p:nvSpPr>
        <p:spPr>
          <a:xfrm>
            <a:off x="0" y="6345320"/>
            <a:ext cx="9144000" cy="276999"/>
          </a:xfrm>
          <a:prstGeom prst="rect">
            <a:avLst/>
          </a:prstGeom>
        </p:spPr>
        <p:txBody>
          <a:bodyPr wrap="square">
            <a:spAutoFit/>
          </a:bodyPr>
          <a:lstStyle/>
          <a:p>
            <a:pPr algn="ctr"/>
            <a:r>
              <a:rPr lang="en-US" sz="1200" dirty="0" smtClean="0">
                <a:solidFill>
                  <a:srgbClr val="7F7F7F"/>
                </a:solidFill>
                <a:latin typeface="Arial"/>
                <a:cs typeface="Arial"/>
              </a:rPr>
              <a:t>Van </a:t>
            </a:r>
            <a:r>
              <a:rPr lang="en-US" sz="1200" dirty="0" err="1" smtClean="0">
                <a:solidFill>
                  <a:srgbClr val="7F7F7F"/>
                </a:solidFill>
                <a:latin typeface="Arial"/>
                <a:cs typeface="Arial"/>
              </a:rPr>
              <a:t>Werkhoven</a:t>
            </a:r>
            <a:r>
              <a:rPr lang="en-US" sz="1200" dirty="0" smtClean="0">
                <a:solidFill>
                  <a:srgbClr val="7F7F7F"/>
                </a:solidFill>
                <a:latin typeface="Arial"/>
                <a:cs typeface="Arial"/>
              </a:rPr>
              <a:t> et al. 2008. </a:t>
            </a:r>
            <a:r>
              <a:rPr lang="en-US" sz="1200" i="1" dirty="0" smtClean="0">
                <a:solidFill>
                  <a:srgbClr val="7F7F7F"/>
                </a:solidFill>
                <a:latin typeface="Arial"/>
                <a:cs typeface="Arial"/>
              </a:rPr>
              <a:t>Geophysical Research Letters</a:t>
            </a:r>
            <a:endParaRPr lang="en-US" sz="1200" dirty="0">
              <a:solidFill>
                <a:srgbClr val="7F7F7F"/>
              </a:solidFill>
              <a:latin typeface="Arial"/>
              <a:cs typeface="Arial"/>
            </a:endParaRPr>
          </a:p>
        </p:txBody>
      </p:sp>
    </p:spTree>
    <p:extLst>
      <p:ext uri="{BB962C8B-B14F-4D97-AF65-F5344CB8AC3E}">
        <p14:creationId xmlns:p14="http://schemas.microsoft.com/office/powerpoint/2010/main" val="1982024686"/>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CDBDD61-31E5-BD4D-BA56-A94E3B8288B2}" type="slidenum">
              <a:rPr lang="en-US" smtClean="0"/>
              <a:pPr/>
              <a:t>84</a:t>
            </a:fld>
            <a:endParaRPr lang="en-US"/>
          </a:p>
        </p:txBody>
      </p:sp>
      <p:pic>
        <p:nvPicPr>
          <p:cNvPr id="5" name="Picture 5" descr="http://kashifalvi.files.wordpress.com/2007/09/the-en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305300" y="3386137"/>
            <a:ext cx="4495800" cy="2970213"/>
          </a:xfrm>
          <a:prstGeom prst="rect">
            <a:avLst/>
          </a:prstGeom>
          <a:solidFill>
            <a:schemeClr val="bg1"/>
          </a:solidFill>
          <a:ln w="12700" cmpd="sng">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200" i="1" dirty="0">
                <a:solidFill>
                  <a:srgbClr val="996633"/>
                </a:solidFill>
                <a:latin typeface="Comic Sans MS" charset="0"/>
              </a:rPr>
              <a:t>Having the capability of being wrong gracefully should be a convincing argument for practicing </a:t>
            </a:r>
            <a:r>
              <a:rPr lang="en-US" sz="2200" i="1" dirty="0" smtClean="0">
                <a:solidFill>
                  <a:srgbClr val="996633"/>
                </a:solidFill>
                <a:latin typeface="Comic Sans MS" charset="0"/>
              </a:rPr>
              <a:t>… modelers’ </a:t>
            </a:r>
            <a:r>
              <a:rPr lang="en-US" sz="2200" i="1" dirty="0">
                <a:solidFill>
                  <a:srgbClr val="996633"/>
                </a:solidFill>
                <a:latin typeface="Comic Sans MS" charset="0"/>
              </a:rPr>
              <a:t>routinely to estimate the uncertainty associated with their predictions!</a:t>
            </a:r>
            <a:r>
              <a:rPr lang="en-US" sz="2200" i="1" dirty="0">
                <a:solidFill>
                  <a:schemeClr val="accent2"/>
                </a:solidFill>
              </a:rPr>
              <a:t> </a:t>
            </a:r>
          </a:p>
          <a:p>
            <a:pPr eaLnBrk="1" hangingPunct="1">
              <a:spcBef>
                <a:spcPct val="50000"/>
              </a:spcBef>
            </a:pPr>
            <a:r>
              <a:rPr lang="en-US" sz="2200" dirty="0"/>
              <a:t>(</a:t>
            </a:r>
            <a:r>
              <a:rPr lang="en-US" sz="2200" dirty="0" err="1"/>
              <a:t>Beven</a:t>
            </a:r>
            <a:r>
              <a:rPr lang="en-US" sz="2200" dirty="0"/>
              <a:t>, 2000, Wiley)</a:t>
            </a:r>
          </a:p>
        </p:txBody>
      </p:sp>
    </p:spTree>
    <p:extLst>
      <p:ext uri="{BB962C8B-B14F-4D97-AF65-F5344CB8AC3E}">
        <p14:creationId xmlns:p14="http://schemas.microsoft.com/office/powerpoint/2010/main" val="32029774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What is the relationship to the material of the previous days?</a:t>
            </a:r>
            <a:endParaRPr lang="en-US" dirty="0"/>
          </a:p>
        </p:txBody>
      </p:sp>
      <p:sp>
        <p:nvSpPr>
          <p:cNvPr id="4" name="Slide Number Placeholder 3"/>
          <p:cNvSpPr>
            <a:spLocks noGrp="1"/>
          </p:cNvSpPr>
          <p:nvPr>
            <p:ph type="sldNum" sz="quarter" idx="12"/>
          </p:nvPr>
        </p:nvSpPr>
        <p:spPr/>
        <p:txBody>
          <a:bodyPr/>
          <a:lstStyle/>
          <a:p>
            <a:fld id="{CCDBDD61-31E5-BD4D-BA56-A94E3B8288B2}" type="slidenum">
              <a:rPr lang="en-US" smtClean="0"/>
              <a:pPr/>
              <a:t>9</a:t>
            </a:fld>
            <a:endParaRPr lang="en-US"/>
          </a:p>
        </p:txBody>
      </p:sp>
      <p:sp>
        <p:nvSpPr>
          <p:cNvPr id="6" name="TextBox 4"/>
          <p:cNvSpPr txBox="1">
            <a:spLocks noChangeArrowheads="1"/>
          </p:cNvSpPr>
          <p:nvPr/>
        </p:nvSpPr>
        <p:spPr bwMode="auto">
          <a:xfrm>
            <a:off x="1899774" y="6400800"/>
            <a:ext cx="64677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err="1" smtClean="0">
                <a:solidFill>
                  <a:srgbClr val="7F7F7F"/>
                </a:solidFill>
              </a:rPr>
              <a:t>Saltelli</a:t>
            </a:r>
            <a:r>
              <a:rPr lang="en-US" sz="1200" dirty="0">
                <a:solidFill>
                  <a:srgbClr val="7F7F7F"/>
                </a:solidFill>
              </a:rPr>
              <a:t> </a:t>
            </a:r>
            <a:r>
              <a:rPr lang="en-US" sz="1200" dirty="0" smtClean="0">
                <a:solidFill>
                  <a:srgbClr val="7F7F7F"/>
                </a:solidFill>
              </a:rPr>
              <a:t>2009 </a:t>
            </a:r>
            <a:r>
              <a:rPr lang="en-US" sz="1200" dirty="0">
                <a:solidFill>
                  <a:srgbClr val="7F7F7F"/>
                </a:solidFill>
              </a:rPr>
              <a:t>http://sensitivity-</a:t>
            </a:r>
            <a:r>
              <a:rPr lang="en-US" sz="1200" dirty="0" err="1" smtClean="0">
                <a:solidFill>
                  <a:srgbClr val="7F7F7F"/>
                </a:solidFill>
              </a:rPr>
              <a:t>analysis.jrc.ec.europa.eu</a:t>
            </a:r>
            <a:endParaRPr lang="en-US" sz="1200" dirty="0">
              <a:solidFill>
                <a:srgbClr val="7F7F7F"/>
              </a:solidFill>
            </a:endParaRPr>
          </a:p>
        </p:txBody>
      </p:sp>
      <p:pic>
        <p:nvPicPr>
          <p:cNvPr id="7" name="Picture 7" descr="http://upload.wikimedia.org/wikipedia/en/0/01/Sensitivity_schem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4989" y="1404617"/>
            <a:ext cx="7950199"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7024051" y="1444305"/>
            <a:ext cx="1905000" cy="3808412"/>
            <a:chOff x="7162800" y="1639669"/>
            <a:chExt cx="1905000" cy="3807262"/>
          </a:xfrm>
        </p:grpSpPr>
        <p:sp>
          <p:nvSpPr>
            <p:cNvPr id="9" name="TextBox 2"/>
            <p:cNvSpPr txBox="1">
              <a:spLocks noChangeArrowheads="1"/>
            </p:cNvSpPr>
            <p:nvPr/>
          </p:nvSpPr>
          <p:spPr bwMode="auto">
            <a:xfrm>
              <a:off x="7162800" y="1639669"/>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tx2"/>
                  </a:solidFill>
                </a:rPr>
                <a:t>Output Variance</a:t>
              </a:r>
            </a:p>
          </p:txBody>
        </p:sp>
        <p:sp>
          <p:nvSpPr>
            <p:cNvPr id="10" name="TextBox 6"/>
            <p:cNvSpPr txBox="1">
              <a:spLocks noChangeArrowheads="1"/>
            </p:cNvSpPr>
            <p:nvPr/>
          </p:nvSpPr>
          <p:spPr bwMode="auto">
            <a:xfrm>
              <a:off x="7162800" y="4800600"/>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tx2"/>
                  </a:solidFill>
                </a:rPr>
                <a:t>Output Variance</a:t>
              </a:r>
            </a:p>
            <a:p>
              <a:pPr eaLnBrk="1" hangingPunct="1"/>
              <a:r>
                <a:rPr lang="en-US" sz="1800" dirty="0">
                  <a:solidFill>
                    <a:schemeClr val="tx2"/>
                  </a:solidFill>
                </a:rPr>
                <a:t>Decomposition</a:t>
              </a:r>
            </a:p>
          </p:txBody>
        </p:sp>
      </p:grpSp>
      <p:sp>
        <p:nvSpPr>
          <p:cNvPr id="11" name="TextBox 10"/>
          <p:cNvSpPr txBox="1"/>
          <p:nvPr/>
        </p:nvSpPr>
        <p:spPr>
          <a:xfrm>
            <a:off x="0" y="5652961"/>
            <a:ext cx="9144000" cy="523220"/>
          </a:xfrm>
          <a:prstGeom prst="rect">
            <a:avLst/>
          </a:prstGeom>
          <a:noFill/>
        </p:spPr>
        <p:txBody>
          <a:bodyPr wrap="square" rtlCol="0">
            <a:spAutoFit/>
          </a:bodyPr>
          <a:lstStyle/>
          <a:p>
            <a:pPr algn="ctr"/>
            <a:r>
              <a:rPr lang="en-US" sz="2800" dirty="0" smtClean="0"/>
              <a:t>So what kind of questions might we ask with SA?</a:t>
            </a:r>
            <a:endParaRPr lang="en-US" sz="2800" dirty="0"/>
          </a:p>
        </p:txBody>
      </p:sp>
    </p:spTree>
    <p:extLst>
      <p:ext uri="{BB962C8B-B14F-4D97-AF65-F5344CB8AC3E}">
        <p14:creationId xmlns:p14="http://schemas.microsoft.com/office/powerpoint/2010/main" val="1250445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2000</TotalTime>
  <Words>5388</Words>
  <Application>Microsoft Macintosh PowerPoint</Application>
  <PresentationFormat>On-screen Show (4:3)</PresentationFormat>
  <Paragraphs>535</Paragraphs>
  <Slides>84</Slides>
  <Notes>12</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Office Theme</vt:lpstr>
      <vt:lpstr>Bitmap Image</vt:lpstr>
      <vt:lpstr>Practical Sensitivity Analysis for Environmental Modeling</vt:lpstr>
      <vt:lpstr>My background</vt:lpstr>
      <vt:lpstr>The morning session will have four parts</vt:lpstr>
      <vt:lpstr>A simulated  environment!</vt:lpstr>
      <vt:lpstr>The objective is to look inside your model!</vt:lpstr>
      <vt:lpstr>Francesca Pianosi will lead the (applied) afternoon session</vt:lpstr>
      <vt:lpstr>[1] Introduction to sensitivity analysis</vt:lpstr>
      <vt:lpstr>I will use the following terminology</vt:lpstr>
      <vt:lpstr>What is the relationship to the material of the previous days?</vt:lpstr>
      <vt:lpstr>Question 1: What factor contributes most to the output uncertainty?</vt:lpstr>
      <vt:lpstr>Question 2: Which factors do not impact my output?</vt:lpstr>
      <vt:lpstr>Sampling needs increase exponentially</vt:lpstr>
      <vt:lpstr>Question 3: What value does a factor have to take to achieve the desired model output?</vt:lpstr>
      <vt:lpstr>Question 4: How can we reduce the output variance below a chosen threshold?</vt:lpstr>
      <vt:lpstr>The 4 possible questions (objectives) in summary:</vt:lpstr>
      <vt:lpstr>In general, there are just a few basic steps in any sensitivity analysis </vt:lpstr>
      <vt:lpstr>[2] sensitivity to what?</vt:lpstr>
      <vt:lpstr>There are two major distinctions in how we approach this question. [1]</vt:lpstr>
      <vt:lpstr>We can directly estimate the sensitivity to the simulated output</vt:lpstr>
      <vt:lpstr>Or [2]. We can do sensitivity analysis in either case, but with different objectives</vt:lpstr>
      <vt:lpstr>Here we can create a ‘context’ if we have observations of the output of interest</vt:lpstr>
      <vt:lpstr>In this case we typically estimate some type of (statistical) error metric</vt:lpstr>
      <vt:lpstr>A typical error metric (objective or cost or likelihood function) is the Root Mean Squared Error</vt:lpstr>
      <vt:lpstr>The sensitivity analysis result is very dependent on the metric chosen, e.g.</vt:lpstr>
      <vt:lpstr>Keep in mind that part of the sensitivity analysis has to be a performance analysis</vt:lpstr>
      <vt:lpstr>[3] Visual, screening and variance-based methods</vt:lpstr>
      <vt:lpstr>We can distinguish between local and global approaches to sensitivity analysis</vt:lpstr>
      <vt:lpstr>Local methods require a good ‘baseline’ or ‘nominal point’</vt:lpstr>
      <vt:lpstr>The simplest strategy (and most widely used) is the One-at-A-Time SA</vt:lpstr>
      <vt:lpstr>Global methods require a good definition of the space you are going to sample</vt:lpstr>
      <vt:lpstr>What is the impact of your choice of priors?</vt:lpstr>
      <vt:lpstr>Further reading regarding priors</vt:lpstr>
      <vt:lpstr>[3.1] GRAPHICAL methods</vt:lpstr>
      <vt:lpstr>A pitch for looking at your results!</vt:lpstr>
      <vt:lpstr>Example model: Nash Cascade</vt:lpstr>
      <vt:lpstr>Nash Cascade – Effect of perturbation of N from 1 to 9</vt:lpstr>
      <vt:lpstr>Nash Cascade – Effect of perturbation of K from 0.1 to 0.9</vt:lpstr>
      <vt:lpstr>Scatter plots (factor vs output-metric)</vt:lpstr>
      <vt:lpstr>Scatter plots (factor vs factor)</vt:lpstr>
      <vt:lpstr>Why should we use simple graphs when we can compute stuff so easily?</vt:lpstr>
      <vt:lpstr>Under what conditions will algae grow in an Australian lake?</vt:lpstr>
      <vt:lpstr>Regional Sensitivity  Analysis (RSA)</vt:lpstr>
      <vt:lpstr>The main idea is to break up the population into behavioral and non-behavioral parameters</vt:lpstr>
      <vt:lpstr>The cumulative distributions then tell us about possible preferential parameter values</vt:lpstr>
      <vt:lpstr>We can use a Kolmogorov-Smirnov test to assess the statistical significance of the difference</vt:lpstr>
      <vt:lpstr>The approach has some significant drawbacks though</vt:lpstr>
      <vt:lpstr>One problem is the need to distinguish behavioral and non-behavioral sets</vt:lpstr>
      <vt:lpstr>We can eliminate this choice, but turn it into a purely visual approach</vt:lpstr>
      <vt:lpstr>This is an example application from the GLUE package by Beven</vt:lpstr>
      <vt:lpstr>Interactions might lead to straight lines in RSA</vt:lpstr>
      <vt:lpstr>Example: Integrated assessment model of global climate change impacts (DICE)</vt:lpstr>
      <vt:lpstr>Example: Regional Sensitivity Analysis (RSA) of model ensemble predictions</vt:lpstr>
      <vt:lpstr>[3.2] Screening methods</vt:lpstr>
      <vt:lpstr>What if we have a very large number of parameters?</vt:lpstr>
      <vt:lpstr>In such cases we can applied what is called a ‘screening method’</vt:lpstr>
      <vt:lpstr>We have earlier discussed OAT, which can easily be improved</vt:lpstr>
      <vt:lpstr>A popular strategy to implement this is the Method of Morris </vt:lpstr>
      <vt:lpstr>The computational cost is r(k+1) model runs, where k is the no. of parameters and r=4 to 10</vt:lpstr>
      <vt:lpstr>The result provides and indication of factor importance and interactions</vt:lpstr>
      <vt:lpstr>Advantages and Disadvantages</vt:lpstr>
      <vt:lpstr>[3.3] Variance-based methods</vt:lpstr>
      <vt:lpstr>Variance-based methods quantify sensitivity by decomposing the variance of model outputs into factors related components </vt:lpstr>
      <vt:lpstr>The steps in this type of approach are:</vt:lpstr>
      <vt:lpstr>A variance-based approach is called FAST (and extended versions of it)</vt:lpstr>
      <vt:lpstr>Sobol’ is becoming a very popular strategy in environmental modeling</vt:lpstr>
      <vt:lpstr>Sobol’ attributes the the variance in the model output as follows …</vt:lpstr>
      <vt:lpstr>The first-order and total sensitivity indices are defines as …</vt:lpstr>
      <vt:lpstr>Interpretation of the sensitivity indices</vt:lpstr>
      <vt:lpstr>+ &amp; -</vt:lpstr>
      <vt:lpstr>Sobol’ sequences of quasi-random points sample spaces very evenly</vt:lpstr>
      <vt:lpstr>[3.4] Which method should I select?</vt:lpstr>
      <vt:lpstr>There is not single best strategy for all problems!</vt:lpstr>
      <vt:lpstr>Various techniques available and their use as a function of computational cost of the model and dimensionality of the input space</vt:lpstr>
      <vt:lpstr>PowerPoint Presentation</vt:lpstr>
      <vt:lpstr>[4] Validation and robustness analysis</vt:lpstr>
      <vt:lpstr>Andres (1997) suggested a simple strategy to verify that all important factors have been identified</vt:lpstr>
      <vt:lpstr>Example: Verification results for 4 different S.A. strategies</vt:lpstr>
      <vt:lpstr>And finally, we can use bootstrapping to assess the robustness of the results</vt:lpstr>
      <vt:lpstr>PowerPoint Presentation</vt:lpstr>
      <vt:lpstr>[5] A brief outlook regarding developments</vt:lpstr>
      <vt:lpstr>[a] Better visualization of complex spaces and interactions</vt:lpstr>
      <vt:lpstr>[b] Analyzing increasingly complex models (incl. emulation)</vt:lpstr>
      <vt:lpstr>[c] Understanding space-time variability of controls in environmental systems</vt:lpstr>
      <vt:lpstr>PowerPoint Presentation</vt:lpstr>
    </vt:vector>
  </TitlesOfParts>
  <Company>University of Bristol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Sensitivity Analysis</dc:title>
  <dc:creator>Prof. T Wagener</dc:creator>
  <cp:lastModifiedBy>Prof. T Wagener</cp:lastModifiedBy>
  <cp:revision>153</cp:revision>
  <dcterms:created xsi:type="dcterms:W3CDTF">2013-07-17T12:30:35Z</dcterms:created>
  <dcterms:modified xsi:type="dcterms:W3CDTF">2013-07-18T06:39:52Z</dcterms:modified>
</cp:coreProperties>
</file>